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4/5/2023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33800" y="685800"/>
            <a:ext cx="4953000" cy="2209800"/>
          </a:xfrm>
          <a:solidFill>
            <a:schemeClr val="accent2">
              <a:lumMod val="60000"/>
              <a:lumOff val="40000"/>
            </a:schemeClr>
          </a:solidFill>
          <a:ln>
            <a:solidFill>
              <a:schemeClr val="accent2">
                <a:lumMod val="60000"/>
                <a:lumOff val="40000"/>
              </a:schemeClr>
            </a:solidFill>
          </a:ln>
        </p:spPr>
        <p:txBody>
          <a:bodyPr>
            <a:normAutofit/>
          </a:bodyPr>
          <a:lstStyle/>
          <a:p>
            <a:r>
              <a:rPr lang="ar-SA" b="1" dirty="0"/>
              <a:t>نواتج التعليم الأساسي</a:t>
            </a:r>
            <a:r>
              <a:rPr lang="en-US" dirty="0"/>
              <a:t/>
            </a:r>
            <a:br>
              <a:rPr lang="en-US" dirty="0"/>
            </a:br>
            <a:r>
              <a:rPr lang="ar-IQ" b="1" dirty="0" smtClean="0"/>
              <a:t>الفصل الخامس</a:t>
            </a:r>
            <a:endParaRPr lang="en-US" dirty="0"/>
          </a:p>
        </p:txBody>
      </p:sp>
      <p:sp>
        <p:nvSpPr>
          <p:cNvPr id="3" name="Content Placeholder 2"/>
          <p:cNvSpPr>
            <a:spLocks noGrp="1"/>
          </p:cNvSpPr>
          <p:nvPr>
            <p:ph idx="1"/>
          </p:nvPr>
        </p:nvSpPr>
        <p:spPr>
          <a:xfrm>
            <a:off x="533400" y="3581400"/>
            <a:ext cx="5029200" cy="2057400"/>
          </a:xfrm>
          <a:solidFill>
            <a:schemeClr val="accent2">
              <a:lumMod val="20000"/>
              <a:lumOff val="80000"/>
            </a:schemeClr>
          </a:solidFill>
          <a:ln>
            <a:solidFill>
              <a:schemeClr val="tx2">
                <a:lumMod val="60000"/>
                <a:lumOff val="40000"/>
              </a:schemeClr>
            </a:solidFill>
          </a:ln>
        </p:spPr>
        <p:txBody>
          <a:bodyPr>
            <a:normAutofit/>
          </a:bodyPr>
          <a:lstStyle/>
          <a:p>
            <a:pPr marL="0" indent="0" algn="ctr">
              <a:buNone/>
            </a:pPr>
            <a:endParaRPr lang="en-US" sz="4400" dirty="0" smtClean="0"/>
          </a:p>
          <a:p>
            <a:pPr marL="0" indent="0" algn="ctr">
              <a:buNone/>
            </a:pPr>
            <a:r>
              <a:rPr lang="ar-IQ" sz="4400" dirty="0" smtClean="0"/>
              <a:t>اصول </a:t>
            </a:r>
            <a:r>
              <a:rPr lang="ar-IQ" sz="4400" dirty="0"/>
              <a:t>التعليم الاساسي</a:t>
            </a:r>
            <a:endParaRPr lang="en-US" sz="4400" dirty="0"/>
          </a:p>
        </p:txBody>
      </p:sp>
    </p:spTree>
    <p:extLst>
      <p:ext uri="{BB962C8B-B14F-4D97-AF65-F5344CB8AC3E}">
        <p14:creationId xmlns:p14="http://schemas.microsoft.com/office/powerpoint/2010/main" val="1308172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2400" y="152400"/>
            <a:ext cx="4800600" cy="1066800"/>
          </a:xfrm>
          <a:solidFill>
            <a:schemeClr val="accent2">
              <a:lumMod val="60000"/>
              <a:lumOff val="40000"/>
            </a:schemeClr>
          </a:solidFill>
          <a:ln>
            <a:solidFill>
              <a:schemeClr val="accent2">
                <a:lumMod val="60000"/>
                <a:lumOff val="40000"/>
              </a:schemeClr>
            </a:solidFill>
          </a:ln>
        </p:spPr>
        <p:txBody>
          <a:bodyPr>
            <a:normAutofit fontScale="90000"/>
          </a:bodyPr>
          <a:lstStyle/>
          <a:p>
            <a:r>
              <a:rPr lang="en-US" b="1" dirty="0" smtClean="0"/>
              <a:t/>
            </a:r>
            <a:br>
              <a:rPr lang="en-US" b="1" dirty="0" smtClean="0"/>
            </a:br>
            <a:r>
              <a:rPr lang="ar-IQ" b="1" dirty="0" smtClean="0"/>
              <a:t> </a:t>
            </a:r>
            <a:br>
              <a:rPr lang="ar-IQ" b="1" dirty="0" smtClean="0"/>
            </a:br>
            <a:r>
              <a:rPr lang="ar-IQ" b="1" dirty="0"/>
              <a:t/>
            </a:r>
            <a:br>
              <a:rPr lang="ar-IQ" b="1" dirty="0"/>
            </a:br>
            <a:r>
              <a:rPr lang="ar-SA" b="1" dirty="0"/>
              <a:t>نواتج التعليم </a:t>
            </a:r>
            <a:r>
              <a:rPr lang="ar-SA" b="1" dirty="0" smtClean="0"/>
              <a:t>الأساسي</a:t>
            </a:r>
            <a:r>
              <a:rPr lang="en-US" dirty="0"/>
              <a:t/>
            </a:r>
            <a:br>
              <a:rPr lang="en-US" dirty="0"/>
            </a:br>
            <a:r>
              <a:rPr lang="en-US" dirty="0"/>
              <a:t/>
            </a:r>
            <a:br>
              <a:rPr lang="en-US" dirty="0"/>
            </a:br>
            <a:r>
              <a:rPr lang="en-US" dirty="0"/>
              <a:t/>
            </a:r>
            <a:br>
              <a:rPr lang="en-US" dirty="0"/>
            </a:br>
            <a:r>
              <a:rPr lang="ar-IQ" b="1" dirty="0"/>
              <a:t> </a:t>
            </a:r>
            <a:r>
              <a:rPr lang="ar-SA" b="1" dirty="0"/>
              <a:t>خطط التعليم الأساسي</a:t>
            </a:r>
            <a:endParaRPr lang="en-US" dirty="0"/>
          </a:p>
        </p:txBody>
      </p:sp>
      <p:sp>
        <p:nvSpPr>
          <p:cNvPr id="3" name="Content Placeholder 2"/>
          <p:cNvSpPr>
            <a:spLocks noGrp="1"/>
          </p:cNvSpPr>
          <p:nvPr>
            <p:ph idx="1"/>
          </p:nvPr>
        </p:nvSpPr>
        <p:spPr>
          <a:xfrm>
            <a:off x="304800" y="1371600"/>
            <a:ext cx="8534400" cy="5181600"/>
          </a:xfrm>
          <a:solidFill>
            <a:schemeClr val="accent2">
              <a:lumMod val="20000"/>
              <a:lumOff val="80000"/>
            </a:schemeClr>
          </a:solidFill>
          <a:ln>
            <a:solidFill>
              <a:schemeClr val="tx2">
                <a:lumMod val="60000"/>
                <a:lumOff val="40000"/>
              </a:schemeClr>
            </a:solidFill>
          </a:ln>
        </p:spPr>
        <p:txBody>
          <a:bodyPr>
            <a:normAutofit fontScale="85000" lnSpcReduction="20000"/>
          </a:bodyPr>
          <a:lstStyle/>
          <a:p>
            <a:pPr marL="0" indent="0" algn="just" rtl="1">
              <a:buNone/>
            </a:pPr>
            <a:r>
              <a:rPr lang="ar-SA" dirty="0"/>
              <a:t>يزود التعليم الأساسي برؤية أوسع لبيتهم المادية والثقافية المباشرة والبيئة الأوسع. نطاقا ويمكنهم من اكتساب ممارسة القيم الديمقراطية المنطقة بالتسامح والمشاركة وتحمل المسؤولية واحترام حقوق الآخرين وهو حافز لتنمية المعارف والمهارات والمواقف إزاء سيحدد مدى قدرتهم في المستقبل على الاضطلاع بالواجبات التي ستفرضها عليهم المدرسة وطبيعة أماكن العمل والأسرة والمجتمع فهو عملية مستديمة متسمة بالإبداع والإمتاع والترغيب لكونه موجه نحو العمل، فالمنهج الدراسي للتعليم الأساسي بركز على التعاون بين الدارسين بدلاً من التنافس، وعلى التفكير النقدي بدلاً من الاستذكار وعلى التفاعل بدلاً من التعليم القائم على التلقين، وأن يوفر الدارسين فرصاً كبيرة للانتفاع على نحو مرن وميسور بالمواد الموجودة في المدرسة وفي البيئة المحيطة بهم وأن يكون حلقة وصل بين التعليم وعالم العمل، ومن نواتج التعليم الأساسي ما يأتي:-</a:t>
            </a:r>
            <a:endParaRPr lang="en-US" dirty="0"/>
          </a:p>
          <a:p>
            <a:pPr marL="0" lvl="0" indent="0" algn="just" rtl="1">
              <a:buNone/>
            </a:pPr>
            <a:r>
              <a:rPr lang="ar-IQ" dirty="0" smtClean="0"/>
              <a:t>1 . </a:t>
            </a:r>
            <a:r>
              <a:rPr lang="ar-SA" dirty="0" smtClean="0"/>
              <a:t>أساسيات </a:t>
            </a:r>
            <a:r>
              <a:rPr lang="ar-SA" dirty="0"/>
              <a:t>العلوم الإسلامية الضرورية لحياة المسلم.</a:t>
            </a:r>
            <a:endParaRPr lang="en-US" dirty="0"/>
          </a:p>
          <a:p>
            <a:pPr marL="0" lvl="0" indent="0" algn="just" rtl="1">
              <a:buNone/>
            </a:pPr>
            <a:r>
              <a:rPr lang="ar-IQ" dirty="0" smtClean="0"/>
              <a:t>2 . </a:t>
            </a:r>
            <a:r>
              <a:rPr lang="ar-SA" dirty="0" smtClean="0"/>
              <a:t>أساسيات </a:t>
            </a:r>
            <a:r>
              <a:rPr lang="ar-SA" dirty="0"/>
              <a:t>فنون اللغة العربية.</a:t>
            </a:r>
            <a:endParaRPr lang="en-US" dirty="0"/>
          </a:p>
          <a:p>
            <a:endParaRPr lang="en-US" dirty="0"/>
          </a:p>
        </p:txBody>
      </p:sp>
    </p:spTree>
    <p:extLst>
      <p:ext uri="{BB962C8B-B14F-4D97-AF65-F5344CB8AC3E}">
        <p14:creationId xmlns:p14="http://schemas.microsoft.com/office/powerpoint/2010/main" val="400964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a:solidFill>
            <a:schemeClr val="accent2">
              <a:lumMod val="20000"/>
              <a:lumOff val="80000"/>
            </a:schemeClr>
          </a:solidFill>
          <a:ln>
            <a:solidFill>
              <a:schemeClr val="tx2">
                <a:lumMod val="60000"/>
                <a:lumOff val="40000"/>
              </a:schemeClr>
            </a:solidFill>
          </a:ln>
        </p:spPr>
        <p:txBody>
          <a:bodyPr>
            <a:normAutofit fontScale="85000" lnSpcReduction="10000"/>
          </a:bodyPr>
          <a:lstStyle/>
          <a:p>
            <a:pPr marL="0" lvl="0" indent="0" algn="just" rtl="1">
              <a:buNone/>
            </a:pPr>
            <a:r>
              <a:rPr lang="ar-IQ" dirty="0" smtClean="0"/>
              <a:t> </a:t>
            </a:r>
            <a:r>
              <a:rPr lang="ar-IQ" dirty="0" smtClean="0"/>
              <a:t>3 . </a:t>
            </a:r>
            <a:r>
              <a:rPr lang="ar-SA" dirty="0" smtClean="0"/>
              <a:t>تقدير </a:t>
            </a:r>
            <a:r>
              <a:rPr lang="ar-SA" dirty="0"/>
              <a:t>التراث الوطني والعربي والإسلامي.</a:t>
            </a:r>
            <a:endParaRPr lang="en-US" dirty="0"/>
          </a:p>
          <a:p>
            <a:pPr marL="0" lvl="0" indent="0" algn="just" rtl="1">
              <a:buNone/>
            </a:pPr>
            <a:r>
              <a:rPr lang="ar-IQ" dirty="0" smtClean="0"/>
              <a:t>4 . </a:t>
            </a:r>
            <a:r>
              <a:rPr lang="ar-SA" dirty="0" smtClean="0"/>
              <a:t>القدرة </a:t>
            </a:r>
            <a:r>
              <a:rPr lang="ar-SA" dirty="0"/>
              <a:t>على التعاون والتواصل والبحث والاستقصاء.</a:t>
            </a:r>
            <a:endParaRPr lang="en-US" dirty="0"/>
          </a:p>
          <a:p>
            <a:pPr marL="0" lvl="0" indent="0" algn="just" rtl="1">
              <a:buNone/>
            </a:pPr>
            <a:r>
              <a:rPr lang="ar-IQ" dirty="0" smtClean="0"/>
              <a:t>5 . </a:t>
            </a:r>
            <a:r>
              <a:rPr lang="ar-SA" dirty="0" smtClean="0"/>
              <a:t>مهارات </a:t>
            </a:r>
            <a:r>
              <a:rPr lang="ar-SA" dirty="0"/>
              <a:t>التعليم الذاتي والتوصل إلى المعلومات بأشكالها المختلفة.</a:t>
            </a:r>
            <a:endParaRPr lang="en-US" dirty="0"/>
          </a:p>
          <a:p>
            <a:pPr marL="0" lvl="0" indent="0" algn="just" rtl="1">
              <a:buNone/>
            </a:pPr>
            <a:r>
              <a:rPr lang="ar-IQ" dirty="0" smtClean="0"/>
              <a:t>6 . </a:t>
            </a:r>
            <a:r>
              <a:rPr lang="ar-SA" dirty="0" smtClean="0"/>
              <a:t>كفايات </a:t>
            </a:r>
            <a:r>
              <a:rPr lang="ar-SA" dirty="0"/>
              <a:t>التفكير العلمي الناقد والابتكار والإبداع والتشوق الجمالي.</a:t>
            </a:r>
            <a:endParaRPr lang="en-US" dirty="0"/>
          </a:p>
          <a:p>
            <a:pPr marL="0" lvl="0" indent="0" algn="just" rtl="1">
              <a:buNone/>
            </a:pPr>
            <a:r>
              <a:rPr lang="ar-IQ" dirty="0" smtClean="0"/>
              <a:t>7 . </a:t>
            </a:r>
            <a:r>
              <a:rPr lang="ar-SA" dirty="0" smtClean="0"/>
              <a:t>معرفة </a:t>
            </a:r>
            <a:r>
              <a:rPr lang="ar-SA" dirty="0"/>
              <a:t>جيدة بالرياضيات والعلوم ومهارات استخدام الحاسوب</a:t>
            </a:r>
            <a:endParaRPr lang="en-US" dirty="0"/>
          </a:p>
          <a:p>
            <a:pPr marL="0" lvl="0" indent="0" algn="just" rtl="1">
              <a:buNone/>
            </a:pPr>
            <a:r>
              <a:rPr lang="ar-IQ" dirty="0" smtClean="0"/>
              <a:t>8 . </a:t>
            </a:r>
            <a:r>
              <a:rPr lang="ar-SA" dirty="0" smtClean="0"/>
              <a:t>المام </a:t>
            </a:r>
            <a:r>
              <a:rPr lang="ar-SA" dirty="0"/>
              <a:t>مناسب باللغة الإنكليزية. </a:t>
            </a:r>
            <a:endParaRPr lang="en-US" dirty="0"/>
          </a:p>
          <a:p>
            <a:pPr marL="0" lvl="0" indent="0" algn="just" rtl="1">
              <a:buNone/>
            </a:pPr>
            <a:r>
              <a:rPr lang="ar-IQ" dirty="0" smtClean="0"/>
              <a:t>9 . </a:t>
            </a:r>
            <a:r>
              <a:rPr lang="ar-SA" dirty="0" smtClean="0"/>
              <a:t>مهارات </a:t>
            </a:r>
            <a:r>
              <a:rPr lang="ar-SA" dirty="0"/>
              <a:t>إتقان العمل وحسن توظيف الوقت.</a:t>
            </a:r>
            <a:endParaRPr lang="en-US" dirty="0"/>
          </a:p>
          <a:p>
            <a:pPr marL="0" lvl="0" indent="0" algn="just" rtl="1">
              <a:buNone/>
            </a:pPr>
            <a:r>
              <a:rPr lang="ar-IQ" dirty="0" smtClean="0"/>
              <a:t>10 . </a:t>
            </a:r>
            <a:r>
              <a:rPr lang="ar-SA" dirty="0" smtClean="0"/>
              <a:t>المحافظة </a:t>
            </a:r>
            <a:r>
              <a:rPr lang="ar-SA" dirty="0"/>
              <a:t>على الموارد الطبيعية وحسن استخدامها.</a:t>
            </a:r>
            <a:endParaRPr lang="en-US" dirty="0"/>
          </a:p>
          <a:p>
            <a:pPr marL="0" lvl="0" indent="0" algn="just" rtl="1">
              <a:buNone/>
            </a:pPr>
            <a:r>
              <a:rPr lang="ar-IQ" dirty="0" smtClean="0"/>
              <a:t>11 . </a:t>
            </a:r>
            <a:r>
              <a:rPr lang="ar-SA" dirty="0" smtClean="0"/>
              <a:t>مهارات </a:t>
            </a:r>
            <a:r>
              <a:rPr lang="ar-SA" dirty="0"/>
              <a:t>فنية ورياضية وموسيقية مناسبة.</a:t>
            </a:r>
            <a:endParaRPr lang="en-US" dirty="0"/>
          </a:p>
          <a:p>
            <a:pPr marL="0" lvl="0" indent="0" algn="just" rtl="1">
              <a:buNone/>
            </a:pPr>
            <a:r>
              <a:rPr lang="ar-IQ" dirty="0" smtClean="0"/>
              <a:t>12 </a:t>
            </a:r>
            <a:r>
              <a:rPr lang="ar-SA" dirty="0" smtClean="0"/>
              <a:t>مهارات </a:t>
            </a:r>
            <a:r>
              <a:rPr lang="ar-SA" dirty="0"/>
              <a:t>حياتية بيئية من الواقع.</a:t>
            </a:r>
            <a:endParaRPr lang="en-US" dirty="0"/>
          </a:p>
          <a:p>
            <a:pPr marL="0" lvl="0" indent="0" algn="just" rtl="1">
              <a:buNone/>
            </a:pPr>
            <a:r>
              <a:rPr lang="ar-IQ" dirty="0" smtClean="0"/>
              <a:t>13 . </a:t>
            </a:r>
            <a:r>
              <a:rPr lang="ar-SA" dirty="0" smtClean="0"/>
              <a:t>تكوين </a:t>
            </a:r>
            <a:r>
              <a:rPr lang="ar-SA" dirty="0"/>
              <a:t>اتجاه ايجابي نحو ممارسة الأعمال اليدوية الحياتية واحترامها.</a:t>
            </a:r>
            <a:endParaRPr lang="en-US" dirty="0"/>
          </a:p>
          <a:p>
            <a:pPr algn="just"/>
            <a:endParaRPr lang="en-US" dirty="0"/>
          </a:p>
        </p:txBody>
      </p:sp>
    </p:spTree>
    <p:extLst>
      <p:ext uri="{BB962C8B-B14F-4D97-AF65-F5344CB8AC3E}">
        <p14:creationId xmlns:p14="http://schemas.microsoft.com/office/powerpoint/2010/main" val="4009643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248</Words>
  <Application>Microsoft Office PowerPoint</Application>
  <PresentationFormat>On-screen Show (4:3)</PresentationFormat>
  <Paragraphs>18</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نواتج التعليم الأساسي الفصل الخامس</vt:lpstr>
      <vt:lpstr>    نواتج التعليم الأساسي    خطط التعليم الأساسي</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DR.Ahmed Saker 2O11</cp:lastModifiedBy>
  <cp:revision>31</cp:revision>
  <dcterms:created xsi:type="dcterms:W3CDTF">2006-08-16T00:00:00Z</dcterms:created>
  <dcterms:modified xsi:type="dcterms:W3CDTF">2023-04-05T14:44:14Z</dcterms:modified>
</cp:coreProperties>
</file>