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685800"/>
            <a:ext cx="4953000" cy="2209800"/>
          </a:xfrm>
          <a:solidFill>
            <a:srgbClr val="92D050"/>
          </a:solidFill>
          <a:ln>
            <a:solidFill>
              <a:schemeClr val="accent2">
                <a:lumMod val="60000"/>
                <a:lumOff val="40000"/>
              </a:schemeClr>
            </a:solidFill>
          </a:ln>
        </p:spPr>
        <p:txBody>
          <a:bodyPr>
            <a:normAutofit/>
          </a:bodyPr>
          <a:lstStyle/>
          <a:p>
            <a:r>
              <a:rPr lang="ar-SA" b="1" dirty="0"/>
              <a:t>خطط التعليم الأساسي</a:t>
            </a:r>
            <a:r>
              <a:rPr lang="en-US" dirty="0"/>
              <a:t/>
            </a:r>
            <a:br>
              <a:rPr lang="en-US" dirty="0"/>
            </a:br>
            <a:r>
              <a:rPr lang="ar-IQ" b="1" dirty="0" smtClean="0"/>
              <a:t>الفصل الرابع</a:t>
            </a:r>
            <a:endParaRPr lang="en-US" dirty="0"/>
          </a:p>
        </p:txBody>
      </p:sp>
      <p:sp>
        <p:nvSpPr>
          <p:cNvPr id="3" name="Content Placeholder 2"/>
          <p:cNvSpPr>
            <a:spLocks noGrp="1"/>
          </p:cNvSpPr>
          <p:nvPr>
            <p:ph idx="1"/>
          </p:nvPr>
        </p:nvSpPr>
        <p:spPr>
          <a:xfrm>
            <a:off x="533400" y="3581400"/>
            <a:ext cx="5029200" cy="2057400"/>
          </a:xfrm>
          <a:solidFill>
            <a:schemeClr val="accent2">
              <a:lumMod val="20000"/>
              <a:lumOff val="80000"/>
            </a:schemeClr>
          </a:solidFill>
          <a:ln>
            <a:solidFill>
              <a:schemeClr val="tx2">
                <a:lumMod val="60000"/>
                <a:lumOff val="40000"/>
              </a:schemeClr>
            </a:solidFill>
          </a:ln>
        </p:spPr>
        <p:txBody>
          <a:bodyPr>
            <a:normAutofit/>
          </a:bodyPr>
          <a:lstStyle/>
          <a:p>
            <a:pPr marL="0" indent="0" algn="ctr">
              <a:buNone/>
            </a:pPr>
            <a:endParaRPr lang="en-US" sz="4400" dirty="0" smtClean="0"/>
          </a:p>
          <a:p>
            <a:pPr marL="0" indent="0" algn="ctr">
              <a:buNone/>
            </a:pPr>
            <a:r>
              <a:rPr lang="ar-IQ" sz="4400" dirty="0" smtClean="0"/>
              <a:t>اصول </a:t>
            </a:r>
            <a:r>
              <a:rPr lang="ar-IQ" sz="4400" dirty="0"/>
              <a:t>التعليم الاساسي</a:t>
            </a:r>
            <a:endParaRPr lang="en-US" sz="4400" dirty="0"/>
          </a:p>
        </p:txBody>
      </p:sp>
    </p:spTree>
    <p:extLst>
      <p:ext uri="{BB962C8B-B14F-4D97-AF65-F5344CB8AC3E}">
        <p14:creationId xmlns:p14="http://schemas.microsoft.com/office/powerpoint/2010/main" val="130817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0"/>
            <a:ext cx="4800600" cy="1401762"/>
          </a:xfrm>
          <a:solidFill>
            <a:srgbClr val="92D050"/>
          </a:solidFill>
          <a:ln>
            <a:solidFill>
              <a:schemeClr val="accent2">
                <a:lumMod val="60000"/>
                <a:lumOff val="40000"/>
              </a:schemeClr>
            </a:solidFill>
          </a:ln>
        </p:spPr>
        <p:txBody>
          <a:bodyPr>
            <a:normAutofit fontScale="90000"/>
          </a:bodyPr>
          <a:lstStyle/>
          <a:p>
            <a:pPr algn="r"/>
            <a:r>
              <a:rPr lang="en-US" b="1" dirty="0" smtClean="0"/>
              <a:t/>
            </a:r>
            <a:br>
              <a:rPr lang="en-US" b="1" dirty="0" smtClean="0"/>
            </a:br>
            <a:r>
              <a:rPr lang="ar-IQ" b="1" dirty="0" smtClean="0"/>
              <a:t> </a:t>
            </a:r>
            <a:br>
              <a:rPr lang="ar-IQ" b="1" dirty="0" smtClean="0"/>
            </a:br>
            <a:r>
              <a:rPr lang="ar-IQ" b="1" dirty="0"/>
              <a:t/>
            </a:r>
            <a:br>
              <a:rPr lang="ar-IQ" b="1" dirty="0"/>
            </a:br>
            <a:r>
              <a:rPr lang="ar-SA" b="1" dirty="0"/>
              <a:t>خطط التعليم الأساسي </a:t>
            </a:r>
            <a:r>
              <a:rPr lang="ar-IQ" b="1" dirty="0" smtClean="0"/>
              <a:t>               </a:t>
            </a:r>
            <a:r>
              <a:rPr lang="ar-SA" b="1" dirty="0" smtClean="0"/>
              <a:t>الخطة </a:t>
            </a:r>
            <a:r>
              <a:rPr lang="ar-SA" b="1" dirty="0"/>
              <a:t>تطبيق المناهج</a:t>
            </a:r>
            <a:r>
              <a:rPr lang="en-US" dirty="0"/>
              <a:t/>
            </a:r>
            <a:br>
              <a:rPr lang="en-US" dirty="0"/>
            </a:br>
            <a:r>
              <a:rPr lang="en-US" dirty="0"/>
              <a:t/>
            </a:r>
            <a:br>
              <a:rPr lang="en-US" dirty="0"/>
            </a:br>
            <a:r>
              <a:rPr lang="en-US" dirty="0"/>
              <a:t/>
            </a:r>
            <a:br>
              <a:rPr lang="en-US" dirty="0"/>
            </a:br>
            <a:r>
              <a:rPr lang="ar-IQ" b="1" dirty="0"/>
              <a:t> </a:t>
            </a:r>
            <a:r>
              <a:rPr lang="ar-SA" b="1" dirty="0"/>
              <a:t>خطط التعليم الأساسي</a:t>
            </a:r>
            <a:endParaRPr lang="en-US" dirty="0"/>
          </a:p>
        </p:txBody>
      </p:sp>
      <p:sp>
        <p:nvSpPr>
          <p:cNvPr id="3" name="Content Placeholder 2"/>
          <p:cNvSpPr>
            <a:spLocks noGrp="1"/>
          </p:cNvSpPr>
          <p:nvPr>
            <p:ph idx="1"/>
          </p:nvPr>
        </p:nvSpPr>
        <p:spPr>
          <a:xfrm>
            <a:off x="304800" y="1447800"/>
            <a:ext cx="8534400" cy="5105400"/>
          </a:xfrm>
          <a:solidFill>
            <a:schemeClr val="accent2">
              <a:lumMod val="20000"/>
              <a:lumOff val="80000"/>
            </a:schemeClr>
          </a:solidFill>
          <a:ln>
            <a:solidFill>
              <a:schemeClr val="tx2">
                <a:lumMod val="60000"/>
                <a:lumOff val="40000"/>
              </a:schemeClr>
            </a:solidFill>
          </a:ln>
        </p:spPr>
        <p:txBody>
          <a:bodyPr>
            <a:normAutofit fontScale="85000" lnSpcReduction="20000"/>
          </a:bodyPr>
          <a:lstStyle/>
          <a:p>
            <a:pPr marL="0" indent="0" algn="just" rtl="1">
              <a:buNone/>
            </a:pPr>
            <a:r>
              <a:rPr lang="ar-SA" dirty="0" smtClean="0"/>
              <a:t>في </a:t>
            </a:r>
            <a:r>
              <a:rPr lang="ar-SA" dirty="0"/>
              <a:t>إطار مفهوم التعليم الأساسي يشغل المنهج إلى جانب المواد المضمنة في الخطة الدراسية كافة خيرات المتعلم المنهجية منها وغير المنهجية منها وخبراتها المجتمعية المكتسبة خارج النظام المدرسي إلى ذلك ربط الخطة والخبرات بالعناصر الإجرائية التطبيقية للعملية التعليمية من اجل الربط الوثيق بين هذه الجوانب مما يضمن تفعيل عمليات التعليم والتعلم ولا بد من مراعاة عدة قضايا تربوية من أهمها ما يأتي:</a:t>
            </a:r>
            <a:endParaRPr lang="en-US" dirty="0"/>
          </a:p>
          <a:p>
            <a:pPr marL="0" lvl="0" indent="0" algn="just" rtl="1">
              <a:buNone/>
            </a:pPr>
            <a:r>
              <a:rPr lang="ar-IQ" dirty="0" smtClean="0"/>
              <a:t>1 . </a:t>
            </a:r>
            <a:r>
              <a:rPr lang="ar-SA" dirty="0" smtClean="0"/>
              <a:t>ملائمة </a:t>
            </a:r>
            <a:r>
              <a:rPr lang="ar-SA" dirty="0"/>
              <a:t>المنهج ويقصد به مدى مناسبته للمتعلمين في مرحلة عمرية ودراسية معينة وفق اعتبارات فلسفية واجتماعية واقتصادية مع مراعاة إعادة النظر في الخطة بهدف تطويرها لتلائم التوجهات الجديدة من اجل تنظيم المحتوى وإقامة التوازن </a:t>
            </a:r>
            <a:r>
              <a:rPr lang="ar-SA" dirty="0" smtClean="0"/>
              <a:t>.</a:t>
            </a:r>
            <a:endParaRPr lang="ar-IQ" dirty="0" smtClean="0"/>
          </a:p>
          <a:p>
            <a:pPr marL="0" lvl="0" indent="0" algn="just" rtl="1">
              <a:buNone/>
            </a:pPr>
            <a:endParaRPr lang="en-US" dirty="0"/>
          </a:p>
          <a:p>
            <a:pPr marL="0" lvl="0" indent="0" algn="just" rtl="1">
              <a:buNone/>
            </a:pPr>
            <a:r>
              <a:rPr lang="ar-IQ" dirty="0" smtClean="0"/>
              <a:t>2 . </a:t>
            </a:r>
            <a:r>
              <a:rPr lang="ar-SA" dirty="0" smtClean="0"/>
              <a:t>المنهج </a:t>
            </a:r>
            <a:r>
              <a:rPr lang="ar-SA" dirty="0"/>
              <a:t>المحوري: إن الانتاج في التعليم الأساسي ينحو إلى نمط المنهج المحوري وهو عبارة عن توفير الأساسيات المطورة المتكاملة من مختلف فروع المعرفة وتطبيقاتها. </a:t>
            </a:r>
            <a:endParaRPr lang="en-US" dirty="0"/>
          </a:p>
          <a:p>
            <a:endParaRPr lang="en-US" dirty="0"/>
          </a:p>
        </p:txBody>
      </p:sp>
    </p:spTree>
    <p:extLst>
      <p:ext uri="{BB962C8B-B14F-4D97-AF65-F5344CB8AC3E}">
        <p14:creationId xmlns:p14="http://schemas.microsoft.com/office/powerpoint/2010/main" val="40096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a:solidFill>
            <a:schemeClr val="accent2">
              <a:lumMod val="20000"/>
              <a:lumOff val="80000"/>
            </a:schemeClr>
          </a:solidFill>
          <a:ln>
            <a:solidFill>
              <a:schemeClr val="tx2">
                <a:lumMod val="60000"/>
                <a:lumOff val="40000"/>
              </a:schemeClr>
            </a:solidFill>
          </a:ln>
        </p:spPr>
        <p:txBody>
          <a:bodyPr>
            <a:normAutofit fontScale="85000" lnSpcReduction="10000"/>
          </a:bodyPr>
          <a:lstStyle/>
          <a:p>
            <a:pPr marL="0" lvl="0" indent="0" algn="just" rtl="1">
              <a:buNone/>
            </a:pPr>
            <a:r>
              <a:rPr lang="ar-IQ" dirty="0" smtClean="0"/>
              <a:t> </a:t>
            </a:r>
            <a:r>
              <a:rPr lang="en-US" dirty="0"/>
              <a:t> </a:t>
            </a:r>
            <a:r>
              <a:rPr lang="ar-IQ" dirty="0" smtClean="0"/>
              <a:t>3 . </a:t>
            </a:r>
            <a:r>
              <a:rPr lang="ar-SA" dirty="0" smtClean="0"/>
              <a:t>استراتيجيات </a:t>
            </a:r>
            <a:r>
              <a:rPr lang="ar-SA" dirty="0"/>
              <a:t>التعليم والتعلم : نظرا لكون التعليم الأساسي مرحلة تكوين تأسيسية لعادات التفكير والعمل والسلوك الناشئ فمعظم ما يكتسبه المتعلم خلال هذه المرحلة يبقى معه في مراحل التعليم وفي مجالي الحياة والإنتاج. </a:t>
            </a:r>
            <a:endParaRPr lang="ar-IQ" dirty="0" smtClean="0"/>
          </a:p>
          <a:p>
            <a:pPr marL="0" lvl="0" indent="0" algn="just" rtl="1">
              <a:buNone/>
            </a:pPr>
            <a:endParaRPr lang="en-US" dirty="0"/>
          </a:p>
          <a:p>
            <a:pPr marL="0" lvl="0" indent="0" algn="just" rtl="1">
              <a:buNone/>
            </a:pPr>
            <a:r>
              <a:rPr lang="ar-IQ" dirty="0" smtClean="0"/>
              <a:t>4 . </a:t>
            </a:r>
            <a:r>
              <a:rPr lang="ar-SA" dirty="0" smtClean="0"/>
              <a:t>التقنيات </a:t>
            </a:r>
            <a:r>
              <a:rPr lang="ar-SA" dirty="0"/>
              <a:t>التعليمية وطرائق التدريس: ترتبط وسائل التعليم والتقنيات بأهداف المنهج وأنشطته من اجل الوصول إلى المستوى المطلوب تحقيقه. </a:t>
            </a:r>
            <a:endParaRPr lang="ar-IQ" dirty="0" smtClean="0"/>
          </a:p>
          <a:p>
            <a:pPr marL="0" lvl="0" indent="0" algn="just" rtl="1">
              <a:buNone/>
            </a:pPr>
            <a:endParaRPr lang="en-US" dirty="0"/>
          </a:p>
          <a:p>
            <a:pPr marL="0" lvl="0" indent="0" algn="just" rtl="1">
              <a:buNone/>
            </a:pPr>
            <a:r>
              <a:rPr lang="ar-IQ" dirty="0" smtClean="0"/>
              <a:t>5 . </a:t>
            </a:r>
            <a:r>
              <a:rPr lang="ar-SA" dirty="0" smtClean="0"/>
              <a:t>استراتيجيات </a:t>
            </a:r>
            <a:r>
              <a:rPr lang="ar-SA" dirty="0"/>
              <a:t>التقويم: إن استراتيجيات التقويم غير منفصلة عن عملية التعليم بيد المتعلم الضعيف ونثري حصيلة المنعم وتعامله وقلة لتكوينه. </a:t>
            </a:r>
            <a:endParaRPr lang="ar-IQ" dirty="0" smtClean="0"/>
          </a:p>
          <a:p>
            <a:pPr marL="0" lvl="0" indent="0" algn="just" rtl="1">
              <a:buNone/>
            </a:pPr>
            <a:endParaRPr lang="en-US" dirty="0"/>
          </a:p>
          <a:p>
            <a:pPr marL="0" lvl="0" indent="0" algn="just" rtl="1">
              <a:buNone/>
            </a:pPr>
            <a:r>
              <a:rPr lang="ar-IQ" dirty="0" smtClean="0"/>
              <a:t>6 . </a:t>
            </a:r>
            <a:r>
              <a:rPr lang="ar-SA" dirty="0" smtClean="0"/>
              <a:t>المساندة </a:t>
            </a:r>
            <a:r>
              <a:rPr lang="ar-SA" dirty="0"/>
              <a:t>التربوية والإدارية: ويتعلق ذلك بتسخير كافة الإمكانات المناحة من اجل ضمان النواتج التربوية ومنها توفير الملاكات المتخصصة وإعدادها بالإمكانات اللازمة التي تكفل تحقيق الأهداف المرسومة.</a:t>
            </a:r>
            <a:endParaRPr lang="en-US" dirty="0"/>
          </a:p>
          <a:p>
            <a:pPr algn="just"/>
            <a:endParaRPr lang="en-US" dirty="0"/>
          </a:p>
        </p:txBody>
      </p:sp>
    </p:spTree>
    <p:extLst>
      <p:ext uri="{BB962C8B-B14F-4D97-AF65-F5344CB8AC3E}">
        <p14:creationId xmlns:p14="http://schemas.microsoft.com/office/powerpoint/2010/main" val="40096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274638"/>
            <a:ext cx="4038600" cy="944562"/>
          </a:xfrm>
          <a:solidFill>
            <a:srgbClr val="92D050"/>
          </a:solidFill>
          <a:ln>
            <a:solidFill>
              <a:schemeClr val="accent2">
                <a:lumMod val="60000"/>
                <a:lumOff val="40000"/>
              </a:schemeClr>
            </a:solidFill>
          </a:ln>
        </p:spPr>
        <p:txBody>
          <a:bodyPr>
            <a:normAutofit fontScale="90000"/>
          </a:bodyPr>
          <a:lstStyle/>
          <a:p>
            <a:r>
              <a:rPr lang="ar-IQ" b="1" dirty="0" smtClean="0"/>
              <a:t/>
            </a:r>
            <a:br>
              <a:rPr lang="ar-IQ" b="1" dirty="0" smtClean="0"/>
            </a:br>
            <a:r>
              <a:rPr lang="ar-SA" b="1" dirty="0" smtClean="0"/>
              <a:t>برنامج </a:t>
            </a:r>
            <a:r>
              <a:rPr lang="ar-SA" b="1" dirty="0"/>
              <a:t>اليوم الدراسي</a:t>
            </a:r>
            <a:r>
              <a:rPr lang="en-US" dirty="0"/>
              <a:t/>
            </a:r>
            <a:br>
              <a:rPr lang="en-US" dirty="0"/>
            </a:br>
            <a:endParaRPr lang="en-US" dirty="0"/>
          </a:p>
        </p:txBody>
      </p:sp>
      <p:sp>
        <p:nvSpPr>
          <p:cNvPr id="3" name="Content Placeholder 2"/>
          <p:cNvSpPr>
            <a:spLocks noGrp="1"/>
          </p:cNvSpPr>
          <p:nvPr>
            <p:ph idx="1"/>
          </p:nvPr>
        </p:nvSpPr>
        <p:spPr>
          <a:xfrm>
            <a:off x="304800" y="1295400"/>
            <a:ext cx="8534400" cy="5181600"/>
          </a:xfrm>
          <a:solidFill>
            <a:schemeClr val="accent2">
              <a:lumMod val="20000"/>
              <a:lumOff val="80000"/>
            </a:schemeClr>
          </a:solidFill>
          <a:ln>
            <a:solidFill>
              <a:schemeClr val="tx2">
                <a:lumMod val="60000"/>
                <a:lumOff val="40000"/>
              </a:schemeClr>
            </a:solidFill>
          </a:ln>
        </p:spPr>
        <p:txBody>
          <a:bodyPr>
            <a:normAutofit fontScale="92500" lnSpcReduction="10000"/>
          </a:bodyPr>
          <a:lstStyle/>
          <a:p>
            <a:pPr marL="0" indent="0" algn="just" rtl="1">
              <a:buNone/>
            </a:pPr>
            <a:r>
              <a:rPr lang="ar-SA" dirty="0" smtClean="0"/>
              <a:t>ويتمثل </a:t>
            </a:r>
            <a:r>
              <a:rPr lang="ar-SA" dirty="0"/>
              <a:t>بتوزيع الحصص الدراسية اليومية على مدار الأسبوع وتوقيتاتها في تجارب بعض الدول التي طبقت خططها التلبية بالأخذ بنظام التعليم الأساسي وضعت خططها بمراعاة الاعتبارات الآتية: </a:t>
            </a:r>
            <a:endParaRPr lang="en-US" dirty="0"/>
          </a:p>
          <a:p>
            <a:pPr marL="0" lvl="0" indent="0" algn="just" rtl="1">
              <a:buNone/>
            </a:pPr>
            <a:r>
              <a:rPr lang="ar-IQ" dirty="0" smtClean="0"/>
              <a:t>1 . </a:t>
            </a:r>
            <a:r>
              <a:rPr lang="ar-SA" dirty="0" smtClean="0"/>
              <a:t>ألا </a:t>
            </a:r>
            <a:r>
              <a:rPr lang="ar-SA" dirty="0"/>
              <a:t>تقل مدة الدراسة التعليمية عن أربعة وثلاثين أسبوعا.</a:t>
            </a:r>
            <a:endParaRPr lang="en-US" dirty="0"/>
          </a:p>
          <a:p>
            <a:pPr marL="0" lvl="0" indent="0" algn="just" rtl="1">
              <a:buNone/>
            </a:pPr>
            <a:r>
              <a:rPr lang="ar-IQ" dirty="0" smtClean="0"/>
              <a:t>2 . </a:t>
            </a:r>
            <a:r>
              <a:rPr lang="ar-SA" dirty="0" smtClean="0"/>
              <a:t>ألا </a:t>
            </a:r>
            <a:r>
              <a:rPr lang="ar-SA" dirty="0"/>
              <a:t>يقل عدد ساعات الدراسة والنشاط عن خمس ساعات يوميا.</a:t>
            </a:r>
            <a:endParaRPr lang="en-US" dirty="0"/>
          </a:p>
          <a:p>
            <a:pPr marL="0" lvl="0" indent="0" algn="just" rtl="1">
              <a:buNone/>
            </a:pPr>
            <a:r>
              <a:rPr lang="ar-IQ" dirty="0" smtClean="0"/>
              <a:t>3 . </a:t>
            </a:r>
            <a:r>
              <a:rPr lang="ar-SA" dirty="0" smtClean="0"/>
              <a:t>أن </a:t>
            </a:r>
            <a:r>
              <a:rPr lang="ar-SA" dirty="0"/>
              <a:t>تتخل الأسبوع الدراسي فترتان متصلتان تخصص المهارات العملية. </a:t>
            </a:r>
            <a:endParaRPr lang="en-US" dirty="0"/>
          </a:p>
          <a:p>
            <a:pPr marL="0" lvl="0" indent="0" algn="just" rtl="1">
              <a:buNone/>
            </a:pPr>
            <a:r>
              <a:rPr lang="ar-IQ" dirty="0" smtClean="0"/>
              <a:t>4 . </a:t>
            </a:r>
            <a:r>
              <a:rPr lang="ar-SA" dirty="0" smtClean="0"/>
              <a:t>أن </a:t>
            </a:r>
            <a:r>
              <a:rPr lang="ar-SA" dirty="0"/>
              <a:t>تشمل الخطة مجموعات المواد الدراسية المختلفة متضمنة </a:t>
            </a:r>
            <a:r>
              <a:rPr lang="ar-SA" dirty="0" smtClean="0"/>
              <a:t>المواد</a:t>
            </a:r>
            <a:r>
              <a:rPr lang="ar-IQ" dirty="0" smtClean="0"/>
              <a:t> .</a:t>
            </a:r>
          </a:p>
          <a:p>
            <a:pPr marL="0" lvl="0" indent="0" algn="just" rtl="1">
              <a:buNone/>
            </a:pPr>
            <a:r>
              <a:rPr lang="ar-SA" dirty="0" smtClean="0"/>
              <a:t> </a:t>
            </a:r>
            <a:r>
              <a:rPr lang="ar-IQ" dirty="0" smtClean="0"/>
              <a:t>5 . </a:t>
            </a:r>
            <a:r>
              <a:rPr lang="ar-SA" dirty="0" smtClean="0"/>
              <a:t>النظرية </a:t>
            </a:r>
            <a:r>
              <a:rPr lang="ar-SA" dirty="0"/>
              <a:t>والعملية وفقا لأوزان وساعات متفاوتة وفق ما تستلزمه طبيعة المادة الدراسية.</a:t>
            </a:r>
            <a:endParaRPr lang="en-US" dirty="0"/>
          </a:p>
          <a:p>
            <a:pPr marL="0" indent="0" algn="just">
              <a:buNone/>
            </a:pPr>
            <a:endParaRPr lang="en-US" dirty="0"/>
          </a:p>
        </p:txBody>
      </p:sp>
    </p:spTree>
    <p:extLst>
      <p:ext uri="{BB962C8B-B14F-4D97-AF65-F5344CB8AC3E}">
        <p14:creationId xmlns:p14="http://schemas.microsoft.com/office/powerpoint/2010/main" val="400964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a:solidFill>
            <a:schemeClr val="accent2">
              <a:lumMod val="20000"/>
              <a:lumOff val="80000"/>
            </a:schemeClr>
          </a:solidFill>
          <a:ln>
            <a:solidFill>
              <a:schemeClr val="tx2">
                <a:lumMod val="60000"/>
                <a:lumOff val="40000"/>
              </a:schemeClr>
            </a:solidFill>
          </a:ln>
        </p:spPr>
        <p:txBody>
          <a:bodyPr>
            <a:normAutofit fontScale="77500" lnSpcReduction="20000"/>
          </a:bodyPr>
          <a:lstStyle/>
          <a:p>
            <a:pPr marL="0" indent="0" algn="just" rtl="1">
              <a:buNone/>
            </a:pPr>
            <a:r>
              <a:rPr lang="ar-SA" b="1" u="sng" dirty="0" smtClean="0"/>
              <a:t>المسار </a:t>
            </a:r>
            <a:r>
              <a:rPr lang="ar-SA" b="1" u="sng" dirty="0"/>
              <a:t>الأول: وهو يهتم بتدريس</a:t>
            </a:r>
            <a:r>
              <a:rPr lang="ar-SA" dirty="0"/>
              <a:t>:</a:t>
            </a:r>
            <a:endParaRPr lang="en-US" dirty="0"/>
          </a:p>
          <a:p>
            <a:pPr marL="0" lvl="0" indent="0" algn="just" rtl="1">
              <a:buNone/>
            </a:pPr>
            <a:r>
              <a:rPr lang="ar-IQ" dirty="0" smtClean="0"/>
              <a:t>1 . </a:t>
            </a:r>
            <a:r>
              <a:rPr lang="ar-SA" dirty="0" smtClean="0"/>
              <a:t>التربية </a:t>
            </a:r>
            <a:r>
              <a:rPr lang="ar-SA" dirty="0"/>
              <a:t>الإسلامية بوصفها المادة المتصلة بتربية الناشئين والجوانب القيمية والخلقية.</a:t>
            </a:r>
            <a:endParaRPr lang="en-US" dirty="0"/>
          </a:p>
          <a:p>
            <a:pPr marL="0" lvl="0" indent="0" algn="just" rtl="1">
              <a:buNone/>
            </a:pPr>
            <a:r>
              <a:rPr lang="ar-IQ" dirty="0" smtClean="0"/>
              <a:t>2 . </a:t>
            </a:r>
            <a:r>
              <a:rPr lang="ar-SA" dirty="0" smtClean="0"/>
              <a:t>اللغة </a:t>
            </a:r>
            <a:r>
              <a:rPr lang="ar-SA" dirty="0"/>
              <a:t>العربية وآدابها.</a:t>
            </a:r>
            <a:endParaRPr lang="en-US" dirty="0"/>
          </a:p>
          <a:p>
            <a:pPr marL="0" lvl="0" indent="0" algn="just" rtl="1">
              <a:buNone/>
            </a:pPr>
            <a:r>
              <a:rPr lang="ar-IQ" dirty="0" smtClean="0"/>
              <a:t>3 . </a:t>
            </a:r>
            <a:r>
              <a:rPr lang="ar-SA" dirty="0" smtClean="0"/>
              <a:t>اللغة </a:t>
            </a:r>
            <a:r>
              <a:rPr lang="ar-SA" dirty="0"/>
              <a:t>الانكليزية بصفتها النافذة المطلة على ثقافات الآخرين وعلومهم. </a:t>
            </a:r>
            <a:endParaRPr lang="en-US" dirty="0"/>
          </a:p>
          <a:p>
            <a:pPr marL="0" lvl="0" indent="0" algn="just" rtl="1">
              <a:buNone/>
            </a:pPr>
            <a:r>
              <a:rPr lang="ar-IQ" dirty="0" smtClean="0"/>
              <a:t>4 . </a:t>
            </a:r>
            <a:r>
              <a:rPr lang="ar-SA" dirty="0" smtClean="0"/>
              <a:t>المواد </a:t>
            </a:r>
            <a:r>
              <a:rPr lang="ar-SA" dirty="0"/>
              <a:t>الاجتماعية والبيئية التي تساعد على تنمية الهوية الذاتية والوطنية. </a:t>
            </a:r>
            <a:endParaRPr lang="en-US" dirty="0"/>
          </a:p>
          <a:p>
            <a:pPr marL="0" lvl="0" indent="0" algn="just" rtl="1">
              <a:buNone/>
            </a:pPr>
            <a:r>
              <a:rPr lang="ar-IQ" dirty="0" smtClean="0"/>
              <a:t>5 . </a:t>
            </a:r>
            <a:r>
              <a:rPr lang="ar-SA" dirty="0" smtClean="0"/>
              <a:t>المهارات </a:t>
            </a:r>
            <a:r>
              <a:rPr lang="ar-SA" dirty="0"/>
              <a:t>الحياتية المهنية والحرفية</a:t>
            </a:r>
            <a:r>
              <a:rPr lang="ar-SA" dirty="0" smtClean="0"/>
              <a:t>.</a:t>
            </a:r>
            <a:endParaRPr lang="ar-IQ" dirty="0" smtClean="0"/>
          </a:p>
          <a:p>
            <a:pPr marL="0" lvl="0" indent="0" algn="just" rtl="1">
              <a:buNone/>
            </a:pPr>
            <a:endParaRPr lang="en-US" dirty="0"/>
          </a:p>
          <a:p>
            <a:pPr marL="0" indent="0" algn="just" rtl="1">
              <a:buNone/>
            </a:pPr>
            <a:r>
              <a:rPr lang="ar-SA" b="1" u="sng" dirty="0"/>
              <a:t>المسار الثاني: ويهتم بتطوير مناهج:- </a:t>
            </a:r>
            <a:endParaRPr lang="en-US" b="1" u="sng" dirty="0"/>
          </a:p>
          <a:p>
            <a:pPr marL="0" lvl="0" indent="0" algn="just" rtl="1">
              <a:buNone/>
            </a:pPr>
            <a:r>
              <a:rPr lang="ar-IQ" dirty="0" smtClean="0"/>
              <a:t>1 . </a:t>
            </a:r>
            <a:r>
              <a:rPr lang="ar-SA" dirty="0" smtClean="0"/>
              <a:t>العلوم </a:t>
            </a:r>
            <a:r>
              <a:rPr lang="ar-SA" dirty="0"/>
              <a:t>والرياضيات وطرائق تدريسها وذلك باستخدام أساليب تعليمية في تدريس مواد العلوم وتعتمد على التعلم بالتجارب العملية ومركزه حول التلميذ بدلاً من محورته حول المعلم، والاهتمام بتدريس الرياضيات بالنواحي التحليلية والتركيبية وإتاحة الفرصة للطالب لتنمية التفكير العلمي والمنطقي. </a:t>
            </a:r>
            <a:endParaRPr lang="en-US" dirty="0"/>
          </a:p>
          <a:p>
            <a:pPr marL="0" lvl="0" indent="0" algn="just" rtl="1">
              <a:buNone/>
            </a:pPr>
            <a:r>
              <a:rPr lang="ar-IQ" dirty="0" smtClean="0"/>
              <a:t>2 . </a:t>
            </a:r>
            <a:r>
              <a:rPr lang="ar-SA" dirty="0" smtClean="0"/>
              <a:t>اشتمالها </a:t>
            </a:r>
            <a:r>
              <a:rPr lang="ar-SA" dirty="0"/>
              <a:t>على مواد علمية حديثة هامة لم تجد طريقها إلى المناهج من قبل.</a:t>
            </a:r>
            <a:endParaRPr lang="en-US" dirty="0"/>
          </a:p>
          <a:p>
            <a:endParaRPr lang="en-US" dirty="0"/>
          </a:p>
        </p:txBody>
      </p:sp>
      <p:sp>
        <p:nvSpPr>
          <p:cNvPr id="4" name="Title 1"/>
          <p:cNvSpPr>
            <a:spLocks noGrp="1"/>
          </p:cNvSpPr>
          <p:nvPr>
            <p:ph type="title"/>
          </p:nvPr>
        </p:nvSpPr>
        <p:spPr>
          <a:xfrm>
            <a:off x="3429000" y="274638"/>
            <a:ext cx="5257800" cy="563562"/>
          </a:xfrm>
          <a:solidFill>
            <a:srgbClr val="92D050"/>
          </a:solidFill>
          <a:ln>
            <a:solidFill>
              <a:schemeClr val="accent2">
                <a:lumMod val="60000"/>
                <a:lumOff val="40000"/>
              </a:schemeClr>
            </a:solidFill>
          </a:ln>
        </p:spPr>
        <p:txBody>
          <a:bodyPr>
            <a:normAutofit fontScale="90000"/>
          </a:bodyPr>
          <a:lstStyle/>
          <a:p>
            <a:r>
              <a:rPr lang="ar-IQ" b="1" dirty="0" smtClean="0"/>
              <a:t/>
            </a:r>
            <a:br>
              <a:rPr lang="ar-IQ" b="1" dirty="0" smtClean="0"/>
            </a:br>
            <a:r>
              <a:rPr lang="ar-SA" b="1" dirty="0" smtClean="0"/>
              <a:t>مسارات </a:t>
            </a:r>
            <a:r>
              <a:rPr lang="ar-SA" b="1" dirty="0"/>
              <a:t>المنهج الدراسي</a:t>
            </a:r>
            <a:r>
              <a:rPr lang="en-US" dirty="0"/>
              <a:t/>
            </a:r>
            <a:br>
              <a:rPr lang="en-US" dirty="0"/>
            </a:br>
            <a:endParaRPr lang="en-US" dirty="0"/>
          </a:p>
        </p:txBody>
      </p:sp>
    </p:spTree>
    <p:extLst>
      <p:ext uri="{BB962C8B-B14F-4D97-AF65-F5344CB8AC3E}">
        <p14:creationId xmlns:p14="http://schemas.microsoft.com/office/powerpoint/2010/main" val="84323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350</Words>
  <Application>Microsoft Office PowerPoint</Application>
  <PresentationFormat>On-screen Show (4:3)</PresentationFormat>
  <Paragraphs>33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خطط التعليم الأساسي الفصل الرابع</vt:lpstr>
      <vt:lpstr>    خطط التعليم الأساسي                الخطة تطبيق المناهج    خطط التعليم الأساسي</vt:lpstr>
      <vt:lpstr>PowerPoint Presentation</vt:lpstr>
      <vt:lpstr> برنامج اليوم الدراسي </vt:lpstr>
      <vt:lpstr> مسارات المنهج الدراسي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25</cp:revision>
  <dcterms:created xsi:type="dcterms:W3CDTF">2006-08-16T00:00:00Z</dcterms:created>
  <dcterms:modified xsi:type="dcterms:W3CDTF">2023-04-05T14:30:40Z</dcterms:modified>
</cp:coreProperties>
</file>