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5800"/>
            <a:ext cx="6705600" cy="3124200"/>
          </a:xfrm>
          <a:solidFill>
            <a:schemeClr val="tx2">
              <a:lumMod val="20000"/>
              <a:lumOff val="80000"/>
            </a:schemeClr>
          </a:solidFill>
          <a:ln>
            <a:solidFill>
              <a:schemeClr val="accent2">
                <a:lumMod val="60000"/>
                <a:lumOff val="40000"/>
              </a:schemeClr>
            </a:solidFill>
          </a:ln>
        </p:spPr>
        <p:txBody>
          <a:bodyPr>
            <a:normAutofit fontScale="90000"/>
          </a:bodyPr>
          <a:lstStyle/>
          <a:p>
            <a:pPr rtl="1"/>
            <a:r>
              <a:rPr lang="en-US" dirty="0"/>
              <a:t/>
            </a:r>
            <a:br>
              <a:rPr lang="en-US" dirty="0"/>
            </a:br>
            <a:r>
              <a:rPr lang="ar-SA" b="1" dirty="0"/>
              <a:t>التعليم الأساسي</a:t>
            </a:r>
            <a:r>
              <a:rPr lang="en-US" dirty="0"/>
              <a:t/>
            </a:r>
            <a:br>
              <a:rPr lang="en-US" dirty="0"/>
            </a:br>
            <a:r>
              <a:rPr lang="ar-SA" b="1" dirty="0"/>
              <a:t>مفهومه ، مبادئه ، مبرراته ، أهدافه ، مداه الزمني</a:t>
            </a:r>
            <a:r>
              <a:rPr lang="en-US" dirty="0"/>
              <a:t/>
            </a:r>
            <a:br>
              <a:rPr lang="en-US" dirty="0"/>
            </a:br>
            <a:r>
              <a:rPr lang="ar-IQ" b="1" dirty="0" smtClean="0"/>
              <a:t>الفصل </a:t>
            </a:r>
            <a:r>
              <a:rPr lang="ar-IQ" b="1" dirty="0"/>
              <a:t>الثالث</a:t>
            </a:r>
            <a:endParaRPr lang="en-US" dirty="0"/>
          </a:p>
        </p:txBody>
      </p:sp>
      <p:sp>
        <p:nvSpPr>
          <p:cNvPr id="3" name="Content Placeholder 2"/>
          <p:cNvSpPr>
            <a:spLocks noGrp="1"/>
          </p:cNvSpPr>
          <p:nvPr>
            <p:ph idx="1"/>
          </p:nvPr>
        </p:nvSpPr>
        <p:spPr>
          <a:xfrm>
            <a:off x="457200" y="4114800"/>
            <a:ext cx="5029200" cy="2057400"/>
          </a:xfrm>
          <a:solidFill>
            <a:schemeClr val="accent2">
              <a:lumMod val="20000"/>
              <a:lumOff val="80000"/>
            </a:schemeClr>
          </a:solidFill>
          <a:ln>
            <a:solidFill>
              <a:schemeClr val="tx2">
                <a:lumMod val="60000"/>
                <a:lumOff val="40000"/>
              </a:schemeClr>
            </a:solidFill>
          </a:ln>
        </p:spPr>
        <p:txBody>
          <a:bodyPr>
            <a:normAutofit/>
          </a:bodyPr>
          <a:lstStyle/>
          <a:p>
            <a:pPr marL="0" indent="0" algn="ctr">
              <a:buNone/>
            </a:pPr>
            <a:endParaRPr lang="en-US" sz="4400" dirty="0" smtClean="0"/>
          </a:p>
          <a:p>
            <a:pPr marL="0" indent="0" algn="ctr">
              <a:buNone/>
            </a:pPr>
            <a:r>
              <a:rPr lang="ar-IQ" sz="4400" dirty="0" smtClean="0"/>
              <a:t>اصول </a:t>
            </a:r>
            <a:r>
              <a:rPr lang="ar-IQ" sz="4400" dirty="0"/>
              <a:t>التعليم الاساسي</a:t>
            </a:r>
            <a:endParaRPr lang="en-US" sz="4400" dirty="0"/>
          </a:p>
        </p:txBody>
      </p:sp>
    </p:spTree>
    <p:extLst>
      <p:ext uri="{BB962C8B-B14F-4D97-AF65-F5344CB8AC3E}">
        <p14:creationId xmlns:p14="http://schemas.microsoft.com/office/powerpoint/2010/main" val="130817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74638"/>
            <a:ext cx="5562600" cy="944562"/>
          </a:xfrm>
          <a:solidFill>
            <a:schemeClr val="tx2">
              <a:lumMod val="20000"/>
              <a:lumOff val="80000"/>
            </a:schemeClr>
          </a:solidFill>
          <a:ln>
            <a:solidFill>
              <a:schemeClr val="accent2">
                <a:lumMod val="60000"/>
                <a:lumOff val="40000"/>
              </a:schemeClr>
            </a:solidFill>
          </a:ln>
        </p:spPr>
        <p:txBody>
          <a:bodyPr>
            <a:normAutofit fontScale="90000"/>
          </a:bodyPr>
          <a:lstStyle/>
          <a:p>
            <a:r>
              <a:rPr lang="en-US" b="1" dirty="0" smtClean="0"/>
              <a:t/>
            </a:r>
            <a:br>
              <a:rPr lang="en-US" b="1" dirty="0" smtClean="0"/>
            </a:br>
            <a:r>
              <a:rPr lang="ar-IQ" b="1" dirty="0" smtClean="0"/>
              <a:t/>
            </a:r>
            <a:br>
              <a:rPr lang="ar-IQ" b="1" dirty="0" smtClean="0"/>
            </a:br>
            <a:r>
              <a:rPr lang="ar-SA" b="1" dirty="0" smtClean="0"/>
              <a:t>مفهوم </a:t>
            </a:r>
            <a:r>
              <a:rPr lang="ar-SA" b="1" dirty="0"/>
              <a:t>التعليم الأساسي : </a:t>
            </a: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304800" y="1371600"/>
            <a:ext cx="8534400" cy="5181600"/>
          </a:xfrm>
          <a:solidFill>
            <a:schemeClr val="accent2">
              <a:lumMod val="20000"/>
              <a:lumOff val="80000"/>
            </a:schemeClr>
          </a:solidFill>
          <a:ln>
            <a:solidFill>
              <a:schemeClr val="tx2">
                <a:lumMod val="60000"/>
                <a:lumOff val="40000"/>
              </a:schemeClr>
            </a:solidFill>
          </a:ln>
        </p:spPr>
        <p:txBody>
          <a:bodyPr>
            <a:normAutofit fontScale="92500" lnSpcReduction="20000"/>
          </a:bodyPr>
          <a:lstStyle/>
          <a:p>
            <a:pPr marL="0" indent="0" algn="just" rtl="1">
              <a:buNone/>
            </a:pPr>
            <a:r>
              <a:rPr lang="ar-IQ" dirty="0" smtClean="0"/>
              <a:t>  </a:t>
            </a:r>
            <a:r>
              <a:rPr lang="ar-SA" dirty="0" smtClean="0"/>
              <a:t>ظهرت </a:t>
            </a:r>
            <a:r>
              <a:rPr lang="ar-SA" dirty="0"/>
              <a:t>مفاهيم التعليم الأساسية - ممارسة ومصطلحاً - منذ أربعينيات القرن الماضي وأخذت تتطور حتى منتصف السبعينات . </a:t>
            </a:r>
            <a:endParaRPr lang="en-US" dirty="0"/>
          </a:p>
          <a:p>
            <a:pPr marL="0" indent="0" algn="just" rtl="1">
              <a:buNone/>
            </a:pPr>
            <a:r>
              <a:rPr lang="ar-SA" dirty="0"/>
              <a:t>ففي الأربعينات ظهر مصطلح التربية الأساسية واستمر خلال الخمسينات وكان " يعني اساساً مساعدة الكبار الذين لم يحصلوا على مساعدة تربوية من مدارس أو معاهد نظامية قائمة، وتقديم معلومات ومهارات مناسبة لهم تمكنهم من فهم ومعالجة المشكلات التي تواجههم في بيناتهم والمشاركة كمواطنين - بفاعلية أكثر في تنمية هذه البينات اجتماعياً واقتصاديا.</a:t>
            </a:r>
            <a:endParaRPr lang="en-US" dirty="0"/>
          </a:p>
          <a:p>
            <a:pPr marL="0" indent="0" algn="just" rtl="1">
              <a:buNone/>
            </a:pPr>
            <a:r>
              <a:rPr lang="ar-IQ" dirty="0" smtClean="0"/>
              <a:t>  </a:t>
            </a:r>
            <a:r>
              <a:rPr lang="ar-SA" dirty="0" smtClean="0"/>
              <a:t>ودعماً </a:t>
            </a:r>
            <a:r>
              <a:rPr lang="ar-SA" dirty="0"/>
              <a:t>لهذا الاتجاه على الصعيد العالمي تعاونت اليونسكو مع الدول الأعضاء على إنشاء مراكز إقليمية تتولى تدريب المعلمين والعاملين في التربية الأساسية وإنتاج المواد اللازمة للتعليم الأساسي بهذا المفهوم.</a:t>
            </a:r>
            <a:endParaRPr lang="en-US" dirty="0"/>
          </a:p>
          <a:p>
            <a:endParaRPr lang="en-US" dirty="0"/>
          </a:p>
        </p:txBody>
      </p:sp>
    </p:spTree>
    <p:extLst>
      <p:ext uri="{BB962C8B-B14F-4D97-AF65-F5344CB8AC3E}">
        <p14:creationId xmlns:p14="http://schemas.microsoft.com/office/powerpoint/2010/main" val="40096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a:solidFill>
            <a:schemeClr val="accent2">
              <a:lumMod val="20000"/>
              <a:lumOff val="80000"/>
            </a:schemeClr>
          </a:solidFill>
          <a:ln>
            <a:solidFill>
              <a:schemeClr val="tx2">
                <a:lumMod val="60000"/>
                <a:lumOff val="40000"/>
              </a:schemeClr>
            </a:solidFill>
          </a:ln>
        </p:spPr>
        <p:txBody>
          <a:bodyPr>
            <a:normAutofit fontScale="92500" lnSpcReduction="20000"/>
          </a:bodyPr>
          <a:lstStyle/>
          <a:p>
            <a:pPr marL="0" indent="0" algn="just" rtl="1">
              <a:buNone/>
            </a:pPr>
            <a:r>
              <a:rPr lang="ar-IQ" dirty="0" smtClean="0"/>
              <a:t>   </a:t>
            </a:r>
            <a:r>
              <a:rPr lang="ar-SA" dirty="0" smtClean="0"/>
              <a:t>وبجانب </a:t>
            </a:r>
            <a:r>
              <a:rPr lang="ar-SA" dirty="0"/>
              <a:t>هذا المفهوم العام للتعليم الأساسي - من حيث انه يستهدف تقديم الخدمات التعليمية للكبار في المناطق المختلفة ريفية كانت أو حضرية وخارج نطاق التعليم النظامي - عني بالتعليم الأساسي - في بعض الحالات التعليم الموجه إلى الصغار داخل المدارس النظامية بهدف تعليمهم المواد الدراسية المختلفة بأساليب تقوم على ألوان من النشاط المنتج المتصل بحياة الناشئين وواقع بيناتهم، بما يوثق الصلة بين ما يدرسه التلميذ بالمدرسة وما يعايشه في البيئة الخارجية، مع تأكيد الاهتمام بالناحية التطبيقية والمشاركة في العمل المنتج. </a:t>
            </a:r>
            <a:endParaRPr lang="en-US" dirty="0"/>
          </a:p>
          <a:p>
            <a:pPr marL="0" indent="0" algn="r">
              <a:buNone/>
            </a:pPr>
            <a:r>
              <a:rPr lang="ar-IQ" dirty="0" smtClean="0"/>
              <a:t>   </a:t>
            </a:r>
            <a:r>
              <a:rPr lang="ar-SA" dirty="0" smtClean="0"/>
              <a:t>وفي </a:t>
            </a:r>
            <a:r>
              <a:rPr lang="ar-SA" dirty="0"/>
              <a:t>أوائل السبعينات استحوذ مفهوم التعليم الأساسي على اهتمام بارز في أنحاء العالم، وتم تجديده وتداوله على نطاق واسع في المؤتمرات التربوية الدولية، وكان من بين. من أسهم في ذلك لجنة شكلتها منظمة الأمم المتحدة للأطفال "اليونيسيف" والمجلس الدولي </a:t>
            </a:r>
            <a:endParaRPr lang="ar-IQ" dirty="0" smtClean="0"/>
          </a:p>
          <a:p>
            <a:pPr marL="0" indent="0" algn="r">
              <a:buNone/>
            </a:pPr>
            <a:r>
              <a:rPr lang="ar-SA" dirty="0" smtClean="0"/>
              <a:t>لتنمية </a:t>
            </a:r>
            <a:r>
              <a:rPr lang="ar-SA" dirty="0"/>
              <a:t>التعليم في منظمة اليونسكو ومنظمة العمل الدولية، وبرنامج الأمم المتحدة للتنمية. </a:t>
            </a:r>
            <a:endParaRPr lang="en-US" dirty="0"/>
          </a:p>
        </p:txBody>
      </p:sp>
    </p:spTree>
    <p:extLst>
      <p:ext uri="{BB962C8B-B14F-4D97-AF65-F5344CB8AC3E}">
        <p14:creationId xmlns:p14="http://schemas.microsoft.com/office/powerpoint/2010/main" val="40096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772400" cy="5791200"/>
          </a:xfrm>
          <a:solidFill>
            <a:schemeClr val="accent2">
              <a:lumMod val="20000"/>
              <a:lumOff val="80000"/>
            </a:schemeClr>
          </a:solidFill>
          <a:ln>
            <a:solidFill>
              <a:schemeClr val="tx2">
                <a:lumMod val="60000"/>
                <a:lumOff val="40000"/>
              </a:schemeClr>
            </a:solidFill>
          </a:ln>
        </p:spPr>
        <p:txBody>
          <a:bodyPr>
            <a:normAutofit/>
          </a:bodyPr>
          <a:lstStyle/>
          <a:p>
            <a:pPr marL="0" indent="0" algn="just" rtl="1">
              <a:buNone/>
            </a:pPr>
            <a:r>
              <a:rPr lang="ar-SA" dirty="0" smtClean="0"/>
              <a:t>قمع </a:t>
            </a:r>
            <a:r>
              <a:rPr lang="ar-SA" dirty="0"/>
              <a:t>الاهتمام بتعليم الجماهير خارج المدرسة وأشكال التعليم غير النظامي، برز التركيز على التعليم الأساسي بوصفه مرحلة التعليم الأولى بالمدرسة التي تكفل للطفل التمرس على طرق التفكير السليم، وتؤمن له حداً أدنى من المعارف والمهارات والخبرات التي تسمح له بالتهيؤ للحياة وممارسة دوره كمواطن منتج.</a:t>
            </a:r>
            <a:endParaRPr lang="en-US" dirty="0"/>
          </a:p>
        </p:txBody>
      </p:sp>
    </p:spTree>
    <p:extLst>
      <p:ext uri="{BB962C8B-B14F-4D97-AF65-F5344CB8AC3E}">
        <p14:creationId xmlns:p14="http://schemas.microsoft.com/office/powerpoint/2010/main" val="40096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58200" cy="52578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SA" dirty="0" smtClean="0"/>
              <a:t>يقوم </a:t>
            </a:r>
            <a:r>
              <a:rPr lang="ar-SA" dirty="0"/>
              <a:t>التعليم الأساسي على مجموعة من المبادئ أهمها ما يأتي: </a:t>
            </a:r>
            <a:endParaRPr lang="ar-IQ" dirty="0" smtClean="0"/>
          </a:p>
          <a:p>
            <a:pPr marL="0" indent="0" algn="just" rtl="1">
              <a:buNone/>
            </a:pPr>
            <a:endParaRPr lang="en-US" dirty="0"/>
          </a:p>
          <a:p>
            <a:pPr marL="0" indent="0" algn="just" rtl="1">
              <a:buNone/>
            </a:pPr>
            <a:r>
              <a:rPr lang="ar-SA" b="1" dirty="0"/>
              <a:t>المبدأ الأول :</a:t>
            </a:r>
            <a:r>
              <a:rPr lang="ar-SA" dirty="0"/>
              <a:t> أنه تعليم موحد للجميع ذكوراً وإناثا، ريفاً وحضراً على حد سواء. </a:t>
            </a:r>
            <a:endParaRPr lang="en-US" dirty="0"/>
          </a:p>
          <a:p>
            <a:pPr marL="0" indent="0" algn="just" rtl="1">
              <a:buNone/>
            </a:pPr>
            <a:r>
              <a:rPr lang="ar-SA" b="1" dirty="0"/>
              <a:t>المبدأ الثاني :</a:t>
            </a:r>
            <a:r>
              <a:rPr lang="ar-SA" dirty="0"/>
              <a:t> انه تعليم مرن يتنوع بتنوع البيئات.</a:t>
            </a:r>
            <a:endParaRPr lang="en-US" dirty="0"/>
          </a:p>
          <a:p>
            <a:pPr marL="0" indent="0" algn="just" rtl="1">
              <a:buNone/>
            </a:pPr>
            <a:r>
              <a:rPr lang="ar-SA" b="1" dirty="0"/>
              <a:t>المبدأ الثالث :</a:t>
            </a:r>
            <a:r>
              <a:rPr lang="ar-SA" dirty="0"/>
              <a:t> أنه تعليم مفتوح القنوات يمكنه أن يؤدي إلى المراحل التالية من التعليم ولكن مرحلة التعليم الأساسي في حد ذاتها تعد مرحلة منتهية بالنسبة البعض الأبناء أو البنات طبقاً لاستعداداتهم وقدراتهم.</a:t>
            </a:r>
            <a:endParaRPr lang="en-US" dirty="0"/>
          </a:p>
          <a:p>
            <a:pPr marL="0" indent="0" algn="just" rtl="1">
              <a:buNone/>
            </a:pPr>
            <a:r>
              <a:rPr lang="ar-SA" b="1" dirty="0"/>
              <a:t>المبدأ الرابع :</a:t>
            </a:r>
            <a:r>
              <a:rPr lang="ar-SA" dirty="0"/>
              <a:t> أنه تعليم يجمع بين النواحي النظرية والعملية مع الحرص على التكامل بينهما.</a:t>
            </a:r>
            <a:endParaRPr lang="en-US" dirty="0"/>
          </a:p>
          <a:p>
            <a:pPr marL="0" indent="0" algn="just" rtl="1">
              <a:buNone/>
            </a:pPr>
            <a:r>
              <a:rPr lang="ar-SA" b="1" dirty="0"/>
              <a:t>المبدأ الخامس :</a:t>
            </a:r>
            <a:r>
              <a:rPr lang="ar-SA" dirty="0"/>
              <a:t> انه تعليم يرتبط بحياة الناشئتين وواقع بيناتهم بشكل يوثق الصلة بين ما يدرسه التلميذ بالمدرسة وما يلقاه في البيئة الخارجية مع تأكيد الاهتمام بالناحية التطبيقية. </a:t>
            </a:r>
            <a:endParaRPr lang="en-US" dirty="0"/>
          </a:p>
          <a:p>
            <a:pPr marL="0" indent="0" algn="just" rtl="1">
              <a:buNone/>
            </a:pPr>
            <a:r>
              <a:rPr lang="ar-SA" b="1" dirty="0"/>
              <a:t>المبدأ السادس :</a:t>
            </a:r>
            <a:r>
              <a:rPr lang="ar-SA" dirty="0"/>
              <a:t> انه تعليم من أجل إعداد الفرد لكي يكون مواطناً منتجاً فعالاً. </a:t>
            </a:r>
            <a:endParaRPr lang="en-US" dirty="0"/>
          </a:p>
          <a:p>
            <a:pPr marL="0" indent="0" algn="just" rtl="1">
              <a:buNone/>
            </a:pPr>
            <a:r>
              <a:rPr lang="ar-SA" b="1" dirty="0"/>
              <a:t>المبدأ السابع :</a:t>
            </a:r>
            <a:r>
              <a:rPr lang="ar-SA" dirty="0"/>
              <a:t> انه تعليم يؤكد على تحقيق الذات وانتماء المنظم لمجتمعه. </a:t>
            </a:r>
            <a:endParaRPr lang="en-US" dirty="0"/>
          </a:p>
          <a:p>
            <a:endParaRPr lang="en-US" dirty="0"/>
          </a:p>
        </p:txBody>
      </p:sp>
      <p:sp>
        <p:nvSpPr>
          <p:cNvPr id="4" name="Title 1"/>
          <p:cNvSpPr>
            <a:spLocks noGrp="1"/>
          </p:cNvSpPr>
          <p:nvPr>
            <p:ph type="title"/>
          </p:nvPr>
        </p:nvSpPr>
        <p:spPr>
          <a:xfrm>
            <a:off x="3886200" y="152400"/>
            <a:ext cx="4800600" cy="838200"/>
          </a:xfrm>
          <a:solidFill>
            <a:schemeClr val="tx2">
              <a:lumMod val="20000"/>
              <a:lumOff val="80000"/>
            </a:schemeClr>
          </a:solidFill>
          <a:ln>
            <a:solidFill>
              <a:schemeClr val="accent2">
                <a:lumMod val="60000"/>
                <a:lumOff val="40000"/>
              </a:schemeClr>
            </a:solidFill>
          </a:ln>
        </p:spPr>
        <p:txBody>
          <a:bodyPr>
            <a:normAutofit fontScale="90000"/>
          </a:bodyPr>
          <a:lstStyle/>
          <a:p>
            <a:pPr algn="r"/>
            <a:r>
              <a:rPr lang="ar-IQ" b="1" dirty="0" smtClean="0"/>
              <a:t/>
            </a:r>
            <a:br>
              <a:rPr lang="ar-IQ" b="1" dirty="0" smtClean="0"/>
            </a:br>
            <a:r>
              <a:rPr lang="ar-SA" b="1" dirty="0" smtClean="0"/>
              <a:t>مبادئ </a:t>
            </a:r>
            <a:r>
              <a:rPr lang="ar-SA" b="1" dirty="0"/>
              <a:t>التعليم </a:t>
            </a:r>
            <a:r>
              <a:rPr lang="ar-SA" b="1" dirty="0" smtClean="0"/>
              <a:t>الأساسي</a:t>
            </a:r>
            <a:r>
              <a:rPr lang="en-US" dirty="0"/>
              <a:t/>
            </a:r>
            <a:br>
              <a:rPr lang="en-US" dirty="0"/>
            </a:br>
            <a:endParaRPr lang="en-US" dirty="0"/>
          </a:p>
        </p:txBody>
      </p:sp>
    </p:spTree>
    <p:extLst>
      <p:ext uri="{BB962C8B-B14F-4D97-AF65-F5344CB8AC3E}">
        <p14:creationId xmlns:p14="http://schemas.microsoft.com/office/powerpoint/2010/main" val="8432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a:solidFill>
            <a:schemeClr val="accent2">
              <a:lumMod val="20000"/>
              <a:lumOff val="80000"/>
            </a:schemeClr>
          </a:solidFill>
          <a:ln>
            <a:solidFill>
              <a:schemeClr val="tx2">
                <a:lumMod val="60000"/>
                <a:lumOff val="40000"/>
              </a:schemeClr>
            </a:solidFill>
          </a:ln>
        </p:spPr>
        <p:txBody>
          <a:bodyPr>
            <a:normAutofit fontScale="92500" lnSpcReduction="10000"/>
          </a:bodyPr>
          <a:lstStyle/>
          <a:p>
            <a:pPr marL="0" indent="0" algn="just" rtl="1">
              <a:buNone/>
            </a:pPr>
            <a:r>
              <a:rPr lang="ar-SA" dirty="0" smtClean="0"/>
              <a:t>لقد </a:t>
            </a:r>
            <a:r>
              <a:rPr lang="ar-SA" dirty="0"/>
              <a:t>كان الدافع إلى التركيز على التعليم الأساسي، وتطوير مفهومه ومحتواه، إن التعليم الابتدائي في معظم البلدان النامية هو تعليم جماهير الأطفال، وقد ثبت في الواقع التطبيقي انه لا يفي إلا بالقدر اليسير من الحاجات التعليمية الأساسية لهم، ثم انه تعليم بعيد الصلة بالحياة وبالتالي لا يهيئ لها ومن ثم لا يمكن من يقفون عنده من الإسهام في عمليات التنمية الاجتماعية والاقتصادية إلا بقدر محدود. </a:t>
            </a:r>
            <a:endParaRPr lang="en-US" dirty="0"/>
          </a:p>
          <a:p>
            <a:pPr marL="0" indent="0" algn="just" rtl="1">
              <a:buNone/>
            </a:pPr>
            <a:r>
              <a:rPr lang="ar-SA" dirty="0"/>
              <a:t>ومن هذه المنظور لابد من إعادة النظر في هذه الأوضاع على أساس حق الطفل في أن يحصل على تعليم ذي معنى عملي وحقيقي وان هذا الحق ينبغي ترجمته إلى مجموعة من الاتجاهات والمهارات والمعارف التي سوف يحتاج إليها كل طفل في أي مجتمع والتي ينبغي إشباعها بوسيلة أو بأخرى لكل الأطفال ذكوراً وإنانا قبل تحملهم مسؤولياتهم الكاملة في الحياة.</a:t>
            </a:r>
            <a:endParaRPr lang="en-US" dirty="0"/>
          </a:p>
          <a:p>
            <a:pPr marL="0" indent="0" algn="just" rtl="1">
              <a:buNone/>
            </a:pPr>
            <a:endParaRPr lang="en-US" dirty="0"/>
          </a:p>
          <a:p>
            <a:endParaRPr lang="en-US" dirty="0"/>
          </a:p>
        </p:txBody>
      </p:sp>
      <p:sp>
        <p:nvSpPr>
          <p:cNvPr id="4" name="Title 1"/>
          <p:cNvSpPr>
            <a:spLocks noGrp="1"/>
          </p:cNvSpPr>
          <p:nvPr>
            <p:ph type="title"/>
          </p:nvPr>
        </p:nvSpPr>
        <p:spPr>
          <a:xfrm>
            <a:off x="3886200" y="152400"/>
            <a:ext cx="4800600" cy="914400"/>
          </a:xfrm>
          <a:solidFill>
            <a:schemeClr val="tx2">
              <a:lumMod val="20000"/>
              <a:lumOff val="80000"/>
            </a:schemeClr>
          </a:solidFill>
          <a:ln>
            <a:solidFill>
              <a:schemeClr val="accent2">
                <a:lumMod val="60000"/>
                <a:lumOff val="40000"/>
              </a:schemeClr>
            </a:solidFill>
          </a:ln>
        </p:spPr>
        <p:txBody>
          <a:bodyPr>
            <a:normAutofit fontScale="90000"/>
          </a:bodyPr>
          <a:lstStyle/>
          <a:p>
            <a:pPr algn="r"/>
            <a:r>
              <a:rPr lang="ar-IQ" b="1" dirty="0" smtClean="0"/>
              <a:t/>
            </a:r>
            <a:br>
              <a:rPr lang="ar-IQ" b="1" dirty="0" smtClean="0"/>
            </a:br>
            <a:r>
              <a:rPr lang="ar-SA" b="1" dirty="0" smtClean="0"/>
              <a:t>مبررات </a:t>
            </a:r>
            <a:r>
              <a:rPr lang="ar-SA" b="1" dirty="0"/>
              <a:t>التعليم </a:t>
            </a:r>
            <a:r>
              <a:rPr lang="ar-SA" b="1" dirty="0" smtClean="0"/>
              <a:t>الأساسي</a:t>
            </a:r>
            <a:r>
              <a:rPr lang="ar-IQ" b="1" dirty="0" smtClean="0"/>
              <a:t/>
            </a:r>
            <a:br>
              <a:rPr lang="ar-IQ" b="1" dirty="0" smtClean="0"/>
            </a:br>
            <a:endParaRPr lang="en-US" dirty="0"/>
          </a:p>
        </p:txBody>
      </p:sp>
    </p:spTree>
    <p:extLst>
      <p:ext uri="{BB962C8B-B14F-4D97-AF65-F5344CB8AC3E}">
        <p14:creationId xmlns:p14="http://schemas.microsoft.com/office/powerpoint/2010/main" val="3031608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876800"/>
          </a:xfrm>
          <a:solidFill>
            <a:schemeClr val="accent2">
              <a:lumMod val="20000"/>
              <a:lumOff val="80000"/>
            </a:schemeClr>
          </a:solidFill>
          <a:ln>
            <a:solidFill>
              <a:schemeClr val="tx2">
                <a:lumMod val="60000"/>
                <a:lumOff val="40000"/>
              </a:schemeClr>
            </a:solidFill>
          </a:ln>
        </p:spPr>
        <p:txBody>
          <a:bodyPr>
            <a:normAutofit/>
          </a:bodyPr>
          <a:lstStyle/>
          <a:p>
            <a:pPr marL="0" indent="0" algn="r" rtl="1">
              <a:buNone/>
            </a:pPr>
            <a:r>
              <a:rPr lang="ar-SA" dirty="0"/>
              <a:t> ولا شك أن التحدي الضخم أمام النظم التعليمية في البلدان النامية - حيث يعيش ثلثا سكان العالم وثلاثة أرباع أطفاله - هو توفير تعليم أساسي مدرسي جيد للأطفال يزودهم بمجموعة من المعارف والمهارات الأساسية اللازمة لكفاءة مواطنتهم الاجتماعية والاقتصادية، والتي تثبت فيهم القابلية والدافعية للتعلم مدى الحياة. </a:t>
            </a:r>
            <a:endParaRPr lang="en-US" dirty="0"/>
          </a:p>
          <a:p>
            <a:pPr marL="0" indent="0" algn="just" rtl="1">
              <a:buNone/>
            </a:pPr>
            <a:endParaRPr lang="en-US" dirty="0"/>
          </a:p>
          <a:p>
            <a:endParaRPr lang="en-US" dirty="0"/>
          </a:p>
        </p:txBody>
      </p:sp>
    </p:spTree>
    <p:extLst>
      <p:ext uri="{BB962C8B-B14F-4D97-AF65-F5344CB8AC3E}">
        <p14:creationId xmlns:p14="http://schemas.microsoft.com/office/powerpoint/2010/main" val="2199985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a:solidFill>
            <a:schemeClr val="accent2">
              <a:lumMod val="20000"/>
              <a:lumOff val="80000"/>
            </a:schemeClr>
          </a:solidFill>
          <a:ln>
            <a:solidFill>
              <a:schemeClr val="tx2">
                <a:lumMod val="60000"/>
                <a:lumOff val="40000"/>
              </a:schemeClr>
            </a:solidFill>
          </a:ln>
        </p:spPr>
        <p:txBody>
          <a:bodyPr>
            <a:normAutofit fontScale="77500" lnSpcReduction="20000"/>
          </a:bodyPr>
          <a:lstStyle/>
          <a:p>
            <a:pPr marL="0" indent="0" algn="just" rtl="1">
              <a:buNone/>
            </a:pPr>
            <a:r>
              <a:rPr lang="ar-SA" dirty="0" smtClean="0"/>
              <a:t>يستهدف </a:t>
            </a:r>
            <a:r>
              <a:rPr lang="ar-SA" dirty="0"/>
              <a:t>التعليم الأساسي ما يأتي: </a:t>
            </a:r>
            <a:endParaRPr lang="en-US" dirty="0"/>
          </a:p>
          <a:p>
            <a:pPr marL="0" indent="0" algn="just" rtl="1">
              <a:buNone/>
            </a:pPr>
            <a:r>
              <a:rPr lang="ar-SA" dirty="0"/>
              <a:t>1- توفير الحد الأدنى الضروري من المعلومات والمفاهيم والمهارات والاتجاهات اللازمة للمواطنة والتي سوف يحتاج إليها كل صغير في مجتمعه قبل أن يتحمل مسؤولياته الكاملة في مرحلة النضج والرشد. </a:t>
            </a:r>
            <a:endParaRPr lang="ar-IQ" dirty="0" smtClean="0"/>
          </a:p>
          <a:p>
            <a:pPr marL="0" indent="0" algn="just" rtl="1">
              <a:buNone/>
            </a:pPr>
            <a:endParaRPr lang="en-US" dirty="0"/>
          </a:p>
          <a:p>
            <a:pPr marL="0" indent="0" algn="just" rtl="1">
              <a:buNone/>
            </a:pPr>
            <a:r>
              <a:rPr lang="ar-SA" dirty="0"/>
              <a:t>2- تزويد التلميذ في مرحلة التعليم الأساسي المهارات العلمية القابلة للاستخدام، والت تمكنه من أن يكون مواطناً منتجا في مجتمعه، مشاركاً في ميادين التنمية. </a:t>
            </a:r>
            <a:endParaRPr lang="ar-IQ" dirty="0" smtClean="0"/>
          </a:p>
          <a:p>
            <a:pPr marL="0" indent="0" algn="just" rtl="1">
              <a:buNone/>
            </a:pPr>
            <a:endParaRPr lang="ar-IQ" dirty="0" smtClean="0"/>
          </a:p>
          <a:p>
            <a:pPr marL="0" indent="0" algn="just" rtl="1">
              <a:buNone/>
            </a:pPr>
            <a:r>
              <a:rPr lang="ar-SA" dirty="0"/>
              <a:t>3- تأصيل احترام العمل اليدوي وممارسته كأساس ضروري لحياة منتجة بسيطة</a:t>
            </a:r>
            <a:r>
              <a:rPr lang="ar-SA" dirty="0" smtClean="0"/>
              <a:t>.</a:t>
            </a:r>
            <a:endParaRPr lang="ar-IQ" dirty="0" smtClean="0"/>
          </a:p>
          <a:p>
            <a:pPr marL="0" indent="0" algn="just" rtl="1">
              <a:buNone/>
            </a:pPr>
            <a:endParaRPr lang="en-US" dirty="0"/>
          </a:p>
          <a:p>
            <a:pPr marL="0" indent="0" algn="just" rtl="1">
              <a:buNone/>
            </a:pPr>
            <a:r>
              <a:rPr lang="ar-SA" dirty="0"/>
              <a:t>4- تنمية شخصية التلميذ الخلافة وفكره النقدي البناء، بحيث يتمكن - عن وعي وبالتعاون مع أبناء مجتمعه - من الإسهام في تنمية مجتمعه، بدءاً من دائرة أسرته إلى دائرة وطنه، بحيث يتم طبع شخصيته الايجابية والواقعية والابتكارية والتعاونية والارتقاء بصحته الجسمية وتنمية الاتجاهات الروحية والخلقية وقواعد السلوك السليم التابعة من أخلاقيات المجتمع وقيمه وثقافته.</a:t>
            </a:r>
            <a:endParaRPr lang="en-US" dirty="0"/>
          </a:p>
          <a:p>
            <a:pPr marL="0" indent="0" algn="just" rtl="1">
              <a:buNone/>
            </a:pPr>
            <a:endParaRPr lang="en-US" dirty="0"/>
          </a:p>
          <a:p>
            <a:pPr marL="0" indent="0" algn="just" rtl="1">
              <a:buNone/>
            </a:pPr>
            <a:endParaRPr lang="en-US" dirty="0"/>
          </a:p>
          <a:p>
            <a:endParaRPr lang="en-US" dirty="0"/>
          </a:p>
        </p:txBody>
      </p:sp>
      <p:sp>
        <p:nvSpPr>
          <p:cNvPr id="4" name="Title 1"/>
          <p:cNvSpPr>
            <a:spLocks noGrp="1"/>
          </p:cNvSpPr>
          <p:nvPr>
            <p:ph type="title"/>
          </p:nvPr>
        </p:nvSpPr>
        <p:spPr>
          <a:xfrm>
            <a:off x="3886200" y="152400"/>
            <a:ext cx="4800600" cy="990600"/>
          </a:xfrm>
          <a:solidFill>
            <a:schemeClr val="tx2">
              <a:lumMod val="20000"/>
              <a:lumOff val="80000"/>
            </a:schemeClr>
          </a:solidFill>
          <a:ln>
            <a:solidFill>
              <a:schemeClr val="accent2">
                <a:lumMod val="60000"/>
                <a:lumOff val="40000"/>
              </a:schemeClr>
            </a:solidFill>
          </a:ln>
        </p:spPr>
        <p:txBody>
          <a:bodyPr>
            <a:normAutofit/>
          </a:bodyPr>
          <a:lstStyle/>
          <a:p>
            <a:pPr algn="r"/>
            <a:r>
              <a:rPr lang="ar-SA" b="1" dirty="0" smtClean="0"/>
              <a:t>أهداف </a:t>
            </a:r>
            <a:r>
              <a:rPr lang="ar-SA" b="1" dirty="0"/>
              <a:t>التعليم الأساسي</a:t>
            </a:r>
            <a:endParaRPr lang="en-US" dirty="0"/>
          </a:p>
        </p:txBody>
      </p:sp>
    </p:spTree>
    <p:extLst>
      <p:ext uri="{BB962C8B-B14F-4D97-AF65-F5344CB8AC3E}">
        <p14:creationId xmlns:p14="http://schemas.microsoft.com/office/powerpoint/2010/main" val="414695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34000"/>
          </a:xfrm>
          <a:solidFill>
            <a:schemeClr val="accent2">
              <a:lumMod val="20000"/>
              <a:lumOff val="80000"/>
            </a:schemeClr>
          </a:solidFill>
          <a:ln>
            <a:solidFill>
              <a:schemeClr val="tx2">
                <a:lumMod val="60000"/>
                <a:lumOff val="40000"/>
              </a:schemeClr>
            </a:solidFill>
          </a:ln>
        </p:spPr>
        <p:txBody>
          <a:bodyPr>
            <a:normAutofit fontScale="85000" lnSpcReduction="20000"/>
          </a:bodyPr>
          <a:lstStyle/>
          <a:p>
            <a:pPr marL="0" indent="0" algn="just" rtl="1">
              <a:buNone/>
            </a:pPr>
            <a:r>
              <a:rPr lang="ar-IQ" dirty="0" smtClean="0"/>
              <a:t>   </a:t>
            </a:r>
            <a:r>
              <a:rPr lang="ar-SA" dirty="0" smtClean="0"/>
              <a:t>يمثل </a:t>
            </a:r>
            <a:r>
              <a:rPr lang="ar-SA" dirty="0"/>
              <a:t>التعليم الأساسي الحد الأدنى من التعليم الذي تؤمله الحكومات لكل فرد وهذا الحد الأدنى يمثل في نفس الوقت أنسى ما تستطيع أن توفره الإمكانيات المالية المتاحة للحكومات، ومن هنا تختلف فترة التعليم الأساسي من دولة إلى أخرى بعـ ظروفها وإمكاناتها فهي في بعض الدول النامية ست سنوات، وفي البعض الآخر ثماني سنوات، وفي مثل هذه الدول يلاحظ أن التعليم الأساسي يقسم إلى حلقتين متداخلتين تستمر الأولى حتى سن الحادية عشر أو الثانية عشر ، وتمثل الحلقة الثانية ما يتبقى بعد ذلك من مدة الدراسة.</a:t>
            </a:r>
            <a:endParaRPr lang="en-US" dirty="0"/>
          </a:p>
          <a:p>
            <a:pPr marL="0" indent="0" algn="just" rtl="1">
              <a:buNone/>
            </a:pPr>
            <a:r>
              <a:rPr lang="ar-SA" dirty="0" smtClean="0"/>
              <a:t>وتت</a:t>
            </a:r>
            <a:r>
              <a:rPr lang="ar-IQ" smtClean="0"/>
              <a:t>ضم</a:t>
            </a:r>
            <a:r>
              <a:rPr lang="ar-SA" smtClean="0"/>
              <a:t>ن </a:t>
            </a:r>
            <a:r>
              <a:rPr lang="ar-SA" dirty="0"/>
              <a:t>الحلقة الأولى مزيجاً من التعليم الثقافي وتنمية بعض المهارات اليدوية. وأما المرحلة التالية فيكون لخبرات العمل نصيب أكثر بروزاً، حيث يدخل ضمنها كثير من الدول اكتساب المهارات العملية المقابلة للاستخدام في بعض المجالات. </a:t>
            </a:r>
            <a:endParaRPr lang="en-US" dirty="0"/>
          </a:p>
          <a:p>
            <a:pPr marL="0" indent="0" algn="just" rtl="1">
              <a:buNone/>
            </a:pPr>
            <a:r>
              <a:rPr lang="ar-SA" dirty="0"/>
              <a:t>وهناك اتفاق إجماعي على إن الإعداد قبل المهني يجب أن يشكل عنصراً من عناصر التعليم الأساسي، وانه كانت هناك اختلافات حول هذا الإعداد من حيث مضمونه ومستواه.</a:t>
            </a:r>
            <a:endParaRPr lang="en-US" dirty="0"/>
          </a:p>
          <a:p>
            <a:pPr marL="0" indent="0" algn="just" rtl="1">
              <a:buNone/>
            </a:pPr>
            <a:endParaRPr lang="en-US" dirty="0"/>
          </a:p>
          <a:p>
            <a:pPr marL="0" indent="0" algn="just" rtl="1">
              <a:buNone/>
            </a:pPr>
            <a:endParaRPr lang="en-US" dirty="0"/>
          </a:p>
          <a:p>
            <a:endParaRPr lang="en-US" dirty="0"/>
          </a:p>
        </p:txBody>
      </p:sp>
      <p:sp>
        <p:nvSpPr>
          <p:cNvPr id="4" name="Title 1"/>
          <p:cNvSpPr>
            <a:spLocks noGrp="1"/>
          </p:cNvSpPr>
          <p:nvPr>
            <p:ph type="title"/>
          </p:nvPr>
        </p:nvSpPr>
        <p:spPr>
          <a:xfrm>
            <a:off x="3886200" y="152400"/>
            <a:ext cx="4800600" cy="990600"/>
          </a:xfrm>
          <a:solidFill>
            <a:schemeClr val="tx2">
              <a:lumMod val="20000"/>
              <a:lumOff val="80000"/>
            </a:schemeClr>
          </a:solidFill>
          <a:ln>
            <a:solidFill>
              <a:schemeClr val="accent2">
                <a:lumMod val="60000"/>
                <a:lumOff val="40000"/>
              </a:schemeClr>
            </a:solidFill>
          </a:ln>
        </p:spPr>
        <p:txBody>
          <a:bodyPr>
            <a:normAutofit/>
          </a:bodyPr>
          <a:lstStyle/>
          <a:p>
            <a:pPr algn="r"/>
            <a:r>
              <a:rPr lang="ar-SA" b="1" dirty="0"/>
              <a:t>مدة التعليم الأساسي</a:t>
            </a:r>
            <a:endParaRPr lang="en-US" dirty="0"/>
          </a:p>
        </p:txBody>
      </p:sp>
    </p:spTree>
    <p:extLst>
      <p:ext uri="{BB962C8B-B14F-4D97-AF65-F5344CB8AC3E}">
        <p14:creationId xmlns:p14="http://schemas.microsoft.com/office/powerpoint/2010/main" val="3177917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919</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التعليم الأساسي مفهومه ، مبادئه ، مبرراته ، أهدافه ، مداه الزمني الفصل الثالث</vt:lpstr>
      <vt:lpstr>  مفهوم التعليم الأساسي :   </vt:lpstr>
      <vt:lpstr>PowerPoint Presentation</vt:lpstr>
      <vt:lpstr>PowerPoint Presentation</vt:lpstr>
      <vt:lpstr> مبادئ التعليم الأساسي </vt:lpstr>
      <vt:lpstr> مبررات التعليم الأساسي </vt:lpstr>
      <vt:lpstr>PowerPoint Presentation</vt:lpstr>
      <vt:lpstr>أهداف التعليم الأساسي</vt:lpstr>
      <vt:lpstr>مدة التعليم الأساسي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29</cp:revision>
  <dcterms:created xsi:type="dcterms:W3CDTF">2006-08-16T00:00:00Z</dcterms:created>
  <dcterms:modified xsi:type="dcterms:W3CDTF">2023-04-05T14:13:20Z</dcterms:modified>
</cp:coreProperties>
</file>