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1" r:id="rId4"/>
    <p:sldId id="257" r:id="rId5"/>
    <p:sldId id="258"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685800"/>
            <a:ext cx="4191000" cy="2819400"/>
          </a:xfrm>
          <a:solidFill>
            <a:schemeClr val="accent2">
              <a:lumMod val="20000"/>
              <a:lumOff val="80000"/>
            </a:schemeClr>
          </a:solidFill>
          <a:ln>
            <a:solidFill>
              <a:schemeClr val="accent3">
                <a:lumMod val="60000"/>
                <a:lumOff val="40000"/>
              </a:schemeClr>
            </a:solidFill>
          </a:ln>
        </p:spPr>
        <p:txBody>
          <a:bodyPr>
            <a:normAutofit/>
          </a:bodyPr>
          <a:lstStyle/>
          <a:p>
            <a:r>
              <a:rPr lang="ar-SA" b="1" dirty="0"/>
              <a:t>مدخل إلى التعليم </a:t>
            </a:r>
            <a:r>
              <a:rPr lang="ar-IQ" b="1" dirty="0" smtClean="0"/>
              <a:t/>
            </a:r>
            <a:br>
              <a:rPr lang="ar-IQ" b="1" dirty="0" smtClean="0"/>
            </a:br>
            <a:r>
              <a:rPr lang="ar-SA" b="1" dirty="0" smtClean="0"/>
              <a:t>الأساسي</a:t>
            </a:r>
            <a:r>
              <a:rPr lang="en-US" dirty="0"/>
              <a:t/>
            </a:r>
            <a:br>
              <a:rPr lang="en-US" dirty="0"/>
            </a:br>
            <a:r>
              <a:rPr lang="ar-IQ" dirty="0" smtClean="0"/>
              <a:t>الفصل الثاني </a:t>
            </a:r>
            <a:endParaRPr lang="en-US" dirty="0"/>
          </a:p>
        </p:txBody>
      </p:sp>
      <p:sp>
        <p:nvSpPr>
          <p:cNvPr id="4" name="Content Placeholder 3"/>
          <p:cNvSpPr>
            <a:spLocks noGrp="1"/>
          </p:cNvSpPr>
          <p:nvPr>
            <p:ph idx="1"/>
          </p:nvPr>
        </p:nvSpPr>
        <p:spPr>
          <a:xfrm>
            <a:off x="457200" y="3962400"/>
            <a:ext cx="3886200" cy="2362200"/>
          </a:xfrm>
          <a:solidFill>
            <a:schemeClr val="accent3">
              <a:lumMod val="20000"/>
              <a:lumOff val="80000"/>
            </a:schemeClr>
          </a:solidFill>
        </p:spPr>
        <p:txBody>
          <a:bodyPr/>
          <a:lstStyle/>
          <a:p>
            <a:endParaRPr lang="en-US" dirty="0"/>
          </a:p>
        </p:txBody>
      </p:sp>
      <p:sp>
        <p:nvSpPr>
          <p:cNvPr id="5" name="Title 1"/>
          <p:cNvSpPr txBox="1">
            <a:spLocks/>
          </p:cNvSpPr>
          <p:nvPr/>
        </p:nvSpPr>
        <p:spPr>
          <a:xfrm>
            <a:off x="304800" y="3976255"/>
            <a:ext cx="5410200" cy="1889760"/>
          </a:xfrm>
          <a:prstGeom prst="rect">
            <a:avLst/>
          </a:prstGeom>
          <a:solidFill>
            <a:schemeClr val="accent6">
              <a:lumMod val="20000"/>
              <a:lumOff val="80000"/>
            </a:schemeClr>
          </a:solidFill>
          <a:ln>
            <a:solidFill>
              <a:schemeClr val="tx1"/>
            </a:solidFill>
          </a:ln>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ar-IQ" dirty="0" smtClean="0"/>
              <a:t>اصول التعليم الاساسي</a:t>
            </a:r>
            <a:r>
              <a:rPr lang="en-US" dirty="0" smtClean="0"/>
              <a:t/>
            </a:r>
            <a:br>
              <a:rPr lang="en-US" dirty="0" smtClean="0"/>
            </a:br>
            <a:endParaRPr lang="en-US" dirty="0"/>
          </a:p>
        </p:txBody>
      </p:sp>
    </p:spTree>
    <p:extLst>
      <p:ext uri="{BB962C8B-B14F-4D97-AF65-F5344CB8AC3E}">
        <p14:creationId xmlns:p14="http://schemas.microsoft.com/office/powerpoint/2010/main" val="2604765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0400" y="685800"/>
            <a:ext cx="1905000" cy="2819400"/>
          </a:xfrm>
          <a:solidFill>
            <a:schemeClr val="accent2">
              <a:lumMod val="20000"/>
              <a:lumOff val="80000"/>
            </a:schemeClr>
          </a:solidFill>
          <a:ln>
            <a:solidFill>
              <a:schemeClr val="accent3">
                <a:lumMod val="60000"/>
                <a:lumOff val="40000"/>
              </a:schemeClr>
            </a:solidFill>
          </a:ln>
        </p:spPr>
        <p:txBody>
          <a:bodyPr>
            <a:normAutofit/>
          </a:bodyPr>
          <a:lstStyle/>
          <a:p>
            <a:r>
              <a:rPr lang="ar-SA" b="1" dirty="0"/>
              <a:t>مدخل إلى التعليم الأساسي</a:t>
            </a:r>
            <a:r>
              <a:rPr lang="en-US" dirty="0"/>
              <a:t/>
            </a:r>
            <a:br>
              <a:rPr lang="en-US" dirty="0"/>
            </a:br>
            <a:endParaRPr lang="en-US" dirty="0"/>
          </a:p>
        </p:txBody>
      </p:sp>
      <p:sp>
        <p:nvSpPr>
          <p:cNvPr id="3" name="Content Placeholder 2"/>
          <p:cNvSpPr>
            <a:spLocks noGrp="1"/>
          </p:cNvSpPr>
          <p:nvPr>
            <p:ph idx="1"/>
          </p:nvPr>
        </p:nvSpPr>
        <p:spPr>
          <a:xfrm>
            <a:off x="228600" y="228600"/>
            <a:ext cx="6553200" cy="6400800"/>
          </a:xfrm>
          <a:solidFill>
            <a:schemeClr val="accent3">
              <a:lumMod val="40000"/>
              <a:lumOff val="60000"/>
            </a:schemeClr>
          </a:solidFill>
          <a:ln>
            <a:solidFill>
              <a:schemeClr val="accent2">
                <a:lumMod val="60000"/>
                <a:lumOff val="40000"/>
              </a:schemeClr>
            </a:solidFill>
          </a:ln>
        </p:spPr>
        <p:txBody>
          <a:bodyPr>
            <a:normAutofit fontScale="85000" lnSpcReduction="10000"/>
          </a:bodyPr>
          <a:lstStyle/>
          <a:p>
            <a:pPr marL="0" indent="0" algn="just" rtl="1">
              <a:buNone/>
            </a:pPr>
            <a:r>
              <a:rPr lang="ar-SA" dirty="0" smtClean="0"/>
              <a:t>التعليم </a:t>
            </a:r>
            <a:r>
              <a:rPr lang="ar-SA" dirty="0"/>
              <a:t>الأساسي يمثل فكراً تربوياً جديداً في مجال إعداد المتعلم للمواطنة الواعية المنتجة من خلال المراحل الأولى للتعليم وعلى مدى عدد من السنوات يتراوح بين6 – 10  سنوات ، وتسليحهم بالقدر الضرورية من القيم والسلوكيات والمعارف والمهارات والخبرات المهنية التي تتفق وظروف البيئات المختلفة بحيث يمكن لمن ينهي مرحلة التعليم الأساسي أن يواجه الحياة أو يواصل تعليمه في المراحل الأعلى . ويقصد به ربط التعليم بالبيئة وبالعمل المنتج وذلك بما يتفق وظروف البيئات المختلفة التي تقع فيها المدارس .</a:t>
            </a:r>
            <a:endParaRPr lang="en-US" dirty="0"/>
          </a:p>
          <a:p>
            <a:pPr marL="0" indent="0" algn="just" rtl="1">
              <a:buNone/>
            </a:pPr>
            <a:r>
              <a:rPr lang="ar-SA" dirty="0"/>
              <a:t>إن من أهم المبادئ التي بدأت تفرض نفسها على الواقع التعليمي هو إعطاء عناية اكبر لجانب الكيف في التخطيط التربوي بغية مجابهة المفهوم الخاطئ الذي يقول (ان التوسع في التعليم يؤدي بالضرورة إلى انخفاض مستواه) ولعل ذلك يدعو إلى البحث عن كفاءة التربية ومدى ملاحقة محتوى التعليم ونظمه وأساليبه لتطورات العصر واحتياجات المجتمعات وتطلعات الأفراد.</a:t>
            </a:r>
            <a:endParaRPr lang="en-US" dirty="0"/>
          </a:p>
          <a:p>
            <a:pPr marL="0" indent="0" algn="r">
              <a:buNone/>
            </a:pPr>
            <a:endParaRPr lang="en-US" dirty="0"/>
          </a:p>
        </p:txBody>
      </p:sp>
    </p:spTree>
    <p:extLst>
      <p:ext uri="{BB962C8B-B14F-4D97-AF65-F5344CB8AC3E}">
        <p14:creationId xmlns:p14="http://schemas.microsoft.com/office/powerpoint/2010/main" val="36300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solidFill>
            <a:schemeClr val="accent3">
              <a:lumMod val="40000"/>
              <a:lumOff val="60000"/>
            </a:schemeClr>
          </a:solidFill>
          <a:ln>
            <a:solidFill>
              <a:schemeClr val="accent2">
                <a:lumMod val="60000"/>
                <a:lumOff val="40000"/>
              </a:schemeClr>
            </a:solidFill>
          </a:ln>
        </p:spPr>
        <p:txBody>
          <a:bodyPr>
            <a:normAutofit/>
          </a:bodyPr>
          <a:lstStyle/>
          <a:p>
            <a:pPr marL="0" indent="0" algn="just" rtl="1">
              <a:buNone/>
            </a:pPr>
            <a:r>
              <a:rPr lang="ar-SA" dirty="0"/>
              <a:t>وهنا يمكن الأخذ بالتعليم الأساسي الذي يمثل فكراً تربوياً جديداً في مجال إعداد المتعلمين منذ المراحل الأولى للتعليم وخلال عدد من السنوات للمواطنة الواعية المنتجة وتسليحهم بالقدر الضروري من التعليم الذي يعدهم لمواجهة الحياة وذلك من خلال إحداث تطوير هادئ وهادف في قطاع التعليم يستهدف توجيه مسار التعليم الإلزامي نحو التعليم الأساسي بكل البساطة والوضوح بإدخال تدريبات عملية على مناهج التعليم في المرحلة وتطبيعها بالطابع العملي شريطة أن تكون هذه التدريبات والمجالات العملية متصلة بالبيئة ومنبثقة منها . </a:t>
            </a:r>
            <a:endParaRPr lang="en-US" dirty="0"/>
          </a:p>
        </p:txBody>
      </p:sp>
    </p:spTree>
    <p:extLst>
      <p:ext uri="{BB962C8B-B14F-4D97-AF65-F5344CB8AC3E}">
        <p14:creationId xmlns:p14="http://schemas.microsoft.com/office/powerpoint/2010/main" val="1890304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91600" cy="1265238"/>
          </a:xfrm>
          <a:solidFill>
            <a:schemeClr val="accent2">
              <a:lumMod val="20000"/>
              <a:lumOff val="80000"/>
            </a:schemeClr>
          </a:solidFill>
          <a:ln>
            <a:solidFill>
              <a:schemeClr val="accent4">
                <a:lumMod val="60000"/>
                <a:lumOff val="40000"/>
              </a:schemeClr>
            </a:solidFill>
          </a:ln>
        </p:spPr>
        <p:txBody>
          <a:bodyPr>
            <a:normAutofit fontScale="90000"/>
          </a:bodyPr>
          <a:lstStyle/>
          <a:p>
            <a:r>
              <a:rPr lang="ar-IQ" dirty="0" smtClean="0"/>
              <a:t/>
            </a:r>
            <a:br>
              <a:rPr lang="ar-IQ" dirty="0" smtClean="0"/>
            </a:br>
            <a:r>
              <a:rPr lang="ar-SA" dirty="0" smtClean="0"/>
              <a:t>إن </a:t>
            </a:r>
            <a:r>
              <a:rPr lang="ar-SA" dirty="0"/>
              <a:t>من مبررات التعليم الأساسي كأسلوب وهدف </a:t>
            </a:r>
            <a:r>
              <a:rPr lang="ar-SA" dirty="0" smtClean="0"/>
              <a:t>تتمثل</a:t>
            </a:r>
            <a:r>
              <a:rPr lang="en-US" dirty="0"/>
              <a:t/>
            </a:r>
            <a:br>
              <a:rPr lang="en-US" dirty="0"/>
            </a:br>
            <a:endParaRPr lang="en-US" dirty="0"/>
          </a:p>
        </p:txBody>
      </p:sp>
      <p:sp>
        <p:nvSpPr>
          <p:cNvPr id="3" name="Content Placeholder 2"/>
          <p:cNvSpPr>
            <a:spLocks noGrp="1"/>
          </p:cNvSpPr>
          <p:nvPr>
            <p:ph idx="1"/>
          </p:nvPr>
        </p:nvSpPr>
        <p:spPr>
          <a:xfrm>
            <a:off x="457200" y="1600200"/>
            <a:ext cx="8229600" cy="4800600"/>
          </a:xfrm>
          <a:solidFill>
            <a:schemeClr val="accent3">
              <a:lumMod val="40000"/>
              <a:lumOff val="60000"/>
            </a:schemeClr>
          </a:solidFill>
          <a:ln>
            <a:solidFill>
              <a:schemeClr val="accent4">
                <a:lumMod val="60000"/>
                <a:lumOff val="40000"/>
              </a:schemeClr>
            </a:solidFill>
          </a:ln>
        </p:spPr>
        <p:txBody>
          <a:bodyPr>
            <a:normAutofit fontScale="92500" lnSpcReduction="10000"/>
          </a:bodyPr>
          <a:lstStyle/>
          <a:p>
            <a:pPr marL="0" indent="0" algn="just" rtl="1">
              <a:buNone/>
            </a:pPr>
            <a:r>
              <a:rPr lang="ar-IQ" dirty="0" smtClean="0"/>
              <a:t>1</a:t>
            </a:r>
            <a:r>
              <a:rPr lang="ar-SA" dirty="0" smtClean="0"/>
              <a:t>- </a:t>
            </a:r>
            <a:r>
              <a:rPr lang="ar-SA" dirty="0"/>
              <a:t>عدم كفاية السنوات الست لمرحلة التعليم الابتدائي (الإلزامي) لإعداد المواطن والحاجة إلى إطالة هذه الفترة . </a:t>
            </a:r>
            <a:endParaRPr lang="ar-IQ" dirty="0"/>
          </a:p>
          <a:p>
            <a:pPr marL="0" indent="0" algn="just" rtl="1">
              <a:buNone/>
            </a:pPr>
            <a:r>
              <a:rPr lang="ar-IQ" dirty="0" smtClean="0"/>
              <a:t>2</a:t>
            </a:r>
            <a:r>
              <a:rPr lang="fa-IR" dirty="0" smtClean="0"/>
              <a:t>- </a:t>
            </a:r>
            <a:r>
              <a:rPr lang="ar-SA" dirty="0"/>
              <a:t>إن التعليم في المرحلتين الابتدائية والثانوية يتجه في غالبيته إلى تحصيل معلومات نظرية قد تنتمي إلى المعرفة ولكنها لا تنتمي إلى الحياة .</a:t>
            </a:r>
            <a:endParaRPr lang="en-US" dirty="0"/>
          </a:p>
          <a:p>
            <a:pPr marL="0" indent="0" algn="just" rtl="1">
              <a:buNone/>
            </a:pPr>
            <a:r>
              <a:rPr lang="ar-SA" dirty="0"/>
              <a:t>3- ان تقسيم المرحلة الثانوية إلى مرحلة عامة وأخرى مهنية تصبح تقيماً صناعيا أنه يفرق بين الناحيتين النظرية والتطبيقية بشكل غير طبيعي . </a:t>
            </a:r>
            <a:endParaRPr lang="en-US" dirty="0"/>
          </a:p>
          <a:p>
            <a:pPr marL="0" indent="0" algn="just" rtl="1">
              <a:buNone/>
            </a:pPr>
            <a:r>
              <a:rPr lang="ar-SA" dirty="0"/>
              <a:t>4- ان مزج التعليم بالعمل والعمل بالحياة الصبح في ظل النظام الحالية أمراً هامشياً وشعاراً يفتقر إلى التطبيق العلمي .</a:t>
            </a:r>
            <a:endParaRPr lang="en-US" dirty="0"/>
          </a:p>
          <a:p>
            <a:endParaRPr lang="en-US" dirty="0"/>
          </a:p>
        </p:txBody>
      </p:sp>
    </p:spTree>
    <p:extLst>
      <p:ext uri="{BB962C8B-B14F-4D97-AF65-F5344CB8AC3E}">
        <p14:creationId xmlns:p14="http://schemas.microsoft.com/office/powerpoint/2010/main" val="1890304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solidFill>
            <a:schemeClr val="accent3">
              <a:lumMod val="40000"/>
              <a:lumOff val="60000"/>
            </a:schemeClr>
          </a:solidFill>
          <a:ln>
            <a:solidFill>
              <a:schemeClr val="accent2">
                <a:lumMod val="60000"/>
                <a:lumOff val="40000"/>
              </a:schemeClr>
            </a:solidFill>
          </a:ln>
        </p:spPr>
        <p:txBody>
          <a:bodyPr>
            <a:normAutofit/>
          </a:bodyPr>
          <a:lstStyle/>
          <a:p>
            <a:pPr marL="0" indent="0" algn="just" rtl="1">
              <a:buNone/>
            </a:pPr>
            <a:r>
              <a:rPr lang="ar-SA" dirty="0"/>
              <a:t>وهنا يتطلب الأمر موقفا صريحاً وجريئاً يستوجب التفاعل مع الواقع من خلال التساؤلات الآتية :-</a:t>
            </a:r>
            <a:endParaRPr lang="en-US" dirty="0"/>
          </a:p>
          <a:p>
            <a:pPr marL="0" indent="0" algn="just" rtl="1">
              <a:buNone/>
            </a:pPr>
            <a:r>
              <a:rPr lang="ar-SA" dirty="0"/>
              <a:t> أ- إذا كان النقل الذي يكتفي بمرحلة التعاليم الابتدائي قد لا يحتفظ بالمستوى المعرفي الذي وصل إليه ، ومن ثم قد يرتد إلى الأمية .. فهل السنوات الست غير كافية أم أن المنهج نفسه غير مؤثر ؟ </a:t>
            </a:r>
            <a:endParaRPr lang="en-US" dirty="0"/>
          </a:p>
          <a:p>
            <a:pPr marL="0" indent="0" algn="just" rtl="1">
              <a:buNone/>
            </a:pPr>
            <a:r>
              <a:rPr lang="ar-SA" dirty="0"/>
              <a:t>ب- اذا كانت مرحلة الإلزام لم تعد كافية وانه من الخير إطالة مدتها لكي تؤثر بعمق وايجابية في بناء المواطن .. فهل تمتد على النمط الحالي ام أن هناك نمطاً جديداً يجب أن نأخذ به في التعليم الإلزامي الممتد ؟ </a:t>
            </a:r>
            <a:endParaRPr lang="en-US" dirty="0"/>
          </a:p>
          <a:p>
            <a:endParaRPr lang="en-US" dirty="0"/>
          </a:p>
        </p:txBody>
      </p:sp>
    </p:spTree>
    <p:extLst>
      <p:ext uri="{BB962C8B-B14F-4D97-AF65-F5344CB8AC3E}">
        <p14:creationId xmlns:p14="http://schemas.microsoft.com/office/powerpoint/2010/main" val="1890304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73763"/>
          </a:xfrm>
          <a:solidFill>
            <a:schemeClr val="accent3">
              <a:lumMod val="40000"/>
              <a:lumOff val="60000"/>
            </a:schemeClr>
          </a:solidFill>
          <a:ln>
            <a:solidFill>
              <a:schemeClr val="accent1"/>
            </a:solidFill>
          </a:ln>
        </p:spPr>
        <p:txBody>
          <a:bodyPr>
            <a:normAutofit fontScale="85000" lnSpcReduction="20000"/>
          </a:bodyPr>
          <a:lstStyle/>
          <a:p>
            <a:pPr marL="0" indent="0" algn="just" rtl="1">
              <a:buNone/>
            </a:pPr>
            <a:r>
              <a:rPr lang="ar-SA" dirty="0"/>
              <a:t>5- إذا كان من واجب التعليم أن يهيئ للفرد عملاً منتجاً فأين موقع هذا العمل في برامج التعليم؟ وأين انعكاساته في مجال ترقية البيئة والنهوض </a:t>
            </a:r>
            <a:r>
              <a:rPr lang="ar-SA" dirty="0" smtClean="0"/>
              <a:t>بها</a:t>
            </a:r>
            <a:r>
              <a:rPr lang="ar-IQ" dirty="0" smtClean="0"/>
              <a:t> </a:t>
            </a:r>
            <a:r>
              <a:rPr lang="ar-SA" dirty="0" smtClean="0"/>
              <a:t>؟ </a:t>
            </a:r>
            <a:endParaRPr lang="ar-IQ" dirty="0" smtClean="0"/>
          </a:p>
          <a:p>
            <a:pPr marL="0" indent="0" algn="just" rtl="1">
              <a:buNone/>
            </a:pPr>
            <a:endParaRPr lang="en-US" dirty="0"/>
          </a:p>
          <a:p>
            <a:pPr marL="0" indent="0" algn="just" rtl="1">
              <a:buNone/>
            </a:pPr>
            <a:r>
              <a:rPr lang="ar-SA" dirty="0"/>
              <a:t>ومن خلال ما أثرناه من تساؤلات وما عرضناه حول سلبيات التعليم يمكننا الوصول إلى الحقيقة الهامة المتمثلة بالآتي :-</a:t>
            </a:r>
            <a:endParaRPr lang="en-US" dirty="0"/>
          </a:p>
          <a:p>
            <a:pPr marL="0" indent="0" algn="just" rtl="1">
              <a:buNone/>
            </a:pPr>
            <a:r>
              <a:rPr lang="ar-SA" dirty="0"/>
              <a:t>أولا: أنه من الخير أن يمتد التعليم الإلزامي إلى أكثر من ست سنوات ولتكن تسع سنوات </a:t>
            </a:r>
            <a:r>
              <a:rPr lang="ar-IQ" dirty="0" smtClean="0"/>
              <a:t>.</a:t>
            </a:r>
          </a:p>
          <a:p>
            <a:pPr marL="0" indent="0" algn="just" rtl="1">
              <a:buNone/>
            </a:pPr>
            <a:endParaRPr lang="en-US" dirty="0"/>
          </a:p>
          <a:p>
            <a:pPr marL="0" indent="0" algn="just" rtl="1">
              <a:buNone/>
            </a:pPr>
            <a:r>
              <a:rPr lang="ar-SA" dirty="0"/>
              <a:t>ثانياً: أنه من العبث أن يحدث الامتداد بنفس الأساليب والطرائق المستخدمة حالياً في التعليمين الابتدائي والثانوي. </a:t>
            </a:r>
            <a:endParaRPr lang="ar-IQ" dirty="0" smtClean="0"/>
          </a:p>
          <a:p>
            <a:pPr marL="0" indent="0" algn="just" rtl="1">
              <a:buNone/>
            </a:pPr>
            <a:endParaRPr lang="en-US" dirty="0"/>
          </a:p>
          <a:p>
            <a:pPr marL="0" indent="0" algn="just" rtl="1">
              <a:buNone/>
            </a:pPr>
            <a:r>
              <a:rPr lang="ar-IQ" dirty="0" smtClean="0"/>
              <a:t>     </a:t>
            </a:r>
            <a:r>
              <a:rPr lang="ar-SA" dirty="0" smtClean="0"/>
              <a:t>وهنا </a:t>
            </a:r>
            <a:r>
              <a:rPr lang="ar-SA" dirty="0"/>
              <a:t>يتطلب الأمر نمطا جديدا من التعليم يربط بين التعليم والعمل بين العلم والحياة بين النظرية والتطبيق ، بين الفلاسفة والحقيقة، بين الشعارات والواقع وذلك كله في إطار الظروف والإمكانات السائدة في البيئة.. وذلك هو التعليم الأساسي.</a:t>
            </a:r>
            <a:endParaRPr lang="en-US" dirty="0"/>
          </a:p>
          <a:p>
            <a:endParaRPr lang="en-US" dirty="0"/>
          </a:p>
        </p:txBody>
      </p:sp>
    </p:spTree>
    <p:extLst>
      <p:ext uri="{BB962C8B-B14F-4D97-AF65-F5344CB8AC3E}">
        <p14:creationId xmlns:p14="http://schemas.microsoft.com/office/powerpoint/2010/main" val="1890304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530</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مدخل إلى التعليم  الأساسي الفصل الثاني </vt:lpstr>
      <vt:lpstr>مدخل إلى التعليم الأساسي </vt:lpstr>
      <vt:lpstr>PowerPoint Presentation</vt:lpstr>
      <vt:lpstr> إن من مبررات التعليم الأساسي كأسلوب وهدف تتمثل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12</cp:revision>
  <dcterms:created xsi:type="dcterms:W3CDTF">2006-08-16T00:00:00Z</dcterms:created>
  <dcterms:modified xsi:type="dcterms:W3CDTF">2023-04-05T13:54:28Z</dcterms:modified>
</cp:coreProperties>
</file>