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4" r:id="rId2"/>
    <p:sldId id="259" r:id="rId3"/>
    <p:sldId id="256" r:id="rId4"/>
    <p:sldId id="257"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4/5/2023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4/5/2023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28600"/>
            <a:ext cx="3657600" cy="1889760"/>
          </a:xfrm>
          <a:solidFill>
            <a:schemeClr val="accent4">
              <a:lumMod val="20000"/>
              <a:lumOff val="80000"/>
            </a:schemeClr>
          </a:solidFill>
          <a:ln>
            <a:solidFill>
              <a:schemeClr val="tx1"/>
            </a:solidFill>
          </a:ln>
        </p:spPr>
        <p:txBody>
          <a:bodyPr>
            <a:normAutofit/>
          </a:bodyPr>
          <a:lstStyle/>
          <a:p>
            <a:r>
              <a:rPr lang="ar-IQ" dirty="0"/>
              <a:t>الفصل الاول </a:t>
            </a:r>
            <a:r>
              <a:rPr lang="ar-IQ" dirty="0" smtClean="0"/>
              <a:t/>
            </a:r>
            <a:br>
              <a:rPr lang="ar-IQ" dirty="0" smtClean="0"/>
            </a:br>
            <a:r>
              <a:rPr lang="ar-IQ" dirty="0" smtClean="0"/>
              <a:t>التعليم </a:t>
            </a:r>
            <a:r>
              <a:rPr lang="ar-IQ" dirty="0"/>
              <a:t>العام  </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8039960"/>
              </p:ext>
            </p:extLst>
          </p:nvPr>
        </p:nvGraphicFramePr>
        <p:xfrm>
          <a:off x="1143000" y="2362200"/>
          <a:ext cx="2667000" cy="1220889"/>
        </p:xfrm>
        <a:graphic>
          <a:graphicData uri="http://schemas.openxmlformats.org/drawingml/2006/table">
            <a:tbl>
              <a:tblPr firstRow="1" bandRow="1">
                <a:tableStyleId>{5C22544A-7EE6-4342-B048-85BDC9FD1C3A}</a:tableStyleId>
              </a:tblPr>
              <a:tblGrid>
                <a:gridCol w="533400"/>
                <a:gridCol w="533400"/>
                <a:gridCol w="533400"/>
                <a:gridCol w="533400"/>
                <a:gridCol w="533400"/>
              </a:tblGrid>
              <a:tr h="216751">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855129">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Title 1"/>
          <p:cNvSpPr txBox="1">
            <a:spLocks/>
          </p:cNvSpPr>
          <p:nvPr/>
        </p:nvSpPr>
        <p:spPr>
          <a:xfrm>
            <a:off x="609600" y="3962400"/>
            <a:ext cx="6324600" cy="1889760"/>
          </a:xfrm>
          <a:prstGeom prst="rect">
            <a:avLst/>
          </a:prstGeom>
          <a:solidFill>
            <a:schemeClr val="accent4">
              <a:lumMod val="20000"/>
              <a:lumOff val="80000"/>
            </a:schemeClr>
          </a:solidFill>
          <a:ln>
            <a:solidFill>
              <a:schemeClr val="tx1"/>
            </a:solidFill>
          </a:ln>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IQ" dirty="0" smtClean="0"/>
              <a:t>اصول التعليم الاساسي</a:t>
            </a:r>
            <a:r>
              <a:rPr lang="en-US" dirty="0" smtClean="0"/>
              <a:t/>
            </a:r>
            <a:br>
              <a:rPr lang="en-US" dirty="0" smtClean="0"/>
            </a:br>
            <a:endParaRPr lang="en-US" dirty="0"/>
          </a:p>
        </p:txBody>
      </p:sp>
    </p:spTree>
    <p:extLst>
      <p:ext uri="{BB962C8B-B14F-4D97-AF65-F5344CB8AC3E}">
        <p14:creationId xmlns:p14="http://schemas.microsoft.com/office/powerpoint/2010/main" val="2681116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fontScale="90000"/>
          </a:bodyPr>
          <a:lstStyle/>
          <a:p>
            <a:pPr algn="ctr"/>
            <a:r>
              <a:rPr lang="ar-SA" dirty="0"/>
              <a:t>التعليم العام</a:t>
            </a:r>
            <a:r>
              <a:rPr lang="en-US" dirty="0"/>
              <a:t/>
            </a:r>
            <a:br>
              <a:rPr lang="en-US" dirty="0"/>
            </a:br>
            <a:endParaRPr lang="en-US" dirty="0"/>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algn="just" rtl="1">
              <a:buNone/>
            </a:pPr>
            <a:r>
              <a:rPr lang="ar-SA" b="1" dirty="0"/>
              <a:t>المفهوم والأهمية :</a:t>
            </a:r>
            <a:endParaRPr lang="en-US" dirty="0"/>
          </a:p>
          <a:p>
            <a:pPr marL="0" indent="0" algn="just" rtl="1">
              <a:buNone/>
            </a:pPr>
            <a:r>
              <a:rPr lang="ar-SA" dirty="0"/>
              <a:t>إن التعليم بمعناه العام هو محصلة تفاعلات الفرد مع بيئته ، التعليم عملية متميزة بالعمومية والرسمية يتزود الإنسان بموجبها بمعلومات تفسيرية وتعليمية عامة توفر قاعدة واسعة في معرفة الأشياء والظواهر والنظريات والمبادئ والقيم التي تساعد الإنسان على حل مشكلاته ومجابهة المواقف المختلفة .</a:t>
            </a:r>
            <a:endParaRPr lang="en-US" dirty="0"/>
          </a:p>
          <a:p>
            <a:pPr marL="0" indent="0" algn="just" rtl="1">
              <a:buNone/>
            </a:pPr>
            <a:r>
              <a:rPr lang="ar-SA" dirty="0"/>
              <a:t> وبهذا فالتعليم لا يقصد به تعلم المواضيع المدرسية فقط وإنما يراد به كل ما يكون سلوك الفرد المميز له ، من خلال ما اكتسبه المتعلم من اتصاله بالبيئة </a:t>
            </a:r>
            <a:r>
              <a:rPr lang="ar-SA" dirty="0" smtClean="0"/>
              <a:t>.</a:t>
            </a:r>
            <a:endParaRPr lang="en-US" dirty="0"/>
          </a:p>
        </p:txBody>
      </p:sp>
    </p:spTree>
    <p:extLst>
      <p:ext uri="{BB962C8B-B14F-4D97-AF65-F5344CB8AC3E}">
        <p14:creationId xmlns:p14="http://schemas.microsoft.com/office/powerpoint/2010/main" val="2837974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239000" cy="5029200"/>
          </a:xfrm>
          <a:solidFill>
            <a:schemeClr val="accent4">
              <a:lumMod val="20000"/>
              <a:lumOff val="80000"/>
            </a:schemeClr>
          </a:solidFill>
        </p:spPr>
        <p:txBody>
          <a:bodyPr>
            <a:normAutofit/>
          </a:bodyPr>
          <a:lstStyle/>
          <a:p>
            <a:pPr marL="0" indent="0" algn="just" rtl="1">
              <a:lnSpc>
                <a:spcPct val="120000"/>
              </a:lnSpc>
              <a:buNone/>
            </a:pPr>
            <a:r>
              <a:rPr lang="ar-IQ" dirty="0" smtClean="0"/>
              <a:t>   </a:t>
            </a:r>
            <a:r>
              <a:rPr lang="ar-SA" dirty="0" smtClean="0"/>
              <a:t>وللتعليم </a:t>
            </a:r>
            <a:r>
              <a:rPr lang="ar-SA" dirty="0"/>
              <a:t>أهمية كبيرة مستمدة من أهمية الإنسان ذاته فالإنسان قيمة اجتماعية عليا والتعليم عملية اجتماعية تتخذ من قيم المجتمع وحاجاته وإمكاناته المادية والبشرية المتاحة اساساً له </a:t>
            </a:r>
            <a:endParaRPr lang="en-US" dirty="0"/>
          </a:p>
          <a:p>
            <a:pPr marL="0" indent="0" algn="just" rtl="1">
              <a:lnSpc>
                <a:spcPct val="120000"/>
              </a:lnSpc>
              <a:buNone/>
            </a:pPr>
            <a:r>
              <a:rPr lang="ar-IQ" dirty="0" smtClean="0"/>
              <a:t>   </a:t>
            </a:r>
            <a:r>
              <a:rPr lang="ar-SA" dirty="0" smtClean="0"/>
              <a:t>ومن </a:t>
            </a:r>
            <a:r>
              <a:rPr lang="ar-SA" dirty="0"/>
              <a:t>هذا الإطار تكفل الدولة حق التعليم المجاني في مختلف مراحله الدراسية للمواطنين وتجعل من التعليم الابتدائي إلزاميا وتضع الخطط والبرامج والقوانين لمحو الأمية بغية تحقيق تكافؤ الفرص ونشر التعليم وربطه بأهداف التنمية ووضعه على أسس تكفل تنشئة إنسان متكامل البناء علمياً </a:t>
            </a:r>
            <a:r>
              <a:rPr lang="ar-SA" dirty="0" smtClean="0"/>
              <a:t>وتربوياً</a:t>
            </a:r>
            <a:r>
              <a:rPr lang="ar-IQ" dirty="0" smtClean="0"/>
              <a:t> .</a:t>
            </a:r>
            <a:endParaRPr lang="ar-IQ" sz="3800" dirty="0"/>
          </a:p>
          <a:p>
            <a:endParaRPr lang="en-US" dirty="0"/>
          </a:p>
        </p:txBody>
      </p:sp>
    </p:spTree>
    <p:extLst>
      <p:ext uri="{BB962C8B-B14F-4D97-AF65-F5344CB8AC3E}">
        <p14:creationId xmlns:p14="http://schemas.microsoft.com/office/powerpoint/2010/main" val="3635587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20040"/>
            <a:ext cx="5791200" cy="1143000"/>
          </a:xfrm>
          <a:solidFill>
            <a:schemeClr val="accent3">
              <a:lumMod val="20000"/>
              <a:lumOff val="80000"/>
            </a:schemeClr>
          </a:solidFill>
        </p:spPr>
        <p:txBody>
          <a:bodyPr>
            <a:normAutofit fontScale="90000"/>
          </a:bodyPr>
          <a:lstStyle/>
          <a:p>
            <a:pPr algn="ct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SA" dirty="0" smtClean="0"/>
              <a:t>أهمية </a:t>
            </a:r>
            <a:r>
              <a:rPr lang="ar-SA" dirty="0"/>
              <a:t>التعليم بالآتي :-</a:t>
            </a:r>
            <a:r>
              <a:rPr lang="en-US" dirty="0"/>
              <a:t/>
            </a:r>
            <a:br>
              <a:rPr lang="en-US" dirty="0"/>
            </a:br>
            <a:endParaRPr lang="en-US" dirty="0"/>
          </a:p>
        </p:txBody>
      </p:sp>
      <p:sp>
        <p:nvSpPr>
          <p:cNvPr id="3" name="Content Placeholder 2"/>
          <p:cNvSpPr>
            <a:spLocks noGrp="1"/>
          </p:cNvSpPr>
          <p:nvPr>
            <p:ph idx="1"/>
          </p:nvPr>
        </p:nvSpPr>
        <p:spPr>
          <a:xfrm>
            <a:off x="457200" y="1600200"/>
            <a:ext cx="7239000" cy="4855536"/>
          </a:xfrm>
          <a:solidFill>
            <a:schemeClr val="accent4">
              <a:lumMod val="20000"/>
              <a:lumOff val="80000"/>
            </a:schemeClr>
          </a:solidFill>
        </p:spPr>
        <p:txBody>
          <a:bodyPr>
            <a:normAutofit fontScale="77500" lnSpcReduction="20000"/>
          </a:bodyPr>
          <a:lstStyle/>
          <a:p>
            <a:pPr marL="0" indent="0" algn="just" rtl="1">
              <a:lnSpc>
                <a:spcPct val="120000"/>
              </a:lnSpc>
              <a:buNone/>
            </a:pPr>
            <a:r>
              <a:rPr lang="ar-SA" dirty="0" smtClean="0"/>
              <a:t>1- </a:t>
            </a:r>
            <a:r>
              <a:rPr lang="ar-SA" dirty="0"/>
              <a:t>التعليم دور بارز في إعداد الطاقة البشرية العاملة المؤهلة من اختصاصيين وفنيين وعمال مهرة ، وهو رصيد لازم للتنمية وعامل رئيسي لتحقيق النمو الاقتصادي .</a:t>
            </a:r>
            <a:endParaRPr lang="ar-IQ" dirty="0"/>
          </a:p>
          <a:p>
            <a:pPr marL="0" indent="0" algn="just" rtl="1">
              <a:lnSpc>
                <a:spcPct val="120000"/>
              </a:lnSpc>
              <a:buNone/>
            </a:pPr>
            <a:endParaRPr lang="en-US" dirty="0"/>
          </a:p>
          <a:p>
            <a:pPr marL="0" indent="0" algn="just" rtl="1">
              <a:lnSpc>
                <a:spcPct val="120000"/>
              </a:lnSpc>
              <a:buNone/>
            </a:pPr>
            <a:r>
              <a:rPr lang="ar-SA" dirty="0"/>
              <a:t>2- يوفر التعليم إمكانات الإفادة من البحث العلمي وتطبيق نتائجه وزيادة فاعلية العمل الإنساني الذي يؤدي إلى زيادة الدخل الفردي والقومي وزيادة مستوى المعيشة التي تشمل الارتقاء الاجتماعي</a:t>
            </a:r>
            <a:r>
              <a:rPr lang="ar-SA" dirty="0" smtClean="0"/>
              <a:t>.</a:t>
            </a:r>
            <a:endParaRPr lang="ar-IQ" dirty="0" smtClean="0"/>
          </a:p>
          <a:p>
            <a:pPr marL="0" indent="0" algn="just" rtl="1">
              <a:lnSpc>
                <a:spcPct val="120000"/>
              </a:lnSpc>
              <a:buNone/>
            </a:pPr>
            <a:endParaRPr lang="en-US" dirty="0"/>
          </a:p>
          <a:p>
            <a:pPr marL="0" indent="0" algn="just" rtl="1">
              <a:buNone/>
            </a:pPr>
            <a:r>
              <a:rPr lang="ar-IQ" dirty="0" smtClean="0"/>
              <a:t>3</a:t>
            </a:r>
            <a:r>
              <a:rPr lang="ar-SA" dirty="0" smtClean="0"/>
              <a:t>- </a:t>
            </a:r>
            <a:r>
              <a:rPr lang="ar-SA" dirty="0"/>
              <a:t>يهيئ التعليم المعلمين الكفؤين ويعدهم الإعداد الأمثل بما يلاءم تقدم العصر والتطور العلمي</a:t>
            </a:r>
            <a:r>
              <a:rPr lang="ar-SA" dirty="0" smtClean="0"/>
              <a:t>.</a:t>
            </a:r>
            <a:endParaRPr lang="ar-IQ" dirty="0" smtClean="0"/>
          </a:p>
          <a:p>
            <a:pPr marL="0" indent="0" algn="just" rtl="1">
              <a:buNone/>
            </a:pPr>
            <a:endParaRPr lang="en-US" dirty="0"/>
          </a:p>
          <a:p>
            <a:pPr marL="0" indent="0" algn="just" rtl="1">
              <a:buNone/>
            </a:pPr>
            <a:r>
              <a:rPr lang="ar-SA" dirty="0"/>
              <a:t>4- للتعليم أهمية من الناحية الاجتماعية تتمثل بخلق الطموح وتفجير المواهب وكشف الإبداع ، ويساعد على التكيف مع المتغيرات ، ونبذ العادات والتقاليد المتخلفة ، ويطور دور المرأة في المجتمع .</a:t>
            </a:r>
            <a:endParaRPr lang="en-US" dirty="0"/>
          </a:p>
          <a:p>
            <a:pPr marL="0" indent="0" algn="r">
              <a:buNone/>
            </a:pPr>
            <a:endParaRPr lang="en-US" dirty="0"/>
          </a:p>
        </p:txBody>
      </p:sp>
    </p:spTree>
    <p:extLst>
      <p:ext uri="{BB962C8B-B14F-4D97-AF65-F5344CB8AC3E}">
        <p14:creationId xmlns:p14="http://schemas.microsoft.com/office/powerpoint/2010/main" val="2837974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010400" cy="1234440"/>
          </a:xfrm>
          <a:solidFill>
            <a:schemeClr val="accent3">
              <a:lumMod val="20000"/>
              <a:lumOff val="80000"/>
            </a:schemeClr>
          </a:solidFill>
        </p:spPr>
        <p:txBody>
          <a:bodyPr>
            <a:normAutofit fontScale="90000"/>
          </a:bodyPr>
          <a:lstStyle/>
          <a:p>
            <a:pPr algn="ct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SA" dirty="0"/>
              <a:t>مبررات الاهتمام بالتعليم العام :</a:t>
            </a:r>
            <a:r>
              <a:rPr lang="en-US" dirty="0"/>
              <a:t/>
            </a:r>
            <a:br>
              <a:rPr lang="en-US" dirty="0"/>
            </a:br>
            <a:endParaRPr lang="en-US" dirty="0"/>
          </a:p>
        </p:txBody>
      </p:sp>
      <p:sp>
        <p:nvSpPr>
          <p:cNvPr id="3" name="Content Placeholder 2"/>
          <p:cNvSpPr>
            <a:spLocks noGrp="1"/>
          </p:cNvSpPr>
          <p:nvPr>
            <p:ph idx="1"/>
          </p:nvPr>
        </p:nvSpPr>
        <p:spPr>
          <a:xfrm>
            <a:off x="457200" y="1600200"/>
            <a:ext cx="7239000" cy="4855536"/>
          </a:xfrm>
          <a:solidFill>
            <a:schemeClr val="accent4">
              <a:lumMod val="20000"/>
              <a:lumOff val="80000"/>
            </a:schemeClr>
          </a:solidFill>
        </p:spPr>
        <p:txBody>
          <a:bodyPr>
            <a:normAutofit fontScale="85000" lnSpcReduction="20000"/>
          </a:bodyPr>
          <a:lstStyle/>
          <a:p>
            <a:pPr marL="0" indent="0" algn="just" rtl="1">
              <a:buNone/>
            </a:pPr>
            <a:r>
              <a:rPr lang="ar-IQ" dirty="0"/>
              <a:t> </a:t>
            </a:r>
            <a:r>
              <a:rPr lang="ar-IQ" dirty="0" smtClean="0"/>
              <a:t>  </a:t>
            </a:r>
            <a:r>
              <a:rPr lang="ar-SA" dirty="0" smtClean="0"/>
              <a:t>يعد التعليم ضرورة ملحة تفرضها الدواعي الإنسانية والنفسية والاجتماعية والاقتصادية والسياسية وهي متداخلة مع بعضها البعض :-</a:t>
            </a:r>
            <a:endParaRPr lang="ar-IQ" dirty="0" smtClean="0"/>
          </a:p>
          <a:p>
            <a:pPr marL="0" indent="0" algn="just" rtl="1">
              <a:buNone/>
            </a:pPr>
            <a:endParaRPr lang="en-US" dirty="0" smtClean="0"/>
          </a:p>
          <a:p>
            <a:pPr marL="0" indent="0" algn="just" rtl="1">
              <a:buNone/>
            </a:pPr>
            <a:r>
              <a:rPr lang="ar-SA" b="1" dirty="0" smtClean="0"/>
              <a:t>1- </a:t>
            </a:r>
            <a:r>
              <a:rPr lang="ar-SA" b="1" dirty="0"/>
              <a:t>النواحي الإنسانية :</a:t>
            </a:r>
            <a:endParaRPr lang="en-US" dirty="0"/>
          </a:p>
          <a:p>
            <a:pPr marL="0" indent="0" algn="just" rtl="1">
              <a:buNone/>
            </a:pPr>
            <a:r>
              <a:rPr lang="ar-SA" dirty="0"/>
              <a:t>فالتعليم حق من حقوق الإنسان نصت عليه لائحة حقوق الإنسان (١٩٤٨) ودعت إلى جعل التعليم الابتدائي الزاميا ومجانيا للجميع ، فنشر التعليم وتوفيره هو السبيل إلى تجاوز التخلف وتمكين الفرد من ممارسة حقوقه والنهوض بواجبات المواطنة وبناء الحضارة اعتمادا على العلم </a:t>
            </a:r>
            <a:r>
              <a:rPr lang="ar-SA" dirty="0" smtClean="0"/>
              <a:t>.</a:t>
            </a:r>
            <a:endParaRPr lang="ar-IQ" dirty="0" smtClean="0"/>
          </a:p>
          <a:p>
            <a:pPr marL="0" indent="0" algn="just" rtl="1">
              <a:buNone/>
            </a:pPr>
            <a:endParaRPr lang="en-US" dirty="0"/>
          </a:p>
          <a:p>
            <a:pPr marL="0" indent="0" algn="just" rtl="1">
              <a:buNone/>
            </a:pPr>
            <a:r>
              <a:rPr lang="ar-SA" b="1" dirty="0"/>
              <a:t>2- النواحي النفسية والتربوية : </a:t>
            </a:r>
            <a:endParaRPr lang="en-US" dirty="0"/>
          </a:p>
          <a:p>
            <a:pPr marL="0" indent="0" algn="just" rtl="1">
              <a:buNone/>
            </a:pPr>
            <a:r>
              <a:rPr lang="ar-SA" dirty="0"/>
              <a:t>أكدت معظم الدراسات أهمية الطفولة بصفتها أساس تكوين شخصية الإنسان وهي الأساس الأول التعليم الابتدائي وله دور مهم في عملية التنشئة الاجتماعية بإكساب الطفل خبرات ومهارات واتجاهات وقيم وعادات مناسبة . </a:t>
            </a:r>
            <a:endParaRPr lang="en-US" dirty="0"/>
          </a:p>
          <a:p>
            <a:pPr marL="0" indent="0" algn="r">
              <a:buNone/>
            </a:pPr>
            <a:endParaRPr lang="en-US" dirty="0"/>
          </a:p>
        </p:txBody>
      </p:sp>
    </p:spTree>
    <p:extLst>
      <p:ext uri="{BB962C8B-B14F-4D97-AF65-F5344CB8AC3E}">
        <p14:creationId xmlns:p14="http://schemas.microsoft.com/office/powerpoint/2010/main" val="1073333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7391400" cy="6400800"/>
          </a:xfrm>
          <a:solidFill>
            <a:schemeClr val="accent4">
              <a:lumMod val="20000"/>
              <a:lumOff val="80000"/>
            </a:schemeClr>
          </a:solidFill>
        </p:spPr>
        <p:txBody>
          <a:bodyPr>
            <a:normAutofit fontScale="92500" lnSpcReduction="20000"/>
          </a:bodyPr>
          <a:lstStyle/>
          <a:p>
            <a:pPr marL="0" indent="0" algn="just" rtl="1">
              <a:buNone/>
            </a:pPr>
            <a:r>
              <a:rPr lang="ar-IQ" dirty="0"/>
              <a:t> </a:t>
            </a:r>
            <a:r>
              <a:rPr lang="ar-IQ" dirty="0" smtClean="0"/>
              <a:t> 3 </a:t>
            </a:r>
            <a:r>
              <a:rPr lang="ar-SA" b="1" dirty="0"/>
              <a:t>- النواحي الاجتماعية : </a:t>
            </a:r>
            <a:endParaRPr lang="en-US" dirty="0"/>
          </a:p>
          <a:p>
            <a:pPr marL="0" indent="0" algn="just" rtl="1">
              <a:buNone/>
            </a:pPr>
            <a:r>
              <a:rPr lang="ar-SA" dirty="0"/>
              <a:t>المدرسة مؤسسة اجتماعية وتربوية يتم فيها تفاعل الطفل والمجتمع وتساعد الأبناء على اكتساب المعلومات في مجالات الاتصال المختلفة بضمنها اللغة ومبادئ الرياضيات والعلوم والفنون وتحقيق النمو الشامل لهم . </a:t>
            </a:r>
            <a:endParaRPr lang="ar-IQ" dirty="0" smtClean="0"/>
          </a:p>
          <a:p>
            <a:pPr marL="0" indent="0" algn="just" rtl="1">
              <a:buNone/>
            </a:pPr>
            <a:endParaRPr lang="en-US" dirty="0"/>
          </a:p>
          <a:p>
            <a:pPr marL="0" indent="0" algn="just" rtl="1">
              <a:buNone/>
            </a:pPr>
            <a:r>
              <a:rPr lang="ar-SA" b="1" dirty="0"/>
              <a:t>4- النواحي الاقتصادية :</a:t>
            </a:r>
            <a:endParaRPr lang="en-US" dirty="0"/>
          </a:p>
          <a:p>
            <a:pPr marL="0" indent="0" algn="just" rtl="1">
              <a:buNone/>
            </a:pPr>
            <a:r>
              <a:rPr lang="ar-SA" dirty="0"/>
              <a:t>ان التعليم وتحقيق الزاميته متصل بالتقدم الاقتصادي فهو يساهم في النشاط الاقتصادي ويوفر الملاكات والمهارات في الإنتاج وما ينميه من قيم نحو العمل والاستعداد للتقدم والتطور </a:t>
            </a:r>
            <a:r>
              <a:rPr lang="ar-SA" dirty="0" smtClean="0"/>
              <a:t>.</a:t>
            </a:r>
            <a:endParaRPr lang="ar-IQ" dirty="0" smtClean="0"/>
          </a:p>
          <a:p>
            <a:pPr marL="0" indent="0" algn="just" rtl="1">
              <a:buNone/>
            </a:pPr>
            <a:endParaRPr lang="en-US" dirty="0"/>
          </a:p>
          <a:p>
            <a:pPr marL="0" indent="0" algn="just" rtl="1">
              <a:buNone/>
            </a:pPr>
            <a:r>
              <a:rPr lang="ar-SA" b="1" dirty="0"/>
              <a:t>5- النواحي السياسية :</a:t>
            </a:r>
            <a:endParaRPr lang="en-US" dirty="0"/>
          </a:p>
          <a:p>
            <a:pPr marL="0" indent="0" algn="just" rtl="1">
              <a:buNone/>
            </a:pPr>
            <a:r>
              <a:rPr lang="ar-SA" dirty="0"/>
              <a:t>إن التعليم من ركائز تقدم الأمم وتسعى الدول إلى مسايرة الركب الحضاري العالمي من خلال ما توفره لمواطنها من فرص تعليمية بغية وعي الروابط الوطنية وأهداف مجتمعه والوعي بمشكلاته ودوره في التغلب عليها ، وكذلك المشاركة في بناء حضارة بلده واستثمار ثرواته البشرية والطبيعية.</a:t>
            </a:r>
            <a:endParaRPr lang="en-US" dirty="0"/>
          </a:p>
          <a:p>
            <a:pPr marL="0" indent="0" algn="just" rtl="1">
              <a:buNone/>
            </a:pPr>
            <a:endParaRPr lang="en-US" dirty="0"/>
          </a:p>
        </p:txBody>
      </p:sp>
    </p:spTree>
    <p:extLst>
      <p:ext uri="{BB962C8B-B14F-4D97-AF65-F5344CB8AC3E}">
        <p14:creationId xmlns:p14="http://schemas.microsoft.com/office/powerpoint/2010/main" val="2711125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010400" cy="1234440"/>
          </a:xfrm>
          <a:solidFill>
            <a:schemeClr val="accent3">
              <a:lumMod val="20000"/>
              <a:lumOff val="80000"/>
            </a:schemeClr>
          </a:solidFill>
        </p:spPr>
        <p:txBody>
          <a:bodyPr>
            <a:normAutofit fontScale="90000"/>
          </a:bodyPr>
          <a:lstStyle/>
          <a:p>
            <a:pPr algn="ct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SA" dirty="0"/>
              <a:t>أهداف التعليم العام :</a:t>
            </a:r>
            <a:r>
              <a:rPr lang="en-US" dirty="0"/>
              <a:t/>
            </a:r>
            <a:br>
              <a:rPr lang="en-US" dirty="0"/>
            </a:br>
            <a:endParaRPr lang="en-US" dirty="0"/>
          </a:p>
        </p:txBody>
      </p:sp>
      <p:sp>
        <p:nvSpPr>
          <p:cNvPr id="3" name="Content Placeholder 2"/>
          <p:cNvSpPr>
            <a:spLocks noGrp="1"/>
          </p:cNvSpPr>
          <p:nvPr>
            <p:ph idx="1"/>
          </p:nvPr>
        </p:nvSpPr>
        <p:spPr>
          <a:xfrm>
            <a:off x="457200" y="1600200"/>
            <a:ext cx="7239000" cy="4855536"/>
          </a:xfrm>
          <a:solidFill>
            <a:schemeClr val="accent4">
              <a:lumMod val="20000"/>
              <a:lumOff val="80000"/>
            </a:schemeClr>
          </a:solidFill>
        </p:spPr>
        <p:txBody>
          <a:bodyPr>
            <a:normAutofit fontScale="92500" lnSpcReduction="10000"/>
          </a:bodyPr>
          <a:lstStyle/>
          <a:p>
            <a:pPr marL="0" indent="0" algn="just" rtl="1">
              <a:buNone/>
            </a:pPr>
            <a:r>
              <a:rPr lang="ar-SA" dirty="0" smtClean="0"/>
              <a:t>تعددت </a:t>
            </a:r>
            <a:r>
              <a:rPr lang="ar-SA" dirty="0"/>
              <a:t>أهداف التعليم في العراق وقد تمثلت بشكل عام في السعي لتنشئة جيل واع مؤمن محب لوطنه أخذا بالتفكير العلمي متسلحاً بالعلم والخلق معتمداً العمل والتعلم الذاتي، قادرا على مواجهة التحديات منفتح على الفكر الإنساني في إطار الأصالة والمعاصرة. وتنبثق من هذا الهدف الشامل أهداف عامة وذلك وفق الآتي </a:t>
            </a:r>
            <a:r>
              <a:rPr lang="ar-SA" dirty="0" smtClean="0"/>
              <a:t>:-</a:t>
            </a:r>
            <a:endParaRPr lang="ar-IQ" dirty="0" smtClean="0"/>
          </a:p>
          <a:p>
            <a:pPr marL="0" indent="0" algn="just" rtl="1">
              <a:buNone/>
            </a:pPr>
            <a:endParaRPr lang="en-US" dirty="0"/>
          </a:p>
          <a:p>
            <a:pPr marL="0" indent="0" algn="just" rtl="1">
              <a:buNone/>
            </a:pPr>
            <a:r>
              <a:rPr lang="ar-SA" dirty="0"/>
              <a:t>1- الهدف الإنساني : ويعني الإيمان بالإنسان وقيمته الاجتماعية والعمل على </a:t>
            </a:r>
            <a:r>
              <a:rPr lang="ar-SA" dirty="0" smtClean="0"/>
              <a:t>تطوير</a:t>
            </a:r>
            <a:r>
              <a:rPr lang="ar-IQ" dirty="0" smtClean="0"/>
              <a:t> </a:t>
            </a:r>
            <a:r>
              <a:rPr lang="ar-SA" dirty="0" smtClean="0"/>
              <a:t>شخصيته </a:t>
            </a:r>
            <a:r>
              <a:rPr lang="ar-SA" dirty="0"/>
              <a:t>بالتفاعل مع مجتمعه .</a:t>
            </a:r>
            <a:endParaRPr lang="en-US" dirty="0"/>
          </a:p>
          <a:p>
            <a:pPr marL="0" indent="0" algn="just" rtl="1">
              <a:buNone/>
            </a:pPr>
            <a:endParaRPr lang="en-US" dirty="0"/>
          </a:p>
          <a:p>
            <a:pPr marL="0" indent="0" algn="just" rtl="1">
              <a:buNone/>
            </a:pPr>
            <a:r>
              <a:rPr lang="ar-SA" dirty="0" smtClean="0"/>
              <a:t>2- </a:t>
            </a:r>
            <a:r>
              <a:rPr lang="ar-SA" dirty="0"/>
              <a:t>الهدف الديني : ويعني ترسيخ الإيمان بالله تعالى ورسالته السماوية . </a:t>
            </a:r>
            <a:endParaRPr lang="en-US" dirty="0"/>
          </a:p>
          <a:p>
            <a:pPr marL="0" indent="0" algn="just" rtl="1">
              <a:buNone/>
            </a:pPr>
            <a:endParaRPr lang="en-US" dirty="0"/>
          </a:p>
        </p:txBody>
      </p:sp>
    </p:spTree>
    <p:extLst>
      <p:ext uri="{BB962C8B-B14F-4D97-AF65-F5344CB8AC3E}">
        <p14:creationId xmlns:p14="http://schemas.microsoft.com/office/powerpoint/2010/main" val="2820487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769936"/>
          </a:xfrm>
          <a:solidFill>
            <a:schemeClr val="accent4">
              <a:lumMod val="20000"/>
              <a:lumOff val="80000"/>
            </a:schemeClr>
          </a:solidFill>
        </p:spPr>
        <p:txBody>
          <a:bodyPr>
            <a:normAutofit lnSpcReduction="10000"/>
          </a:bodyPr>
          <a:lstStyle/>
          <a:p>
            <a:pPr marL="0" indent="0" algn="just" rtl="1">
              <a:buNone/>
            </a:pPr>
            <a:r>
              <a:rPr lang="ar-SA" dirty="0"/>
              <a:t>3- الهدف الوطني : ويعنى ترسيخ الوحدة الوطنية والتماسك الاجتماعي بين المواطنين </a:t>
            </a:r>
            <a:r>
              <a:rPr lang="ar-SA" dirty="0" smtClean="0"/>
              <a:t>.</a:t>
            </a:r>
            <a:endParaRPr lang="ar-IQ" dirty="0" smtClean="0"/>
          </a:p>
          <a:p>
            <a:pPr marL="0" indent="0" algn="just" rtl="1">
              <a:buNone/>
            </a:pPr>
            <a:endParaRPr lang="en-US" dirty="0"/>
          </a:p>
          <a:p>
            <a:pPr marL="0" indent="0" algn="just" rtl="1">
              <a:buNone/>
            </a:pPr>
            <a:r>
              <a:rPr lang="ar-SA" dirty="0"/>
              <a:t>4- الهدف الديمقراطي : ويعني من جوهره تنظيم الحياة على أساس الحرية والمساواة </a:t>
            </a:r>
            <a:r>
              <a:rPr lang="ar-SA" dirty="0" smtClean="0"/>
              <a:t>.</a:t>
            </a:r>
            <a:endParaRPr lang="ar-IQ" dirty="0" smtClean="0"/>
          </a:p>
          <a:p>
            <a:pPr marL="0" indent="0" algn="just" rtl="1">
              <a:buNone/>
            </a:pPr>
            <a:endParaRPr lang="en-US" dirty="0"/>
          </a:p>
          <a:p>
            <a:pPr marL="0" indent="0" algn="just" rtl="1">
              <a:buNone/>
            </a:pPr>
            <a:r>
              <a:rPr lang="ar-SA" dirty="0"/>
              <a:t>5- الهدف العلمي : ويعني الاعتماد على العلم الحديث منهجا ومحتوى وفكرا وتطبيقا في سائر مجالات الحياة . </a:t>
            </a:r>
            <a:endParaRPr lang="ar-IQ" smtClean="0"/>
          </a:p>
          <a:p>
            <a:pPr marL="0" indent="0" algn="just" rtl="1">
              <a:buNone/>
            </a:pPr>
            <a:endParaRPr lang="en-US" dirty="0"/>
          </a:p>
          <a:p>
            <a:pPr marL="0" indent="0" algn="just" rtl="1">
              <a:buNone/>
            </a:pPr>
            <a:r>
              <a:rPr lang="ar-SA" dirty="0"/>
              <a:t>6- هدف العمل : ويعني تقدير العمل عنصراً إنسانيا في نشاط الإنسان الحضاري وفي</a:t>
            </a:r>
            <a:endParaRPr lang="en-US" dirty="0"/>
          </a:p>
          <a:p>
            <a:pPr marL="0" indent="0" algn="just" rtl="1">
              <a:buNone/>
            </a:pPr>
            <a:r>
              <a:rPr lang="ar-SA" dirty="0"/>
              <a:t>تقدم المجتمعات .</a:t>
            </a:r>
            <a:endParaRPr lang="en-US" dirty="0"/>
          </a:p>
          <a:p>
            <a:pPr marL="0" indent="0" algn="just" rtl="1">
              <a:buNone/>
            </a:pPr>
            <a:endParaRPr lang="en-US" dirty="0"/>
          </a:p>
        </p:txBody>
      </p:sp>
    </p:spTree>
    <p:extLst>
      <p:ext uri="{BB962C8B-B14F-4D97-AF65-F5344CB8AC3E}">
        <p14:creationId xmlns:p14="http://schemas.microsoft.com/office/powerpoint/2010/main" val="7566968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28</TotalTime>
  <Words>617</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الفصل الاول  التعليم العام   </vt:lpstr>
      <vt:lpstr>التعليم العام </vt:lpstr>
      <vt:lpstr>PowerPoint Presentation</vt:lpstr>
      <vt:lpstr>      أهمية التعليم بالآتي :- </vt:lpstr>
      <vt:lpstr>      مبررات الاهتمام بالتعليم العام : </vt:lpstr>
      <vt:lpstr>PowerPoint Presentation</vt:lpstr>
      <vt:lpstr>      أهداف التعليم العام :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19</cp:revision>
  <dcterms:created xsi:type="dcterms:W3CDTF">2006-08-16T00:00:00Z</dcterms:created>
  <dcterms:modified xsi:type="dcterms:W3CDTF">2023-04-05T13:45:26Z</dcterms:modified>
</cp:coreProperties>
</file>