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7" r:id="rId3"/>
  </p:sldMasterIdLst>
  <p:notesMasterIdLst>
    <p:notesMasterId r:id="rId16"/>
  </p:notesMasterIdLst>
  <p:sldIdLst>
    <p:sldId id="274" r:id="rId4"/>
    <p:sldId id="256" r:id="rId5"/>
    <p:sldId id="276" r:id="rId6"/>
    <p:sldId id="257" r:id="rId7"/>
    <p:sldId id="265" r:id="rId8"/>
    <p:sldId id="275" r:id="rId9"/>
    <p:sldId id="260" r:id="rId10"/>
    <p:sldId id="262" r:id="rId11"/>
    <p:sldId id="268" r:id="rId12"/>
    <p:sldId id="269" r:id="rId13"/>
    <p:sldId id="270" r:id="rId14"/>
    <p:sldId id="277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14CE427E-93E0-43A7-9457-9B8DF033930C}">
          <p14:sldIdLst>
            <p14:sldId id="274"/>
            <p14:sldId id="256"/>
            <p14:sldId id="276"/>
            <p14:sldId id="257"/>
            <p14:sldId id="265"/>
            <p14:sldId id="275"/>
            <p14:sldId id="260"/>
            <p14:sldId id="262"/>
            <p14:sldId id="268"/>
            <p14:sldId id="269"/>
            <p14:sldId id="270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1175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9495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236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E17F-3D76-407E-BB6E-87E5966C5440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256C-C22E-4DF3-B03E-4638E5E10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0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E17F-3D76-407E-BB6E-87E5966C5440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256C-C22E-4DF3-B03E-4638E5E10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60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E17F-3D76-407E-BB6E-87E5966C5440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256C-C22E-4DF3-B03E-4638E5E10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21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E17F-3D76-407E-BB6E-87E5966C5440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256C-C22E-4DF3-B03E-4638E5E10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E17F-3D76-407E-BB6E-87E5966C5440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256C-C22E-4DF3-B03E-4638E5E10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81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E17F-3D76-407E-BB6E-87E5966C5440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256C-C22E-4DF3-B03E-4638E5E10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98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E17F-3D76-407E-BB6E-87E5966C5440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256C-C22E-4DF3-B03E-4638E5E10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86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256C-C22E-4DF3-B03E-4638E5E102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E17F-3D76-407E-BB6E-87E5966C5440}" type="datetimeFigureOut">
              <a:rPr lang="en-US" smtClean="0"/>
              <a:t>4/8/2023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44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E17F-3D76-407E-BB6E-87E5966C5440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256C-C22E-4DF3-B03E-4638E5E10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62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E17F-3D76-407E-BB6E-87E5966C5440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256C-C22E-4DF3-B03E-4638E5E102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4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E17F-3D76-407E-BB6E-87E5966C5440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256C-C22E-4DF3-B03E-4638E5E10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76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E17F-3D76-407E-BB6E-87E5966C5440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256C-C22E-4DF3-B03E-4638E5E102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5589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E17F-3D76-407E-BB6E-87E5966C5440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256C-C22E-4DF3-B03E-4638E5E10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61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E17F-3D76-407E-BB6E-87E5966C5440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256C-C22E-4DF3-B03E-4638E5E10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17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E17F-3D76-407E-BB6E-87E5966C5440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256C-C22E-4DF3-B03E-4638E5E10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22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52C9F-6A3C-428B-82B0-9F67FCC6F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B4739-3489-4911-8B6A-75EFFFF4B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41AED-E026-4880-ABCA-337F063B5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F09E-E790-490D-AA52-A301A778CCEF}" type="datetimeFigureOut">
              <a:rPr lang="ar-IQ" smtClean="0"/>
              <a:t>18/09/1444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5C390-551F-45EA-A8C5-70519AF1D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98451-11AC-4BC6-BBDD-EAD0DF97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E85A-97C2-4F84-A171-2AC99241365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02649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C970D-138D-4498-9557-AADEA8413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BED6D-7A35-44BA-99DA-686F37705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369CF-63A0-4494-91C2-5913BFB24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F09E-E790-490D-AA52-A301A778CCEF}" type="datetimeFigureOut">
              <a:rPr lang="ar-IQ" smtClean="0"/>
              <a:t>18/09/1444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683D2-2D6E-4C07-88B9-937CADE59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34971-446C-4A64-81EA-CE08D6E68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E85A-97C2-4F84-A171-2AC99241365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75702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D0057-2AD3-4E4E-A1F1-1314F26E8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9B1AC-B55C-45DF-A431-43E0547D9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5D914-9C04-4B58-8CEA-3880FE981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F09E-E790-490D-AA52-A301A778CCEF}" type="datetimeFigureOut">
              <a:rPr lang="ar-IQ" smtClean="0"/>
              <a:t>18/09/1444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7F08B-5C7D-49A3-B4FF-79041E7AD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6EB39-27EA-4997-B61E-748CC9653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E85A-97C2-4F84-A171-2AC99241365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85801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95873-9EEB-48DA-801B-C8F898D83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F142C-ACA5-4A26-AD52-365070ADDA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D306A-CF38-4FC8-8AC5-0FFBF7B99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B9433-D354-4B9C-8A05-4777683B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F09E-E790-490D-AA52-A301A778CCEF}" type="datetimeFigureOut">
              <a:rPr lang="ar-IQ" smtClean="0"/>
              <a:t>18/09/1444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56074-F416-4425-823F-3A84BB4B9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2CB53-9C8C-43F8-8A47-61DAD1FE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E85A-97C2-4F84-A171-2AC99241365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60017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97F01-351F-431F-AD20-346C797D6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E5003-259E-4D61-BF38-1DD9DB01B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35DD6-DAC9-4ECA-812F-382FF29C8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F023C6-AF93-4DCC-BBC9-032B08247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496BEC-C492-48CD-AC89-283B5ECD9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01A8B-2FCE-4EF2-BF68-61309096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F09E-E790-490D-AA52-A301A778CCEF}" type="datetimeFigureOut">
              <a:rPr lang="ar-IQ" smtClean="0"/>
              <a:t>18/09/1444</a:t>
            </a:fld>
            <a:endParaRPr lang="ar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1BDFC8-3521-474D-B5A0-79F4B4BE6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9EF4E7-E701-4EA2-96EB-7503DE126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E85A-97C2-4F84-A171-2AC99241365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7828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D743-40D5-4DAD-A51B-87B869878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AB79C1-8CDB-4032-9821-D010DA39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F09E-E790-490D-AA52-A301A778CCEF}" type="datetimeFigureOut">
              <a:rPr lang="ar-IQ" smtClean="0"/>
              <a:t>18/09/1444</a:t>
            </a:fld>
            <a:endParaRPr lang="ar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B03C31-C752-4039-AC23-FF013C757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F87E8-5E39-4F46-BF27-55FF11E2F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E85A-97C2-4F84-A171-2AC99241365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91708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84F49-EA85-4F1E-81A0-2B32BC26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F09E-E790-490D-AA52-A301A778CCEF}" type="datetimeFigureOut">
              <a:rPr lang="ar-IQ" smtClean="0"/>
              <a:t>18/09/1444</a:t>
            </a:fld>
            <a:endParaRPr lang="ar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256AFE-65B3-438B-88A3-C375967A9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3756C-075C-483B-B786-47DD969A9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E85A-97C2-4F84-A171-2AC99241365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007113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C0E9E-E079-40A7-B6B3-5557750EB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6EBB9-C9E0-422A-98F8-8193FE827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7B8B5-E716-49F7-8E2C-53A443D4E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950BA-CBCC-48C9-8161-09C795E0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F09E-E790-490D-AA52-A301A778CCEF}" type="datetimeFigureOut">
              <a:rPr lang="ar-IQ" smtClean="0"/>
              <a:t>18/09/1444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D6B76-B5A4-4FF1-9A6C-4E238492E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7C263-ECAF-4BA0-81B0-557B1A47F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E85A-97C2-4F84-A171-2AC99241365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4058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0ECCD-B0A9-445D-BB98-B263D4A6B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E9FC3-5DFA-481D-B4B6-AF5E85C7D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3A8C9-E428-4258-A486-DF86B52F7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41AA2B-82EA-47C9-98A1-DB990DE5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F09E-E790-490D-AA52-A301A778CCEF}" type="datetimeFigureOut">
              <a:rPr lang="ar-IQ" smtClean="0"/>
              <a:t>18/09/1444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E9DDE-DBCE-4646-B35F-6C21D6B47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9E20A-835B-4163-832A-5590F5285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E85A-97C2-4F84-A171-2AC99241365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35562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F85D0-EB62-48A8-A691-5F070D060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6AC760-336B-4FE7-B4E7-C740032A7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52CB7-7527-42B6-A2B8-D308C1FE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F09E-E790-490D-AA52-A301A778CCEF}" type="datetimeFigureOut">
              <a:rPr lang="ar-IQ" smtClean="0"/>
              <a:t>18/09/1444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B9E12-90CC-4649-BC47-08F261EAB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C8085-A063-4E1F-AFA7-229033026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E85A-97C2-4F84-A171-2AC99241365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401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1303C-8FEE-4454-B20D-510172BA7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E537F-5553-4980-B832-3668A4090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785DB-B11B-451C-8BA3-A3A2EEDAA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F09E-E790-490D-AA52-A301A778CCEF}" type="datetimeFigureOut">
              <a:rPr lang="ar-IQ" smtClean="0"/>
              <a:t>18/09/1444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7ECB7-5496-45E5-AA03-861CAB633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5A33D-9BD6-434E-B29F-E6DCFC3E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E85A-97C2-4F84-A171-2AC99241365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1677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FE17F-3D76-407E-BB6E-87E5966C5440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B256C-C22E-4DF3-B03E-4638E5E10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4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FE17F-3D76-407E-BB6E-87E5966C5440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BB256C-C22E-4DF3-B03E-4638E5E10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4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D01EBE-67BF-43D1-AD4F-BFADFFBF4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E6BBA-BB4B-4CCF-896A-E57DB7E32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92B7B-92AE-49AE-A475-E6D9A0B1A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F09E-E790-490D-AA52-A301A778CCEF}" type="datetimeFigureOut">
              <a:rPr lang="ar-IQ" smtClean="0"/>
              <a:t>18/09/1444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0F11B-D91B-466B-B632-48A439E06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D5123-56E1-4E45-A975-9A13556DE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2E85A-97C2-4F84-A171-2AC99241365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5164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son writing on a notepad">
            <a:extLst>
              <a:ext uri="{FF2B5EF4-FFF2-40B4-BE49-F238E27FC236}">
                <a16:creationId xmlns:a16="http://schemas.microsoft.com/office/drawing/2014/main" id="{6D32A318-B4A5-C69D-D087-3554A1FB13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16833" r="1223"/>
          <a:stretch/>
        </p:blipFill>
        <p:spPr>
          <a:xfrm>
            <a:off x="5097780" y="-1"/>
            <a:ext cx="7091044" cy="6858001"/>
          </a:xfrm>
          <a:custGeom>
            <a:avLst/>
            <a:gdLst/>
            <a:ahLst/>
            <a:cxnLst/>
            <a:rect l="l" t="t" r="r" b="b"/>
            <a:pathLst>
              <a:path w="7091044" h="6858001">
                <a:moveTo>
                  <a:pt x="405750" y="0"/>
                </a:moveTo>
                <a:lnTo>
                  <a:pt x="7091044" y="0"/>
                </a:lnTo>
                <a:lnTo>
                  <a:pt x="7091044" y="6858001"/>
                </a:lnTo>
                <a:lnTo>
                  <a:pt x="53572" y="6858001"/>
                </a:lnTo>
                <a:lnTo>
                  <a:pt x="1828991" y="4521201"/>
                </a:lnTo>
                <a:close/>
                <a:moveTo>
                  <a:pt x="0" y="0"/>
                </a:moveTo>
                <a:lnTo>
                  <a:pt x="405750" y="0"/>
                </a:lnTo>
                <a:lnTo>
                  <a:pt x="0" y="43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195941-3C92-6532-F89D-3A92C4BC1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6" y="1678666"/>
            <a:ext cx="5123515" cy="23690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4100" dirty="0"/>
            </a:br>
            <a:r>
              <a:rPr lang="en-US" sz="4100" dirty="0"/>
              <a:t>Comprehension Class</a:t>
            </a:r>
            <a:br>
              <a:rPr lang="en-US" sz="4100" dirty="0"/>
            </a:br>
            <a:r>
              <a:rPr lang="en-US" sz="4100" dirty="0"/>
              <a:t>Developing Skills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D1A05-BC8C-993E-D82B-55E9BB774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5113217" cy="109690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English Department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Sophomore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2022-2023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A85E05-9D34-4977-8352-DB3956997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CDED616-E554-4DB6-9F28-08F38A64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8CDA3497-1EDA-4EB3-9C27-4D9835D30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41F9764E-9AA0-49A3-9EA2-885EE991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FA3A4F4A-4DC4-43F2-AC2D-06211A812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84CFB374-B343-457A-B567-B4D784B1F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0597FEEE-1E11-4396-BB69-B43FA92F9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A2DB2F81-3E68-4044-B7C2-03DEEC50D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DC2F7294-2397-4C96-AB1E-E66CDEA3B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8321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1F3864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5686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239151" y="211015"/>
            <a:ext cx="11760591" cy="5978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  <a:sym typeface="Batang"/>
              </a:rPr>
              <a:t>Grammar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lang="en-US" b="1" dirty="0"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  <a:sym typeface="Batang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ar-IQ" b="1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  <a:sym typeface="Batang"/>
              </a:rPr>
              <a:t>4</a:t>
            </a:r>
            <a:r>
              <a:rPr lang="en-US" b="1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  <a:sym typeface="Batang"/>
              </a:rPr>
              <a:t>. What is the plural of the following words: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lang="en-US" b="1" dirty="0"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  <a:sym typeface="Batang"/>
            </a:endParaRPr>
          </a:p>
          <a:p>
            <a:pPr marL="457200" lvl="1" indent="0">
              <a:spcBef>
                <a:spcPts val="0"/>
              </a:spcBef>
              <a:buSzPts val="3600"/>
              <a:buNone/>
            </a:pPr>
            <a:r>
              <a:rPr lang="en-US" sz="3200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  <a:sym typeface="Batang"/>
              </a:rPr>
              <a:t>A. Valley – Valleys</a:t>
            </a:r>
          </a:p>
          <a:p>
            <a:pPr marL="457200" lvl="1" indent="0">
              <a:spcBef>
                <a:spcPts val="0"/>
              </a:spcBef>
              <a:buSzPts val="3600"/>
              <a:buNone/>
            </a:pPr>
            <a:r>
              <a:rPr lang="en-US" sz="3200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  <a:sym typeface="Batang"/>
              </a:rPr>
              <a:t>B. Baby – Babies</a:t>
            </a:r>
          </a:p>
          <a:p>
            <a:pPr marL="457200" lvl="1" indent="0">
              <a:spcBef>
                <a:spcPts val="0"/>
              </a:spcBef>
              <a:buSzPts val="3600"/>
              <a:buNone/>
            </a:pPr>
            <a:r>
              <a:rPr lang="en-US" sz="3200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  <a:sym typeface="Batang"/>
              </a:rPr>
              <a:t>C. Day – Days</a:t>
            </a:r>
          </a:p>
          <a:p>
            <a:pPr marL="457200" lvl="1" indent="0">
              <a:spcBef>
                <a:spcPts val="0"/>
              </a:spcBef>
              <a:buSzPts val="3600"/>
              <a:buNone/>
            </a:pPr>
            <a:r>
              <a:rPr lang="en-US" sz="3200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  <a:sym typeface="Batang"/>
              </a:rPr>
              <a:t>D. Bobby – Bobbies</a:t>
            </a:r>
          </a:p>
          <a:p>
            <a:pPr marL="457200" lvl="1" indent="0">
              <a:spcBef>
                <a:spcPts val="0"/>
              </a:spcBef>
              <a:buSzPts val="3600"/>
              <a:buNone/>
            </a:pPr>
            <a:r>
              <a:rPr lang="en-US" sz="3200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  <a:sym typeface="Batang"/>
              </a:rPr>
              <a:t>E. Army – Armies</a:t>
            </a:r>
          </a:p>
          <a:p>
            <a:pPr marL="457200" lvl="1" indent="0">
              <a:spcBef>
                <a:spcPts val="0"/>
              </a:spcBef>
              <a:buSzPts val="3600"/>
              <a:buNone/>
            </a:pPr>
            <a:r>
              <a:rPr lang="en-US" sz="3200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  <a:sym typeface="Batang"/>
              </a:rPr>
              <a:t>F. Money – Moneys </a:t>
            </a:r>
          </a:p>
          <a:p>
            <a:pPr marL="457200" lvl="1" indent="0">
              <a:spcBef>
                <a:spcPts val="0"/>
              </a:spcBef>
              <a:buSzPts val="3600"/>
              <a:buNone/>
            </a:pPr>
            <a:r>
              <a:rPr lang="en-US" sz="3200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  <a:sym typeface="Batang"/>
              </a:rPr>
              <a:t>G. Victory – Victories</a:t>
            </a:r>
          </a:p>
          <a:p>
            <a:pPr marL="457200" lvl="1" indent="0">
              <a:spcBef>
                <a:spcPts val="0"/>
              </a:spcBef>
              <a:buSzPts val="3600"/>
              <a:buNone/>
            </a:pPr>
            <a:r>
              <a:rPr lang="en-US" sz="3200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  <a:sym typeface="Batang"/>
              </a:rPr>
              <a:t>H. Turkey – Turkeys</a:t>
            </a:r>
          </a:p>
          <a:p>
            <a:pPr marL="457200" lvl="1" indent="0">
              <a:spcBef>
                <a:spcPts val="0"/>
              </a:spcBef>
              <a:buSzPts val="3600"/>
              <a:buNone/>
            </a:pPr>
            <a:r>
              <a:rPr lang="en-US" sz="3200" dirty="0">
                <a:latin typeface="Batang" panose="02030600000101010101" pitchFamily="18" charset="-127"/>
                <a:ea typeface="Batang" panose="02030600000101010101" pitchFamily="18" charset="-127"/>
                <a:cs typeface="Times New Roman" panose="02020603050405020304" pitchFamily="18" charset="0"/>
                <a:sym typeface="Batang"/>
              </a:rPr>
              <a:t>I. Story – Stories</a:t>
            </a:r>
            <a:endParaRPr sz="3200" dirty="0">
              <a:latin typeface="Batang" panose="02030600000101010101" pitchFamily="18" charset="-127"/>
              <a:ea typeface="Batang" panose="02030600000101010101" pitchFamily="18" charset="-127"/>
              <a:cs typeface="Times New Roman" panose="02020603050405020304" pitchFamily="18" charset="0"/>
              <a:sym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1135265780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1F3864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5686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239151" y="211015"/>
            <a:ext cx="11633981" cy="5978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200" b="1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Grammar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Choose the correct verb: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sorry–looking blackened figure that emerged at once (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admitted, admitting, admires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 That he had (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trying, tried, tries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to break into the shop during the night. But had (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got, getting, get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stuck in the chimney, He (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been, had been, be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there for nearly ten hours, justice had been (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done, doing, did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even before the man was handed over to the police.</a:t>
            </a:r>
            <a:endParaRPr sz="3200" b="1" dirty="0">
              <a:latin typeface="Batang"/>
              <a:ea typeface="Batang"/>
              <a:cs typeface="Batang"/>
              <a:sym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2591086868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3220-B0DA-A26F-559A-B0B90C199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52735-A77F-9D19-5E43-BD3167C86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6"/>
            <a:ext cx="10515600" cy="581183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2EA50-161E-6EA3-0284-65C816AD8E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279817" y="514969"/>
            <a:ext cx="3460157" cy="4077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Arial"/>
              <a:buNone/>
            </a:pPr>
            <a:r>
              <a:rPr lang="en-US" sz="72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Justice Was Done!</a:t>
            </a:r>
            <a:endParaRPr dirty="0"/>
          </a:p>
        </p:txBody>
      </p:sp>
      <p:pic>
        <p:nvPicPr>
          <p:cNvPr id="91" name="Google Shape;91;p13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7825" y="-10150"/>
            <a:ext cx="777527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F3CD25-2AFF-1542-FB06-05E427605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932" y="511388"/>
            <a:ext cx="6724357" cy="5889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C11A-52F3-4ED9-9CDD-FFD1378FD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9B51E2-42C4-4ED4-BE46-D2CDF461E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112998"/>
          </a:xfrm>
        </p:spPr>
      </p:pic>
    </p:spTree>
    <p:extLst>
      <p:ext uri="{BB962C8B-B14F-4D97-AF65-F5344CB8AC3E}">
        <p14:creationId xmlns:p14="http://schemas.microsoft.com/office/powerpoint/2010/main" val="41409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503793" y="621240"/>
            <a:ext cx="10867237" cy="528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sz="2400" b="1" dirty="0">
              <a:latin typeface="Batang"/>
              <a:ea typeface="Batang"/>
              <a:cs typeface="Batang"/>
              <a:sym typeface="Batang"/>
            </a:endParaRPr>
          </a:p>
        </p:txBody>
      </p:sp>
      <p:sp>
        <p:nvSpPr>
          <p:cNvPr id="98" name="Google Shape;98;p14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BCC99EE4-4F3C-8DD6-F0C0-8F59B3A31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5BCDE-74C2-4DC9-B9FD-543FD3B7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2D4CF7-D321-4099-AC7A-699AA088D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63687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9EAB-CACB-4C11-A357-1F44EA6B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09509B-C676-4C27-A9D2-2AB72DD2F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9773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351692" y="337625"/>
            <a:ext cx="11366696" cy="583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Q2/ T/F Questions: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Times New Roman" panose="02020603050405020304" pitchFamily="18" charset="0"/>
              <a:ea typeface="Batang"/>
              <a:cs typeface="Times New Roman" panose="02020603050405020304" pitchFamily="18" charset="0"/>
              <a:sym typeface="Batang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 1) The word justice is usually associated with courts of law.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(T)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Batang"/>
              <a:cs typeface="Times New Roman" panose="02020603050405020304" pitchFamily="18" charset="0"/>
              <a:sym typeface="Batang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 2) Those who seek justice, undertake an easy journey and can be sure that they will find it.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(F)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dirty="0">
              <a:latin typeface="Times New Roman" panose="02020603050405020304" pitchFamily="18" charset="0"/>
              <a:ea typeface="Batang"/>
              <a:cs typeface="Times New Roman" panose="02020603050405020304" pitchFamily="18" charset="0"/>
              <a:sym typeface="Batang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 3) The fireman could not be certain which one it was, the located the right chimney by tapping at the walls and listening for the man’s cries.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(T)</a:t>
            </a: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1F3864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5686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239151" y="211015"/>
            <a:ext cx="11633981" cy="5978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vocabulary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1.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Guilt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 = Responsibility for wrongdoing</a:t>
            </a:r>
            <a:r>
              <a:rPr lang="ar-IQ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الذنب 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 (N.)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2.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Eminent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 = Prominent</a:t>
            </a:r>
            <a:r>
              <a:rPr lang="ar-IQ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 مشهور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(Adj.)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3.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Chimney 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= Pipe for smoke or gases</a:t>
            </a:r>
            <a:r>
              <a:rPr lang="ar-IQ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 </a:t>
            </a:r>
            <a:r>
              <a:rPr lang="ar-IQ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 مدخنة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(N.)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4.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Tapped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 = Unable to move</a:t>
            </a:r>
            <a:r>
              <a:rPr lang="ar-IQ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محاصر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 (V.)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5.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Innocence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 = Not guilty </a:t>
            </a:r>
            <a:r>
              <a:rPr lang="ar-IQ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 بريء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(Adj.)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6.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Arduous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 = Difficult </a:t>
            </a:r>
            <a:r>
              <a:rPr lang="ar-IQ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صعب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 (Adj.)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7.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Justice 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= Fairness </a:t>
            </a:r>
            <a:r>
              <a:rPr lang="ar-IQ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 عدالة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(N.)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8.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Cases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 = Claims </a:t>
            </a:r>
            <a:r>
              <a:rPr lang="ar-IQ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 قضية او دعوى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(N.)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9.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Law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 = Rule</a:t>
            </a:r>
            <a:r>
              <a:rPr lang="ar-IQ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قانون 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 (N.)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10.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Journey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 = Trip</a:t>
            </a:r>
            <a:r>
              <a:rPr lang="ar-IQ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رحلة </a:t>
            </a:r>
            <a:r>
              <a:rPr lang="en-US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  <a:sym typeface="Batang"/>
              </a:rPr>
              <a:t> (N.)</a:t>
            </a:r>
            <a:endParaRPr sz="3200" dirty="0">
              <a:latin typeface="Times New Roman" panose="02020603050405020304" pitchFamily="18" charset="0"/>
              <a:ea typeface="Batang"/>
              <a:cs typeface="Times New Roman" panose="02020603050405020304" pitchFamily="18" charset="0"/>
              <a:sym typeface="Batang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1F3864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75686"/>
                </a:srgbClr>
              </a:gs>
              <a:gs pos="100000">
                <a:schemeClr val="accent1"/>
              </a:gs>
            </a:gsLst>
            <a:lin ang="17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239151" y="211015"/>
            <a:ext cx="11633981" cy="5978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200" b="1" dirty="0">
                <a:latin typeface="Batang"/>
                <a:ea typeface="Batang"/>
                <a:cs typeface="+mj-cs"/>
                <a:sym typeface="Batang"/>
              </a:rPr>
              <a:t>Grammar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en-US" sz="3200" b="1" dirty="0">
                <a:latin typeface="Batang"/>
                <a:ea typeface="Batang"/>
                <a:cs typeface="+mj-cs"/>
                <a:sym typeface="Batang"/>
              </a:rPr>
              <a:t>First sentences (</a:t>
            </a:r>
            <a:r>
              <a:rPr lang="en-US" sz="3200" b="1" dirty="0">
                <a:solidFill>
                  <a:srgbClr val="92D050"/>
                </a:solidFill>
                <a:latin typeface="Batang"/>
                <a:ea typeface="Batang"/>
                <a:cs typeface="+mj-cs"/>
                <a:sym typeface="Batang"/>
              </a:rPr>
              <a:t>present simple</a:t>
            </a:r>
            <a:r>
              <a:rPr lang="en-US" sz="3200" b="1" dirty="0">
                <a:latin typeface="Batang"/>
                <a:ea typeface="Batang"/>
                <a:cs typeface="+mj-cs"/>
                <a:sym typeface="Batang"/>
              </a:rPr>
              <a:t>), second sentence (</a:t>
            </a:r>
            <a:r>
              <a:rPr lang="en-US" sz="3200" b="1" dirty="0">
                <a:solidFill>
                  <a:srgbClr val="00B0F0"/>
                </a:solidFill>
                <a:latin typeface="Batang"/>
                <a:ea typeface="Batang"/>
                <a:cs typeface="+mj-cs"/>
                <a:sym typeface="Batang"/>
              </a:rPr>
              <a:t>present perfect passive voice has/have+been+p.p.) </a:t>
            </a:r>
          </a:p>
          <a:p>
            <a:pPr marL="971550" lvl="1" indent="-514350">
              <a:spcBef>
                <a:spcPts val="0"/>
              </a:spcBef>
              <a:buSzPts val="3600"/>
              <a:buAutoNum type="arabicPeriod"/>
            </a:pPr>
            <a:r>
              <a:rPr lang="en-US" sz="2800" b="1" dirty="0">
                <a:solidFill>
                  <a:srgbClr val="92D050"/>
                </a:solidFill>
                <a:latin typeface="Batang"/>
                <a:ea typeface="Batang"/>
                <a:cs typeface="+mj-cs"/>
                <a:sym typeface="Batang"/>
              </a:rPr>
              <a:t>He says </a:t>
            </a:r>
            <a:r>
              <a:rPr lang="en-US" sz="2800" b="1" dirty="0">
                <a:latin typeface="Batang"/>
                <a:ea typeface="Batang"/>
                <a:cs typeface="+mj-cs"/>
                <a:sym typeface="Batang"/>
              </a:rPr>
              <a:t>that justice </a:t>
            </a:r>
            <a:r>
              <a:rPr lang="en-US" sz="2800" b="1" dirty="0">
                <a:solidFill>
                  <a:srgbClr val="00B0F0"/>
                </a:solidFill>
                <a:latin typeface="Batang"/>
                <a:ea typeface="Batang"/>
                <a:cs typeface="+mj-cs"/>
                <a:sym typeface="Batang"/>
              </a:rPr>
              <a:t>has been served</a:t>
            </a:r>
            <a:r>
              <a:rPr lang="en-US" sz="2800" b="1" dirty="0">
                <a:latin typeface="Batang"/>
                <a:ea typeface="Batang"/>
                <a:cs typeface="+mj-cs"/>
                <a:sym typeface="Batang"/>
              </a:rPr>
              <a:t>.</a:t>
            </a:r>
          </a:p>
          <a:p>
            <a:pPr marL="971550" lvl="1" indent="-514350">
              <a:spcBef>
                <a:spcPts val="0"/>
              </a:spcBef>
              <a:buSzPts val="3600"/>
              <a:buAutoNum type="arabicPeriod"/>
            </a:pPr>
            <a:r>
              <a:rPr lang="en-US" sz="2800" b="1" dirty="0">
                <a:solidFill>
                  <a:srgbClr val="92D050"/>
                </a:solidFill>
                <a:latin typeface="Batang"/>
                <a:ea typeface="Batang"/>
                <a:cs typeface="+mj-cs"/>
                <a:sym typeface="Batang"/>
              </a:rPr>
              <a:t>He wants </a:t>
            </a:r>
            <a:r>
              <a:rPr lang="en-US" sz="2800" b="1" dirty="0">
                <a:latin typeface="Batang"/>
                <a:ea typeface="Batang"/>
                <a:cs typeface="+mj-cs"/>
                <a:sym typeface="Batang"/>
              </a:rPr>
              <a:t>to know if </a:t>
            </a:r>
            <a:r>
              <a:rPr lang="en-US" sz="2800" b="1" dirty="0">
                <a:solidFill>
                  <a:srgbClr val="00B0F0"/>
                </a:solidFill>
                <a:latin typeface="Batang"/>
                <a:ea typeface="Batang"/>
                <a:cs typeface="+mj-cs"/>
                <a:sym typeface="Batang"/>
              </a:rPr>
              <a:t>justice has been solved</a:t>
            </a:r>
            <a:r>
              <a:rPr lang="en-US" sz="2800" b="1" dirty="0">
                <a:latin typeface="Batang"/>
                <a:ea typeface="Batang"/>
                <a:cs typeface="+mj-cs"/>
                <a:sym typeface="Batang"/>
              </a:rPr>
              <a:t>. </a:t>
            </a:r>
          </a:p>
          <a:p>
            <a:pPr marL="971550" lvl="1" indent="-514350">
              <a:spcBef>
                <a:spcPts val="0"/>
              </a:spcBef>
              <a:buSzPts val="3600"/>
              <a:buAutoNum type="arabicPeriod"/>
            </a:pPr>
            <a:r>
              <a:rPr lang="en-US" sz="2800" b="1" dirty="0">
                <a:solidFill>
                  <a:srgbClr val="92D050"/>
                </a:solidFill>
                <a:latin typeface="Batang"/>
                <a:ea typeface="Batang"/>
                <a:cs typeface="+mj-cs"/>
                <a:sym typeface="Batang"/>
              </a:rPr>
              <a:t>He believes </a:t>
            </a:r>
            <a:r>
              <a:rPr lang="en-US" sz="2800" b="1" dirty="0">
                <a:latin typeface="Batang"/>
                <a:ea typeface="Batang"/>
                <a:cs typeface="+mj-cs"/>
                <a:sym typeface="Batang"/>
              </a:rPr>
              <a:t>that </a:t>
            </a:r>
            <a:r>
              <a:rPr lang="en-US" sz="2800" b="1" dirty="0">
                <a:solidFill>
                  <a:srgbClr val="00B0F0"/>
                </a:solidFill>
                <a:latin typeface="Batang"/>
                <a:ea typeface="Batang"/>
                <a:cs typeface="+mj-cs"/>
                <a:sym typeface="Batang"/>
              </a:rPr>
              <a:t>justice has been done</a:t>
            </a:r>
            <a:r>
              <a:rPr lang="en-US" sz="2800" b="1" dirty="0">
                <a:latin typeface="Batang"/>
                <a:ea typeface="Batang"/>
                <a:cs typeface="+mj-cs"/>
                <a:sym typeface="Batang"/>
              </a:rPr>
              <a:t>. </a:t>
            </a:r>
          </a:p>
          <a:p>
            <a:pPr marL="457200" lvl="1" indent="0">
              <a:spcBef>
                <a:spcPts val="0"/>
              </a:spcBef>
              <a:buSzPts val="3600"/>
              <a:buNone/>
            </a:pPr>
            <a:endParaRPr lang="en-US" sz="2800" b="1" dirty="0">
              <a:latin typeface="Batang"/>
              <a:ea typeface="Batang"/>
              <a:cs typeface="+mj-cs"/>
              <a:sym typeface="Batang"/>
            </a:endParaRPr>
          </a:p>
          <a:p>
            <a:pPr marL="514350" indent="-514350">
              <a:spcBef>
                <a:spcPts val="0"/>
              </a:spcBef>
              <a:buSzPts val="3600"/>
              <a:buAutoNum type="arabicPeriod"/>
            </a:pPr>
            <a:r>
              <a:rPr lang="en-US" sz="3200" b="1" dirty="0">
                <a:latin typeface="Batang"/>
                <a:ea typeface="Batang"/>
                <a:cs typeface="+mj-cs"/>
                <a:sym typeface="Batang"/>
              </a:rPr>
              <a:t>Present prefect (</a:t>
            </a:r>
            <a:r>
              <a:rPr lang="en-US" sz="3200" b="1" dirty="0">
                <a:solidFill>
                  <a:srgbClr val="FF0000"/>
                </a:solidFill>
                <a:latin typeface="Batang"/>
                <a:ea typeface="Batang"/>
                <a:cs typeface="+mj-cs"/>
                <a:sym typeface="Batang"/>
              </a:rPr>
              <a:t>has/</a:t>
            </a:r>
            <a:r>
              <a:rPr lang="en-US" sz="3200" b="1" dirty="0" err="1">
                <a:solidFill>
                  <a:srgbClr val="FF0000"/>
                </a:solidFill>
                <a:latin typeface="Batang"/>
                <a:ea typeface="Batang"/>
                <a:cs typeface="+mj-cs"/>
                <a:sym typeface="Batang"/>
              </a:rPr>
              <a:t>have+p.p</a:t>
            </a:r>
            <a:r>
              <a:rPr lang="en-US" sz="3200" b="1" dirty="0">
                <a:solidFill>
                  <a:srgbClr val="FF0000"/>
                </a:solidFill>
                <a:latin typeface="Batang"/>
                <a:ea typeface="Batang"/>
                <a:cs typeface="+mj-cs"/>
                <a:sym typeface="Batang"/>
              </a:rPr>
              <a:t>.)</a:t>
            </a:r>
          </a:p>
          <a:p>
            <a:pPr marL="971550" lvl="1" indent="-514350">
              <a:spcBef>
                <a:spcPts val="0"/>
              </a:spcBef>
              <a:buSzPts val="3600"/>
              <a:buAutoNum type="arabicPeriod"/>
            </a:pPr>
            <a:r>
              <a:rPr lang="en-US" sz="2800" b="1" dirty="0">
                <a:latin typeface="Batang"/>
                <a:ea typeface="Batang"/>
                <a:cs typeface="+mj-cs"/>
                <a:sym typeface="Batang"/>
              </a:rPr>
              <a:t>The moment he </a:t>
            </a:r>
            <a:r>
              <a:rPr lang="en-US" sz="2800" b="1" dirty="0">
                <a:solidFill>
                  <a:srgbClr val="FF0000"/>
                </a:solidFill>
                <a:latin typeface="Batang"/>
                <a:ea typeface="Batang"/>
                <a:cs typeface="+mj-cs"/>
                <a:sym typeface="Batang"/>
              </a:rPr>
              <a:t>has arrived</a:t>
            </a:r>
            <a:r>
              <a:rPr lang="en-US" sz="2800" b="1" dirty="0">
                <a:latin typeface="Batang"/>
                <a:ea typeface="Batang"/>
                <a:cs typeface="+mj-cs"/>
                <a:sym typeface="Batang"/>
              </a:rPr>
              <a:t>, he was guilty.</a:t>
            </a:r>
          </a:p>
          <a:p>
            <a:pPr marL="971550" lvl="1" indent="-514350">
              <a:spcBef>
                <a:spcPts val="0"/>
              </a:spcBef>
              <a:buSzPts val="3600"/>
              <a:buAutoNum type="arabicPeriod"/>
            </a:pPr>
            <a:r>
              <a:rPr lang="en-US" sz="2800" b="1" dirty="0">
                <a:latin typeface="Batang"/>
                <a:ea typeface="Batang"/>
                <a:cs typeface="+mj-cs"/>
                <a:sym typeface="Batang"/>
              </a:rPr>
              <a:t>Now that you </a:t>
            </a:r>
            <a:r>
              <a:rPr lang="en-US" sz="2800" b="1" dirty="0">
                <a:solidFill>
                  <a:srgbClr val="FF0000"/>
                </a:solidFill>
                <a:latin typeface="Batang"/>
                <a:ea typeface="Batang"/>
                <a:cs typeface="+mj-cs"/>
                <a:sym typeface="Batang"/>
              </a:rPr>
              <a:t>have finished</a:t>
            </a:r>
            <a:r>
              <a:rPr lang="en-US" sz="2800" b="1" dirty="0">
                <a:latin typeface="Batang"/>
                <a:ea typeface="Batang"/>
                <a:cs typeface="+mj-cs"/>
                <a:sym typeface="Batang"/>
              </a:rPr>
              <a:t>, you are free.</a:t>
            </a:r>
          </a:p>
          <a:p>
            <a:pPr marL="971550" lvl="1" indent="-514350">
              <a:spcBef>
                <a:spcPts val="0"/>
              </a:spcBef>
              <a:buSzPts val="3600"/>
              <a:buAutoNum type="arabicPeriod"/>
            </a:pPr>
            <a:endParaRPr lang="en-US" sz="2800" b="1" dirty="0">
              <a:latin typeface="Batang"/>
              <a:ea typeface="Batang"/>
              <a:cs typeface="+mj-cs"/>
              <a:sym typeface="Batang"/>
            </a:endParaRPr>
          </a:p>
          <a:p>
            <a:pPr marL="514350" indent="-514350">
              <a:spcBef>
                <a:spcPts val="0"/>
              </a:spcBef>
              <a:buSzPts val="3600"/>
              <a:buAutoNum type="arabicPeriod"/>
            </a:pPr>
            <a:r>
              <a:rPr lang="en-US" sz="3200" b="1" dirty="0">
                <a:latin typeface="Batang"/>
                <a:ea typeface="Batang"/>
                <a:cs typeface="+mj-cs"/>
                <a:sym typeface="Batang"/>
              </a:rPr>
              <a:t>Past prefect passive voice (</a:t>
            </a:r>
            <a:r>
              <a:rPr lang="en-US" sz="32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Batang"/>
                <a:ea typeface="Batang"/>
                <a:cs typeface="+mj-cs"/>
                <a:sym typeface="Batang"/>
              </a:rPr>
              <a:t>had+been+p.p</a:t>
            </a: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atang"/>
                <a:ea typeface="Batang"/>
                <a:cs typeface="+mj-cs"/>
                <a:sym typeface="Batang"/>
              </a:rPr>
              <a:t>.</a:t>
            </a:r>
            <a:r>
              <a:rPr lang="en-US" sz="3200" b="1" dirty="0">
                <a:latin typeface="Batang"/>
                <a:ea typeface="Batang"/>
                <a:cs typeface="+mj-cs"/>
                <a:sym typeface="Batang"/>
              </a:rPr>
              <a:t>)</a:t>
            </a:r>
          </a:p>
          <a:p>
            <a:pPr marL="971550" lvl="1" indent="-514350">
              <a:spcBef>
                <a:spcPts val="0"/>
              </a:spcBef>
              <a:buSzPts val="3600"/>
              <a:buAutoNum type="arabicPeriod"/>
            </a:pPr>
            <a:r>
              <a:rPr lang="en-US" sz="2800" b="1" dirty="0">
                <a:latin typeface="Batang"/>
                <a:ea typeface="Batang"/>
                <a:cs typeface="+mj-cs"/>
                <a:sym typeface="Batang"/>
              </a:rPr>
              <a:t>They found a man who 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Batang"/>
                <a:ea typeface="Batang"/>
                <a:cs typeface="+mj-cs"/>
                <a:sym typeface="Batang"/>
              </a:rPr>
              <a:t>had been trapped </a:t>
            </a:r>
            <a:r>
              <a:rPr lang="en-US" sz="2800" b="1" dirty="0">
                <a:latin typeface="Batang"/>
                <a:ea typeface="Batang"/>
                <a:cs typeface="+mj-cs"/>
                <a:sym typeface="Batang"/>
              </a:rPr>
              <a:t>in the chimney which it was eighteen inches thick by they chipped through a wall.</a:t>
            </a:r>
          </a:p>
          <a:p>
            <a:pPr marL="514350" indent="-514350">
              <a:spcBef>
                <a:spcPts val="0"/>
              </a:spcBef>
              <a:buSzPts val="3600"/>
              <a:buAutoNum type="arabicPeriod"/>
            </a:pPr>
            <a:endParaRPr lang="en-US" sz="3200" b="1" dirty="0">
              <a:latin typeface="Batang"/>
              <a:ea typeface="Batang"/>
              <a:cs typeface="+mj-cs"/>
              <a:sym typeface="Batang"/>
            </a:endParaRPr>
          </a:p>
          <a:p>
            <a:pPr marL="457200" lvl="1" indent="0">
              <a:spcBef>
                <a:spcPts val="0"/>
              </a:spcBef>
              <a:buSzPts val="3600"/>
              <a:buNone/>
            </a:pPr>
            <a:endParaRPr lang="en-US" sz="2800" b="1" dirty="0">
              <a:latin typeface="Batang"/>
              <a:ea typeface="Batang"/>
              <a:cs typeface="+mj-cs"/>
              <a:sym typeface="Batang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lang="en-US" sz="3200" b="1" dirty="0">
              <a:latin typeface="Batang"/>
              <a:ea typeface="Batang"/>
              <a:cs typeface="+mj-cs"/>
              <a:sym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val="2066535171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468</Words>
  <Application>Microsoft Office PowerPoint</Application>
  <PresentationFormat>Widescreen</PresentationFormat>
  <Paragraphs>52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Batang</vt:lpstr>
      <vt:lpstr>Arial</vt:lpstr>
      <vt:lpstr>Calibri</vt:lpstr>
      <vt:lpstr>Calibri Light</vt:lpstr>
      <vt:lpstr>Times New Roman</vt:lpstr>
      <vt:lpstr>Trebuchet MS</vt:lpstr>
      <vt:lpstr>Wingdings 3</vt:lpstr>
      <vt:lpstr>office theme</vt:lpstr>
      <vt:lpstr>Facet</vt:lpstr>
      <vt:lpstr>1_Office Theme</vt:lpstr>
      <vt:lpstr> Comprehension Class Developing Skills</vt:lpstr>
      <vt:lpstr>Justice Was Done!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Funny or not?</dc:title>
  <cp:lastModifiedBy>Wasan Tawfeeq</cp:lastModifiedBy>
  <cp:revision>17</cp:revision>
  <dcterms:modified xsi:type="dcterms:W3CDTF">2023-04-08T17:14:22Z</dcterms:modified>
</cp:coreProperties>
</file>