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4"/>
  </p:notesMasterIdLst>
  <p:sldIdLst>
    <p:sldId id="274" r:id="rId3"/>
    <p:sldId id="256" r:id="rId4"/>
    <p:sldId id="257" r:id="rId5"/>
    <p:sldId id="258" r:id="rId6"/>
    <p:sldId id="263" r:id="rId7"/>
    <p:sldId id="259" r:id="rId8"/>
    <p:sldId id="260" r:id="rId9"/>
    <p:sldId id="262" r:id="rId10"/>
    <p:sldId id="270" r:id="rId11"/>
    <p:sldId id="269" r:id="rId12"/>
    <p:sldId id="275"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4CE427E-93E0-43A7-9457-9B8DF033930C}">
          <p14:sldIdLst>
            <p14:sldId id="274"/>
            <p14:sldId id="256"/>
            <p14:sldId id="257"/>
            <p14:sldId id="258"/>
            <p14:sldId id="263"/>
            <p14:sldId id="259"/>
            <p14:sldId id="260"/>
            <p14:sldId id="262"/>
            <p14:sldId id="270"/>
            <p14:sldId id="269"/>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36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49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309774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81430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85056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AFE17F-3D76-407E-BB6E-87E5966C544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57242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FE17F-3D76-407E-BB6E-87E5966C5440}" type="datetimeFigureOut">
              <a:rPr lang="en-US" smtClean="0"/>
              <a:t>4/4/2023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742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AFE17F-3D76-407E-BB6E-87E5966C5440}" type="datetimeFigureOut">
              <a:rPr lang="en-US" smtClean="0"/>
              <a:t>4/4/2023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67188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E17F-3D76-407E-BB6E-87E5966C5440}" type="datetimeFigureOut">
              <a:rPr lang="en-US" smtClean="0"/>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059198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AFE17F-3D76-407E-BB6E-87E5966C5440}" type="datetimeFigureOut">
              <a:rPr lang="en-US" smtClean="0"/>
              <a:t>4/4/2023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376748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
        <p:nvSpPr>
          <p:cNvPr id="5" name="Date Placeholder 4"/>
          <p:cNvSpPr>
            <a:spLocks noGrp="1"/>
          </p:cNvSpPr>
          <p:nvPr>
            <p:ph type="dt" sz="half" idx="10"/>
          </p:nvPr>
        </p:nvSpPr>
        <p:spPr/>
        <p:txBody>
          <a:bodyPr/>
          <a:lstStyle/>
          <a:p>
            <a:fld id="{CFAFE17F-3D76-407E-BB6E-87E5966C5440}" type="datetimeFigureOut">
              <a:rPr lang="en-US" smtClean="0"/>
              <a:t>4/4/2023</a:t>
            </a:fld>
            <a:endParaRPr lang="en-US"/>
          </a:p>
        </p:txBody>
      </p:sp>
    </p:spTree>
    <p:extLst>
      <p:ext uri="{BB962C8B-B14F-4D97-AF65-F5344CB8AC3E}">
        <p14:creationId xmlns:p14="http://schemas.microsoft.com/office/powerpoint/2010/main" val="404114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77346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2843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1463876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5589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211261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46631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49162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FE17F-3D76-407E-BB6E-87E5966C5440}" type="datetimeFigureOut">
              <a:rPr lang="en-US" smtClean="0"/>
              <a:t>4/4/2023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BB256C-C22E-4DF3-B03E-4638E5E10257}" type="slidenum">
              <a:rPr lang="en-US" smtClean="0"/>
              <a:t>‹#›</a:t>
            </a:fld>
            <a:endParaRPr lang="en-US"/>
          </a:p>
        </p:txBody>
      </p:sp>
    </p:spTree>
    <p:extLst>
      <p:ext uri="{BB962C8B-B14F-4D97-AF65-F5344CB8AC3E}">
        <p14:creationId xmlns:p14="http://schemas.microsoft.com/office/powerpoint/2010/main" val="4044048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writing on a notepad">
            <a:extLst>
              <a:ext uri="{FF2B5EF4-FFF2-40B4-BE49-F238E27FC236}">
                <a16:creationId xmlns:a16="http://schemas.microsoft.com/office/drawing/2014/main" id="{6D32A318-B4A5-C69D-D087-3554A1FB1372}"/>
              </a:ext>
            </a:extLst>
          </p:cNvPr>
          <p:cNvPicPr>
            <a:picLocks noChangeAspect="1"/>
          </p:cNvPicPr>
          <p:nvPr/>
        </p:nvPicPr>
        <p:blipFill rotWithShape="1">
          <a:blip r:embed="rId2">
            <a:duotone>
              <a:prstClr val="black"/>
              <a:prstClr val="white"/>
            </a:duotone>
          </a:blip>
          <a:srcRect l="16833" r="1223"/>
          <a:stretch/>
        </p:blipFill>
        <p:spPr>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sp>
        <p:nvSpPr>
          <p:cNvPr id="2" name="Title 1">
            <a:extLst>
              <a:ext uri="{FF2B5EF4-FFF2-40B4-BE49-F238E27FC236}">
                <a16:creationId xmlns:a16="http://schemas.microsoft.com/office/drawing/2014/main" id="{33195941-3C92-6532-F89D-3A92C4BC1B32}"/>
              </a:ext>
            </a:extLst>
          </p:cNvPr>
          <p:cNvSpPr>
            <a:spLocks noGrp="1"/>
          </p:cNvSpPr>
          <p:nvPr>
            <p:ph type="ctrTitle"/>
          </p:nvPr>
        </p:nvSpPr>
        <p:spPr>
          <a:xfrm>
            <a:off x="668866" y="1678666"/>
            <a:ext cx="5123515" cy="2369093"/>
          </a:xfrm>
        </p:spPr>
        <p:txBody>
          <a:bodyPr>
            <a:normAutofit/>
          </a:bodyPr>
          <a:lstStyle/>
          <a:p>
            <a:pPr>
              <a:lnSpc>
                <a:spcPct val="90000"/>
              </a:lnSpc>
            </a:pPr>
            <a:br>
              <a:rPr lang="en-US" sz="4100" dirty="0"/>
            </a:br>
            <a:r>
              <a:rPr lang="en-US" sz="4100" dirty="0"/>
              <a:t>Comprehension Class</a:t>
            </a:r>
            <a:br>
              <a:rPr lang="en-US" sz="4100" dirty="0"/>
            </a:br>
            <a:r>
              <a:rPr lang="en-US" sz="4100" dirty="0"/>
              <a:t>Developing Skills</a:t>
            </a:r>
          </a:p>
        </p:txBody>
      </p:sp>
      <p:sp>
        <p:nvSpPr>
          <p:cNvPr id="3" name="Subtitle 2">
            <a:extLst>
              <a:ext uri="{FF2B5EF4-FFF2-40B4-BE49-F238E27FC236}">
                <a16:creationId xmlns:a16="http://schemas.microsoft.com/office/drawing/2014/main" id="{F28D1A05-BC8C-993E-D82B-55E9BB774738}"/>
              </a:ext>
            </a:extLst>
          </p:cNvPr>
          <p:cNvSpPr>
            <a:spLocks noGrp="1"/>
          </p:cNvSpPr>
          <p:nvPr>
            <p:ph type="subTitle" idx="1"/>
          </p:nvPr>
        </p:nvSpPr>
        <p:spPr>
          <a:xfrm>
            <a:off x="677335" y="4050831"/>
            <a:ext cx="5113217" cy="1096901"/>
          </a:xfrm>
        </p:spPr>
        <p:txBody>
          <a:bodyPr>
            <a:noAutofit/>
          </a:bodyPr>
          <a:lstStyle/>
          <a:p>
            <a:pPr>
              <a:lnSpc>
                <a:spcPct val="90000"/>
              </a:lnSpc>
            </a:pPr>
            <a:r>
              <a:rPr lang="en-US" b="1" dirty="0">
                <a:solidFill>
                  <a:schemeClr val="accent1">
                    <a:lumMod val="60000"/>
                    <a:lumOff val="40000"/>
                  </a:schemeClr>
                </a:solidFill>
              </a:rPr>
              <a:t>English Department</a:t>
            </a:r>
          </a:p>
          <a:p>
            <a:pPr>
              <a:lnSpc>
                <a:spcPct val="90000"/>
              </a:lnSpc>
            </a:pPr>
            <a:r>
              <a:rPr lang="en-US" b="1" dirty="0">
                <a:solidFill>
                  <a:schemeClr val="accent1">
                    <a:lumMod val="60000"/>
                    <a:lumOff val="40000"/>
                  </a:schemeClr>
                </a:solidFill>
              </a:rPr>
              <a:t>Sophomore</a:t>
            </a:r>
          </a:p>
          <a:p>
            <a:pPr>
              <a:lnSpc>
                <a:spcPct val="90000"/>
              </a:lnSpc>
            </a:pPr>
            <a:r>
              <a:rPr lang="en-US" b="1" dirty="0">
                <a:solidFill>
                  <a:schemeClr val="accent1">
                    <a:lumMod val="60000"/>
                    <a:lumOff val="40000"/>
                  </a:schemeClr>
                </a:solidFill>
              </a:rPr>
              <a:t>2022-2023</a:t>
            </a:r>
          </a:p>
        </p:txBody>
      </p:sp>
      <p:cxnSp>
        <p:nvCxnSpPr>
          <p:cNvPr id="9" name="Straight Connector 8">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832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760591" cy="59787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b="1" dirty="0">
                <a:latin typeface="Times New Roman" panose="02020603050405020304" pitchFamily="18" charset="0"/>
                <a:ea typeface="Batang"/>
                <a:cs typeface="Times New Roman" panose="02020603050405020304" pitchFamily="18" charset="0"/>
                <a:sym typeface="Batang"/>
              </a:rPr>
              <a:t>Grammar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2. Write different sentences explaining the following: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(discover, invent)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(beside, besides)</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Yesterday, she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discovered</a:t>
            </a: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the world of online forums.</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Peter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invented</a:t>
            </a: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 new way to collect solar energy.</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Come at sit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beside</a:t>
            </a: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me.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Besides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Fay, who else went to the concert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p>
          <a:p>
            <a:pPr marL="0" lvl="0" indent="0" algn="l" rtl="0">
              <a:lnSpc>
                <a:spcPct val="90000"/>
              </a:lnSpc>
              <a:spcBef>
                <a:spcPts val="0"/>
              </a:spcBef>
              <a:spcAft>
                <a:spcPts val="0"/>
              </a:spcAft>
              <a:buClr>
                <a:schemeClr val="dk1"/>
              </a:buClr>
              <a:buSzPts val="3600"/>
              <a:buNone/>
            </a:pPr>
            <a:endParaRPr b="1" dirty="0">
              <a:latin typeface="Times New Roman" panose="02020603050405020304" pitchFamily="18" charset="0"/>
              <a:ea typeface="Batang"/>
              <a:cs typeface="Times New Roman" panose="02020603050405020304" pitchFamily="18" charset="0"/>
              <a:sym typeface="Batang"/>
            </a:endParaRPr>
          </a:p>
        </p:txBody>
      </p:sp>
    </p:spTree>
    <p:extLst>
      <p:ext uri="{BB962C8B-B14F-4D97-AF65-F5344CB8AC3E}">
        <p14:creationId xmlns:p14="http://schemas.microsoft.com/office/powerpoint/2010/main" val="113526578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A843-53C1-FD50-49CA-4B73CCA2B2B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88FF3AF-9970-AC4A-86A9-738FB25B0733}"/>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01393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rot="5400000" flipH="1">
            <a:off x="-1410090" y="1420219"/>
            <a:ext cx="6857999" cy="4037835"/>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7" name="Google Shape;87;p13"/>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p:nvPr/>
        </p:nvSpPr>
        <p:spPr>
          <a:xfrm rot="5400000" flipH="1">
            <a:off x="2608382" y="3390658"/>
            <a:ext cx="6858003" cy="117232"/>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3"/>
          <p:cNvSpPr txBox="1">
            <a:spLocks noGrp="1"/>
          </p:cNvSpPr>
          <p:nvPr>
            <p:ph type="title"/>
          </p:nvPr>
        </p:nvSpPr>
        <p:spPr>
          <a:xfrm>
            <a:off x="279818" y="514968"/>
            <a:ext cx="3758016" cy="382077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7200"/>
              <a:buFont typeface="Arial"/>
              <a:buNone/>
            </a:pPr>
            <a:r>
              <a:rPr lang="en-US" sz="4800" dirty="0">
                <a:solidFill>
                  <a:srgbClr val="FFFFFF"/>
                </a:solidFill>
                <a:latin typeface="Arial"/>
                <a:ea typeface="Arial"/>
                <a:cs typeface="Arial"/>
                <a:sym typeface="Arial"/>
              </a:rPr>
              <a:t>A Day </a:t>
            </a:r>
            <a:br>
              <a:rPr lang="en-US" sz="4800" dirty="0">
                <a:solidFill>
                  <a:srgbClr val="FFFFFF"/>
                </a:solidFill>
                <a:latin typeface="Arial"/>
                <a:ea typeface="Arial"/>
                <a:cs typeface="Arial"/>
                <a:sym typeface="Arial"/>
              </a:rPr>
            </a:br>
            <a:r>
              <a:rPr lang="en-US" sz="4800" dirty="0">
                <a:solidFill>
                  <a:srgbClr val="FFFFFF"/>
                </a:solidFill>
                <a:latin typeface="Arial"/>
                <a:ea typeface="Arial"/>
                <a:cs typeface="Arial"/>
                <a:sym typeface="Arial"/>
              </a:rPr>
              <a:t>to Remember!</a:t>
            </a:r>
            <a:endParaRPr sz="4800" dirty="0"/>
          </a:p>
        </p:txBody>
      </p:sp>
      <p:pic>
        <p:nvPicPr>
          <p:cNvPr id="3" name="Picture 2">
            <a:extLst>
              <a:ext uri="{FF2B5EF4-FFF2-40B4-BE49-F238E27FC236}">
                <a16:creationId xmlns:a16="http://schemas.microsoft.com/office/drawing/2014/main" id="{C65241B0-A226-9BAD-C2B2-88CFF662878E}"/>
              </a:ext>
            </a:extLst>
          </p:cNvPr>
          <p:cNvPicPr>
            <a:picLocks noChangeAspect="1"/>
          </p:cNvPicPr>
          <p:nvPr/>
        </p:nvPicPr>
        <p:blipFill>
          <a:blip r:embed="rId3"/>
          <a:stretch>
            <a:fillRect/>
          </a:stretch>
        </p:blipFill>
        <p:spPr>
          <a:xfrm>
            <a:off x="4034779" y="10136"/>
            <a:ext cx="8154173"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4"/>
          <p:cNvSpPr txBox="1">
            <a:spLocks noGrp="1"/>
          </p:cNvSpPr>
          <p:nvPr>
            <p:ph type="body" idx="1"/>
          </p:nvPr>
        </p:nvSpPr>
        <p:spPr>
          <a:xfrm>
            <a:off x="503793" y="621240"/>
            <a:ext cx="10867237" cy="52802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We all have experienced days when everything goes wrong. A day may begin well enough, but suddenly everything seems to get out of control. What invariably happens is that a great number of things choose to go wrong at precisely the same moment. It is as if a single unimportant event set up a chain of reactions. Let us suppose that you are preparing a meal and keeping an eye on the baby at the same time. The telephone rings and this marks the prelude to an unforeseen series of catastrophes. While you are on the phone, the baby pulls the table-cloth off the table, smashing half your best crockery and cutting himself in the process. You hang up hurriedly and attend to the baby, crockery, etc. Meanwhile, the meal gets burnt. As if this were not enough to reduce you to tears, your husband arrives, unexpectedly bringing three guests to dinner. </a:t>
            </a:r>
            <a:endParaRPr sz="2400" b="1" dirty="0">
              <a:latin typeface="Batang"/>
              <a:ea typeface="Batang"/>
              <a:cs typeface="Batang"/>
              <a:sym typeface="Batang"/>
            </a:endParaRPr>
          </a:p>
        </p:txBody>
      </p:sp>
      <p:sp>
        <p:nvSpPr>
          <p:cNvPr id="98" name="Google Shape;98;p14"/>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4"/>
          <p:cNvSpPr/>
          <p:nvPr/>
        </p:nvSpPr>
        <p:spPr>
          <a:xfrm flipH="1">
            <a:off x="4038600" y="6400799"/>
            <a:ext cx="8153398" cy="456772"/>
          </a:xfrm>
          <a:prstGeom prst="rect">
            <a:avLst/>
          </a:prstGeom>
          <a:gradFill>
            <a:gsLst>
              <a:gs pos="0">
                <a:srgbClr val="000000">
                  <a:alpha val="62745"/>
                </a:srgbClr>
              </a:gs>
              <a:gs pos="100000">
                <a:srgbClr val="2F5496"/>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5"/>
          <p:cNvSpPr txBox="1">
            <a:spLocks noGrp="1"/>
          </p:cNvSpPr>
          <p:nvPr>
            <p:ph type="body" idx="1"/>
          </p:nvPr>
        </p:nvSpPr>
        <p:spPr>
          <a:xfrm>
            <a:off x="681496" y="329562"/>
            <a:ext cx="10466827" cy="56914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Things can go wrong on a big scale as a number of people recently discovered in Parramatta, a suburb of Sydney. During rush hour one evening, two cars collided and both drivers began to argue. The woman immediately behind the two cars happened to be a learner. She suddenly got into a panic and stopped her car. This made the driver following her brake hard. His wife was sitting beside him holding a large cake. As she was thrown forward, the cake went right through the windscreen and landed on the road. Seeing a cake flying through the air, a lorry-driver who was drawing up alongside the car, pulled up all of a sudden. The lorry was loaded with empty beer bottles and hundreds of the slid off the back of the vehicle and on to the road. This led to yet another angry argument. Meanwhile, the traffic piled up behind. It took the police nearly an hour to get the traffic on the move again. In the meantime, the lorry-driver had to sweep up hundreds of broken bottles. Only two stray dogs benefited from all the confusion, for they greedily devoured what was left of the cake. It was just one of those days!   </a:t>
            </a:r>
            <a:endParaRPr sz="2400" b="1" dirty="0">
              <a:latin typeface="Batang"/>
              <a:ea typeface="Batang"/>
              <a:cs typeface="Batang"/>
              <a:sym typeface="Batang"/>
            </a:endParaRPr>
          </a:p>
        </p:txBody>
      </p:sp>
      <p:sp>
        <p:nvSpPr>
          <p:cNvPr id="106" name="Google Shape;106;p15"/>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5"/>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0"/>
          <p:cNvSpPr txBox="1">
            <a:spLocks noGrp="1"/>
          </p:cNvSpPr>
          <p:nvPr>
            <p:ph type="body" idx="1"/>
          </p:nvPr>
        </p:nvSpPr>
        <p:spPr>
          <a:xfrm>
            <a:off x="753382" y="286430"/>
            <a:ext cx="10049886" cy="59455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b="1" dirty="0">
                <a:latin typeface="Times New Roman" panose="02020603050405020304" pitchFamily="18" charset="0"/>
                <a:ea typeface="Batang"/>
                <a:cs typeface="Times New Roman" panose="02020603050405020304" pitchFamily="18" charset="0"/>
                <a:sym typeface="Batang"/>
              </a:rPr>
              <a:t>Precis:</a:t>
            </a:r>
            <a:endParaRPr sz="24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r>
              <a:rPr lang="en-US" b="1" dirty="0">
                <a:latin typeface="Times New Roman" panose="02020603050405020304" pitchFamily="18" charset="0"/>
                <a:ea typeface="Batang"/>
                <a:cs typeface="Times New Roman" panose="02020603050405020304" pitchFamily="18" charset="0"/>
                <a:sym typeface="Batang"/>
              </a:rPr>
              <a:t>In general, the paragraph talks about the negatives that we may encounter in our daily lives. Man is known for many annoying and difficult situations every day. Simple things can be the cause of big problems, or they can be the cause obstructing our entire day. As mentioned by the examples in the piece how a simple traffic jam was the cause of creating a big problem and suffocating congestion. Also, the presence of the child and his pulling of the cloth on the table led to the creation of major problems and the complete destruction of the household items. Therefore, we have to face such things in a positive way and try as much as possible to reduce them. </a:t>
            </a:r>
            <a:endParaRPr b="1" dirty="0">
              <a:latin typeface="Times New Roman" panose="02020603050405020304" pitchFamily="18" charset="0"/>
              <a:ea typeface="Batang"/>
              <a:cs typeface="Times New Roman" panose="02020603050405020304" pitchFamily="18" charset="0"/>
              <a:sym typeface="Batang"/>
            </a:endParaRPr>
          </a:p>
        </p:txBody>
      </p:sp>
      <p:sp>
        <p:nvSpPr>
          <p:cNvPr id="146" name="Google Shape;146;p20"/>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0"/>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6"/>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6"/>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6"/>
          <p:cNvSpPr txBox="1">
            <a:spLocks noGrp="1"/>
          </p:cNvSpPr>
          <p:nvPr>
            <p:ph type="body" idx="1"/>
          </p:nvPr>
        </p:nvSpPr>
        <p:spPr>
          <a:xfrm>
            <a:off x="365760" y="253218"/>
            <a:ext cx="11451102" cy="614715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400" b="1" dirty="0">
                <a:latin typeface="Times New Roman" panose="02020603050405020304" pitchFamily="18" charset="0"/>
                <a:ea typeface="Batang"/>
                <a:cs typeface="Times New Roman" panose="02020603050405020304" pitchFamily="18" charset="0"/>
                <a:sym typeface="Batang"/>
              </a:rPr>
              <a:t>Comprehension Questions:</a:t>
            </a:r>
          </a:p>
          <a:p>
            <a:pPr marL="228600" lvl="0" indent="-228600" algn="l" rtl="0">
              <a:lnSpc>
                <a:spcPct val="90000"/>
              </a:lnSpc>
              <a:spcBef>
                <a:spcPts val="0"/>
              </a:spcBef>
              <a:spcAft>
                <a:spcPts val="0"/>
              </a:spcAft>
              <a:buClr>
                <a:schemeClr val="dk1"/>
              </a:buClr>
              <a:buSzPts val="2800"/>
              <a:buChar char="•"/>
            </a:pPr>
            <a:r>
              <a:rPr lang="en-US" sz="2400" b="1" dirty="0">
                <a:latin typeface="Times New Roman" panose="02020603050405020304" pitchFamily="18" charset="0"/>
                <a:ea typeface="Batang"/>
                <a:cs typeface="Times New Roman" panose="02020603050405020304" pitchFamily="18" charset="0"/>
                <a:sym typeface="Batang"/>
              </a:rPr>
              <a:t>Q1/ Answer the following using what you have learned from the paragraph:</a:t>
            </a:r>
          </a:p>
          <a:p>
            <a:pPr marL="228600" lvl="0" indent="-228600" algn="l" rtl="0">
              <a:lnSpc>
                <a:spcPct val="90000"/>
              </a:lnSpc>
              <a:spcBef>
                <a:spcPts val="0"/>
              </a:spcBef>
              <a:spcAft>
                <a:spcPts val="0"/>
              </a:spcAft>
              <a:buClr>
                <a:schemeClr val="dk1"/>
              </a:buClr>
              <a:buSzPts val="2800"/>
              <a:buChar char="•"/>
            </a:pPr>
            <a:endParaRPr lang="en-US" sz="2400" b="1" dirty="0">
              <a:latin typeface="Times New Roman" panose="02020603050405020304" pitchFamily="18" charset="0"/>
              <a:ea typeface="Batang"/>
              <a:cs typeface="Times New Roman" panose="02020603050405020304" pitchFamily="18" charset="0"/>
              <a:sym typeface="Batang"/>
            </a:endParaRPr>
          </a:p>
          <a:p>
            <a:pPr marL="0" lvl="0" indent="0" algn="l" rtl="0">
              <a:lnSpc>
                <a:spcPct val="90000"/>
              </a:lnSpc>
              <a:spcBef>
                <a:spcPts val="0"/>
              </a:spcBef>
              <a:spcAft>
                <a:spcPts val="0"/>
              </a:spcAft>
              <a:buClr>
                <a:schemeClr val="dk1"/>
              </a:buClr>
              <a:buSzPts val="2800"/>
              <a:buNone/>
            </a:pPr>
            <a:r>
              <a:rPr lang="en-US" sz="2400" dirty="0">
                <a:latin typeface="Times New Roman" panose="02020603050405020304" pitchFamily="18" charset="0"/>
                <a:cs typeface="Times New Roman" panose="02020603050405020304" pitchFamily="18" charset="0"/>
              </a:rPr>
              <a:t>1. What can happen if you are distracted while doing something else?</a:t>
            </a:r>
          </a:p>
          <a:p>
            <a:pPr marL="0" lvl="0" indent="0" algn="l" rtl="0">
              <a:lnSpc>
                <a:spcPct val="90000"/>
              </a:lnSpc>
              <a:spcBef>
                <a:spcPts val="0"/>
              </a:spcBef>
              <a:spcAft>
                <a:spcPts val="0"/>
              </a:spcAft>
              <a:buClr>
                <a:schemeClr val="dk1"/>
              </a:buClr>
              <a:buSzPts val="2800"/>
              <a:buNone/>
            </a:pPr>
            <a:r>
              <a:rPr lang="en-US" sz="2400" dirty="0">
                <a:solidFill>
                  <a:schemeClr val="accent1"/>
                </a:solidFill>
                <a:latin typeface="Times New Roman" panose="02020603050405020304" pitchFamily="18" charset="0"/>
                <a:cs typeface="Times New Roman" panose="02020603050405020304" pitchFamily="18" charset="0"/>
              </a:rPr>
              <a:t>-You may have an accident or make a mistake.</a:t>
            </a:r>
          </a:p>
          <a:p>
            <a:pPr marL="228600" lvl="0" indent="-228600" algn="l" rtl="0">
              <a:lnSpc>
                <a:spcPct val="90000"/>
              </a:lnSpc>
              <a:spcBef>
                <a:spcPts val="0"/>
              </a:spcBef>
              <a:spcAft>
                <a:spcPts val="0"/>
              </a:spcAft>
              <a:buClr>
                <a:schemeClr val="dk1"/>
              </a:buClr>
              <a:buSzPts val="2800"/>
              <a:buChar char="•"/>
            </a:pPr>
            <a:endParaRPr lang="en-US" sz="2400"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sz="2400" dirty="0">
                <a:latin typeface="Times New Roman" panose="02020603050405020304" pitchFamily="18" charset="0"/>
                <a:cs typeface="Times New Roman" panose="02020603050405020304" pitchFamily="18" charset="0"/>
              </a:rPr>
              <a:t>2. What can happen when everything seems to go wrong at the same time?</a:t>
            </a:r>
          </a:p>
          <a:p>
            <a:pPr marL="0" lvl="0" indent="0" algn="l" rtl="0">
              <a:lnSpc>
                <a:spcPct val="90000"/>
              </a:lnSpc>
              <a:spcBef>
                <a:spcPts val="0"/>
              </a:spcBef>
              <a:spcAft>
                <a:spcPts val="0"/>
              </a:spcAft>
              <a:buClr>
                <a:schemeClr val="dk1"/>
              </a:buClr>
              <a:buSzPts val="2800"/>
              <a:buNone/>
            </a:pPr>
            <a:r>
              <a:rPr lang="en-US" sz="2400" dirty="0">
                <a:latin typeface="Times New Roman" panose="02020603050405020304" pitchFamily="18" charset="0"/>
                <a:cs typeface="Times New Roman" panose="02020603050405020304" pitchFamily="18" charset="0"/>
              </a:rPr>
              <a:t>-</a:t>
            </a:r>
            <a:r>
              <a:rPr lang="en-US" sz="2400" dirty="0">
                <a:solidFill>
                  <a:schemeClr val="accent1"/>
                </a:solidFill>
                <a:latin typeface="Times New Roman" panose="02020603050405020304" pitchFamily="18" charset="0"/>
                <a:cs typeface="Times New Roman" panose="02020603050405020304" pitchFamily="18" charset="0"/>
              </a:rPr>
              <a:t>It can create a chaotic situation.</a:t>
            </a:r>
          </a:p>
          <a:p>
            <a:pPr marL="0" lvl="0" indent="0" algn="l" rtl="0">
              <a:lnSpc>
                <a:spcPct val="90000"/>
              </a:lnSpc>
              <a:spcBef>
                <a:spcPts val="0"/>
              </a:spcBef>
              <a:spcAft>
                <a:spcPts val="0"/>
              </a:spcAft>
              <a:buClr>
                <a:schemeClr val="dk1"/>
              </a:buClr>
              <a:buSzPts val="2800"/>
              <a:buNone/>
            </a:pPr>
            <a:endParaRPr lang="en-US" sz="2400" dirty="0">
              <a:solidFill>
                <a:schemeClr val="accent1"/>
              </a:solidFill>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sz="2400" dirty="0">
                <a:latin typeface="Times New Roman" panose="02020603050405020304" pitchFamily="18" charset="0"/>
                <a:cs typeface="Times New Roman" panose="02020603050405020304" pitchFamily="18" charset="0"/>
              </a:rPr>
              <a:t>3. Can unexpected events cause problems during daily activities?</a:t>
            </a:r>
          </a:p>
          <a:p>
            <a:pPr marL="0" lvl="0" indent="0" algn="l" rtl="0">
              <a:lnSpc>
                <a:spcPct val="90000"/>
              </a:lnSpc>
              <a:spcBef>
                <a:spcPts val="0"/>
              </a:spcBef>
              <a:spcAft>
                <a:spcPts val="0"/>
              </a:spcAft>
              <a:buClr>
                <a:schemeClr val="dk1"/>
              </a:buClr>
              <a:buSzPts val="2800"/>
              <a:buNone/>
            </a:pPr>
            <a:r>
              <a:rPr lang="en-US" sz="2400" dirty="0">
                <a:latin typeface="Times New Roman" panose="02020603050405020304" pitchFamily="18" charset="0"/>
                <a:cs typeface="Times New Roman" panose="02020603050405020304" pitchFamily="18" charset="0"/>
              </a:rPr>
              <a:t>-</a:t>
            </a:r>
            <a:r>
              <a:rPr lang="en-US" sz="2400" dirty="0">
                <a:solidFill>
                  <a:schemeClr val="accent1"/>
                </a:solidFill>
                <a:latin typeface="Times New Roman" panose="02020603050405020304" pitchFamily="18" charset="0"/>
                <a:cs typeface="Times New Roman" panose="02020603050405020304" pitchFamily="18" charset="0"/>
              </a:rPr>
              <a:t>Yes, unexpected events can cause problems and lead to changes in plans.</a:t>
            </a:r>
          </a:p>
          <a:p>
            <a:pPr marL="0" lvl="0" indent="0" algn="l" rtl="0">
              <a:lnSpc>
                <a:spcPct val="90000"/>
              </a:lnSpc>
              <a:spcBef>
                <a:spcPts val="0"/>
              </a:spcBef>
              <a:spcAft>
                <a:spcPts val="0"/>
              </a:spcAft>
              <a:buClr>
                <a:schemeClr val="dk1"/>
              </a:buClr>
              <a:buSzPts val="2800"/>
              <a:buNone/>
            </a:pPr>
            <a:endParaRPr lang="en-US" sz="2400" dirty="0">
              <a:latin typeface="Times New Roman" panose="02020603050405020304" pitchFamily="18" charset="0"/>
              <a:cs typeface="Times New Roman" panose="02020603050405020304" pitchFamily="18" charset="0"/>
            </a:endParaRPr>
          </a:p>
          <a:p>
            <a:pPr marL="0" indent="0">
              <a:spcBef>
                <a:spcPts val="0"/>
              </a:spcBef>
              <a:buSzPts val="2800"/>
              <a:buNone/>
            </a:pPr>
            <a:r>
              <a:rPr lang="en-US" sz="2400" dirty="0">
                <a:latin typeface="Times New Roman" panose="02020603050405020304" pitchFamily="18" charset="0"/>
                <a:cs typeface="Times New Roman" panose="02020603050405020304" pitchFamily="18" charset="0"/>
              </a:rPr>
              <a:t>4. What happened to the cake during the car collision in Parramatta?</a:t>
            </a:r>
          </a:p>
          <a:p>
            <a:pPr marL="0" lvl="0" indent="0" algn="l" rtl="0">
              <a:lnSpc>
                <a:spcPct val="90000"/>
              </a:lnSpc>
              <a:spcBef>
                <a:spcPts val="0"/>
              </a:spcBef>
              <a:spcAft>
                <a:spcPts val="0"/>
              </a:spcAft>
              <a:buClr>
                <a:schemeClr val="dk1"/>
              </a:buClr>
              <a:buSzPts val="2800"/>
              <a:buNone/>
            </a:pPr>
            <a:r>
              <a:rPr lang="en-US" sz="2400" dirty="0">
                <a:latin typeface="Times New Roman" panose="02020603050405020304" pitchFamily="18" charset="0"/>
                <a:cs typeface="Times New Roman" panose="02020603050405020304" pitchFamily="18" charset="0"/>
              </a:rPr>
              <a:t>-</a:t>
            </a:r>
            <a:r>
              <a:rPr lang="en-US" sz="2400" dirty="0">
                <a:solidFill>
                  <a:schemeClr val="accent1"/>
                </a:solidFill>
                <a:latin typeface="Times New Roman" panose="02020603050405020304" pitchFamily="18" charset="0"/>
                <a:cs typeface="Times New Roman" panose="02020603050405020304" pitchFamily="18" charset="0"/>
              </a:rPr>
              <a:t>The cake was thrown through the windscreen and landed on the road.</a:t>
            </a:r>
            <a:endParaRPr lang="en-US" sz="24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endParaRPr lang="en-US" sz="2400" dirty="0">
              <a:latin typeface="Times New Roman" panose="02020603050405020304" pitchFamily="18" charset="0"/>
              <a:ea typeface="Batang"/>
              <a:cs typeface="Times New Roman" panose="02020603050405020304" pitchFamily="18" charset="0"/>
              <a:sym typeface="Batang"/>
            </a:endParaRPr>
          </a:p>
          <a:p>
            <a:pPr marL="0" lvl="0" indent="0" algn="l" rtl="0">
              <a:lnSpc>
                <a:spcPct val="90000"/>
              </a:lnSpc>
              <a:spcBef>
                <a:spcPts val="1000"/>
              </a:spcBef>
              <a:spcAft>
                <a:spcPts val="0"/>
              </a:spcAft>
              <a:buClr>
                <a:schemeClr val="dk1"/>
              </a:buClr>
              <a:buSzPts val="2800"/>
              <a:buNone/>
            </a:pPr>
            <a:r>
              <a:rPr lang="en-US" sz="2400" dirty="0">
                <a:latin typeface="Times New Roman" panose="02020603050405020304" pitchFamily="18" charset="0"/>
                <a:ea typeface="Batang"/>
                <a:cs typeface="Times New Roman" panose="02020603050405020304" pitchFamily="18" charset="0"/>
                <a:sym typeface="Batang"/>
              </a:rPr>
              <a:t>5. What is the unexpected event?</a:t>
            </a:r>
          </a:p>
          <a:p>
            <a:pPr marL="0" lvl="0" indent="0" algn="l" rtl="0">
              <a:lnSpc>
                <a:spcPct val="90000"/>
              </a:lnSpc>
              <a:spcBef>
                <a:spcPts val="1000"/>
              </a:spcBef>
              <a:spcAft>
                <a:spcPts val="0"/>
              </a:spcAft>
              <a:buClr>
                <a:schemeClr val="dk1"/>
              </a:buClr>
              <a:buSzPts val="2800"/>
              <a:buNone/>
            </a:pPr>
            <a:r>
              <a:rPr lang="en-US" sz="2400" dirty="0">
                <a:latin typeface="Times New Roman" panose="02020603050405020304" pitchFamily="18" charset="0"/>
                <a:ea typeface="Batang"/>
                <a:cs typeface="Times New Roman" panose="02020603050405020304" pitchFamily="18" charset="0"/>
                <a:sym typeface="Batang"/>
              </a:rPr>
              <a:t>- </a:t>
            </a:r>
            <a:r>
              <a:rPr lang="en-US" sz="2400" dirty="0">
                <a:solidFill>
                  <a:schemeClr val="accent1"/>
                </a:solidFill>
                <a:latin typeface="Times New Roman" panose="02020603050405020304" pitchFamily="18" charset="0"/>
                <a:ea typeface="Batang"/>
                <a:cs typeface="Times New Roman" panose="02020603050405020304" pitchFamily="18" charset="0"/>
                <a:sym typeface="Batang"/>
              </a:rPr>
              <a:t>Husband arrives with three guests for dinner.</a:t>
            </a:r>
            <a:br>
              <a:rPr lang="en-US" sz="2400" dirty="0">
                <a:solidFill>
                  <a:schemeClr val="accent1"/>
                </a:solidFill>
                <a:latin typeface="Times New Roman" panose="02020603050405020304" pitchFamily="18" charset="0"/>
                <a:ea typeface="Batang"/>
                <a:cs typeface="Times New Roman" panose="02020603050405020304" pitchFamily="18" charset="0"/>
                <a:sym typeface="Batang"/>
              </a:rPr>
            </a:br>
            <a:endParaRPr sz="2400" dirty="0">
              <a:solidFill>
                <a:schemeClr val="accent1"/>
              </a:solidFill>
              <a:latin typeface="Times New Roman" panose="02020603050405020304" pitchFamily="18" charset="0"/>
              <a:ea typeface="Batang"/>
              <a:cs typeface="Times New Roman" panose="02020603050405020304" pitchFamily="18" charset="0"/>
              <a:sym typeface="Batang"/>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17"/>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flipH="1">
            <a:off x="4038600" y="6400799"/>
            <a:ext cx="8153398" cy="456772"/>
          </a:xfrm>
          <a:prstGeom prst="rect">
            <a:avLst/>
          </a:prstGeom>
          <a:gradFill>
            <a:gsLst>
              <a:gs pos="0">
                <a:srgbClr val="000000">
                  <a:alpha val="62745"/>
                </a:srgbClr>
              </a:gs>
              <a:gs pos="100000">
                <a:srgbClr val="2F5496"/>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a:spLocks noGrp="1"/>
          </p:cNvSpPr>
          <p:nvPr>
            <p:ph type="body" idx="1"/>
          </p:nvPr>
        </p:nvSpPr>
        <p:spPr>
          <a:xfrm>
            <a:off x="351692" y="337625"/>
            <a:ext cx="11366696" cy="583809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Q2/  T/F questions:</a:t>
            </a:r>
          </a:p>
          <a:p>
            <a:pPr marL="228600" lvl="0" indent="-228600" algn="l" rtl="0">
              <a:lnSpc>
                <a:spcPct val="90000"/>
              </a:lnSpc>
              <a:spcBef>
                <a:spcPts val="0"/>
              </a:spcBef>
              <a:spcAft>
                <a:spcPts val="0"/>
              </a:spcAft>
              <a:buClr>
                <a:schemeClr val="dk1"/>
              </a:buClr>
              <a:buSzPts val="2800"/>
              <a:buChar char="•"/>
            </a:pPr>
            <a:endParaRPr lang="en-US" dirty="0">
              <a:latin typeface="Times New Roman" panose="02020603050405020304" pitchFamily="18" charset="0"/>
              <a:ea typeface="Batang"/>
              <a:cs typeface="Times New Roman" panose="02020603050405020304" pitchFamily="18" charset="0"/>
              <a:sym typeface="Batang"/>
            </a:endParaRPr>
          </a:p>
          <a:p>
            <a:pPr marL="0" lvl="0" indent="0" algn="l" rtl="0">
              <a:lnSpc>
                <a:spcPct val="90000"/>
              </a:lnSpc>
              <a:spcBef>
                <a:spcPts val="0"/>
              </a:spcBef>
              <a:spcAft>
                <a:spcPts val="0"/>
              </a:spcAft>
              <a:buClr>
                <a:schemeClr val="dk1"/>
              </a:buClr>
              <a:buSzPts val="2800"/>
              <a:buNone/>
            </a:pPr>
            <a:r>
              <a:rPr lang="en-US" dirty="0">
                <a:latin typeface="Times New Roman" panose="02020603050405020304" pitchFamily="18" charset="0"/>
                <a:cs typeface="Times New Roman" panose="02020603050405020304" pitchFamily="18" charset="0"/>
              </a:rPr>
              <a:t>1. Was the wife carrying a big meal? </a:t>
            </a:r>
            <a:r>
              <a:rPr lang="en-US" dirty="0">
                <a:solidFill>
                  <a:schemeClr val="accent1"/>
                </a:solidFill>
                <a:latin typeface="Times New Roman" panose="02020603050405020304" pitchFamily="18" charset="0"/>
                <a:cs typeface="Times New Roman" panose="02020603050405020304" pitchFamily="18" charset="0"/>
              </a:rPr>
              <a:t>( F) She was carrying a big cake.</a:t>
            </a:r>
          </a:p>
          <a:p>
            <a:pPr marL="228600" lvl="0" indent="-228600" algn="l" rtl="0">
              <a:lnSpc>
                <a:spcPct val="90000"/>
              </a:lnSpc>
              <a:spcBef>
                <a:spcPts val="0"/>
              </a:spcBef>
              <a:spcAft>
                <a:spcPts val="0"/>
              </a:spcAft>
              <a:buClr>
                <a:schemeClr val="dk1"/>
              </a:buClr>
              <a:buSzPts val="2800"/>
              <a:buChar char="•"/>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dirty="0">
                <a:latin typeface="Times New Roman" panose="02020603050405020304" pitchFamily="18" charset="0"/>
                <a:cs typeface="Times New Roman" panose="02020603050405020304" pitchFamily="18" charset="0"/>
              </a:rPr>
              <a:t>2. Is the woman behind the two cars a learner? </a:t>
            </a:r>
            <a:r>
              <a:rPr lang="en-US" dirty="0">
                <a:solidFill>
                  <a:schemeClr val="accent1"/>
                </a:solidFill>
                <a:latin typeface="Times New Roman" panose="02020603050405020304" pitchFamily="18" charset="0"/>
                <a:cs typeface="Times New Roman" panose="02020603050405020304" pitchFamily="18" charset="0"/>
              </a:rPr>
              <a:t>( T)</a:t>
            </a:r>
          </a:p>
          <a:p>
            <a:pPr marL="228600" lvl="0" indent="-228600" algn="l" rtl="0">
              <a:lnSpc>
                <a:spcPct val="90000"/>
              </a:lnSpc>
              <a:spcBef>
                <a:spcPts val="0"/>
              </a:spcBef>
              <a:spcAft>
                <a:spcPts val="0"/>
              </a:spcAft>
              <a:buClr>
                <a:schemeClr val="dk1"/>
              </a:buClr>
              <a:buSzPts val="2800"/>
              <a:buChar char="•"/>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dirty="0">
                <a:latin typeface="Times New Roman" panose="02020603050405020304" pitchFamily="18" charset="0"/>
                <a:cs typeface="Times New Roman" panose="02020603050405020304" pitchFamily="18" charset="0"/>
              </a:rPr>
              <a:t>3. Only one stray dog benefited from all this confusion? </a:t>
            </a:r>
            <a:r>
              <a:rPr lang="en-US" dirty="0">
                <a:solidFill>
                  <a:schemeClr val="accent1"/>
                </a:solidFill>
                <a:latin typeface="Times New Roman" panose="02020603050405020304" pitchFamily="18" charset="0"/>
                <a:cs typeface="Times New Roman" panose="02020603050405020304" pitchFamily="18" charset="0"/>
              </a:rPr>
              <a:t>(F) Two stray dogs. </a:t>
            </a:r>
          </a:p>
          <a:p>
            <a:pPr marL="228600" lvl="0" indent="-228600" algn="l" rtl="0">
              <a:lnSpc>
                <a:spcPct val="90000"/>
              </a:lnSpc>
              <a:spcBef>
                <a:spcPts val="0"/>
              </a:spcBef>
              <a:spcAft>
                <a:spcPts val="0"/>
              </a:spcAft>
              <a:buClr>
                <a:schemeClr val="dk1"/>
              </a:buClr>
              <a:buSzPts val="2800"/>
              <a:buChar char="•"/>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r>
              <a:rPr lang="en-US" dirty="0">
                <a:latin typeface="Times New Roman" panose="02020603050405020304" pitchFamily="18" charset="0"/>
                <a:cs typeface="Times New Roman" panose="02020603050405020304" pitchFamily="18" charset="0"/>
              </a:rPr>
              <a:t>4. Did the dogs greedily devour what was left of the cake? </a:t>
            </a:r>
            <a:r>
              <a:rPr lang="en-US" dirty="0">
                <a:solidFill>
                  <a:schemeClr val="accent1"/>
                </a:solidFill>
                <a:latin typeface="Times New Roman" panose="02020603050405020304" pitchFamily="18" charset="0"/>
                <a:cs typeface="Times New Roman" panose="02020603050405020304" pitchFamily="18" charset="0"/>
              </a:rPr>
              <a:t>(T)</a:t>
            </a:r>
          </a:p>
          <a:p>
            <a:pPr marL="0" lvl="0" indent="0" algn="l" rtl="0">
              <a:lnSpc>
                <a:spcPct val="90000"/>
              </a:lnSpc>
              <a:spcBef>
                <a:spcPts val="0"/>
              </a:spcBef>
              <a:spcAft>
                <a:spcPts val="0"/>
              </a:spcAft>
              <a:buClr>
                <a:schemeClr val="dk1"/>
              </a:buClr>
              <a:buSzPts val="2800"/>
              <a:buNone/>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a:rPr>
              <a:t>5. Does it take the police nearly a week to get the traffic on the move again? </a:t>
            </a:r>
          </a:p>
          <a:p>
            <a:pPr marL="0" marR="0" lvl="0" indent="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sym typeface="Calibri"/>
              </a:rPr>
              <a:t>( F) an hour.</a:t>
            </a:r>
          </a:p>
          <a:p>
            <a:pPr marL="0" lvl="0" indent="0" algn="l" rtl="0">
              <a:lnSpc>
                <a:spcPct val="90000"/>
              </a:lnSpc>
              <a:spcBef>
                <a:spcPts val="0"/>
              </a:spcBef>
              <a:spcAft>
                <a:spcPts val="0"/>
              </a:spcAft>
              <a:buClr>
                <a:schemeClr val="dk1"/>
              </a:buClr>
              <a:buSzPts val="2800"/>
              <a:buNone/>
            </a:pPr>
            <a:endParaRPr lang="en-US"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0"/>
              </a:spcBef>
              <a:spcAft>
                <a:spcPts val="0"/>
              </a:spcAft>
              <a:buClr>
                <a:schemeClr val="dk1"/>
              </a:buClr>
              <a:buSzPts val="2800"/>
              <a:buChar char="•"/>
            </a:pPr>
            <a:endParaRPr lang="en-US" dirty="0">
              <a:latin typeface="Times New Roman" panose="02020603050405020304" pitchFamily="18" charset="0"/>
              <a:cs typeface="Times New Roman" panose="02020603050405020304" pitchFamily="18" charset="0"/>
            </a:endParaRPr>
          </a:p>
          <a:p>
            <a:pPr marL="0" lvl="0" indent="0" algn="l" rtl="0">
              <a:lnSpc>
                <a:spcPct val="90000"/>
              </a:lnSpc>
              <a:spcBef>
                <a:spcPts val="0"/>
              </a:spcBef>
              <a:spcAft>
                <a:spcPts val="0"/>
              </a:spcAft>
              <a:buClr>
                <a:schemeClr val="dk1"/>
              </a:buClr>
              <a:buSzPts val="2800"/>
              <a:buNone/>
            </a:pP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r>
              <a:rPr lang="en-US" dirty="0">
                <a:latin typeface="Times New Roman" panose="02020603050405020304" pitchFamily="18" charset="0"/>
                <a:ea typeface="Batang"/>
                <a:cs typeface="Times New Roman" panose="02020603050405020304" pitchFamily="18" charset="0"/>
                <a:sym typeface="Batang"/>
              </a:rPr>
              <a:t> </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b="1" dirty="0">
                <a:latin typeface="Times New Roman" panose="02020603050405020304" pitchFamily="18" charset="0"/>
                <a:ea typeface="Batang"/>
                <a:cs typeface="Times New Roman" panose="02020603050405020304" pitchFamily="18" charset="0"/>
                <a:sym typeface="Batang"/>
              </a:rPr>
              <a:t>Vocabulary</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1-Discovere: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find out (v.)</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2-Beside: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next to (pre.)</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3-Suppose: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assume (v.)</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4- Prelude: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introduction (n.)</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5-Unforeseen: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sudden (adj.)</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6-Confusion: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distraction (n.)</a:t>
            </a:r>
          </a:p>
          <a:p>
            <a:pPr marL="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b="0" i="0" u="none" strike="noStrike" kern="0" cap="none" spc="0" normalizeH="0" baseline="0" noProof="0" dirty="0">
                <a:ln>
                  <a:noFill/>
                </a:ln>
                <a:solidFill>
                  <a:srgbClr val="000000"/>
                </a:solidFill>
                <a:effectLst/>
                <a:uLnTx/>
                <a:uFillTx/>
                <a:latin typeface="Times New Roman" panose="02020603050405020304" pitchFamily="18" charset="0"/>
                <a:ea typeface="Batang"/>
                <a:cs typeface="Times New Roman" panose="02020603050405020304" pitchFamily="18" charset="0"/>
                <a:sym typeface="Batang"/>
              </a:rPr>
              <a:t>7-Chaos: </a:t>
            </a:r>
            <a:r>
              <a:rPr kumimoji="0" lang="en-US" b="0" i="0" u="none" strike="noStrike" kern="0" cap="none" spc="0" normalizeH="0" baseline="0" noProof="0" dirty="0">
                <a:ln>
                  <a:noFill/>
                </a:ln>
                <a:solidFill>
                  <a:schemeClr val="accent1"/>
                </a:solidFill>
                <a:effectLst/>
                <a:uLnTx/>
                <a:uFillTx/>
                <a:latin typeface="Times New Roman" panose="02020603050405020304" pitchFamily="18" charset="0"/>
                <a:ea typeface="Batang"/>
                <a:cs typeface="Times New Roman" panose="02020603050405020304" pitchFamily="18" charset="0"/>
                <a:sym typeface="Batang"/>
              </a:rPr>
              <a:t>a state of disorder (n.)</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8-Collide: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crash into each other (v.)</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9-Panic: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sudden fear (n.)</a:t>
            </a:r>
          </a:p>
          <a:p>
            <a:pPr marL="0" lvl="0" indent="0" algn="l" rtl="0">
              <a:lnSpc>
                <a:spcPct val="90000"/>
              </a:lnSpc>
              <a:spcBef>
                <a:spcPts val="1000"/>
              </a:spcBef>
              <a:spcAft>
                <a:spcPts val="0"/>
              </a:spcAft>
              <a:buClr>
                <a:schemeClr val="dk1"/>
              </a:buClr>
              <a:buSzPts val="3200"/>
              <a:buNone/>
            </a:pPr>
            <a:r>
              <a:rPr lang="en-US" dirty="0">
                <a:latin typeface="Times New Roman" panose="02020603050405020304" pitchFamily="18" charset="0"/>
                <a:ea typeface="Batang"/>
                <a:cs typeface="Times New Roman" panose="02020603050405020304" pitchFamily="18" charset="0"/>
                <a:sym typeface="Batang"/>
              </a:rPr>
              <a:t>10-Devoure: </a:t>
            </a:r>
            <a:r>
              <a:rPr lang="en-US" dirty="0">
                <a:solidFill>
                  <a:schemeClr val="accent1"/>
                </a:solidFill>
                <a:latin typeface="Times New Roman" panose="02020603050405020304" pitchFamily="18" charset="0"/>
                <a:ea typeface="Batang"/>
                <a:cs typeface="Times New Roman" panose="02020603050405020304" pitchFamily="18" charset="0"/>
                <a:sym typeface="Batang"/>
              </a:rPr>
              <a:t>eat quickly (v.)</a:t>
            </a:r>
          </a:p>
          <a:p>
            <a:pPr marL="0" lvl="0" indent="0" algn="l" rtl="0">
              <a:lnSpc>
                <a:spcPct val="90000"/>
              </a:lnSpc>
              <a:spcBef>
                <a:spcPts val="1000"/>
              </a:spcBef>
              <a:spcAft>
                <a:spcPts val="0"/>
              </a:spcAft>
              <a:buClr>
                <a:schemeClr val="dk1"/>
              </a:buClr>
              <a:buSzPts val="3200"/>
              <a:buNone/>
            </a:pPr>
            <a:endParaRPr lang="en-US" sz="2400" dirty="0">
              <a:latin typeface="Times New Roman" panose="02020603050405020304" pitchFamily="18" charset="0"/>
              <a:ea typeface="Batang"/>
              <a:cs typeface="Times New Roman" panose="02020603050405020304" pitchFamily="18" charset="0"/>
              <a:sym typeface="Batang"/>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600"/>
              <a:buNone/>
            </a:pPr>
            <a:r>
              <a:rPr lang="en-US" sz="3200" b="1" dirty="0">
                <a:latin typeface="Times New Roman" panose="02020603050405020304" pitchFamily="18" charset="0"/>
                <a:ea typeface="Batang"/>
                <a:cs typeface="Times New Roman" panose="02020603050405020304" pitchFamily="18" charset="0"/>
                <a:sym typeface="Batang"/>
              </a:rPr>
              <a:t>Grammar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1. Write different sentences using the following words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(experienced , a lot of experience)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(good enough , enough money,  fairly)</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We all have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experienced</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 </a:t>
            </a:r>
            <a:r>
              <a:rPr lang="en-US" sz="2000" kern="1200" dirty="0">
                <a:solidFill>
                  <a:prstClr val="black">
                    <a:lumMod val="75000"/>
                    <a:lumOff val="25000"/>
                  </a:prstClr>
                </a:solidFill>
                <a:latin typeface="Times New Roman" panose="02020603050405020304" pitchFamily="18" charset="0"/>
                <a:ea typeface="+mn-ea"/>
                <a:cs typeface="Times New Roman" panose="02020603050405020304" pitchFamily="18" charset="0"/>
              </a:rPr>
              <a:t>bad and good memories in our life</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We gained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lot of experience (N.)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our last workshop.</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They have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enough money </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to buy a car.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It is not the best car but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good enough </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for me.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He could not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fairly</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(adv.) </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be accused of wasting police time. </a:t>
            </a:r>
          </a:p>
          <a:p>
            <a:pPr marL="0" lvl="0" indent="0" algn="l" rtl="0">
              <a:lnSpc>
                <a:spcPct val="90000"/>
              </a:lnSpc>
              <a:spcBef>
                <a:spcPts val="0"/>
              </a:spcBef>
              <a:spcAft>
                <a:spcPts val="0"/>
              </a:spcAft>
              <a:buClr>
                <a:schemeClr val="dk1"/>
              </a:buClr>
              <a:buSzPts val="3600"/>
              <a:buNone/>
            </a:pPr>
            <a:endParaRPr sz="3200" b="1" dirty="0">
              <a:latin typeface="Batang"/>
              <a:ea typeface="Batang"/>
              <a:cs typeface="Batang"/>
              <a:sym typeface="Batang"/>
            </a:endParaRPr>
          </a:p>
        </p:txBody>
      </p:sp>
    </p:spTree>
    <p:extLst>
      <p:ext uri="{BB962C8B-B14F-4D97-AF65-F5344CB8AC3E}">
        <p14:creationId xmlns:p14="http://schemas.microsoft.com/office/powerpoint/2010/main" val="2591086868"/>
      </p:ext>
    </p:extLst>
  </p:cSld>
  <p:clrMapOvr>
    <a:masterClrMapping/>
  </p:clrMapOvr>
  <p:transition spd="slow">
    <p:push/>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1008</Words>
  <Application>Microsoft Office PowerPoint</Application>
  <PresentationFormat>Widescreen</PresentationFormat>
  <Paragraphs>79</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Batang</vt:lpstr>
      <vt:lpstr>Arial</vt:lpstr>
      <vt:lpstr>Calibri</vt:lpstr>
      <vt:lpstr>Times New Roman</vt:lpstr>
      <vt:lpstr>Trebuchet MS</vt:lpstr>
      <vt:lpstr>Wingdings 3</vt:lpstr>
      <vt:lpstr>office theme</vt:lpstr>
      <vt:lpstr>Facet</vt:lpstr>
      <vt:lpstr> Comprehension Class Developing Skills</vt:lpstr>
      <vt:lpstr>A Day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 or not?</dc:title>
  <cp:lastModifiedBy>Wasan Tawfeeq</cp:lastModifiedBy>
  <cp:revision>18</cp:revision>
  <dcterms:modified xsi:type="dcterms:W3CDTF">2023-04-05T00:33:20Z</dcterms:modified>
</cp:coreProperties>
</file>