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5"/>
  </p:notesMasterIdLst>
  <p:sldIdLst>
    <p:sldId id="274" r:id="rId3"/>
    <p:sldId id="256" r:id="rId4"/>
    <p:sldId id="257" r:id="rId5"/>
    <p:sldId id="258" r:id="rId6"/>
    <p:sldId id="263" r:id="rId7"/>
    <p:sldId id="259" r:id="rId8"/>
    <p:sldId id="260" r:id="rId9"/>
    <p:sldId id="262" r:id="rId10"/>
    <p:sldId id="268" r:id="rId11"/>
    <p:sldId id="269" r:id="rId12"/>
    <p:sldId id="270" r:id="rId13"/>
    <p:sldId id="271"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4CE427E-93E0-43A7-9457-9B8DF033930C}">
          <p14:sldIdLst>
            <p14:sldId id="274"/>
            <p14:sldId id="256"/>
            <p14:sldId id="257"/>
            <p14:sldId id="258"/>
            <p14:sldId id="263"/>
            <p14:sldId id="259"/>
            <p14:sldId id="260"/>
            <p14:sldId id="262"/>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36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48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17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49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309774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81430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85056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AFE17F-3D76-407E-BB6E-87E5966C5440}"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57242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FE17F-3D76-407E-BB6E-87E5966C5440}"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742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AFE17F-3D76-407E-BB6E-87E5966C5440}"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67188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E17F-3D76-407E-BB6E-87E5966C5440}"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059198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AFE17F-3D76-407E-BB6E-87E5966C5440}"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376748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
        <p:nvSpPr>
          <p:cNvPr id="5" name="Date Placeholder 4"/>
          <p:cNvSpPr>
            <a:spLocks noGrp="1"/>
          </p:cNvSpPr>
          <p:nvPr>
            <p:ph type="dt" sz="half" idx="10"/>
          </p:nvPr>
        </p:nvSpPr>
        <p:spPr/>
        <p:txBody>
          <a:bodyPr/>
          <a:lstStyle/>
          <a:p>
            <a:fld id="{CFAFE17F-3D76-407E-BB6E-87E5966C5440}" type="datetimeFigureOut">
              <a:rPr lang="en-US" smtClean="0"/>
              <a:t>4/4/2023</a:t>
            </a:fld>
            <a:endParaRPr lang="en-US"/>
          </a:p>
        </p:txBody>
      </p:sp>
    </p:spTree>
    <p:extLst>
      <p:ext uri="{BB962C8B-B14F-4D97-AF65-F5344CB8AC3E}">
        <p14:creationId xmlns:p14="http://schemas.microsoft.com/office/powerpoint/2010/main" val="404114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77346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2843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1463876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5589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211261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46631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49162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FE17F-3D76-407E-BB6E-87E5966C5440}" type="datetimeFigureOut">
              <a:rPr lang="en-US" smtClean="0"/>
              <a:t>4/4/2023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BB256C-C22E-4DF3-B03E-4638E5E10257}" type="slidenum">
              <a:rPr lang="en-US" smtClean="0"/>
              <a:t>‹#›</a:t>
            </a:fld>
            <a:endParaRPr lang="en-US"/>
          </a:p>
        </p:txBody>
      </p:sp>
    </p:spTree>
    <p:extLst>
      <p:ext uri="{BB962C8B-B14F-4D97-AF65-F5344CB8AC3E}">
        <p14:creationId xmlns:p14="http://schemas.microsoft.com/office/powerpoint/2010/main" val="4044048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writing on a notepad">
            <a:extLst>
              <a:ext uri="{FF2B5EF4-FFF2-40B4-BE49-F238E27FC236}">
                <a16:creationId xmlns:a16="http://schemas.microsoft.com/office/drawing/2014/main" id="{6D32A318-B4A5-C69D-D087-3554A1FB1372}"/>
              </a:ext>
            </a:extLst>
          </p:cNvPr>
          <p:cNvPicPr>
            <a:picLocks noChangeAspect="1"/>
          </p:cNvPicPr>
          <p:nvPr/>
        </p:nvPicPr>
        <p:blipFill rotWithShape="1">
          <a:blip r:embed="rId2">
            <a:duotone>
              <a:prstClr val="black"/>
              <a:prstClr val="white"/>
            </a:duotone>
          </a:blip>
          <a:srcRect l="16833" r="1223"/>
          <a:stretch/>
        </p:blipFill>
        <p:spPr>
          <a:xfrm>
            <a:off x="5097780" y="-1"/>
            <a:ext cx="7091044" cy="6858001"/>
          </a:xfrm>
          <a:custGeom>
            <a:avLst/>
            <a:gdLst/>
            <a:ahLst/>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sp>
        <p:nvSpPr>
          <p:cNvPr id="2" name="Title 1">
            <a:extLst>
              <a:ext uri="{FF2B5EF4-FFF2-40B4-BE49-F238E27FC236}">
                <a16:creationId xmlns:a16="http://schemas.microsoft.com/office/drawing/2014/main" id="{33195941-3C92-6532-F89D-3A92C4BC1B32}"/>
              </a:ext>
            </a:extLst>
          </p:cNvPr>
          <p:cNvSpPr>
            <a:spLocks noGrp="1"/>
          </p:cNvSpPr>
          <p:nvPr>
            <p:ph type="ctrTitle"/>
          </p:nvPr>
        </p:nvSpPr>
        <p:spPr>
          <a:xfrm>
            <a:off x="668866" y="1678666"/>
            <a:ext cx="5123515" cy="2369093"/>
          </a:xfrm>
        </p:spPr>
        <p:txBody>
          <a:bodyPr>
            <a:normAutofit/>
          </a:bodyPr>
          <a:lstStyle/>
          <a:p>
            <a:pPr>
              <a:lnSpc>
                <a:spcPct val="90000"/>
              </a:lnSpc>
            </a:pPr>
            <a:br>
              <a:rPr lang="en-US" sz="4100" dirty="0"/>
            </a:br>
            <a:r>
              <a:rPr lang="en-US" sz="4100" dirty="0"/>
              <a:t>Comprehension Class</a:t>
            </a:r>
            <a:br>
              <a:rPr lang="en-US" sz="4100" dirty="0"/>
            </a:br>
            <a:r>
              <a:rPr lang="en-US" sz="4100" dirty="0"/>
              <a:t>Developing Skills</a:t>
            </a:r>
          </a:p>
        </p:txBody>
      </p:sp>
      <p:sp>
        <p:nvSpPr>
          <p:cNvPr id="3" name="Subtitle 2">
            <a:extLst>
              <a:ext uri="{FF2B5EF4-FFF2-40B4-BE49-F238E27FC236}">
                <a16:creationId xmlns:a16="http://schemas.microsoft.com/office/drawing/2014/main" id="{F28D1A05-BC8C-993E-D82B-55E9BB774738}"/>
              </a:ext>
            </a:extLst>
          </p:cNvPr>
          <p:cNvSpPr>
            <a:spLocks noGrp="1"/>
          </p:cNvSpPr>
          <p:nvPr>
            <p:ph type="subTitle" idx="1"/>
          </p:nvPr>
        </p:nvSpPr>
        <p:spPr>
          <a:xfrm>
            <a:off x="677335" y="4050831"/>
            <a:ext cx="5113217" cy="1096901"/>
          </a:xfrm>
        </p:spPr>
        <p:txBody>
          <a:bodyPr>
            <a:noAutofit/>
          </a:bodyPr>
          <a:lstStyle/>
          <a:p>
            <a:pPr>
              <a:lnSpc>
                <a:spcPct val="90000"/>
              </a:lnSpc>
            </a:pPr>
            <a:r>
              <a:rPr lang="en-US" b="1" dirty="0">
                <a:solidFill>
                  <a:schemeClr val="accent1">
                    <a:lumMod val="60000"/>
                    <a:lumOff val="40000"/>
                  </a:schemeClr>
                </a:solidFill>
              </a:rPr>
              <a:t>English Department</a:t>
            </a:r>
          </a:p>
          <a:p>
            <a:pPr>
              <a:lnSpc>
                <a:spcPct val="90000"/>
              </a:lnSpc>
            </a:pPr>
            <a:r>
              <a:rPr lang="en-US" b="1" dirty="0">
                <a:solidFill>
                  <a:schemeClr val="accent1">
                    <a:lumMod val="60000"/>
                    <a:lumOff val="40000"/>
                  </a:schemeClr>
                </a:solidFill>
              </a:rPr>
              <a:t>Sophomore</a:t>
            </a:r>
          </a:p>
          <a:p>
            <a:pPr>
              <a:lnSpc>
                <a:spcPct val="90000"/>
              </a:lnSpc>
            </a:pPr>
            <a:r>
              <a:rPr lang="en-US" b="1" dirty="0">
                <a:solidFill>
                  <a:schemeClr val="accent1">
                    <a:lumMod val="60000"/>
                    <a:lumOff val="40000"/>
                  </a:schemeClr>
                </a:solidFill>
              </a:rPr>
              <a:t>2022-2023</a:t>
            </a:r>
          </a:p>
        </p:txBody>
      </p:sp>
      <p:cxnSp>
        <p:nvCxnSpPr>
          <p:cNvPr id="9" name="Straight Connector 8">
            <a:extLst>
              <a:ext uri="{FF2B5EF4-FFF2-40B4-BE49-F238E27FC236}">
                <a16:creationId xmlns:a16="http://schemas.microsoft.com/office/drawing/2014/main" id="{27A85E05-9D34-4977-8352-DB3956997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CDED616-E554-4DB6-9F28-08F38A64A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832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760591" cy="59787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b="1" dirty="0">
                <a:latin typeface="Times New Roman" panose="02020603050405020304" pitchFamily="18" charset="0"/>
                <a:ea typeface="Batang"/>
                <a:cs typeface="Times New Roman" panose="02020603050405020304" pitchFamily="18" charset="0"/>
                <a:sym typeface="Batang"/>
              </a:rPr>
              <a:t>Grammar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2. write different sentences using the following:</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(keep off = to prevent, keep out = to stop, keep up with = to stay)</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They lit a fire to </a:t>
            </a:r>
            <a:r>
              <a:rPr kumimoji="0" 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keep off </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wild animals. (to prevent somebody/something from coming near)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Let’s </a:t>
            </a:r>
            <a:r>
              <a:rPr kumimoji="0" 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keep out </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of her way while she is in such a bad mood. (to not go to a place, or to stop someone or something from going into a place)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The other runners struggled to </a:t>
            </a:r>
            <a:r>
              <a:rPr kumimoji="0" 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keep up with </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the leader. (to do whatever is necessary to stay level equal with someone or something)</a:t>
            </a:r>
          </a:p>
          <a:p>
            <a:pPr marL="0" lvl="0" indent="0" algn="l" rtl="0">
              <a:lnSpc>
                <a:spcPct val="90000"/>
              </a:lnSpc>
              <a:spcBef>
                <a:spcPts val="0"/>
              </a:spcBef>
              <a:spcAft>
                <a:spcPts val="0"/>
              </a:spcAft>
              <a:buClr>
                <a:schemeClr val="dk1"/>
              </a:buClr>
              <a:buSzPts val="3600"/>
              <a:buNone/>
            </a:pPr>
            <a:endParaRPr b="1" dirty="0">
              <a:latin typeface="Times New Roman" panose="02020603050405020304" pitchFamily="18" charset="0"/>
              <a:ea typeface="Batang"/>
              <a:cs typeface="Times New Roman" panose="02020603050405020304" pitchFamily="18" charset="0"/>
              <a:sym typeface="Batang"/>
            </a:endParaRPr>
          </a:p>
        </p:txBody>
      </p:sp>
    </p:spTree>
    <p:extLst>
      <p:ext uri="{BB962C8B-B14F-4D97-AF65-F5344CB8AC3E}">
        <p14:creationId xmlns:p14="http://schemas.microsoft.com/office/powerpoint/2010/main" val="113526578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200" b="1" dirty="0">
                <a:latin typeface="Times New Roman" panose="02020603050405020304" pitchFamily="18" charset="0"/>
                <a:ea typeface="Batang"/>
                <a:cs typeface="Times New Roman" panose="02020603050405020304" pitchFamily="18" charset="0"/>
                <a:sym typeface="Batang"/>
              </a:rPr>
              <a:t>Grammar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3. Write different sentences using the following:</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(could, was able to)</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He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could</a:t>
            </a:r>
            <a:r>
              <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run faster than anyone else.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was able to </a:t>
            </a:r>
            <a:r>
              <a:rPr kumimoji="0" lang="en-US" sz="3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answer their questions.</a:t>
            </a:r>
          </a:p>
          <a:p>
            <a:pPr marL="0" lvl="0" indent="0" algn="l" rtl="0">
              <a:lnSpc>
                <a:spcPct val="90000"/>
              </a:lnSpc>
              <a:spcBef>
                <a:spcPts val="0"/>
              </a:spcBef>
              <a:spcAft>
                <a:spcPts val="0"/>
              </a:spcAft>
              <a:buClr>
                <a:schemeClr val="dk1"/>
              </a:buClr>
              <a:buSzPts val="3600"/>
              <a:buNone/>
            </a:pPr>
            <a:endParaRPr sz="3200" b="1" dirty="0">
              <a:latin typeface="Batang"/>
              <a:ea typeface="Batang"/>
              <a:cs typeface="Batang"/>
              <a:sym typeface="Batang"/>
            </a:endParaRPr>
          </a:p>
        </p:txBody>
      </p:sp>
    </p:spTree>
    <p:extLst>
      <p:ext uri="{BB962C8B-B14F-4D97-AF65-F5344CB8AC3E}">
        <p14:creationId xmlns:p14="http://schemas.microsoft.com/office/powerpoint/2010/main" val="2591086868"/>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8B6A48A-6338-9885-8D13-5437D6DBCCC9}"/>
              </a:ext>
            </a:extLst>
          </p:cNvPr>
          <p:cNvPicPr>
            <a:picLocks noChangeAspect="1"/>
          </p:cNvPicPr>
          <p:nvPr/>
        </p:nvPicPr>
        <p:blipFill>
          <a:blip r:embed="rId3"/>
          <a:stretch>
            <a:fillRect/>
          </a:stretch>
        </p:blipFill>
        <p:spPr>
          <a:xfrm>
            <a:off x="1468735" y="1170236"/>
            <a:ext cx="9254530" cy="4517528"/>
          </a:xfrm>
          <a:prstGeom prst="rect">
            <a:avLst/>
          </a:prstGeom>
        </p:spPr>
      </p:pic>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endParaRPr sz="3200" b="1" dirty="0">
              <a:latin typeface="Batang"/>
              <a:ea typeface="Batang"/>
              <a:cs typeface="Batang"/>
              <a:sym typeface="Batang"/>
            </a:endParaRPr>
          </a:p>
        </p:txBody>
      </p:sp>
    </p:spTree>
    <p:extLst>
      <p:ext uri="{BB962C8B-B14F-4D97-AF65-F5344CB8AC3E}">
        <p14:creationId xmlns:p14="http://schemas.microsoft.com/office/powerpoint/2010/main" val="212520927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3"/>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3"/>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a:spLocks noGrp="1"/>
          </p:cNvSpPr>
          <p:nvPr>
            <p:ph type="title"/>
          </p:nvPr>
        </p:nvSpPr>
        <p:spPr>
          <a:xfrm>
            <a:off x="279817" y="514969"/>
            <a:ext cx="3460157" cy="40776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7200"/>
              <a:buFont typeface="Arial"/>
              <a:buNone/>
            </a:pPr>
            <a:r>
              <a:rPr lang="en-US" sz="7200">
                <a:solidFill>
                  <a:srgbClr val="FFFFFF"/>
                </a:solidFill>
                <a:latin typeface="Arial"/>
                <a:ea typeface="Arial"/>
                <a:cs typeface="Arial"/>
                <a:sym typeface="Arial"/>
              </a:rPr>
              <a:t>Funny or not?</a:t>
            </a:r>
            <a:endParaRPr/>
          </a:p>
        </p:txBody>
      </p:sp>
      <p:pic>
        <p:nvPicPr>
          <p:cNvPr id="91" name="Google Shape;91;p13" descr="A picture containing text&#10;&#10;Description automatically generated"/>
          <p:cNvPicPr preferRelativeResize="0"/>
          <p:nvPr/>
        </p:nvPicPr>
        <p:blipFill rotWithShape="1">
          <a:blip r:embed="rId3">
            <a:alphaModFix/>
          </a:blip>
          <a:srcRect/>
          <a:stretch/>
        </p:blipFill>
        <p:spPr>
          <a:xfrm>
            <a:off x="4037825" y="-10150"/>
            <a:ext cx="7775276" cy="6858000"/>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4"/>
          <p:cNvSpPr txBox="1">
            <a:spLocks noGrp="1"/>
          </p:cNvSpPr>
          <p:nvPr>
            <p:ph type="body" idx="1"/>
          </p:nvPr>
        </p:nvSpPr>
        <p:spPr>
          <a:xfrm>
            <a:off x="503793" y="621240"/>
            <a:ext cx="10867237" cy="52802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dirty="0">
                <a:latin typeface="Batang"/>
                <a:ea typeface="Batang"/>
                <a:cs typeface="Batang"/>
                <a:sym typeface="Batang"/>
              </a:rPr>
              <a:t>Whether we find a joke funny or not largely depends on where we have been brought up. The sense of humor is mysteriously bound up with national characteristics. A Frenchman, </a:t>
            </a:r>
            <a:r>
              <a:rPr lang="en-US" sz="2400" b="1">
                <a:latin typeface="Batang"/>
                <a:ea typeface="Batang"/>
                <a:cs typeface="Batang"/>
                <a:sym typeface="Batang"/>
              </a:rPr>
              <a:t>for instance</a:t>
            </a:r>
            <a:r>
              <a:rPr lang="en-US" sz="2400" b="1" dirty="0">
                <a:latin typeface="Batang"/>
                <a:ea typeface="Batang"/>
                <a:cs typeface="Batang"/>
                <a:sym typeface="Batang"/>
              </a:rPr>
              <a:t>, might find it hard to laugh at a Russian joke. In the same way, a Russian might fail to see anything amusing in a joke which would make an Englishman laugh to tears. Most funny stories are based on comic situations. In spite of national differences, certain funny situations have a universal appeal. No matter where you live, you would find it difficult not to laugh at, say, Charlie Chaplin's early films. However, a new type of humor, which stems largely from America, has recently come into fashion. It is called 'sick humor. Comedians base their jokes on tragic situations like a violent death or serious accidents. Many people find this sort of joke  distasteful. The following example of 'sick humor' will enable you to judge for yourself.</a:t>
            </a:r>
            <a:endParaRPr sz="2400" b="1" dirty="0">
              <a:latin typeface="Batang"/>
              <a:ea typeface="Batang"/>
              <a:cs typeface="Batang"/>
              <a:sym typeface="Batang"/>
            </a:endParaRPr>
          </a:p>
        </p:txBody>
      </p:sp>
      <p:sp>
        <p:nvSpPr>
          <p:cNvPr id="98" name="Google Shape;98;p14"/>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4"/>
          <p:cNvSpPr/>
          <p:nvPr/>
        </p:nvSpPr>
        <p:spPr>
          <a:xfrm flipH="1">
            <a:off x="4038600" y="6400799"/>
            <a:ext cx="8153398" cy="456772"/>
          </a:xfrm>
          <a:prstGeom prst="rect">
            <a:avLst/>
          </a:prstGeom>
          <a:gradFill>
            <a:gsLst>
              <a:gs pos="0">
                <a:srgbClr val="000000">
                  <a:alpha val="62745"/>
                </a:srgbClr>
              </a:gs>
              <a:gs pos="100000">
                <a:srgbClr val="2F5496"/>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5"/>
          <p:cNvSpPr txBox="1">
            <a:spLocks noGrp="1"/>
          </p:cNvSpPr>
          <p:nvPr>
            <p:ph type="body" idx="1"/>
          </p:nvPr>
        </p:nvSpPr>
        <p:spPr>
          <a:xfrm>
            <a:off x="681496" y="329562"/>
            <a:ext cx="10466827" cy="56914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dirty="0">
                <a:latin typeface="Batang"/>
                <a:ea typeface="Batang"/>
                <a:cs typeface="Batang"/>
                <a:sym typeface="Batang"/>
              </a:rPr>
              <a:t>A man who had broken his right leg was taken to hospital a few weeks before Christmas. From the moment he arrived there, he kept on pestering his doctor to tell him when he would be able to go home. He dreaded having to spend Christmas in the hospital. Though the doctor did his best, the patient’s recovery was slow. On Christmas day, the man still had his right leg in plaster. He spent a miserable day in bed thinking of all the fun he was missing. The following day, however; the doctor consoled him by telling him that his chances of being able to leave the hospital in time for New Year celebrations were good. The man took hearts and, sure enough, on New Year’s Eve he was able to hobble along to a party. To compensate for his unpleasant experiences in the hospital, the man drank a little more than was good for him. In the process, he enjoyed himself thoroughly and kept telling everybody how much he hated hospitals. He was still mumbling something about hospitals at the end of the party when he slipped on a piece of ice and broke his left leg.</a:t>
            </a:r>
            <a:endParaRPr sz="2400" b="1" dirty="0">
              <a:latin typeface="Batang"/>
              <a:ea typeface="Batang"/>
              <a:cs typeface="Batang"/>
              <a:sym typeface="Batang"/>
            </a:endParaRPr>
          </a:p>
        </p:txBody>
      </p:sp>
      <p:sp>
        <p:nvSpPr>
          <p:cNvPr id="106" name="Google Shape;106;p15"/>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5"/>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20"/>
          <p:cNvSpPr txBox="1">
            <a:spLocks noGrp="1"/>
          </p:cNvSpPr>
          <p:nvPr>
            <p:ph type="body" idx="1"/>
          </p:nvPr>
        </p:nvSpPr>
        <p:spPr>
          <a:xfrm>
            <a:off x="753382" y="286430"/>
            <a:ext cx="10049886" cy="59455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latin typeface="Batang"/>
                <a:ea typeface="Batang"/>
                <a:cs typeface="Batang"/>
                <a:sym typeface="Batang"/>
              </a:rPr>
              <a:t>Precis:</a:t>
            </a:r>
            <a:endParaRPr dirty="0"/>
          </a:p>
          <a:p>
            <a:pPr marL="0" lvl="0" indent="0" algn="l" rtl="0">
              <a:lnSpc>
                <a:spcPct val="90000"/>
              </a:lnSpc>
              <a:spcBef>
                <a:spcPts val="1000"/>
              </a:spcBef>
              <a:spcAft>
                <a:spcPts val="0"/>
              </a:spcAft>
              <a:buClr>
                <a:schemeClr val="dk1"/>
              </a:buClr>
              <a:buSzPts val="2800"/>
              <a:buNone/>
            </a:pPr>
            <a:r>
              <a:rPr lang="en-US" b="1" dirty="0">
                <a:latin typeface="Batang"/>
                <a:ea typeface="Batang"/>
                <a:cs typeface="Batang"/>
                <a:sym typeface="Batang"/>
              </a:rPr>
              <a:t>The sense of humor is linked to national characteristics, which can affect whether someone finds a joke funny or not. Despite these differences, there are certain funny situations that have universal appeal. However, a newer type of humor called "sick humor" has emerged from America, which is based on tragic situations such as violent death or serious accidents. This type of humor can be controversial and not appreciated by everyone. The article provides an example of this type of humor in a joke about a man who breaks his leg and spends Christmas in the hospital. Despite being able to leave for New Year's Eve, he gets drunk and breaks his other leg, still talking about his hatred for hospitals.</a:t>
            </a:r>
            <a:endParaRPr b="1" dirty="0">
              <a:latin typeface="Batang"/>
              <a:ea typeface="Batang"/>
              <a:cs typeface="Batang"/>
              <a:sym typeface="Batang"/>
            </a:endParaRPr>
          </a:p>
        </p:txBody>
      </p:sp>
      <p:sp>
        <p:nvSpPr>
          <p:cNvPr id="146" name="Google Shape;146;p20"/>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0"/>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6"/>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6"/>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6"/>
          <p:cNvSpPr txBox="1">
            <a:spLocks noGrp="1"/>
          </p:cNvSpPr>
          <p:nvPr>
            <p:ph type="body" idx="1"/>
          </p:nvPr>
        </p:nvSpPr>
        <p:spPr>
          <a:xfrm>
            <a:off x="365760" y="253219"/>
            <a:ext cx="11451102" cy="5781822"/>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ts val="2800"/>
              <a:buChar char="•"/>
            </a:pPr>
            <a:endParaRPr lang="en-US" b="1" dirty="0">
              <a:latin typeface="Times New Roman" panose="02020603050405020304" pitchFamily="18" charset="0"/>
              <a:ea typeface="Batang"/>
              <a:cs typeface="Times New Roman" panose="02020603050405020304" pitchFamily="18" charset="0"/>
              <a:sym typeface="Batang"/>
            </a:endParaRPr>
          </a:p>
          <a:p>
            <a:pPr marL="228600" lvl="0" indent="-228600" algn="l" rtl="0">
              <a:lnSpc>
                <a:spcPct val="90000"/>
              </a:lnSpc>
              <a:spcBef>
                <a:spcPts val="0"/>
              </a:spcBef>
              <a:spcAft>
                <a:spcPts val="0"/>
              </a:spcAft>
              <a:buClr>
                <a:schemeClr val="dk1"/>
              </a:buClr>
              <a:buSzPts val="2800"/>
              <a:buChar char="•"/>
            </a:pPr>
            <a:r>
              <a:rPr lang="en-US" b="1" dirty="0">
                <a:latin typeface="Times New Roman" panose="02020603050405020304" pitchFamily="18" charset="0"/>
                <a:ea typeface="Batang"/>
                <a:cs typeface="Times New Roman" panose="02020603050405020304" pitchFamily="18" charset="0"/>
                <a:sym typeface="Batang"/>
              </a:rPr>
              <a:t>Comprehension Questions:</a:t>
            </a:r>
          </a:p>
          <a:p>
            <a:pPr marL="228600" lvl="0" indent="-228600" algn="l" rtl="0">
              <a:lnSpc>
                <a:spcPct val="90000"/>
              </a:lnSpc>
              <a:spcBef>
                <a:spcPts val="0"/>
              </a:spcBef>
              <a:spcAft>
                <a:spcPts val="0"/>
              </a:spcAft>
              <a:buClr>
                <a:schemeClr val="dk1"/>
              </a:buClr>
              <a:buSzPts val="2800"/>
              <a:buChar char="•"/>
            </a:pPr>
            <a:endParaRPr lang="en-US" b="1" dirty="0">
              <a:latin typeface="Times New Roman" panose="02020603050405020304" pitchFamily="18" charset="0"/>
              <a:ea typeface="Batang"/>
              <a:cs typeface="Times New Roman" panose="02020603050405020304" pitchFamily="18" charset="0"/>
              <a:sym typeface="Batang"/>
            </a:endParaRPr>
          </a:p>
          <a:p>
            <a:pPr marL="228600" lvl="0" indent="-228600" algn="l" rtl="0">
              <a:lnSpc>
                <a:spcPct val="90000"/>
              </a:lnSpc>
              <a:spcBef>
                <a:spcPts val="0"/>
              </a:spcBef>
              <a:spcAft>
                <a:spcPts val="0"/>
              </a:spcAft>
              <a:buClr>
                <a:schemeClr val="dk1"/>
              </a:buClr>
              <a:buSzPts val="2800"/>
              <a:buChar char="•"/>
            </a:pPr>
            <a:r>
              <a:rPr lang="en-US" b="1" dirty="0">
                <a:latin typeface="Times New Roman" panose="02020603050405020304" pitchFamily="18" charset="0"/>
                <a:ea typeface="Batang"/>
                <a:cs typeface="Times New Roman" panose="02020603050405020304" pitchFamily="18" charset="0"/>
                <a:sym typeface="Batang"/>
              </a:rPr>
              <a:t>Q1/ Answer the following using what you have learned from the paragraph:</a:t>
            </a:r>
            <a:endParaRPr dirty="0">
              <a:latin typeface="Times New Roman" panose="02020603050405020304" pitchFamily="18" charset="0"/>
              <a:cs typeface="Times New Roman" panose="02020603050405020304" pitchFamily="18" charset="0"/>
            </a:endParaRPr>
          </a:p>
          <a:p>
            <a:pPr marL="228600" lvl="0" indent="-50800" algn="l" rtl="0">
              <a:lnSpc>
                <a:spcPct val="90000"/>
              </a:lnSpc>
              <a:spcBef>
                <a:spcPts val="1000"/>
              </a:spcBef>
              <a:spcAft>
                <a:spcPts val="0"/>
              </a:spcAft>
              <a:buClr>
                <a:schemeClr val="dk1"/>
              </a:buClr>
              <a:buSzPts val="2800"/>
              <a:buNone/>
            </a:pPr>
            <a:endParaRPr b="1" dirty="0">
              <a:latin typeface="Times New Roman" panose="02020603050405020304" pitchFamily="18" charset="0"/>
              <a:ea typeface="Batang"/>
              <a:cs typeface="Times New Roman" panose="02020603050405020304" pitchFamily="18" charset="0"/>
              <a:sym typeface="Batang"/>
            </a:endParaRPr>
          </a:p>
          <a:p>
            <a:pPr marL="228600" lvl="0" indent="-228600" algn="l" rtl="0">
              <a:lnSpc>
                <a:spcPct val="90000"/>
              </a:lnSpc>
              <a:spcBef>
                <a:spcPts val="1000"/>
              </a:spcBef>
              <a:spcAft>
                <a:spcPts val="0"/>
              </a:spcAft>
              <a:buClr>
                <a:schemeClr val="dk1"/>
              </a:buClr>
              <a:buSzPts val="2800"/>
              <a:buChar char="•"/>
            </a:pPr>
            <a:r>
              <a:rPr lang="en-US" b="1" dirty="0">
                <a:latin typeface="Times New Roman" panose="02020603050405020304" pitchFamily="18" charset="0"/>
                <a:ea typeface="Batang"/>
                <a:cs typeface="Times New Roman" panose="02020603050405020304" pitchFamily="18" charset="0"/>
                <a:sym typeface="Batang"/>
              </a:rPr>
              <a:t> 1 What is the sense of humor bound up with?</a:t>
            </a:r>
          </a:p>
          <a:p>
            <a:pPr marL="0" lvl="0" indent="0" algn="l" rtl="0">
              <a:lnSpc>
                <a:spcPct val="90000"/>
              </a:lnSpc>
              <a:spcBef>
                <a:spcPts val="1000"/>
              </a:spcBef>
              <a:spcAft>
                <a:spcPts val="0"/>
              </a:spcAft>
              <a:buClr>
                <a:schemeClr val="dk1"/>
              </a:buClr>
              <a:buSzPts val="2800"/>
              <a:buNone/>
            </a:pPr>
            <a:r>
              <a:rPr lang="en-US" dirty="0">
                <a:solidFill>
                  <a:schemeClr val="accent1"/>
                </a:solidFill>
                <a:latin typeface="Times New Roman" panose="02020603050405020304" pitchFamily="18" charset="0"/>
                <a:cs typeface="Times New Roman" panose="02020603050405020304" pitchFamily="18" charset="0"/>
              </a:rPr>
              <a:t>The sense of humor bounds up with national characteristics.</a:t>
            </a:r>
          </a:p>
          <a:p>
            <a:pPr marL="228600" lvl="0" indent="-228600" algn="l" rtl="0">
              <a:lnSpc>
                <a:spcPct val="90000"/>
              </a:lnSpc>
              <a:spcBef>
                <a:spcPts val="1000"/>
              </a:spcBef>
              <a:spcAft>
                <a:spcPts val="0"/>
              </a:spcAft>
              <a:buClr>
                <a:schemeClr val="dk1"/>
              </a:buClr>
              <a:buSzPts val="2800"/>
              <a:buChar char="•"/>
            </a:pPr>
            <a:r>
              <a:rPr lang="en-US" b="1" dirty="0">
                <a:latin typeface="Times New Roman" panose="02020603050405020304" pitchFamily="18" charset="0"/>
                <a:ea typeface="Batang"/>
                <a:cs typeface="Times New Roman" panose="02020603050405020304" pitchFamily="18" charset="0"/>
                <a:sym typeface="Batang"/>
              </a:rPr>
              <a:t> 2 Who is Charlie Chaplin?</a:t>
            </a:r>
          </a:p>
          <a:p>
            <a:pPr marL="0" lvl="0" indent="0" algn="l" rtl="0">
              <a:lnSpc>
                <a:spcPct val="90000"/>
              </a:lnSpc>
              <a:spcBef>
                <a:spcPts val="1000"/>
              </a:spcBef>
              <a:spcAft>
                <a:spcPts val="0"/>
              </a:spcAft>
              <a:buClr>
                <a:schemeClr val="dk1"/>
              </a:buClr>
              <a:buSzPts val="2800"/>
              <a:buNone/>
            </a:pPr>
            <a:r>
              <a:rPr lang="en-US" dirty="0">
                <a:solidFill>
                  <a:schemeClr val="accent1"/>
                </a:solidFill>
                <a:latin typeface="Times New Roman" panose="02020603050405020304" pitchFamily="18" charset="0"/>
                <a:cs typeface="Times New Roman" panose="02020603050405020304" pitchFamily="18" charset="0"/>
              </a:rPr>
              <a:t>Charlie Chaplin is an English comedian.</a:t>
            </a:r>
          </a:p>
          <a:p>
            <a:pPr marL="228600" lvl="0" indent="-228600" algn="l" rtl="0">
              <a:lnSpc>
                <a:spcPct val="90000"/>
              </a:lnSpc>
              <a:spcBef>
                <a:spcPts val="1000"/>
              </a:spcBef>
              <a:spcAft>
                <a:spcPts val="0"/>
              </a:spcAft>
              <a:buClr>
                <a:schemeClr val="dk1"/>
              </a:buClr>
              <a:buSzPts val="2800"/>
              <a:buChar char="•"/>
            </a:pPr>
            <a:r>
              <a:rPr lang="en-US" b="1" dirty="0">
                <a:latin typeface="Times New Roman" panose="02020603050405020304" pitchFamily="18" charset="0"/>
                <a:ea typeface="Batang"/>
                <a:cs typeface="Times New Roman" panose="02020603050405020304" pitchFamily="18" charset="0"/>
                <a:sym typeface="Batang"/>
              </a:rPr>
              <a:t> 3 Where did the ‘sick humor' come from?</a:t>
            </a:r>
          </a:p>
          <a:p>
            <a:pPr marL="0" lvl="0" indent="0" algn="l" rtl="0">
              <a:lnSpc>
                <a:spcPct val="90000"/>
              </a:lnSpc>
              <a:spcBef>
                <a:spcPts val="1000"/>
              </a:spcBef>
              <a:spcAft>
                <a:spcPts val="0"/>
              </a:spcAft>
              <a:buClr>
                <a:schemeClr val="dk1"/>
              </a:buClr>
              <a:buSzPts val="2800"/>
              <a:buNone/>
            </a:pPr>
            <a:r>
              <a:rPr lang="en-US" dirty="0">
                <a:solidFill>
                  <a:schemeClr val="accent1"/>
                </a:solidFill>
                <a:latin typeface="Times New Roman" panose="02020603050405020304" pitchFamily="18" charset="0"/>
                <a:cs typeface="Times New Roman" panose="02020603050405020304" pitchFamily="18" charset="0"/>
              </a:rPr>
              <a:t>The sick humor mostly came from America.</a:t>
            </a:r>
          </a:p>
          <a:p>
            <a:pPr marL="228600" lvl="0" indent="-228600" algn="l" rtl="0">
              <a:lnSpc>
                <a:spcPct val="90000"/>
              </a:lnSpc>
              <a:spcBef>
                <a:spcPts val="1000"/>
              </a:spcBef>
              <a:spcAft>
                <a:spcPts val="0"/>
              </a:spcAft>
              <a:buClr>
                <a:schemeClr val="dk1"/>
              </a:buClr>
              <a:buSzPts val="2800"/>
              <a:buChar char="•"/>
            </a:pPr>
            <a:r>
              <a:rPr lang="en-US" b="1" dirty="0">
                <a:latin typeface="Times New Roman" panose="02020603050405020304" pitchFamily="18" charset="0"/>
                <a:ea typeface="Batang"/>
                <a:cs typeface="Times New Roman" panose="02020603050405020304" pitchFamily="18" charset="0"/>
                <a:sym typeface="Batang"/>
              </a:rPr>
              <a:t> 4 Why was the man pestering the doctor?</a:t>
            </a:r>
          </a:p>
          <a:p>
            <a:pPr marL="0" lvl="0" indent="0" algn="l" rtl="0">
              <a:lnSpc>
                <a:spcPct val="90000"/>
              </a:lnSpc>
              <a:spcBef>
                <a:spcPts val="1000"/>
              </a:spcBef>
              <a:spcAft>
                <a:spcPts val="0"/>
              </a:spcAft>
              <a:buClr>
                <a:schemeClr val="dk1"/>
              </a:buClr>
              <a:buSzPts val="2800"/>
              <a:buNone/>
            </a:pPr>
            <a:r>
              <a:rPr lang="en-US" dirty="0">
                <a:solidFill>
                  <a:schemeClr val="accent1"/>
                </a:solidFill>
                <a:latin typeface="Times New Roman" panose="02020603050405020304" pitchFamily="18" charset="0"/>
                <a:cs typeface="Times New Roman" panose="02020603050405020304" pitchFamily="18" charset="0"/>
              </a:rPr>
              <a:t>He was pestering the doctor so he tells the man when he could go home.</a:t>
            </a:r>
            <a:endParaRPr dirty="0">
              <a:solidFill>
                <a:schemeClr val="accent1"/>
              </a:solidFill>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en-US" b="1" dirty="0">
                <a:latin typeface="Times New Roman" panose="02020603050405020304" pitchFamily="18" charset="0"/>
                <a:ea typeface="Batang"/>
                <a:cs typeface="Times New Roman" panose="02020603050405020304" pitchFamily="18" charset="0"/>
                <a:sym typeface="Batang"/>
              </a:rPr>
              <a:t> 5 What was the man thinking about when he spent a miserable day in bed? </a:t>
            </a:r>
          </a:p>
          <a:p>
            <a:pPr marL="0" lvl="0" indent="0" algn="l" rtl="0">
              <a:lnSpc>
                <a:spcPct val="90000"/>
              </a:lnSpc>
              <a:spcBef>
                <a:spcPts val="1000"/>
              </a:spcBef>
              <a:spcAft>
                <a:spcPts val="0"/>
              </a:spcAft>
              <a:buClr>
                <a:schemeClr val="dk1"/>
              </a:buClr>
              <a:buSzPts val="2800"/>
              <a:buNone/>
            </a:pPr>
            <a:r>
              <a:rPr lang="en-US" dirty="0">
                <a:solidFill>
                  <a:schemeClr val="accent1"/>
                </a:solidFill>
                <a:latin typeface="Times New Roman" panose="02020603050405020304" pitchFamily="18" charset="0"/>
                <a:ea typeface="Batang"/>
                <a:cs typeface="Times New Roman" panose="02020603050405020304" pitchFamily="18" charset="0"/>
                <a:sym typeface="Batang"/>
              </a:rPr>
              <a:t>The man was thinking about the fun he missed when he spent a miserable day in bed. </a:t>
            </a:r>
          </a:p>
          <a:p>
            <a:pPr marL="0" lvl="0" indent="0" algn="l" rtl="0">
              <a:lnSpc>
                <a:spcPct val="90000"/>
              </a:lnSpc>
              <a:spcBef>
                <a:spcPts val="1000"/>
              </a:spcBef>
              <a:spcAft>
                <a:spcPts val="0"/>
              </a:spcAft>
              <a:buClr>
                <a:schemeClr val="dk1"/>
              </a:buClr>
              <a:buSzPts val="2800"/>
              <a:buNone/>
            </a:pPr>
            <a:br>
              <a:rPr lang="en-US" dirty="0">
                <a:solidFill>
                  <a:schemeClr val="accent1"/>
                </a:solidFill>
                <a:latin typeface="Times New Roman" panose="02020603050405020304" pitchFamily="18" charset="0"/>
                <a:ea typeface="Batang"/>
                <a:cs typeface="Times New Roman" panose="02020603050405020304" pitchFamily="18" charset="0"/>
                <a:sym typeface="Batang"/>
              </a:rPr>
            </a:br>
            <a:endParaRPr dirty="0">
              <a:solidFill>
                <a:schemeClr val="accent1"/>
              </a:solidFill>
              <a:latin typeface="Times New Roman" panose="02020603050405020304" pitchFamily="18" charset="0"/>
              <a:ea typeface="Batang"/>
              <a:cs typeface="Times New Roman" panose="02020603050405020304" pitchFamily="18" charset="0"/>
              <a:sym typeface="Batang"/>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17"/>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17"/>
          <p:cNvSpPr/>
          <p:nvPr/>
        </p:nvSpPr>
        <p:spPr>
          <a:xfrm flipH="1">
            <a:off x="4038600" y="6400799"/>
            <a:ext cx="8153398" cy="456772"/>
          </a:xfrm>
          <a:prstGeom prst="rect">
            <a:avLst/>
          </a:prstGeom>
          <a:gradFill>
            <a:gsLst>
              <a:gs pos="0">
                <a:srgbClr val="000000">
                  <a:alpha val="62745"/>
                </a:srgbClr>
              </a:gs>
              <a:gs pos="100000">
                <a:srgbClr val="2F5496"/>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7"/>
          <p:cNvSpPr txBox="1">
            <a:spLocks noGrp="1"/>
          </p:cNvSpPr>
          <p:nvPr>
            <p:ph type="body" idx="1"/>
          </p:nvPr>
        </p:nvSpPr>
        <p:spPr>
          <a:xfrm>
            <a:off x="351692" y="337625"/>
            <a:ext cx="11366696" cy="58380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Q2/ Fill in the blanks with the proper answers:</a:t>
            </a:r>
            <a:endParaRPr dirty="0">
              <a:latin typeface="Times New Roman" panose="02020603050405020304" pitchFamily="18" charset="0"/>
              <a:cs typeface="Times New Roman" panose="02020603050405020304" pitchFamily="18" charset="0"/>
            </a:endParaRPr>
          </a:p>
          <a:p>
            <a:pPr marL="228600" lvl="0" indent="-50800" algn="l" rtl="0">
              <a:lnSpc>
                <a:spcPct val="90000"/>
              </a:lnSpc>
              <a:spcBef>
                <a:spcPts val="1000"/>
              </a:spcBef>
              <a:spcAft>
                <a:spcPts val="0"/>
              </a:spcAft>
              <a:buClr>
                <a:schemeClr val="dk1"/>
              </a:buClr>
              <a:buSzPts val="2800"/>
              <a:buNone/>
            </a:pPr>
            <a:endParaRPr dirty="0">
              <a:latin typeface="Times New Roman" panose="02020603050405020304" pitchFamily="18" charset="0"/>
              <a:ea typeface="Batang"/>
              <a:cs typeface="Times New Roman" panose="02020603050405020304" pitchFamily="18" charset="0"/>
              <a:sym typeface="Batang"/>
            </a:endParaRP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1 In 'sick humor’, comedians base their jokes on </a:t>
            </a:r>
            <a:r>
              <a:rPr lang="en-US" i="1" dirty="0">
                <a:latin typeface="Times New Roman" panose="02020603050405020304" pitchFamily="18" charset="0"/>
                <a:ea typeface="Batang"/>
                <a:cs typeface="Times New Roman" panose="02020603050405020304" pitchFamily="18" charset="0"/>
                <a:sym typeface="Batang"/>
              </a:rPr>
              <a:t>……………(</a:t>
            </a:r>
            <a:r>
              <a:rPr lang="en-US" i="1" dirty="0">
                <a:solidFill>
                  <a:srgbClr val="FF0000"/>
                </a:solidFill>
                <a:latin typeface="Times New Roman" panose="02020603050405020304" pitchFamily="18" charset="0"/>
                <a:ea typeface="Batang"/>
                <a:cs typeface="Times New Roman" panose="02020603050405020304" pitchFamily="18" charset="0"/>
                <a:sym typeface="Batang"/>
              </a:rPr>
              <a:t>tragic situation</a:t>
            </a:r>
            <a:r>
              <a:rPr lang="en-US" i="1" dirty="0">
                <a:latin typeface="Times New Roman" panose="02020603050405020304" pitchFamily="18" charset="0"/>
                <a:ea typeface="Batang"/>
                <a:cs typeface="Times New Roman" panose="02020603050405020304" pitchFamily="18" charset="0"/>
                <a:sym typeface="Batang"/>
              </a:rPr>
              <a:t>)</a:t>
            </a:r>
            <a:r>
              <a:rPr lang="en-US" dirty="0">
                <a:latin typeface="Times New Roman" panose="02020603050405020304" pitchFamily="18" charset="0"/>
                <a:ea typeface="Batang"/>
                <a:cs typeface="Times New Roman" panose="02020603050405020304" pitchFamily="18" charset="0"/>
                <a:sym typeface="Batang"/>
              </a:rPr>
              <a:t>.</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2 A man who had broken his ………….(</a:t>
            </a:r>
            <a:r>
              <a:rPr lang="en-US" i="1" dirty="0">
                <a:solidFill>
                  <a:srgbClr val="FF0000"/>
                </a:solidFill>
                <a:latin typeface="Times New Roman" panose="02020603050405020304" pitchFamily="18" charset="0"/>
                <a:ea typeface="Batang"/>
                <a:cs typeface="Times New Roman" panose="02020603050405020304" pitchFamily="18" charset="0"/>
                <a:sym typeface="Batang"/>
              </a:rPr>
              <a:t>right leg</a:t>
            </a:r>
            <a:r>
              <a:rPr lang="en-US" dirty="0">
                <a:latin typeface="Times New Roman" panose="02020603050405020304" pitchFamily="18" charset="0"/>
                <a:ea typeface="Batang"/>
                <a:cs typeface="Times New Roman" panose="02020603050405020304" pitchFamily="18" charset="0"/>
                <a:sym typeface="Batang"/>
              </a:rPr>
              <a:t>) was taken to a hospital a few weeks before Christmas.</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3 While he was celebrating, the man told everyone that he …………... (</a:t>
            </a:r>
            <a:r>
              <a:rPr lang="en-US" i="1" dirty="0">
                <a:solidFill>
                  <a:srgbClr val="FF0000"/>
                </a:solidFill>
                <a:latin typeface="Times New Roman" panose="02020603050405020304" pitchFamily="18" charset="0"/>
                <a:ea typeface="Batang"/>
                <a:cs typeface="Times New Roman" panose="02020603050405020304" pitchFamily="18" charset="0"/>
                <a:sym typeface="Batang"/>
              </a:rPr>
              <a:t>hates hospitals</a:t>
            </a:r>
            <a:r>
              <a:rPr lang="en-US" dirty="0">
                <a:latin typeface="Times New Roman" panose="02020603050405020304" pitchFamily="18" charset="0"/>
                <a:ea typeface="Batang"/>
                <a:cs typeface="Times New Roman" panose="02020603050405020304" pitchFamily="18" charset="0"/>
                <a:sym typeface="Batang"/>
              </a:rPr>
              <a:t>). </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4 At the end of the party, He slipped on </a:t>
            </a:r>
            <a:r>
              <a:rPr lang="en-US" i="1" dirty="0">
                <a:latin typeface="Times New Roman" panose="02020603050405020304" pitchFamily="18" charset="0"/>
                <a:ea typeface="Batang"/>
                <a:cs typeface="Times New Roman" panose="02020603050405020304" pitchFamily="18" charset="0"/>
                <a:sym typeface="Batang"/>
              </a:rPr>
              <a:t>………………(</a:t>
            </a:r>
            <a:r>
              <a:rPr lang="en-US" i="1" dirty="0">
                <a:solidFill>
                  <a:srgbClr val="FF0000"/>
                </a:solidFill>
                <a:latin typeface="Times New Roman" panose="02020603050405020304" pitchFamily="18" charset="0"/>
                <a:ea typeface="Batang"/>
                <a:cs typeface="Times New Roman" panose="02020603050405020304" pitchFamily="18" charset="0"/>
                <a:sym typeface="Batang"/>
              </a:rPr>
              <a:t>a piece of ice</a:t>
            </a:r>
            <a:r>
              <a:rPr lang="en-US" i="1" dirty="0">
                <a:latin typeface="Times New Roman" panose="02020603050405020304" pitchFamily="18" charset="0"/>
                <a:ea typeface="Batang"/>
                <a:cs typeface="Times New Roman" panose="02020603050405020304" pitchFamily="18" charset="0"/>
                <a:sym typeface="Batang"/>
              </a:rPr>
              <a:t>) </a:t>
            </a:r>
            <a:r>
              <a:rPr lang="en-US" dirty="0">
                <a:latin typeface="Times New Roman" panose="02020603050405020304" pitchFamily="18" charset="0"/>
                <a:ea typeface="Batang"/>
                <a:cs typeface="Times New Roman" panose="02020603050405020304" pitchFamily="18" charset="0"/>
                <a:sym typeface="Batang"/>
              </a:rPr>
              <a:t>and broke his …………. (</a:t>
            </a:r>
            <a:r>
              <a:rPr lang="en-US" i="1" dirty="0">
                <a:solidFill>
                  <a:srgbClr val="FF0000"/>
                </a:solidFill>
                <a:latin typeface="Times New Roman" panose="02020603050405020304" pitchFamily="18" charset="0"/>
                <a:ea typeface="Batang"/>
                <a:cs typeface="Times New Roman" panose="02020603050405020304" pitchFamily="18" charset="0"/>
                <a:sym typeface="Batang"/>
              </a:rPr>
              <a:t>the left leg</a:t>
            </a:r>
            <a:r>
              <a:rPr lang="en-US" dirty="0">
                <a:latin typeface="Times New Roman" panose="02020603050405020304" pitchFamily="18" charset="0"/>
                <a:ea typeface="Batang"/>
                <a:cs typeface="Times New Roman" panose="02020603050405020304" pitchFamily="18" charset="0"/>
                <a:sym typeface="Batang"/>
              </a:rPr>
              <a:t>).</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3600"/>
              <a:buNone/>
            </a:pPr>
            <a:r>
              <a:rPr lang="en-US" sz="3600" dirty="0">
                <a:latin typeface="Times New Roman" panose="02020603050405020304" pitchFamily="18" charset="0"/>
                <a:ea typeface="Batang"/>
                <a:cs typeface="Times New Roman" panose="02020603050405020304" pitchFamily="18" charset="0"/>
                <a:sym typeface="Batang"/>
              </a:rPr>
              <a:t>vocabulary</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3200"/>
              <a:buNone/>
            </a:pPr>
            <a:endParaRPr sz="3200" dirty="0">
              <a:latin typeface="Times New Roman" panose="02020603050405020304" pitchFamily="18" charset="0"/>
              <a:ea typeface="Batang"/>
              <a:cs typeface="Times New Roman" panose="02020603050405020304" pitchFamily="18" charset="0"/>
              <a:sym typeface="Batang"/>
            </a:endParaRP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1)- recently = newly (adv.)</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2)- distasteful = unpleasant (adj.) </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3)- dread = scare (v.)</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4)- miserable = unhappy (adj.)</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5)- celebrations = party (n.)</a:t>
            </a: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6)- compensate = reward (v.)</a:t>
            </a: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7)- console = feel for him (v.)</a:t>
            </a: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8)- mumbling = stammer (n.)</a:t>
            </a: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9)- pester = annoy (v.)</a:t>
            </a:r>
          </a:p>
          <a:p>
            <a:pPr marL="228600" lvl="0" indent="-228600" algn="l" rtl="0">
              <a:lnSpc>
                <a:spcPct val="90000"/>
              </a:lnSpc>
              <a:spcBef>
                <a:spcPts val="1000"/>
              </a:spcBef>
              <a:spcAft>
                <a:spcPts val="0"/>
              </a:spcAft>
              <a:buClr>
                <a:schemeClr val="dk1"/>
              </a:buClr>
              <a:buSzPts val="3200"/>
              <a:buChar char="•"/>
            </a:pPr>
            <a:r>
              <a:rPr lang="en-US" sz="3200" dirty="0">
                <a:latin typeface="Times New Roman" panose="02020603050405020304" pitchFamily="18" charset="0"/>
                <a:ea typeface="Batang"/>
                <a:cs typeface="Times New Roman" panose="02020603050405020304" pitchFamily="18" charset="0"/>
                <a:sym typeface="Batang"/>
              </a:rPr>
              <a:t>10)- amuse = make laugh (v.)</a:t>
            </a:r>
            <a:endParaRPr sz="3200" dirty="0">
              <a:latin typeface="Times New Roman" panose="02020603050405020304" pitchFamily="18" charset="0"/>
              <a:ea typeface="Batang"/>
              <a:cs typeface="Times New Roman" panose="02020603050405020304" pitchFamily="18" charset="0"/>
              <a:sym typeface="Batang"/>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200" b="1" dirty="0">
                <a:latin typeface="Batang"/>
                <a:ea typeface="Batang"/>
                <a:cs typeface="+mj-cs"/>
                <a:sym typeface="Batang"/>
              </a:rPr>
              <a:t>Grammar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1. Write different sentences using the following:</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(laugh, laugh at)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(amuse </a:t>
            </a:r>
            <a:r>
              <a:rPr kumimoji="0" lang="ar-IQ"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يسلي</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enjoy</a:t>
            </a:r>
            <a:r>
              <a:rPr kumimoji="0" lang="ar-IQ"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يستمتع </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entertain</a:t>
            </a:r>
            <a:r>
              <a:rPr kumimoji="0" lang="ar-IQ"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يرفه </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She gave a loud, silly </a:t>
            </a:r>
            <a:r>
              <a:rPr kumimoji="0" lang="en-US" sz="2800" b="0" i="0" u="none" strike="noStrike" kern="1200" cap="none" spc="0" normalizeH="0" baseline="0" noProof="0" dirty="0">
                <a:ln>
                  <a:noFill/>
                </a:ln>
                <a:solidFill>
                  <a:srgbClr val="FF0000"/>
                </a:solidFill>
                <a:effectLst/>
                <a:uLnTx/>
                <a:uFillTx/>
                <a:latin typeface="Trebuchet MS" panose="020B0603020202020204"/>
                <a:ea typeface="+mn-ea"/>
                <a:cs typeface="+mj-cs"/>
              </a:rPr>
              <a:t>laugh (N.)</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He might find it hard to </a:t>
            </a:r>
            <a:r>
              <a:rPr kumimoji="0" lang="en-US" sz="2800" b="0" i="0" u="none" strike="noStrike" kern="1200" cap="none" spc="0" normalizeH="0" baseline="0" noProof="0" dirty="0">
                <a:ln>
                  <a:noFill/>
                </a:ln>
                <a:solidFill>
                  <a:srgbClr val="FF0000"/>
                </a:solidFill>
                <a:effectLst/>
                <a:uLnTx/>
                <a:uFillTx/>
                <a:latin typeface="Trebuchet MS" panose="020B0603020202020204"/>
                <a:ea typeface="+mn-ea"/>
                <a:cs typeface="+mj-cs"/>
              </a:rPr>
              <a:t>laugh at (V.) </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the Arabian joke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He made faces to </a:t>
            </a:r>
            <a:r>
              <a:rPr kumimoji="0" lang="en-US" sz="2800" b="0" i="0" u="none" strike="noStrike" kern="1200" cap="none" spc="0" normalizeH="0" baseline="0" noProof="0" dirty="0">
                <a:ln>
                  <a:noFill/>
                </a:ln>
                <a:solidFill>
                  <a:srgbClr val="FF0000"/>
                </a:solidFill>
                <a:effectLst/>
                <a:uLnTx/>
                <a:uFillTx/>
                <a:latin typeface="Trebuchet MS" panose="020B0603020202020204"/>
                <a:ea typeface="+mn-ea"/>
                <a:cs typeface="+mj-cs"/>
              </a:rPr>
              <a:t>amuse</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her.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I really </a:t>
            </a:r>
            <a:r>
              <a:rPr kumimoji="0" lang="en-US" sz="2800" b="0" i="0" u="none" strike="noStrike" kern="1200" cap="none" spc="0" normalizeH="0" baseline="0" noProof="0" dirty="0">
                <a:ln>
                  <a:noFill/>
                </a:ln>
                <a:solidFill>
                  <a:srgbClr val="FF0000"/>
                </a:solidFill>
                <a:effectLst/>
                <a:uLnTx/>
                <a:uFillTx/>
                <a:latin typeface="Trebuchet MS" panose="020B0603020202020204"/>
                <a:ea typeface="+mn-ea"/>
                <a:cs typeface="+mj-cs"/>
              </a:rPr>
              <a:t>enjoyed</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watching the movie with you last night.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I am not here to </a:t>
            </a:r>
            <a:r>
              <a:rPr kumimoji="0" lang="en-US" sz="2800" b="0" i="0" u="none" strike="noStrike" kern="1200" cap="none" spc="0" normalizeH="0" baseline="0" noProof="0" dirty="0">
                <a:ln>
                  <a:noFill/>
                </a:ln>
                <a:solidFill>
                  <a:srgbClr val="FF0000"/>
                </a:solidFill>
                <a:effectLst/>
                <a:uLnTx/>
                <a:uFillTx/>
                <a:latin typeface="Trebuchet MS" panose="020B0603020202020204"/>
                <a:ea typeface="+mn-ea"/>
                <a:cs typeface="+mj-cs"/>
              </a:rPr>
              <a:t>entertain</a:t>
            </a: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j-cs"/>
              </a:rPr>
              <a:t> you.</a:t>
            </a:r>
          </a:p>
          <a:p>
            <a:pPr marL="0" lvl="0" indent="0" algn="l" rtl="0">
              <a:lnSpc>
                <a:spcPct val="90000"/>
              </a:lnSpc>
              <a:spcBef>
                <a:spcPts val="0"/>
              </a:spcBef>
              <a:spcAft>
                <a:spcPts val="0"/>
              </a:spcAft>
              <a:buClr>
                <a:schemeClr val="dk1"/>
              </a:buClr>
              <a:buSzPts val="3600"/>
              <a:buNone/>
            </a:pPr>
            <a:endParaRPr sz="3200" b="1" dirty="0">
              <a:latin typeface="Batang"/>
              <a:ea typeface="Batang"/>
              <a:cs typeface="+mj-cs"/>
              <a:sym typeface="Batang"/>
            </a:endParaRPr>
          </a:p>
        </p:txBody>
      </p:sp>
      <p:pic>
        <p:nvPicPr>
          <p:cNvPr id="21" name="Camera 20">
            <a:extLst>
              <a:ext uri="{FF2B5EF4-FFF2-40B4-BE49-F238E27FC236}">
                <a16:creationId xmlns:a16="http://schemas.microsoft.com/office/drawing/2014/main" id="{649B218B-98F7-DE83-A83D-F542D6B31A76}"/>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pic>
        <p:nvPicPr>
          <p:cNvPr id="22" name="Camera 21">
            <a:extLst>
              <a:ext uri="{FF2B5EF4-FFF2-40B4-BE49-F238E27FC236}">
                <a16:creationId xmlns:a16="http://schemas.microsoft.com/office/drawing/2014/main" id="{CA655830-37AF-A625-66D3-96D12FF4E8E9}"/>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66535171"/>
      </p:ext>
    </p:extLst>
  </p:cSld>
  <p:clrMapOvr>
    <a:masterClrMapping/>
  </p:clrMapOvr>
  <p:transition spd="slow">
    <p:push/>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1084</Words>
  <Application>Microsoft Office PowerPoint</Application>
  <PresentationFormat>Widescreen</PresentationFormat>
  <Paragraphs>68</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Batang</vt:lpstr>
      <vt:lpstr>Arial</vt:lpstr>
      <vt:lpstr>Calibri</vt:lpstr>
      <vt:lpstr>Times New Roman</vt:lpstr>
      <vt:lpstr>Trebuchet MS</vt:lpstr>
      <vt:lpstr>Wingdings 3</vt:lpstr>
      <vt:lpstr>office theme</vt:lpstr>
      <vt:lpstr>Facet</vt:lpstr>
      <vt:lpstr> Comprehension Class Developing Skills</vt:lpstr>
      <vt:lpstr>Funny or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Funny or not?</dc:title>
  <cp:lastModifiedBy>Wasan Tawfeeq</cp:lastModifiedBy>
  <cp:revision>12</cp:revision>
  <dcterms:modified xsi:type="dcterms:W3CDTF">2023-04-04T01:21:27Z</dcterms:modified>
</cp:coreProperties>
</file>