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06/09/1444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06/09/1444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06/09/1444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06/09/1444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06/09/1444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06/09/1444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06/09/1444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06/09/1444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06/09/1444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06/09/1444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06/09/1444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06/09/1444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ar-IQ" smtClean="0"/>
              <a:t>الخطة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الفصل الأول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840171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ar-IQ" dirty="0" smtClean="0"/>
              <a:t>1 . مشكلة البحث ( 3 حلقات </a:t>
            </a:r>
            <a:r>
              <a:rPr lang="ar-IQ" dirty="0" smtClean="0"/>
              <a:t>) ثم الدخول بخصوصية المشكلة ومن ثم طرح تساءل الخاص بالمشكلة </a:t>
            </a:r>
            <a:endParaRPr lang="ar-IQ" dirty="0" smtClean="0"/>
          </a:p>
          <a:p>
            <a:pPr>
              <a:buNone/>
            </a:pPr>
            <a:r>
              <a:rPr lang="ar-IQ" dirty="0" smtClean="0"/>
              <a:t>2 . أهمية البحث ( نقاط ) </a:t>
            </a:r>
          </a:p>
          <a:p>
            <a:pPr>
              <a:buNone/>
            </a:pPr>
            <a:r>
              <a:rPr lang="ar-IQ" dirty="0" smtClean="0"/>
              <a:t>3 . هدف البحث ( تجسيد </a:t>
            </a:r>
            <a:r>
              <a:rPr lang="ar-IQ" dirty="0" smtClean="0"/>
              <a:t>فعل ثم إدخال مضمون العنوان )</a:t>
            </a:r>
            <a:endParaRPr lang="ar-IQ" dirty="0" smtClean="0"/>
          </a:p>
          <a:p>
            <a:pPr>
              <a:buNone/>
            </a:pPr>
            <a:r>
              <a:rPr lang="ar-IQ" dirty="0" smtClean="0"/>
              <a:t>4 . حدود البحث </a:t>
            </a:r>
          </a:p>
          <a:p>
            <a:pPr>
              <a:buNone/>
            </a:pPr>
            <a:r>
              <a:rPr lang="ar-IQ" dirty="0" smtClean="0"/>
              <a:t>1 . موضوعية ( خامة الحديد الخردة – مجسم الحصان )  2 . مكانية ( قسم التربية الفنية ) 3 . زماني ( للعام الدراسي 2022 - 2023 )</a:t>
            </a:r>
          </a:p>
          <a:p>
            <a:pPr>
              <a:buNone/>
            </a:pPr>
            <a:r>
              <a:rPr lang="ar-IQ" dirty="0" smtClean="0"/>
              <a:t>5 . </a:t>
            </a: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تحديد </a:t>
            </a: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المصطلحات </a:t>
            </a:r>
            <a:r>
              <a:rPr lang="ar-IQ" dirty="0" smtClean="0"/>
              <a:t>( تأخذ من عنوان البحث وقد نحتاج </a:t>
            </a:r>
            <a:r>
              <a:rPr lang="ar-IQ" dirty="0" err="1" smtClean="0"/>
              <a:t>الى</a:t>
            </a:r>
            <a:r>
              <a:rPr lang="ar-IQ" dirty="0" smtClean="0"/>
              <a:t> تحديد بعض مصطلحات المتن في الفصل الثاني مع ذكر المصدر )</a:t>
            </a:r>
          </a:p>
          <a:p>
            <a:pPr>
              <a:buNone/>
            </a:pP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     ( المؤلف ، السنة ، </a:t>
            </a:r>
            <a:r>
              <a:rPr lang="ar-IQ" dirty="0" err="1" smtClean="0">
                <a:solidFill>
                  <a:schemeClr val="accent2">
                    <a:lumMod val="75000"/>
                  </a:schemeClr>
                </a:solidFill>
              </a:rPr>
              <a:t>ص</a:t>
            </a: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 ) </a:t>
            </a:r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ar-IQ" dirty="0" smtClean="0"/>
              <a:t>الفصل الثاني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42928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ar-IQ" dirty="0" smtClean="0"/>
              <a:t>1 . </a:t>
            </a: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مباحث ( </a:t>
            </a:r>
            <a:r>
              <a:rPr lang="ar-IQ" b="1" dirty="0" smtClean="0"/>
              <a:t>عناوين  تأخذ من عنوان البحث تخدم البحث في بماء أداة البحث ) ( مع ذكر المصدر )</a:t>
            </a:r>
          </a:p>
          <a:p>
            <a:pPr>
              <a:buNone/>
            </a:pPr>
            <a:r>
              <a:rPr lang="ar-IQ" b="1" dirty="0" smtClean="0"/>
              <a:t>المصدر من اسم </a:t>
            </a:r>
            <a:r>
              <a:rPr lang="ar-IQ" b="1" dirty="0" smtClean="0"/>
              <a:t>       </a:t>
            </a:r>
            <a:r>
              <a:rPr lang="ar-IQ" sz="4500" dirty="0" smtClean="0">
                <a:solidFill>
                  <a:schemeClr val="accent2">
                    <a:lumMod val="75000"/>
                  </a:schemeClr>
                </a:solidFill>
              </a:rPr>
              <a:t>( </a:t>
            </a:r>
            <a:r>
              <a:rPr lang="ar-IQ" sz="4500" dirty="0" smtClean="0">
                <a:solidFill>
                  <a:schemeClr val="accent2">
                    <a:lumMod val="75000"/>
                  </a:schemeClr>
                </a:solidFill>
              </a:rPr>
              <a:t>المؤلف ، السنة ، </a:t>
            </a:r>
            <a:r>
              <a:rPr lang="ar-IQ" sz="4500" dirty="0" err="1" smtClean="0">
                <a:solidFill>
                  <a:schemeClr val="accent2">
                    <a:lumMod val="75000"/>
                  </a:schemeClr>
                </a:solidFill>
              </a:rPr>
              <a:t>ص</a:t>
            </a:r>
            <a:r>
              <a:rPr lang="ar-IQ" sz="4500" dirty="0" smtClean="0">
                <a:solidFill>
                  <a:schemeClr val="accent2">
                    <a:lumMod val="75000"/>
                  </a:schemeClr>
                </a:solidFill>
              </a:rPr>
              <a:t> )</a:t>
            </a:r>
            <a:endParaRPr lang="ar-IQ" sz="4500" b="1" dirty="0" smtClean="0"/>
          </a:p>
          <a:p>
            <a:pPr>
              <a:buNone/>
            </a:pPr>
            <a:r>
              <a:rPr lang="ar-IQ" dirty="0" smtClean="0"/>
              <a:t>1 . </a:t>
            </a:r>
            <a:r>
              <a:rPr lang="ar-IQ" b="1" dirty="0" smtClean="0"/>
              <a:t>المصدر من اسم مؤلف واحد </a:t>
            </a:r>
          </a:p>
          <a:p>
            <a:pPr>
              <a:buNone/>
            </a:pP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    </a:t>
            </a:r>
            <a:r>
              <a:rPr lang="ar-IQ" dirty="0" err="1" smtClean="0">
                <a:solidFill>
                  <a:schemeClr val="accent2">
                    <a:lumMod val="75000"/>
                  </a:schemeClr>
                </a:solidFill>
              </a:rPr>
              <a:t>روناك</a:t>
            </a: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 عبود جابر</a:t>
            </a:r>
          </a:p>
          <a:p>
            <a:pPr>
              <a:buNone/>
            </a:pP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جابر ، </a:t>
            </a:r>
            <a:r>
              <a:rPr lang="ar-IQ" dirty="0" err="1" smtClean="0">
                <a:solidFill>
                  <a:schemeClr val="accent2">
                    <a:lumMod val="75000"/>
                  </a:schemeClr>
                </a:solidFill>
              </a:rPr>
              <a:t>روناك</a:t>
            </a: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 عبود </a:t>
            </a: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           </a:t>
            </a:r>
          </a:p>
          <a:p>
            <a:pPr algn="l">
              <a:buNone/>
            </a:pP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 مثلا </a:t>
            </a:r>
            <a:r>
              <a:rPr lang="ar-IQ" dirty="0" err="1" smtClean="0">
                <a:solidFill>
                  <a:schemeClr val="accent2">
                    <a:lumMod val="75000"/>
                  </a:schemeClr>
                </a:solidFill>
              </a:rPr>
              <a:t>ً</a:t>
            </a: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 ( جابر ، 2023 ، </a:t>
            </a:r>
            <a:r>
              <a:rPr lang="ar-IQ" dirty="0" err="1" smtClean="0">
                <a:solidFill>
                  <a:schemeClr val="accent2">
                    <a:lumMod val="75000"/>
                  </a:schemeClr>
                </a:solidFill>
              </a:rPr>
              <a:t>ص</a:t>
            </a: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 7 )</a:t>
            </a:r>
          </a:p>
          <a:p>
            <a:pPr>
              <a:buNone/>
            </a:pPr>
            <a:r>
              <a:rPr lang="ar-IQ" sz="3100" dirty="0" smtClean="0"/>
              <a:t>2 . ا</a:t>
            </a:r>
            <a:r>
              <a:rPr lang="ar-IQ" sz="3100" b="1" dirty="0" smtClean="0"/>
              <a:t>لمصدر </a:t>
            </a:r>
            <a:r>
              <a:rPr lang="ar-IQ" sz="3100" b="1" dirty="0" smtClean="0"/>
              <a:t>من اسمين  </a:t>
            </a:r>
          </a:p>
          <a:p>
            <a:pPr>
              <a:buNone/>
            </a:pPr>
            <a:r>
              <a:rPr lang="ar-IQ" dirty="0" err="1" smtClean="0">
                <a:solidFill>
                  <a:schemeClr val="accent2">
                    <a:lumMod val="75000"/>
                  </a:schemeClr>
                </a:solidFill>
              </a:rPr>
              <a:t>روناك</a:t>
            </a: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 عبود جابر ومحمد حسين </a:t>
            </a:r>
          </a:p>
          <a:p>
            <a:pPr>
              <a:buNone/>
            </a:pP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جابر ، </a:t>
            </a:r>
            <a:r>
              <a:rPr lang="ar-IQ" dirty="0" err="1" smtClean="0">
                <a:solidFill>
                  <a:schemeClr val="accent2">
                    <a:lumMod val="75000"/>
                  </a:schemeClr>
                </a:solidFill>
              </a:rPr>
              <a:t>روناك</a:t>
            </a: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 عبود </a:t>
            </a:r>
            <a:r>
              <a:rPr lang="ar-IQ" dirty="0" err="1" smtClean="0">
                <a:solidFill>
                  <a:schemeClr val="accent2">
                    <a:lumMod val="75000"/>
                  </a:schemeClr>
                </a:solidFill>
              </a:rPr>
              <a:t>و</a:t>
            </a: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 محمد حسين </a:t>
            </a:r>
          </a:p>
          <a:p>
            <a:pPr algn="l">
              <a:buNone/>
            </a:pP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     ( جابر ومحمد ، 2023 ، </a:t>
            </a:r>
            <a:r>
              <a:rPr lang="ar-IQ" dirty="0" err="1" smtClean="0">
                <a:solidFill>
                  <a:schemeClr val="accent2">
                    <a:lumMod val="75000"/>
                  </a:schemeClr>
                </a:solidFill>
              </a:rPr>
              <a:t>ص</a:t>
            </a: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 7 )</a:t>
            </a:r>
          </a:p>
          <a:p>
            <a:pPr>
              <a:buNone/>
            </a:pPr>
            <a:r>
              <a:rPr lang="ar-IQ" sz="3100" b="1" dirty="0" smtClean="0"/>
              <a:t>3 . المصدر </a:t>
            </a:r>
            <a:r>
              <a:rPr lang="ar-IQ" sz="3100" b="1" dirty="0" smtClean="0"/>
              <a:t>أكثر من اسمين </a:t>
            </a:r>
          </a:p>
          <a:p>
            <a:pPr>
              <a:buNone/>
            </a:pPr>
            <a:r>
              <a:rPr lang="ar-IQ" dirty="0" err="1" smtClean="0">
                <a:solidFill>
                  <a:schemeClr val="accent2">
                    <a:lumMod val="75000"/>
                  </a:schemeClr>
                </a:solidFill>
              </a:rPr>
              <a:t>روناك</a:t>
            </a: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 عبود جابر ومحمد حسين وحيدر خالد</a:t>
            </a:r>
          </a:p>
          <a:p>
            <a:pPr>
              <a:buNone/>
            </a:pP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جابر ، </a:t>
            </a:r>
            <a:r>
              <a:rPr lang="ar-IQ" dirty="0" err="1" smtClean="0">
                <a:solidFill>
                  <a:schemeClr val="accent2">
                    <a:lumMod val="75000"/>
                  </a:schemeClr>
                </a:solidFill>
              </a:rPr>
              <a:t>روناك</a:t>
            </a: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 عبود </a:t>
            </a:r>
            <a:r>
              <a:rPr lang="ar-IQ" dirty="0" err="1" smtClean="0">
                <a:solidFill>
                  <a:schemeClr val="accent2">
                    <a:lumMod val="75000"/>
                  </a:schemeClr>
                </a:solidFill>
              </a:rPr>
              <a:t>و</a:t>
            </a: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( آخرون ) </a:t>
            </a:r>
          </a:p>
          <a:p>
            <a:pPr algn="l">
              <a:buNone/>
            </a:pP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 ( </a:t>
            </a: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جابر </a:t>
            </a:r>
            <a:r>
              <a:rPr lang="ar-IQ" dirty="0" err="1" smtClean="0">
                <a:solidFill>
                  <a:schemeClr val="accent2">
                    <a:lumMod val="75000"/>
                  </a:schemeClr>
                </a:solidFill>
              </a:rPr>
              <a:t>و</a:t>
            </a: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 آخرون، </a:t>
            </a: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2023 ، </a:t>
            </a:r>
            <a:r>
              <a:rPr lang="ar-IQ" dirty="0" err="1" smtClean="0">
                <a:solidFill>
                  <a:schemeClr val="accent2">
                    <a:lumMod val="75000"/>
                  </a:schemeClr>
                </a:solidFill>
              </a:rPr>
              <a:t>ص</a:t>
            </a: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 7 )</a:t>
            </a:r>
          </a:p>
          <a:p>
            <a:pPr>
              <a:buNone/>
            </a:pPr>
            <a:r>
              <a:rPr lang="ar-IQ" dirty="0" smtClean="0"/>
              <a:t>2 </a:t>
            </a:r>
            <a:r>
              <a:rPr lang="ar-IQ" b="1" dirty="0" smtClean="0"/>
              <a:t>. مستخلص الفصل الثاني </a:t>
            </a:r>
          </a:p>
          <a:p>
            <a:pPr>
              <a:buNone/>
            </a:pPr>
            <a:r>
              <a:rPr lang="ar-IQ" dirty="0" smtClean="0"/>
              <a:t>مؤشرات المباحث لبناء أداة البحث</a:t>
            </a:r>
            <a:endParaRPr lang="ar-IQ" dirty="0" smtClean="0"/>
          </a:p>
          <a:p>
            <a:pPr>
              <a:buNone/>
            </a:pPr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ar-IQ" dirty="0" smtClean="0"/>
              <a:t>الفصل الثالث ( إجراءات البحث )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ar-IQ" dirty="0" smtClean="0"/>
              <a:t>1 . منهج البحث ( تحليلي وصفي )</a:t>
            </a:r>
          </a:p>
          <a:p>
            <a:pPr>
              <a:buNone/>
            </a:pPr>
            <a:r>
              <a:rPr lang="ar-IQ" dirty="0" smtClean="0"/>
              <a:t>2 . مجتمع البحث ( مادي </a:t>
            </a:r>
            <a:r>
              <a:rPr lang="ar-IQ" dirty="0" smtClean="0"/>
              <a:t> ) مثل لوحات مجسمات آواني فخارية </a:t>
            </a:r>
            <a:endParaRPr lang="ar-IQ" dirty="0" smtClean="0"/>
          </a:p>
          <a:p>
            <a:pPr>
              <a:buNone/>
            </a:pPr>
            <a:r>
              <a:rPr lang="ar-IQ" dirty="0" smtClean="0"/>
              <a:t>3 . عينة البحث ( مادي ) </a:t>
            </a:r>
            <a:r>
              <a:rPr lang="ar-IQ" dirty="0" smtClean="0"/>
              <a:t>مثل لوحة بغدادية أو نصب الحرية أو مجسم </a:t>
            </a:r>
            <a:r>
              <a:rPr lang="ar-IQ" dirty="0" err="1" smtClean="0"/>
              <a:t>لشناشيل</a:t>
            </a:r>
            <a:r>
              <a:rPr lang="ar-IQ" dirty="0" smtClean="0"/>
              <a:t> بغداد أو بنات الباشا </a:t>
            </a:r>
            <a:r>
              <a:rPr lang="ar-IQ" dirty="0" smtClean="0"/>
              <a:t>أو </a:t>
            </a:r>
            <a:r>
              <a:rPr lang="ar-IQ" dirty="0" err="1" smtClean="0"/>
              <a:t>جدارية</a:t>
            </a:r>
            <a:r>
              <a:rPr lang="ar-IQ" dirty="0" smtClean="0"/>
              <a:t> الأصالة والتراث ، الحرية ، </a:t>
            </a:r>
            <a:r>
              <a:rPr lang="ar-IQ" dirty="0" err="1" smtClean="0"/>
              <a:t>المشحوف</a:t>
            </a:r>
            <a:r>
              <a:rPr lang="ar-IQ" dirty="0" smtClean="0"/>
              <a:t> ، تأمل ، الرسم على الأبواب ، </a:t>
            </a:r>
            <a:r>
              <a:rPr lang="ar-IQ" dirty="0" err="1" smtClean="0"/>
              <a:t>جدارية</a:t>
            </a:r>
            <a:r>
              <a:rPr lang="ar-IQ" dirty="0" smtClean="0"/>
              <a:t> بوابة </a:t>
            </a:r>
            <a:r>
              <a:rPr lang="ar-IQ" dirty="0" err="1" smtClean="0"/>
              <a:t>عشتار</a:t>
            </a:r>
            <a:r>
              <a:rPr lang="ar-IQ" dirty="0" smtClean="0"/>
              <a:t> ، </a:t>
            </a:r>
            <a:r>
              <a:rPr lang="ar-IQ" dirty="0" err="1" smtClean="0"/>
              <a:t>جدارية</a:t>
            </a:r>
            <a:r>
              <a:rPr lang="ar-IQ" dirty="0" smtClean="0"/>
              <a:t> الفسيفساء </a:t>
            </a:r>
            <a:endParaRPr lang="ar-IQ" dirty="0" smtClean="0"/>
          </a:p>
          <a:p>
            <a:pPr>
              <a:buNone/>
            </a:pPr>
            <a:r>
              <a:rPr lang="ar-IQ" dirty="0" smtClean="0"/>
              <a:t>4 . أداة البحث ( استمارة </a:t>
            </a:r>
            <a:r>
              <a:rPr lang="ar-IQ" dirty="0" smtClean="0"/>
              <a:t>) عبارة عن فقرات تستخلص من مصادر الكتب في الفصل الثاني من البحث .</a:t>
            </a:r>
            <a:endParaRPr lang="ar-IQ" dirty="0" smtClean="0"/>
          </a:p>
          <a:p>
            <a:pPr>
              <a:buNone/>
            </a:pPr>
            <a:r>
              <a:rPr lang="ar-IQ" dirty="0" smtClean="0"/>
              <a:t>5 . صدق الأداة </a:t>
            </a:r>
            <a:r>
              <a:rPr lang="ar-IQ" dirty="0" smtClean="0"/>
              <a:t>( بعرضها على مجموعة من الخبراء )</a:t>
            </a:r>
            <a:endParaRPr lang="ar-IQ" dirty="0" smtClean="0"/>
          </a:p>
          <a:p>
            <a:pPr>
              <a:buNone/>
            </a:pPr>
            <a:r>
              <a:rPr lang="ar-IQ" dirty="0" smtClean="0"/>
              <a:t>6 . ثبات الأداة </a:t>
            </a:r>
            <a:r>
              <a:rPr lang="ar-IQ" dirty="0" smtClean="0"/>
              <a:t>(بإعادة تحليل الاستمارة بين الباحث وخبرين والمقارنة بين النسب إحصائياً ) </a:t>
            </a:r>
            <a:endParaRPr lang="ar-IQ" dirty="0" smtClean="0"/>
          </a:p>
          <a:p>
            <a:pPr>
              <a:buNone/>
            </a:pPr>
            <a:r>
              <a:rPr lang="ar-IQ" dirty="0" smtClean="0"/>
              <a:t>7 . التطبيق </a:t>
            </a:r>
            <a:r>
              <a:rPr lang="ar-IQ" dirty="0" smtClean="0"/>
              <a:t> ( تدخل فيها مواد وأدوات العمل وخطوات طريقة العمل </a:t>
            </a:r>
            <a:endParaRPr lang="ar-IQ" dirty="0" smtClean="0"/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ar-IQ" dirty="0" smtClean="0"/>
              <a:t>الفصل الرابع ( نتائج البحث )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ar-IQ" dirty="0" smtClean="0"/>
              <a:t>1 . عرض </a:t>
            </a:r>
            <a:r>
              <a:rPr lang="ar-IQ" dirty="0" smtClean="0"/>
              <a:t>النتائج مناقشة </a:t>
            </a:r>
            <a:r>
              <a:rPr lang="ar-IQ" dirty="0" smtClean="0"/>
              <a:t>النتائج مع هدف البحث المحدد في الفصل الأول </a:t>
            </a:r>
            <a:endParaRPr lang="ar-IQ" dirty="0" smtClean="0"/>
          </a:p>
          <a:p>
            <a:pPr>
              <a:buNone/>
            </a:pPr>
            <a:r>
              <a:rPr lang="ar-IQ" dirty="0" smtClean="0"/>
              <a:t>2 . استنتاجات البحث </a:t>
            </a:r>
            <a:r>
              <a:rPr lang="ar-IQ" dirty="0" smtClean="0"/>
              <a:t>( </a:t>
            </a:r>
            <a:r>
              <a:rPr lang="ar-IQ" smtClean="0"/>
              <a:t>ما يستنتجه </a:t>
            </a:r>
            <a:r>
              <a:rPr lang="ar-IQ" dirty="0" smtClean="0"/>
              <a:t>الباحث بعد تطبيق البحث كأن يكون في استخدام ألوان جديدة أو إضافة خامة </a:t>
            </a:r>
            <a:r>
              <a:rPr lang="ar-IQ" dirty="0" err="1" smtClean="0"/>
              <a:t>آخرى</a:t>
            </a:r>
            <a:r>
              <a:rPr lang="ar-IQ" dirty="0" smtClean="0"/>
              <a:t> لم تعتمد في البحث ...</a:t>
            </a:r>
            <a:endParaRPr lang="ar-IQ" dirty="0" smtClean="0"/>
          </a:p>
          <a:p>
            <a:pPr>
              <a:buNone/>
            </a:pPr>
            <a:r>
              <a:rPr lang="ar-IQ" dirty="0" smtClean="0"/>
              <a:t>3 . توصيات </a:t>
            </a:r>
            <a:r>
              <a:rPr lang="ar-IQ" dirty="0" smtClean="0"/>
              <a:t> ( توصي الجهات المختصة كإضافة مفردة لمادة ، زيادة وقت المادة ، عمل معرض تنافسي بين الطلبة في </a:t>
            </a:r>
            <a:r>
              <a:rPr lang="ar-IQ" dirty="0" err="1" smtClean="0"/>
              <a:t>جداريات</a:t>
            </a:r>
            <a:r>
              <a:rPr lang="ar-IQ" dirty="0" smtClean="0"/>
              <a:t> </a:t>
            </a:r>
            <a:r>
              <a:rPr lang="ar-IQ" dirty="0" err="1" smtClean="0"/>
              <a:t>عشتار</a:t>
            </a:r>
            <a:r>
              <a:rPr lang="ar-IQ" dirty="0" smtClean="0"/>
              <a:t> ...</a:t>
            </a:r>
            <a:endParaRPr lang="ar-IQ" dirty="0" smtClean="0"/>
          </a:p>
          <a:p>
            <a:pPr>
              <a:buNone/>
            </a:pPr>
            <a:r>
              <a:rPr lang="ar-IQ" dirty="0" smtClean="0"/>
              <a:t>4 . مقترحات ( عناوين دراسات مستقبلية )</a:t>
            </a:r>
          </a:p>
          <a:p>
            <a:pPr>
              <a:buNone/>
            </a:pPr>
            <a:endParaRPr lang="ar-IQ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ar-IQ" dirty="0" smtClean="0"/>
              <a:t>المصادر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142984"/>
            <a:ext cx="8472518" cy="571501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ar-IQ" dirty="0" smtClean="0"/>
              <a:t>_ القرآن الكريم </a:t>
            </a:r>
          </a:p>
          <a:p>
            <a:pPr>
              <a:buNone/>
            </a:pPr>
            <a:r>
              <a:rPr lang="ar-IQ" dirty="0" smtClean="0"/>
              <a:t>1 . </a:t>
            </a: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حسب حروف الهجاء </a:t>
            </a:r>
          </a:p>
          <a:p>
            <a:pPr>
              <a:buNone/>
            </a:pP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2 . ترتيب المصدر بصورة عامة </a:t>
            </a:r>
          </a:p>
          <a:p>
            <a:pPr>
              <a:buNone/>
            </a:pP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 اسم المؤلف . </a:t>
            </a:r>
            <a:r>
              <a:rPr lang="ar-IQ" b="1" dirty="0" smtClean="0">
                <a:solidFill>
                  <a:schemeClr val="accent2">
                    <a:lumMod val="75000"/>
                  </a:schemeClr>
                </a:solidFill>
              </a:rPr>
              <a:t>اسم الكتاب </a:t>
            </a: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. ط ، </a:t>
            </a:r>
            <a:r>
              <a:rPr lang="ar-IQ" dirty="0" err="1" smtClean="0">
                <a:solidFill>
                  <a:schemeClr val="accent2">
                    <a:lumMod val="75000"/>
                  </a:schemeClr>
                </a:solidFill>
              </a:rPr>
              <a:t>ج</a:t>
            </a: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 ، دار النشر ، البلد، سنة النشر . </a:t>
            </a:r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r>
              <a:rPr lang="ar-IQ" dirty="0" smtClean="0"/>
              <a:t>3 . مثال </a:t>
            </a: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ناضر ، فاطمة الزهراء . </a:t>
            </a:r>
            <a:r>
              <a:rPr lang="ar-IQ" b="1" dirty="0" smtClean="0">
                <a:solidFill>
                  <a:schemeClr val="accent2">
                    <a:lumMod val="75000"/>
                  </a:schemeClr>
                </a:solidFill>
              </a:rPr>
              <a:t>فن الرسم </a:t>
            </a: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.ط1 ، ج1 ، دار الحرية ، بغداد ، العراق ، 2023 . </a:t>
            </a:r>
          </a:p>
          <a:p>
            <a:pPr>
              <a:buNone/>
            </a:pP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4 . جابر ، </a:t>
            </a:r>
            <a:r>
              <a:rPr lang="ar-IQ" dirty="0" err="1" smtClean="0">
                <a:solidFill>
                  <a:schemeClr val="accent2">
                    <a:lumMod val="75000"/>
                  </a:schemeClr>
                </a:solidFill>
              </a:rPr>
              <a:t>روناك</a:t>
            </a: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 عبود </a:t>
            </a:r>
            <a:r>
              <a:rPr lang="ar-IQ" dirty="0" err="1" smtClean="0">
                <a:solidFill>
                  <a:schemeClr val="accent2">
                    <a:lumMod val="75000"/>
                  </a:schemeClr>
                </a:solidFill>
              </a:rPr>
              <a:t>و</a:t>
            </a: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 محمد حسين . </a:t>
            </a:r>
            <a:r>
              <a:rPr lang="ar-IQ" b="1" dirty="0" smtClean="0">
                <a:solidFill>
                  <a:schemeClr val="accent2">
                    <a:lumMod val="75000"/>
                  </a:schemeClr>
                </a:solidFill>
              </a:rPr>
              <a:t>فن الرسم </a:t>
            </a: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.ط1 ، ج1 ، دار الحرية ، بغداد ، العراق ، 2023 . </a:t>
            </a:r>
          </a:p>
          <a:p>
            <a:pPr>
              <a:buNone/>
            </a:pPr>
            <a:endParaRPr lang="ar-IQ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5 . جابر ، </a:t>
            </a:r>
            <a:r>
              <a:rPr lang="ar-IQ" dirty="0" err="1" smtClean="0">
                <a:solidFill>
                  <a:schemeClr val="accent2">
                    <a:lumMod val="75000"/>
                  </a:schemeClr>
                </a:solidFill>
              </a:rPr>
              <a:t>روناك</a:t>
            </a: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 عبود </a:t>
            </a:r>
            <a:r>
              <a:rPr lang="ar-IQ" dirty="0" err="1" smtClean="0">
                <a:solidFill>
                  <a:schemeClr val="accent2">
                    <a:lumMod val="75000"/>
                  </a:schemeClr>
                </a:solidFill>
              </a:rPr>
              <a:t>و</a:t>
            </a: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( آخرون ) . </a:t>
            </a:r>
            <a:r>
              <a:rPr lang="ar-IQ" b="1" dirty="0" smtClean="0">
                <a:solidFill>
                  <a:schemeClr val="accent2">
                    <a:lumMod val="75000"/>
                  </a:schemeClr>
                </a:solidFill>
              </a:rPr>
              <a:t>فن الرسم </a:t>
            </a: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.ط1 ، ج1 ، دار الحرية ، بغداد ،  العراق ، 2023 . </a:t>
            </a:r>
          </a:p>
          <a:p>
            <a:pPr>
              <a:buNone/>
            </a:pPr>
            <a:endParaRPr lang="ar-IQ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ar-IQ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ar-IQ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ar-IQ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544</Words>
  <PresentationFormat>عرض على الشاشة (3:4)‏</PresentationFormat>
  <Paragraphs>50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سمة Office</vt:lpstr>
      <vt:lpstr>الخطة الفصل الأول</vt:lpstr>
      <vt:lpstr>الفصل الثاني</vt:lpstr>
      <vt:lpstr>الفصل الثالث ( إجراءات البحث )</vt:lpstr>
      <vt:lpstr>الفصل الرابع ( نتائج البحث )</vt:lpstr>
      <vt:lpstr>المصادر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الأول</dc:title>
  <dc:creator>pv</dc:creator>
  <cp:lastModifiedBy>pv</cp:lastModifiedBy>
  <cp:revision>85</cp:revision>
  <dcterms:created xsi:type="dcterms:W3CDTF">2023-03-03T16:16:49Z</dcterms:created>
  <dcterms:modified xsi:type="dcterms:W3CDTF">2023-03-27T20:05:06Z</dcterms:modified>
</cp:coreProperties>
</file>