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6" r:id="rId2"/>
    <p:sldId id="261" r:id="rId3"/>
    <p:sldId id="262" r:id="rId4"/>
    <p:sldId id="264" r:id="rId5"/>
    <p:sldId id="26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C984B3-F9DC-497E-8EC1-DEEFBE0E898B}" type="datetimeFigureOut">
              <a:rPr lang="en-US" smtClean="0"/>
              <a:t>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EFF83C-E5DD-4585-A476-5F114FACD77F}" type="slidenum">
              <a:rPr lang="en-US" smtClean="0"/>
              <a:t>‹#›</a:t>
            </a:fld>
            <a:endParaRPr lang="en-US"/>
          </a:p>
        </p:txBody>
      </p:sp>
    </p:spTree>
    <p:extLst>
      <p:ext uri="{BB962C8B-B14F-4D97-AF65-F5344CB8AC3E}">
        <p14:creationId xmlns:p14="http://schemas.microsoft.com/office/powerpoint/2010/main" val="1319275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4</a:t>
            </a:fld>
            <a:endParaRPr lang="en-US"/>
          </a:p>
        </p:txBody>
      </p:sp>
    </p:spTree>
    <p:extLst>
      <p:ext uri="{BB962C8B-B14F-4D97-AF65-F5344CB8AC3E}">
        <p14:creationId xmlns:p14="http://schemas.microsoft.com/office/powerpoint/2010/main" val="2387837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EFF83C-E5DD-4585-A476-5F114FACD77F}" type="slidenum">
              <a:rPr lang="en-US" smtClean="0"/>
              <a:t>5</a:t>
            </a:fld>
            <a:endParaRPr lang="en-US"/>
          </a:p>
        </p:txBody>
      </p:sp>
    </p:spTree>
    <p:extLst>
      <p:ext uri="{BB962C8B-B14F-4D97-AF65-F5344CB8AC3E}">
        <p14:creationId xmlns:p14="http://schemas.microsoft.com/office/powerpoint/2010/main" val="2387837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0" y="685800"/>
            <a:ext cx="4648200" cy="1905000"/>
          </a:xfrm>
          <a:solidFill>
            <a:schemeClr val="accent2">
              <a:lumMod val="40000"/>
              <a:lumOff val="60000"/>
            </a:schemeClr>
          </a:solidFill>
        </p:spPr>
        <p:txBody>
          <a:bodyPr>
            <a:normAutofit fontScale="90000"/>
          </a:bodyPr>
          <a:lstStyle/>
          <a:p>
            <a:r>
              <a:rPr lang="ar-IQ" dirty="0" smtClean="0"/>
              <a:t/>
            </a:r>
            <a:br>
              <a:rPr lang="ar-IQ" dirty="0" smtClean="0"/>
            </a:br>
            <a:r>
              <a:rPr lang="ar-SA" dirty="0" smtClean="0"/>
              <a:t> </a:t>
            </a:r>
            <a:r>
              <a:rPr lang="ar-IQ" dirty="0" smtClean="0"/>
              <a:t/>
            </a:r>
            <a:br>
              <a:rPr lang="ar-IQ" dirty="0" smtClean="0"/>
            </a:br>
            <a:r>
              <a:rPr lang="en-US" sz="3600" dirty="0"/>
              <a:t>repression </a:t>
            </a:r>
            <a:r>
              <a:rPr lang="ar-SA" sz="3600" b="1" dirty="0"/>
              <a:t>عملية الكبت</a:t>
            </a:r>
            <a:r>
              <a:rPr lang="ar-IQ" dirty="0" smtClean="0"/>
              <a:t/>
            </a:r>
            <a:br>
              <a:rPr lang="ar-IQ" dirty="0" smtClean="0"/>
            </a:br>
            <a:endParaRPr lang="en-US" dirty="0"/>
          </a:p>
        </p:txBody>
      </p:sp>
      <p:sp>
        <p:nvSpPr>
          <p:cNvPr id="3" name="Content Placeholder 2"/>
          <p:cNvSpPr>
            <a:spLocks noGrp="1"/>
          </p:cNvSpPr>
          <p:nvPr>
            <p:ph idx="1"/>
          </p:nvPr>
        </p:nvSpPr>
        <p:spPr>
          <a:xfrm>
            <a:off x="762000" y="3581400"/>
            <a:ext cx="3429000" cy="2362200"/>
          </a:xfrm>
          <a:solidFill>
            <a:schemeClr val="accent1">
              <a:lumMod val="20000"/>
              <a:lumOff val="80000"/>
            </a:schemeClr>
          </a:solidFill>
        </p:spPr>
        <p:txBody>
          <a:bodyPr>
            <a:normAutofit/>
          </a:bodyPr>
          <a:lstStyle/>
          <a:p>
            <a:pPr marL="0" indent="0" algn="just" rtl="1">
              <a:buNone/>
            </a:pPr>
            <a:r>
              <a:rPr lang="ar-IQ" dirty="0" smtClean="0"/>
              <a:t>  المحاضرة </a:t>
            </a:r>
            <a:r>
              <a:rPr lang="ar-IQ" smtClean="0"/>
              <a:t>( 14 </a:t>
            </a:r>
            <a:r>
              <a:rPr lang="ar-IQ" dirty="0" smtClean="0"/>
              <a:t>) </a:t>
            </a:r>
          </a:p>
          <a:p>
            <a:pPr marL="0" indent="0" algn="just" rtl="1">
              <a:buNone/>
            </a:pPr>
            <a:r>
              <a:rPr lang="ar-IQ" dirty="0" smtClean="0"/>
              <a:t>اساسيات علم النفس </a:t>
            </a:r>
          </a:p>
          <a:p>
            <a:pPr marL="0" indent="0" algn="just" rtl="1">
              <a:buNone/>
            </a:pPr>
            <a:r>
              <a:rPr lang="ar-IQ" dirty="0" smtClean="0"/>
              <a:t>أ . م . روناك عبود جابر</a:t>
            </a:r>
          </a:p>
          <a:p>
            <a:pPr marL="0" indent="0" algn="just" rtl="1">
              <a:buNone/>
            </a:pPr>
            <a:r>
              <a:rPr lang="ar-IQ" dirty="0" smtClean="0"/>
              <a:t>  </a:t>
            </a:r>
            <a:endParaRPr lang="en-US" dirty="0"/>
          </a:p>
        </p:txBody>
      </p:sp>
    </p:spTree>
    <p:extLst>
      <p:ext uri="{BB962C8B-B14F-4D97-AF65-F5344CB8AC3E}">
        <p14:creationId xmlns:p14="http://schemas.microsoft.com/office/powerpoint/2010/main" val="149456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152400"/>
            <a:ext cx="3505200" cy="838200"/>
          </a:xfrm>
          <a:solidFill>
            <a:schemeClr val="accent2">
              <a:lumMod val="40000"/>
              <a:lumOff val="60000"/>
            </a:schemeClr>
          </a:solidFill>
        </p:spPr>
        <p:txBody>
          <a:bodyPr>
            <a:normAutofit fontScale="90000"/>
          </a:bodyPr>
          <a:lstStyle/>
          <a:p>
            <a:r>
              <a:rPr lang="en-US" sz="3200" b="1" dirty="0" smtClean="0"/>
              <a:t> </a:t>
            </a:r>
            <a:r>
              <a:rPr lang="en-US" sz="3200" dirty="0"/>
              <a:t>repression </a:t>
            </a:r>
            <a:r>
              <a:rPr lang="ar-SA" sz="3200" b="1" dirty="0" smtClean="0"/>
              <a:t>عملية </a:t>
            </a:r>
            <a:r>
              <a:rPr lang="ar-SA" sz="3200" b="1" dirty="0"/>
              <a:t>الكبت</a:t>
            </a:r>
            <a:endParaRPr lang="en-US" sz="3200" dirty="0"/>
          </a:p>
        </p:txBody>
      </p:sp>
      <p:sp>
        <p:nvSpPr>
          <p:cNvPr id="3" name="Content Placeholder 2"/>
          <p:cNvSpPr>
            <a:spLocks noGrp="1"/>
          </p:cNvSpPr>
          <p:nvPr>
            <p:ph idx="1"/>
          </p:nvPr>
        </p:nvSpPr>
        <p:spPr>
          <a:xfrm>
            <a:off x="228600" y="1219200"/>
            <a:ext cx="8763000" cy="5181600"/>
          </a:xfrm>
          <a:solidFill>
            <a:schemeClr val="accent1">
              <a:lumMod val="20000"/>
              <a:lumOff val="80000"/>
            </a:schemeClr>
          </a:solidFill>
        </p:spPr>
        <p:txBody>
          <a:bodyPr>
            <a:normAutofit fontScale="85000" lnSpcReduction="20000"/>
          </a:bodyPr>
          <a:lstStyle/>
          <a:p>
            <a:pPr marL="0" indent="0" algn="just" rtl="1">
              <a:buNone/>
            </a:pPr>
            <a:r>
              <a:rPr lang="ar-IQ" sz="8600" dirty="0" smtClean="0"/>
              <a:t> </a:t>
            </a:r>
            <a:r>
              <a:rPr lang="ar-IQ" sz="3300" dirty="0" smtClean="0"/>
              <a:t>الكبت</a:t>
            </a:r>
            <a:r>
              <a:rPr lang="ar-SA" dirty="0" smtClean="0"/>
              <a:t> </a:t>
            </a:r>
            <a:r>
              <a:rPr lang="en-US" dirty="0"/>
              <a:t>repression </a:t>
            </a:r>
            <a:r>
              <a:rPr lang="ar-IQ" dirty="0" smtClean="0"/>
              <a:t> </a:t>
            </a:r>
            <a:r>
              <a:rPr lang="ar-SA" dirty="0" smtClean="0"/>
              <a:t>هو </a:t>
            </a:r>
            <a:r>
              <a:rPr lang="ar-SA" dirty="0"/>
              <a:t>استبعاد الدوافع المؤلمة أو المخيفة أو التي تثير في نفوسنا الشعور بالذنب أو الخزى أو النقص أو القلق ، واكراهها على التراجع والبقاء فى ذلك الجانب ، الخفى المظلم من النفس والذي يسمى ، اللاشعور ، أو العقل الباطن . فمن الدوافع ما يؤذي نفوسنا او يجرح كبرياءنا أو يسبب لنا الألم والضيق لو ظل ماثلا في شعورنا : كشعورنا بالنقص من تغيب فينا ، أو رغبتنا في الانتقام من صديق ، أو شعورنا بالذنب من عمل اتيناه ، أو ميلنا الجنسى الى بعض محارمنا ، او ارتيابنا في شخص نثق فيه ، أو خوفنا من الفشل ، أو غيرتنا من منافس .. كل هذه دواقع نستبعدها من شعورنا وتلقى بها في غيابة النفس وقراراتها حتى لا تكون مصدر ازعاج دائم لنا . </a:t>
            </a:r>
            <a:endParaRPr lang="en-US" dirty="0" smtClean="0"/>
          </a:p>
          <a:p>
            <a:pPr marL="0" indent="0" algn="just" rtl="1">
              <a:buNone/>
            </a:pPr>
            <a:endParaRPr lang="en-US" dirty="0"/>
          </a:p>
          <a:p>
            <a:pPr marL="0" indent="0" algn="just" rtl="1">
              <a:buNone/>
            </a:pPr>
            <a:r>
              <a:rPr lang="ar-SA" dirty="0"/>
              <a:t>ويتضمن الكبت فوق ذلك الوقوف بالمرصاد للدوافع التي أصبحت لاشعورية ومنعها من اقتحام الشعور أى منعها من أن تصبح شعورية مرة أخرى .</a:t>
            </a:r>
            <a:endParaRPr lang="en-US" dirty="0"/>
          </a:p>
          <a:p>
            <a:pPr marL="0" indent="0" algn="just" rtl="1">
              <a:buNone/>
            </a:pPr>
            <a:r>
              <a:rPr lang="ar-IQ" dirty="0" smtClean="0"/>
              <a:t>   </a:t>
            </a:r>
            <a:endParaRPr lang="en-US" dirty="0"/>
          </a:p>
        </p:txBody>
      </p:sp>
    </p:spTree>
    <p:extLst>
      <p:ext uri="{BB962C8B-B14F-4D97-AF65-F5344CB8AC3E}">
        <p14:creationId xmlns:p14="http://schemas.microsoft.com/office/powerpoint/2010/main" val="4005986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839200" cy="5638800"/>
          </a:xfrm>
          <a:solidFill>
            <a:schemeClr val="accent1">
              <a:lumMod val="20000"/>
              <a:lumOff val="80000"/>
            </a:schemeClr>
          </a:solidFill>
        </p:spPr>
        <p:txBody>
          <a:bodyPr>
            <a:normAutofit fontScale="55000" lnSpcReduction="20000"/>
          </a:bodyPr>
          <a:lstStyle/>
          <a:p>
            <a:pPr marL="0" indent="0" algn="just" rtl="1">
              <a:buNone/>
            </a:pPr>
            <a:r>
              <a:rPr lang="ar-SA" sz="4500" dirty="0"/>
              <a:t>1</a:t>
            </a:r>
            <a:r>
              <a:rPr lang="fa-IR" sz="4500" dirty="0"/>
              <a:t>- </a:t>
            </a:r>
            <a:r>
              <a:rPr lang="ar-SA" sz="4500" dirty="0"/>
              <a:t>يؤدى الكبت الى نسيان الأحداث والذكريات الأليمة والظروف التي حدثت فيها الصدمة الانفعالية . فقد تنسى الأم التي فقدت وحيدها ملابسات مرضه وموته ، أو ينسى الشخص الذي رافدته فكرة السرقة أو الغش وكاد أن ينفذها ظروف الزمان والمكان لهذا الاغراء .. وكثيرا ما يكون هذا النسيان جزئيا لا كليا</a:t>
            </a:r>
            <a:r>
              <a:rPr lang="ar-SA" sz="4500" b="1" dirty="0"/>
              <a:t> </a:t>
            </a:r>
            <a:r>
              <a:rPr lang="ar-SA" sz="4500" b="1" dirty="0" smtClean="0"/>
              <a:t>.</a:t>
            </a:r>
            <a:endParaRPr lang="ar-IQ" sz="4500" b="1" dirty="0" smtClean="0"/>
          </a:p>
          <a:p>
            <a:pPr marL="0" indent="0" algn="just" rtl="1">
              <a:buNone/>
            </a:pPr>
            <a:endParaRPr lang="en-US" sz="4500" dirty="0"/>
          </a:p>
          <a:p>
            <a:pPr marL="0" indent="0" algn="just" rtl="1">
              <a:buNone/>
            </a:pPr>
            <a:r>
              <a:rPr lang="ar-SA" sz="4500" dirty="0"/>
              <a:t>٢- والكبت يكف الفرد عن التفكير فى الدافع المكبوت وعن الاستجابة الصريحة المباشرة له . فالمكبوت جنسيا لا يجرؤ على التفكير في دافعه الجنسى ولا يعترف بأزمته الجنسية، وهذا يمنعه بطبيعة الحال من أن يلتمس النصح فيها أو يعمل على حلها فتظل الأزمة قائمة غير محسومة . وقل مثل ذلك فيمن يكبت ميولا عدوانية أو عواطف كراهية يضاف الى هذا أن الشخص المكبوت يتجنب المواقف والمناقشات التي يحتمل أن تثير المواد المكبوتة لديه أى التي تثير كامن شجونه وتغمز الأوتار الحساسة لديه، فاذا به يدير دفة الحديث ان أوشك أن يمس ناحية من هذه النواحى .. بل انه ينكر الدافع المكبوت انكارا تاما ان أفلت من قبضة الكبت وانكشف له الدافع . فلو أنك واجهت شخصا يحمل لأبيه كراهية مكبوتة بأنه يكره أباه في قرارة نفسه لم يلبث أن ينكر ماتقول وأن يتنكر له ، وانه المخلص في انكاره هذا ، اذ كيف يتسنى له أن يشعر بوجود دوافع تقع خارج حدود شعوره ؟</a:t>
            </a:r>
            <a:endParaRPr lang="en-US" sz="4500" dirty="0"/>
          </a:p>
          <a:p>
            <a:pPr marL="0" indent="0" algn="r" rtl="1">
              <a:buNone/>
            </a:pPr>
            <a:endParaRPr lang="en-US" sz="4000" dirty="0"/>
          </a:p>
        </p:txBody>
      </p:sp>
      <p:sp>
        <p:nvSpPr>
          <p:cNvPr id="4" name="Title 1"/>
          <p:cNvSpPr>
            <a:spLocks noGrp="1"/>
          </p:cNvSpPr>
          <p:nvPr>
            <p:ph type="title"/>
          </p:nvPr>
        </p:nvSpPr>
        <p:spPr>
          <a:xfrm>
            <a:off x="3886200" y="152400"/>
            <a:ext cx="4419600" cy="838200"/>
          </a:xfrm>
          <a:solidFill>
            <a:schemeClr val="accent2">
              <a:lumMod val="40000"/>
              <a:lumOff val="60000"/>
            </a:schemeClr>
          </a:solidFill>
        </p:spPr>
        <p:txBody>
          <a:bodyPr>
            <a:normAutofit/>
          </a:bodyPr>
          <a:lstStyle/>
          <a:p>
            <a:pPr marL="0" indent="0" rtl="1"/>
            <a:r>
              <a:rPr lang="ar-SA" sz="3200" b="1" dirty="0"/>
              <a:t>عواقب الكبت واضراره</a:t>
            </a:r>
            <a:endParaRPr lang="en-US" sz="3200" b="1" dirty="0"/>
          </a:p>
        </p:txBody>
      </p:sp>
    </p:spTree>
    <p:extLst>
      <p:ext uri="{BB962C8B-B14F-4D97-AF65-F5344CB8AC3E}">
        <p14:creationId xmlns:p14="http://schemas.microsoft.com/office/powerpoint/2010/main" val="381934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a:solidFill>
            <a:schemeClr val="accent1">
              <a:lumMod val="20000"/>
              <a:lumOff val="80000"/>
            </a:schemeClr>
          </a:solidFill>
        </p:spPr>
        <p:txBody>
          <a:bodyPr>
            <a:normAutofit fontScale="62500" lnSpcReduction="20000"/>
          </a:bodyPr>
          <a:lstStyle/>
          <a:p>
            <a:pPr marL="0" indent="0" algn="just" rtl="1">
              <a:buNone/>
            </a:pPr>
            <a:r>
              <a:rPr lang="ar-IQ" sz="2800" dirty="0" smtClean="0"/>
              <a:t> </a:t>
            </a:r>
            <a:r>
              <a:rPr lang="ar-IQ" sz="4500" dirty="0" smtClean="0"/>
              <a:t>3 </a:t>
            </a:r>
            <a:r>
              <a:rPr lang="ar-SA" sz="4500" dirty="0" smtClean="0"/>
              <a:t>- </a:t>
            </a:r>
            <a:r>
              <a:rPr lang="ar-SA" sz="4500" dirty="0"/>
              <a:t>وقد يظل المكبوت كما هو في اعماق الشخصية ، أو يفشل الكبت ويفلس فاذا بالمكبوت يقتحم السدود ويبدو سافرا صريحا كانفجارات الغضب والاندفاعات الجنسية في سن المراهقة ، أو يبدو في صورة رمزية ملتوية كفلتات اللسان وزلات القلم واضاعة الأشياء والعاب الأطفال ومشكلاتهم السلوكية وأحلام النوم وأعراض الأمراض النفسية ... فالغضب المكبوت لدى الطفل قد يبدو في كسره عفوا بعض ما تحبه أمه من آنية، أو يبدو في رفضه تناول الطعام أو التبول القسرى ، وغيرتك المكبوتة من زميل أو صديق تفوق عليك في المركز قد تبدو في أحلامك. اذ ترى نفسك له او تبدو في شدة نقدك له اثناء اليقظة </a:t>
            </a:r>
            <a:r>
              <a:rPr lang="ar-SA" sz="4500" dirty="0" smtClean="0"/>
              <a:t>.</a:t>
            </a:r>
            <a:endParaRPr lang="ar-IQ" sz="4500" dirty="0" smtClean="0"/>
          </a:p>
          <a:p>
            <a:pPr marL="0" indent="0" algn="just" rtl="1">
              <a:buNone/>
            </a:pPr>
            <a:endParaRPr lang="en-US" sz="4500" dirty="0"/>
          </a:p>
          <a:p>
            <a:pPr marL="0" indent="0" algn="just" rtl="1">
              <a:buNone/>
            </a:pPr>
            <a:r>
              <a:rPr lang="ar-SA" sz="4500" dirty="0"/>
              <a:t>4- وقد يفلح الكيت في خفض مالدى الفرد من قلق وتوتر ان كان الدافع المكبوت غير قوى أو غير ملح وزالت الظروف التي تستفز هذا الدافع وتثيره اما ان كان ملحا وعملت الظروف على استثارته دوما تراكم التوتر النفسى الجسمي وتضخم بما يجعل الفرد عاجزا عن ضبط سلوكه حتى ان ادرك انه يتصرف تصرفا غريبا لذا كان السلوك الصادر عن الكيت سلوكا قسريا اى لا يمكن ردعه بالارادة فالموظف المكبوت لا يستطيع أن يكف نفسه عن الاحتكاك برؤسائه حتى ان كان على يقين انه سيضار من هذا الاحتكاك . كذلك الشاب الذي يعض شفتيه ويقضم أظفاره في عنف </a:t>
            </a:r>
            <a:r>
              <a:rPr lang="ar-SA" sz="4500" dirty="0" smtClean="0"/>
              <a:t>واستمرار</a:t>
            </a:r>
            <a:endParaRPr lang="en-US" sz="4500" dirty="0"/>
          </a:p>
        </p:txBody>
      </p:sp>
    </p:spTree>
    <p:extLst>
      <p:ext uri="{BB962C8B-B14F-4D97-AF65-F5344CB8AC3E}">
        <p14:creationId xmlns:p14="http://schemas.microsoft.com/office/powerpoint/2010/main" val="3508803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a:solidFill>
            <a:schemeClr val="accent1">
              <a:lumMod val="20000"/>
              <a:lumOff val="80000"/>
            </a:schemeClr>
          </a:solidFill>
        </p:spPr>
        <p:txBody>
          <a:bodyPr>
            <a:normAutofit fontScale="92500" lnSpcReduction="20000"/>
          </a:bodyPr>
          <a:lstStyle/>
          <a:p>
            <a:pPr marL="0" indent="0" algn="just" rtl="1">
              <a:buNone/>
            </a:pPr>
            <a:r>
              <a:rPr lang="ar-SA" sz="3000" dirty="0"/>
              <a:t>مرغما مقسورا ، بل قد يتخذ السلوك القسري طابعا اجراميا فاذا بالفرد تمتد بده رغما عنه إلى سرقة شيء تافه لا حاجة له به ، أو الى طعن صديق، أو اشعال النار في كومة من القش دون اصرار سابق و دون مبرر أو سبب معقول كأنما تحركه يد ساخر . </a:t>
            </a:r>
            <a:endParaRPr lang="en-US" sz="3000" dirty="0"/>
          </a:p>
          <a:p>
            <a:pPr marL="0" indent="0" algn="just" rtl="1">
              <a:buNone/>
            </a:pPr>
            <a:endParaRPr lang="ar-IQ" sz="3000" dirty="0" smtClean="0"/>
          </a:p>
          <a:p>
            <a:pPr marL="0" indent="0" algn="just" rtl="1">
              <a:buNone/>
            </a:pPr>
            <a:r>
              <a:rPr lang="ar-SA" sz="3000" dirty="0" smtClean="0"/>
              <a:t>5- ولنذكر أن الدافع المكبوت دافع مجهول لا يتيح الفرص لارضائه ارضاء ملائما ، أو لارجاء تحقيقه، أو التعويض عنه ، أو توجيهه وجهة مناسبة، أو ضبطه بالارادة، لذا غالبا ما يكون السلوك الصادر عنه سلوكا غريبا أو شاذا أو سخيفا أو مضادا للمجتمع كما ظهر من الأمثلة السابقة .</a:t>
            </a:r>
            <a:endParaRPr lang="ar-IQ" sz="3000" dirty="0" smtClean="0"/>
          </a:p>
          <a:p>
            <a:pPr marL="0" indent="0" algn="just" rtl="1">
              <a:buNone/>
            </a:pPr>
            <a:endParaRPr lang="en-US" sz="3000" dirty="0" smtClean="0"/>
          </a:p>
          <a:p>
            <a:pPr marL="0" indent="0" algn="just" rtl="1">
              <a:buNone/>
            </a:pPr>
            <a:r>
              <a:rPr lang="ar-SA" sz="3000" dirty="0" smtClean="0"/>
              <a:t>6- ميما تقدم ترى أن الكيت حيلة ساذجة من حبل التخفف من القلق والتوتر . صحيح أنه يعنى الفرد من معرفة دوافعه وذكرياته الأليمة فيعفيه من مشاعر الذنب أو الخوف أو الكره المرتبطة بهذه الدوافع والذكريات، لكن اعتقال الدوافع المتوثبة والحجر عليها مما يضخم التوتر والقلق من ناحية أخرى . فكان الكبت يعمى الفرد عن رؤية مصدر النار لكنه لا يحميه من سعرها ، فهو لا يزيل التوتر والقلق لكنه يخفى عن الفرد مصدرها .</a:t>
            </a:r>
            <a:endParaRPr lang="en-US" sz="3000" dirty="0" smtClean="0"/>
          </a:p>
          <a:p>
            <a:pPr marL="0" indent="0" rtl="1">
              <a:buNone/>
            </a:pPr>
            <a:r>
              <a:rPr lang="ar-SA" dirty="0" smtClean="0"/>
              <a:t> </a:t>
            </a:r>
            <a:endParaRPr lang="en-US" dirty="0"/>
          </a:p>
        </p:txBody>
      </p:sp>
    </p:spTree>
    <p:extLst>
      <p:ext uri="{BB962C8B-B14F-4D97-AF65-F5344CB8AC3E}">
        <p14:creationId xmlns:p14="http://schemas.microsoft.com/office/powerpoint/2010/main" val="668139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771</Words>
  <Application>Microsoft Office PowerPoint</Application>
  <PresentationFormat>On-screen Show (4:3)</PresentationFormat>
  <Paragraphs>25</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repression عملية الكبت </vt:lpstr>
      <vt:lpstr> repression عملية الكبت</vt:lpstr>
      <vt:lpstr>عواقب الكبت واضراره</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DR.Ahmed Saker 2O11</cp:lastModifiedBy>
  <cp:revision>76</cp:revision>
  <dcterms:created xsi:type="dcterms:W3CDTF">2006-08-16T00:00:00Z</dcterms:created>
  <dcterms:modified xsi:type="dcterms:W3CDTF">2023-02-14T00:28:05Z</dcterms:modified>
</cp:coreProperties>
</file>