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61" r:id="rId3"/>
    <p:sldId id="262" r:id="rId4"/>
    <p:sldId id="267" r:id="rId5"/>
    <p:sldId id="26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609600"/>
            <a:ext cx="4800600" cy="2438400"/>
          </a:xfrm>
          <a:solidFill>
            <a:schemeClr val="accent2">
              <a:lumMod val="40000"/>
              <a:lumOff val="60000"/>
            </a:schemeClr>
          </a:solidFill>
        </p:spPr>
        <p:txBody>
          <a:bodyPr>
            <a:normAutofit fontScale="90000"/>
          </a:bodyPr>
          <a:lstStyle/>
          <a:p>
            <a:pPr rtl="1"/>
            <a:r>
              <a:rPr lang="ar-IQ" dirty="0" smtClean="0"/>
              <a:t/>
            </a:r>
            <a:br>
              <a:rPr lang="ar-IQ" dirty="0" smtClean="0"/>
            </a:br>
            <a:r>
              <a:rPr lang="ar-SA" dirty="0" smtClean="0"/>
              <a:t> </a:t>
            </a:r>
            <a:r>
              <a:rPr lang="ar-IQ" dirty="0" smtClean="0"/>
              <a:t/>
            </a:r>
            <a:br>
              <a:rPr lang="ar-IQ" dirty="0" smtClean="0"/>
            </a:br>
            <a:r>
              <a:rPr lang="ar-SA" sz="3600" b="1" dirty="0"/>
              <a:t>دافع الهرب وانفعال الخوف</a:t>
            </a:r>
            <a:r>
              <a:rPr lang="en-US" sz="3600" dirty="0"/>
              <a:t/>
            </a:r>
            <a:br>
              <a:rPr lang="en-US" sz="3600" dirty="0"/>
            </a:br>
            <a:r>
              <a:rPr lang="ar-SA" sz="3600" b="1" dirty="0"/>
              <a:t>  او دافع التماس الأمن</a:t>
            </a:r>
            <a:r>
              <a:rPr lang="en-US" sz="3600" dirty="0"/>
              <a:t/>
            </a:r>
            <a:br>
              <a:rPr lang="en-US" sz="3600" dirty="0"/>
            </a:br>
            <a:r>
              <a:rPr lang="ar-IQ" dirty="0" smtClean="0"/>
              <a:t/>
            </a:r>
            <a:br>
              <a:rPr lang="ar-IQ" dirty="0" smtClean="0"/>
            </a:b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fontScale="92500"/>
          </a:bodyPr>
          <a:lstStyle/>
          <a:p>
            <a:pPr marL="0" indent="0" algn="just" rtl="1">
              <a:buNone/>
            </a:pPr>
            <a:r>
              <a:rPr lang="ar-IQ" dirty="0" smtClean="0"/>
              <a:t>  المحاضرة ( 13 ) </a:t>
            </a:r>
            <a:r>
              <a:rPr lang="ar-IQ" smtClean="0"/>
              <a:t>ج 2</a:t>
            </a:r>
            <a:endParaRPr lang="ar-IQ" dirty="0" smtClean="0"/>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162800" cy="762000"/>
          </a:xfrm>
          <a:solidFill>
            <a:schemeClr val="accent2">
              <a:lumMod val="40000"/>
              <a:lumOff val="60000"/>
            </a:schemeClr>
          </a:solidFill>
        </p:spPr>
        <p:txBody>
          <a:bodyPr>
            <a:normAutofit fontScale="90000"/>
          </a:bodyPr>
          <a:lstStyle/>
          <a:p>
            <a:pPr rtl="1"/>
            <a:r>
              <a:rPr lang="ar-IQ" sz="3200" b="1" dirty="0" smtClean="0"/>
              <a:t/>
            </a:r>
            <a:br>
              <a:rPr lang="ar-IQ" sz="3200" b="1" dirty="0" smtClean="0"/>
            </a:br>
            <a:r>
              <a:rPr lang="ar-IQ" sz="3200" b="1" dirty="0" smtClean="0"/>
              <a:t>3 . أ . </a:t>
            </a:r>
            <a:r>
              <a:rPr lang="ar-SA" sz="3200" b="1" dirty="0" smtClean="0"/>
              <a:t>دافع </a:t>
            </a:r>
            <a:r>
              <a:rPr lang="ar-SA" sz="3200" b="1" dirty="0"/>
              <a:t>الهرب وانفعال </a:t>
            </a:r>
            <a:r>
              <a:rPr lang="ar-SA" sz="3200" b="1" dirty="0" smtClean="0"/>
              <a:t>الخوف</a:t>
            </a:r>
            <a:r>
              <a:rPr lang="ar-SA" sz="3200" b="1" dirty="0"/>
              <a:t> او دافع التماس الأمن</a:t>
            </a:r>
            <a:r>
              <a:rPr lang="en-US" sz="3200" dirty="0"/>
              <a:t/>
            </a:r>
            <a:br>
              <a:rPr lang="en-US" sz="3200" dirty="0"/>
            </a:br>
            <a:endParaRPr lang="en-US" sz="3200" dirty="0"/>
          </a:p>
        </p:txBody>
      </p:sp>
      <p:sp>
        <p:nvSpPr>
          <p:cNvPr id="3" name="Content Placeholder 2"/>
          <p:cNvSpPr>
            <a:spLocks noGrp="1"/>
          </p:cNvSpPr>
          <p:nvPr>
            <p:ph idx="1"/>
          </p:nvPr>
        </p:nvSpPr>
        <p:spPr>
          <a:xfrm>
            <a:off x="152400" y="762000"/>
            <a:ext cx="8763000" cy="5943600"/>
          </a:xfrm>
          <a:solidFill>
            <a:schemeClr val="accent1">
              <a:lumMod val="20000"/>
              <a:lumOff val="80000"/>
            </a:schemeClr>
          </a:solidFill>
        </p:spPr>
        <p:txBody>
          <a:bodyPr>
            <a:normAutofit fontScale="62500" lnSpcReduction="20000"/>
          </a:bodyPr>
          <a:lstStyle/>
          <a:p>
            <a:pPr marL="0" indent="0" algn="just" rtl="1">
              <a:buNone/>
            </a:pPr>
            <a:r>
              <a:rPr lang="ar-IQ" sz="4500" dirty="0" smtClean="0"/>
              <a:t>  </a:t>
            </a:r>
            <a:r>
              <a:rPr lang="en-US" sz="4500" dirty="0" smtClean="0"/>
              <a:t> </a:t>
            </a:r>
            <a:r>
              <a:rPr lang="ar-SA" sz="4500" dirty="0" smtClean="0"/>
              <a:t>يرث </a:t>
            </a:r>
            <a:r>
              <a:rPr lang="ar-SA" sz="4500" dirty="0"/>
              <a:t>الانسان . وكذلك الحيوان ، استعدادا عاما للخوف والابتعاد عن الأشياء والمواقف التى تؤلم الجسم وتؤذيه أو التي يتوقع منها الألم والاذى ، وكل شيء أو موقف يهدد بهذا الألم والأذى يشكل لدى الفرد خطرا ، أو مخافة أما الاخطار الفطرية التي تثير هذا الدافع عند الانسان ، أي تثير فيه الخوف وسلوك الابتعاد والتجنب والهرب فمن نوع بداني وعددها محدود . من ذلك أن الطفل الرضيع في الستة الأشهر الأولى من حياته لا تبعث في نفسه الخوف الا الأصوات العالية ، والاحداث المباغتة والازاحة المفاجئة له من مكان إلى آخر، وفقد السند أي أن يكون متكئا أو محمولا على شيء تم يهوى به هذا الشيء أو يتخلى عنه ... أما ذلك والرضيع لا يخاف شيئا مما يخيفنا نحن الكبار . فالطفل بفطرته لا يخاف الكلاب أو الظلام أو البرق أو أمواج البحر أو الموت أو القانون . تم تزداد مخاوفه بعد ذلك عن طريق النضج الطبيعي وعملية التعلم .. وأما السلوك البدائي الذي يصدر عن هذا الاستعداد فيتلخص في الانتقاض والاجفال والصياح ، ومحاولة القبض باليد، والابتعاد ولو درجة طفيفة ومحاولة الهرب ، مع تعبيرات الوجه المعروفة للخوف والتي لا تبدو في العادة بشكل واضح متميز قبل نهاية العام الأول من العمر .</a:t>
            </a:r>
            <a:endParaRPr lang="en-US" sz="4500" dirty="0"/>
          </a:p>
          <a:p>
            <a:pPr marL="0" indent="0" algn="just" rtl="1">
              <a:buNone/>
            </a:pPr>
            <a:endParaRPr lang="en-US" dirty="0"/>
          </a:p>
          <a:p>
            <a:pPr marL="0" indent="0" algn="just" rtl="1">
              <a:buNone/>
            </a:pPr>
            <a:r>
              <a:rPr lang="ar-IQ" dirty="0" smtClean="0"/>
              <a:t>   </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839200" cy="5867400"/>
          </a:xfrm>
          <a:solidFill>
            <a:schemeClr val="accent1">
              <a:lumMod val="20000"/>
              <a:lumOff val="80000"/>
            </a:schemeClr>
          </a:solidFill>
        </p:spPr>
        <p:txBody>
          <a:bodyPr>
            <a:normAutofit fontScale="25000" lnSpcReduction="20000"/>
          </a:bodyPr>
          <a:lstStyle/>
          <a:p>
            <a:pPr marL="0" indent="0" algn="just" rtl="1">
              <a:buNone/>
            </a:pPr>
            <a:r>
              <a:rPr lang="ar-IQ" sz="9600" dirty="0" smtClean="0"/>
              <a:t>   </a:t>
            </a:r>
            <a:r>
              <a:rPr lang="ar-SA" sz="9600" dirty="0" smtClean="0"/>
              <a:t>لدى </a:t>
            </a:r>
            <a:r>
              <a:rPr lang="ar-SA" sz="9600" dirty="0"/>
              <a:t>الانسان ، وكذلك الحيوان استعداد فطري عام للغضب ومقاومة كل ما يقيد حركاته ، ويعوق سلوكه ، ويقف عقبة في سبيل تحقیق ای دافع آخر لديه. والسلوك الفطرى لهذا الدافع هو تحطيم العائق وتهشيمه حتى يصبح الفرد حرا يفعل ما يريد ، وما عليك الا أن تقبض على طفل فتقيد حركات ذراعيه أو ساقيه ، أو أن تنزع قطعه اللحم من كلب جائع ، أو أن تحاول ابعاد دجاجة عن فراخها .. ثم انظر ما يحدث ، وقد دلت التجارب على أن الحرمان من الطعام أو من النوم يؤدي بالرضعاء الى الصياح الغاضب ، وبالفيران الى الاسراف في العض .</a:t>
            </a:r>
            <a:endParaRPr lang="en-US" sz="9600" dirty="0"/>
          </a:p>
          <a:p>
            <a:pPr marL="0" indent="0" algn="just" rtl="1">
              <a:buNone/>
            </a:pPr>
            <a:r>
              <a:rPr lang="ar-IQ" sz="9600" dirty="0" smtClean="0"/>
              <a:t>   </a:t>
            </a:r>
            <a:r>
              <a:rPr lang="ar-SA" sz="9600" dirty="0" smtClean="0"/>
              <a:t>ومما </a:t>
            </a:r>
            <a:r>
              <a:rPr lang="ar-SA" sz="9600" dirty="0"/>
              <a:t>يثير هذا الدافع عند الطفل، فضلا عن تقييد حركاته. منمه من عمل ما يريد، وأمره بعمل مالا يريد، واهماله أو عدم الاهتمام بما يقول أو يفعل ٠٠ وهو يستجيب لكل أولئك بالصباح والضرب والخمش أو الاعتداء الجسمى .. غير أن الانسان يتقدم العمر ، وعن طريق عملية التعلم ، يتخلص من كثير من المثيرات الطفلية للغضب، ومن التعبيرات البدائية عنه ، حين يرى استنكار المجتمع لها ٠٠ لكنه ينور دائما ويغضب مما يعوق أعماله ، أو يتدخل في حقوقه، أو يصطدم بمبادئه ومعتقداته واحترامه لذاته ، بل يغضب من كل شخص أو موقف يشعره بالتحكم والضغط والحرمان . وحبذا لو أفلحت التربية فى العلاء هذا الدافع والتسامي به </a:t>
            </a:r>
            <a:r>
              <a:rPr lang="en-US" sz="9600" dirty="0"/>
              <a:t>sublimation </a:t>
            </a:r>
            <a:r>
              <a:rPr lang="ar-SA" sz="9600" dirty="0"/>
              <a:t>أى فى ربطه بمثيرات سامية أرقى من مترانه البدائية كالغضب للحق أو لتاييد مبدأ والقتال لنصرة الضعيف ومغالية ما يزخر به العالم من آلام .</a:t>
            </a:r>
            <a:endParaRPr lang="en-US" sz="9600" dirty="0"/>
          </a:p>
          <a:p>
            <a:pPr marL="0" indent="0" algn="just" rtl="1">
              <a:buNone/>
            </a:pPr>
            <a:r>
              <a:rPr lang="ar-IQ" sz="9600" dirty="0" smtClean="0"/>
              <a:t>  </a:t>
            </a:r>
            <a:r>
              <a:rPr lang="ar-SA" sz="9600" dirty="0" smtClean="0"/>
              <a:t>ومما </a:t>
            </a:r>
            <a:r>
              <a:rPr lang="ar-SA" sz="9600" dirty="0"/>
              <a:t>يجدر توكيده أن الانسان لا يرت ميلا إلى المقاتلة والعدوان حيا في العدوان، كما يرى بعض العلماء ، بل حين يمان سلوكه و تحيط دوافعه ونقيد حريته.</a:t>
            </a:r>
            <a:endParaRPr lang="en-US" sz="9600" dirty="0"/>
          </a:p>
          <a:p>
            <a:pPr marL="0" indent="0" algn="r" rtl="1">
              <a:buNone/>
            </a:pPr>
            <a:endParaRPr lang="en-US" sz="4000" dirty="0"/>
          </a:p>
        </p:txBody>
      </p:sp>
      <p:sp>
        <p:nvSpPr>
          <p:cNvPr id="4" name="Title 1"/>
          <p:cNvSpPr>
            <a:spLocks noGrp="1"/>
          </p:cNvSpPr>
          <p:nvPr>
            <p:ph type="title"/>
          </p:nvPr>
        </p:nvSpPr>
        <p:spPr>
          <a:xfrm>
            <a:off x="2895600" y="0"/>
            <a:ext cx="5410200" cy="914400"/>
          </a:xfrm>
          <a:solidFill>
            <a:schemeClr val="accent2">
              <a:lumMod val="40000"/>
              <a:lumOff val="60000"/>
            </a:schemeClr>
          </a:solidFill>
        </p:spPr>
        <p:txBody>
          <a:bodyPr>
            <a:normAutofit/>
          </a:bodyPr>
          <a:lstStyle/>
          <a:p>
            <a:pPr marL="0" indent="0" rtl="1"/>
            <a:r>
              <a:rPr lang="ar-IQ" sz="3200" dirty="0" smtClean="0"/>
              <a:t>3 </a:t>
            </a:r>
            <a:r>
              <a:rPr lang="ar-IQ" sz="3200" dirty="0"/>
              <a:t>. </a:t>
            </a:r>
            <a:r>
              <a:rPr lang="ar-IQ" sz="3200" dirty="0" smtClean="0"/>
              <a:t> ب . </a:t>
            </a:r>
            <a:r>
              <a:rPr lang="ar-SA" sz="2800" b="1" dirty="0" smtClean="0"/>
              <a:t>دافع </a:t>
            </a:r>
            <a:r>
              <a:rPr lang="ar-SA" sz="2800" b="1" dirty="0"/>
              <a:t>المقاتلة وانفعال الغضب</a:t>
            </a:r>
            <a:endParaRPr lang="en-US" sz="3200" b="1" dirty="0"/>
          </a:p>
        </p:txBody>
      </p:sp>
    </p:spTree>
    <p:extLst>
      <p:ext uri="{BB962C8B-B14F-4D97-AF65-F5344CB8AC3E}">
        <p14:creationId xmlns:p14="http://schemas.microsoft.com/office/powerpoint/2010/main" val="381934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839200" cy="5562600"/>
          </a:xfrm>
          <a:solidFill>
            <a:schemeClr val="accent1">
              <a:lumMod val="20000"/>
              <a:lumOff val="80000"/>
            </a:schemeClr>
          </a:solidFill>
        </p:spPr>
        <p:txBody>
          <a:bodyPr>
            <a:normAutofit fontScale="70000" lnSpcReduction="20000"/>
          </a:bodyPr>
          <a:lstStyle/>
          <a:p>
            <a:pPr marL="0" indent="0" algn="just" rtl="1">
              <a:buNone/>
            </a:pPr>
            <a:r>
              <a:rPr lang="ar-IQ" sz="4000" dirty="0" smtClean="0"/>
              <a:t>  </a:t>
            </a:r>
            <a:r>
              <a:rPr lang="ar-SA" sz="4000" dirty="0" smtClean="0"/>
              <a:t>تثير </a:t>
            </a:r>
            <a:r>
              <a:rPr lang="ar-SA" sz="4000" dirty="0"/>
              <a:t>هذا الدافع الاشياء والمواقف الجديدة غير المسرفة في الغرابة . وهو ينزع بالفرد إلى استطلاع الشيء أو الموقف بفحصه وامتحانه أو السؤال عنه أو البحث والتنقيب وارتياد الاماكن الغريبة .</a:t>
            </a:r>
            <a:endParaRPr lang="en-US" sz="4000" dirty="0"/>
          </a:p>
          <a:p>
            <a:pPr marL="0" indent="0" algn="just" rtl="1">
              <a:buNone/>
            </a:pPr>
            <a:r>
              <a:rPr lang="ar-IQ" sz="4000" dirty="0" smtClean="0"/>
              <a:t>  </a:t>
            </a:r>
            <a:r>
              <a:rPr lang="ar-SA" sz="4000" dirty="0" smtClean="0"/>
              <a:t>وهو </a:t>
            </a:r>
            <a:r>
              <a:rPr lang="ar-SA" sz="4000" dirty="0"/>
              <a:t>دافع مشترك بين الانسان والحيوان ، فقد دلت التجارب على أن الحيوانات حين توضع فى حظائر أو أماكن جديدة ، تأخذ في استطلاع أنحائها والتنقيب هنا وهناك فيها حتى ان لم يكن الحيوان جائعا أو عطشانا . ويستغل الصيادون هذا الدافع في الصيد أحيانا اذ يحضرون شيئا غريبا يدعو الحيوان الى الاقتراب منه حتى يسهل عليهم اقتناصه .</a:t>
            </a:r>
            <a:endParaRPr lang="en-US" sz="4000" dirty="0"/>
          </a:p>
          <a:p>
            <a:pPr marL="0" indent="0" algn="just" rtl="1">
              <a:buNone/>
            </a:pPr>
            <a:r>
              <a:rPr lang="ar-IQ" sz="4000" dirty="0" smtClean="0"/>
              <a:t>  </a:t>
            </a:r>
            <a:r>
              <a:rPr lang="ar-SA" sz="4000" dirty="0" smtClean="0"/>
              <a:t>هذا </a:t>
            </a:r>
            <a:r>
              <a:rPr lang="ar-SA" sz="4000" dirty="0"/>
              <a:t>الدافع الى البحث والفهم والمعرفة من أقوى الدوافع لدى الانسان ، وهو يبدو لدى الطفل الرضيع حتى قبل أن يستطيع المشي فهو يستطلع بعينيه أو أذنيه ويديه وفمه . فانعام النظر في شيء ، وتتبع الاشياء المتحركة والقبض على الاشياء ووضعها في الفم .. كل هذه أنواع بسيطة من الاستطلاع . فاذا ما استطاع المشى واتسع عالمه امتدت يداه الى كل ما يستطيع تناوله ، فاذا به يفكك ما يعثر عليه من أدوات ليرى مم تتكون ، ويشد ذيل القط ليرى ماذا يصنع ، ويكسر المرأة ليرى ما بداخلها تنشط .</a:t>
            </a:r>
            <a:endParaRPr lang="en-US" sz="4000" dirty="0"/>
          </a:p>
        </p:txBody>
      </p:sp>
      <p:sp>
        <p:nvSpPr>
          <p:cNvPr id="4" name="Title 1"/>
          <p:cNvSpPr>
            <a:spLocks noGrp="1"/>
          </p:cNvSpPr>
          <p:nvPr>
            <p:ph type="title"/>
          </p:nvPr>
        </p:nvSpPr>
        <p:spPr>
          <a:xfrm>
            <a:off x="3733800" y="0"/>
            <a:ext cx="4572000" cy="914400"/>
          </a:xfrm>
          <a:solidFill>
            <a:schemeClr val="accent2">
              <a:lumMod val="40000"/>
              <a:lumOff val="60000"/>
            </a:schemeClr>
          </a:solidFill>
        </p:spPr>
        <p:txBody>
          <a:bodyPr>
            <a:normAutofit/>
          </a:bodyPr>
          <a:lstStyle/>
          <a:p>
            <a:pPr marL="0" indent="0" rtl="1"/>
            <a:r>
              <a:rPr lang="ar-IQ" sz="3200" dirty="0" smtClean="0"/>
              <a:t>4 </a:t>
            </a:r>
            <a:r>
              <a:rPr lang="ar-IQ" sz="3200" dirty="0"/>
              <a:t>. </a:t>
            </a:r>
            <a:r>
              <a:rPr lang="ar-IQ" sz="3200" dirty="0" smtClean="0"/>
              <a:t> أ . </a:t>
            </a:r>
            <a:r>
              <a:rPr lang="ar-SA" sz="3200" b="1" dirty="0"/>
              <a:t>دافع الاستطلاع</a:t>
            </a:r>
            <a:endParaRPr lang="en-US" sz="3200" b="1" dirty="0"/>
          </a:p>
        </p:txBody>
      </p:sp>
    </p:spTree>
    <p:extLst>
      <p:ext uri="{BB962C8B-B14F-4D97-AF65-F5344CB8AC3E}">
        <p14:creationId xmlns:p14="http://schemas.microsoft.com/office/powerpoint/2010/main" val="199437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839200" cy="5867400"/>
          </a:xfrm>
          <a:solidFill>
            <a:schemeClr val="accent1">
              <a:lumMod val="20000"/>
              <a:lumOff val="80000"/>
            </a:schemeClr>
          </a:solidFill>
        </p:spPr>
        <p:txBody>
          <a:bodyPr>
            <a:normAutofit fontScale="55000" lnSpcReduction="20000"/>
          </a:bodyPr>
          <a:lstStyle/>
          <a:p>
            <a:pPr marL="0" indent="0" algn="just" rtl="1">
              <a:buNone/>
            </a:pPr>
            <a:r>
              <a:rPr lang="ar-IQ" sz="5100" dirty="0" smtClean="0"/>
              <a:t>    </a:t>
            </a:r>
            <a:r>
              <a:rPr lang="ar-SA" sz="5100" dirty="0" smtClean="0"/>
              <a:t>اللعب </a:t>
            </a:r>
            <a:r>
              <a:rPr lang="ar-SA" sz="5100" dirty="0"/>
              <a:t>والجد </a:t>
            </a:r>
            <a:r>
              <a:rPr lang="ar-SA" sz="5100" dirty="0" smtClean="0"/>
              <a:t>:</a:t>
            </a:r>
            <a:r>
              <a:rPr lang="ar-SA" sz="5100" dirty="0"/>
              <a:t>يبدو الميل الى اللعب واضحا عند بني الانسان ، خاصة الاطفال ، على اختلاف بيئاتهم وحضاراتهم ، كما يبدو كذلك عند صغار الحيوانات العليا كالقردة والكلاب والقطط .</a:t>
            </a:r>
            <a:endParaRPr lang="en-US" sz="5100" dirty="0"/>
          </a:p>
          <a:p>
            <a:pPr marL="0" indent="0" algn="just" rtl="1">
              <a:buNone/>
            </a:pPr>
            <a:r>
              <a:rPr lang="ar-IQ" sz="5100" dirty="0" smtClean="0"/>
              <a:t>   </a:t>
            </a:r>
            <a:r>
              <a:rPr lang="ar-SA" sz="5100" dirty="0" smtClean="0"/>
              <a:t>ويتميز </a:t>
            </a:r>
            <a:r>
              <a:rPr lang="ar-SA" sz="5100" dirty="0"/>
              <a:t>اللعب عن العمل الجدى بأنه نشاط حر غير مفروض أي يقوم به الفرد من تلقاء نفسه حرا مختارا بحيث يمكنه الكف عنه أو الاسترسال فيه بمحض الارادة ودون الزام . ومما يتميز به اللعب أيضا أنه لا يرمى الى غايات ونتائج نفعية ، كان اللعب غاية في ذاته، أو كان غايته هي مجرد السرور الناجم عنه ، على أن الفارق بين اللعب والجد يكون في موقف الفرد لا في نوع النشاط أو مبلغ الجهد الميقول - فصنع. الزهور الصناعية لكسب الرزق عمل جاد ، وتسلق جبال الألب قد يكون تسلية ولعبا . والطالب الذي يفسر نفسه على لعبة رياضية لا يحبها جاد غير لاعب . ومع هذا فكثيرا ما يكون الفاصل بين العقل والجد مانعا غير محدد .</a:t>
            </a:r>
            <a:endParaRPr lang="en-US" sz="5100" dirty="0"/>
          </a:p>
          <a:p>
            <a:pPr marL="0" indent="0" algn="just" rtl="1">
              <a:buNone/>
            </a:pPr>
            <a:r>
              <a:rPr lang="ar-IQ" sz="5100" dirty="0" smtClean="0"/>
              <a:t>  </a:t>
            </a:r>
            <a:r>
              <a:rPr lang="ar-SA" sz="5100" dirty="0" smtClean="0"/>
              <a:t>على </a:t>
            </a:r>
            <a:r>
              <a:rPr lang="ar-SA" sz="5100" dirty="0"/>
              <a:t>أنه يجب التمييز ، منذ البدء ، بين اللعب من حيث هو دافع اللعب من حيث هو سلوك . فكل ما يرثه الفرد استعداد عام جدا للقيام بنشاط حر تلقائي ، أما نوع هذا النشاط فيتوقف على من الفرد وجنسه وحالته النفسية والجسمية كما يتوقف على نوع الحضارة التي ينتمي اليها .</a:t>
            </a:r>
            <a:endParaRPr lang="en-US" sz="5100" dirty="0"/>
          </a:p>
          <a:p>
            <a:pPr marL="0" indent="0" algn="just" rtl="1">
              <a:buNone/>
            </a:pPr>
            <a:endParaRPr lang="en-US" sz="4000" dirty="0"/>
          </a:p>
          <a:p>
            <a:pPr marL="0" indent="0" algn="just" rtl="1">
              <a:buNone/>
            </a:pPr>
            <a:endParaRPr lang="en-US" sz="4000" dirty="0"/>
          </a:p>
        </p:txBody>
      </p:sp>
      <p:sp>
        <p:nvSpPr>
          <p:cNvPr id="4" name="Title 1"/>
          <p:cNvSpPr>
            <a:spLocks noGrp="1"/>
          </p:cNvSpPr>
          <p:nvPr>
            <p:ph type="title"/>
          </p:nvPr>
        </p:nvSpPr>
        <p:spPr>
          <a:xfrm>
            <a:off x="3733800" y="0"/>
            <a:ext cx="4572000" cy="762000"/>
          </a:xfrm>
          <a:solidFill>
            <a:schemeClr val="accent2">
              <a:lumMod val="40000"/>
              <a:lumOff val="60000"/>
            </a:schemeClr>
          </a:solidFill>
        </p:spPr>
        <p:txBody>
          <a:bodyPr>
            <a:normAutofit/>
          </a:bodyPr>
          <a:lstStyle/>
          <a:p>
            <a:pPr marL="0" indent="0" rtl="1"/>
            <a:r>
              <a:rPr lang="ar-IQ" sz="3200" dirty="0" smtClean="0"/>
              <a:t>4 </a:t>
            </a:r>
            <a:r>
              <a:rPr lang="ar-IQ" sz="3200" dirty="0"/>
              <a:t>. </a:t>
            </a:r>
            <a:r>
              <a:rPr lang="ar-IQ" sz="3200" dirty="0" smtClean="0"/>
              <a:t> ب . </a:t>
            </a:r>
            <a:r>
              <a:rPr lang="ar-SA" sz="3200" b="1" dirty="0"/>
              <a:t>دافع اللعب</a:t>
            </a:r>
            <a:endParaRPr lang="en-US" sz="3200" b="1" dirty="0"/>
          </a:p>
        </p:txBody>
      </p:sp>
    </p:spTree>
    <p:extLst>
      <p:ext uri="{BB962C8B-B14F-4D97-AF65-F5344CB8AC3E}">
        <p14:creationId xmlns:p14="http://schemas.microsoft.com/office/powerpoint/2010/main" val="4101717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906</Words>
  <Application>Microsoft Office PowerPoint</Application>
  <PresentationFormat>On-screen Show (4:3)</PresentationFormat>
  <Paragraphs>21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دافع الهرب وانفعال الخوف   او دافع التماس الأمن   </vt:lpstr>
      <vt:lpstr> 3 . أ . دافع الهرب وانفعال الخوف او دافع التماس الأمن </vt:lpstr>
      <vt:lpstr>3 .  ب . دافع المقاتلة وانفعال الغضب</vt:lpstr>
      <vt:lpstr>4 .  أ . دافع الاستطلاع</vt:lpstr>
      <vt:lpstr>4 .  ب . دافع اللعب</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75</cp:revision>
  <dcterms:created xsi:type="dcterms:W3CDTF">2006-08-16T00:00:00Z</dcterms:created>
  <dcterms:modified xsi:type="dcterms:W3CDTF">2023-02-14T13:03:35Z</dcterms:modified>
</cp:coreProperties>
</file>