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1" r:id="rId3"/>
    <p:sldId id="262" r:id="rId4"/>
    <p:sldId id="264" r:id="rId5"/>
    <p:sldId id="265"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685800"/>
            <a:ext cx="4800600" cy="2438400"/>
          </a:xfrm>
          <a:solidFill>
            <a:schemeClr val="accent2">
              <a:lumMod val="40000"/>
              <a:lumOff val="60000"/>
            </a:schemeClr>
          </a:solidFill>
        </p:spPr>
        <p:txBody>
          <a:bodyPr>
            <a:normAutofit fontScale="90000"/>
          </a:bodyPr>
          <a:lstStyle/>
          <a:p>
            <a:r>
              <a:rPr lang="ar-IQ" dirty="0" smtClean="0"/>
              <a:t/>
            </a:r>
            <a:br>
              <a:rPr lang="ar-IQ" dirty="0" smtClean="0"/>
            </a:br>
            <a:r>
              <a:rPr lang="ar-SA" dirty="0" smtClean="0"/>
              <a:t> </a:t>
            </a:r>
            <a:r>
              <a:rPr lang="ar-IQ" dirty="0" smtClean="0"/>
              <a:t/>
            </a:r>
            <a:br>
              <a:rPr lang="ar-IQ" dirty="0" smtClean="0"/>
            </a:br>
            <a:r>
              <a:rPr lang="ar-SA" sz="4000" b="1" dirty="0"/>
              <a:t>تصنيف الدوافع </a:t>
            </a:r>
            <a:r>
              <a:rPr lang="ar-SA" sz="4000" b="1" dirty="0" smtClean="0"/>
              <a:t>ال</a:t>
            </a:r>
            <a:r>
              <a:rPr lang="ar-IQ" sz="4000" b="1" dirty="0" smtClean="0"/>
              <a:t>ف</a:t>
            </a:r>
            <a:r>
              <a:rPr lang="ar-SA" sz="4000" b="1" dirty="0" smtClean="0"/>
              <a:t>طرية </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( 13 ) ج1</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0"/>
            <a:ext cx="3505200" cy="914400"/>
          </a:xfrm>
          <a:solidFill>
            <a:schemeClr val="accent2">
              <a:lumMod val="40000"/>
              <a:lumOff val="60000"/>
            </a:schemeClr>
          </a:solidFill>
        </p:spPr>
        <p:txBody>
          <a:bodyPr>
            <a:normAutofit/>
          </a:bodyPr>
          <a:lstStyle/>
          <a:p>
            <a:r>
              <a:rPr lang="ar-SA" sz="3200" b="1" dirty="0"/>
              <a:t>تصنيف الدوافع </a:t>
            </a:r>
            <a:r>
              <a:rPr lang="ar-SA" sz="3200" b="1" dirty="0" smtClean="0"/>
              <a:t>ال</a:t>
            </a:r>
            <a:r>
              <a:rPr lang="ar-IQ" sz="3200" b="1" smtClean="0"/>
              <a:t>ف</a:t>
            </a:r>
            <a:r>
              <a:rPr lang="ar-SA" sz="3200" b="1" smtClean="0"/>
              <a:t>طرية </a:t>
            </a:r>
            <a:endParaRPr lang="en-US" sz="3200" dirty="0"/>
          </a:p>
        </p:txBody>
      </p:sp>
      <p:sp>
        <p:nvSpPr>
          <p:cNvPr id="3" name="Content Placeholder 2"/>
          <p:cNvSpPr>
            <a:spLocks noGrp="1"/>
          </p:cNvSpPr>
          <p:nvPr>
            <p:ph idx="1"/>
          </p:nvPr>
        </p:nvSpPr>
        <p:spPr>
          <a:xfrm>
            <a:off x="152400" y="990600"/>
            <a:ext cx="8839200" cy="5715000"/>
          </a:xfrm>
          <a:solidFill>
            <a:schemeClr val="accent1">
              <a:lumMod val="20000"/>
              <a:lumOff val="80000"/>
            </a:schemeClr>
          </a:solidFill>
        </p:spPr>
        <p:txBody>
          <a:bodyPr>
            <a:normAutofit fontScale="25000" lnSpcReduction="20000"/>
          </a:bodyPr>
          <a:lstStyle/>
          <a:p>
            <a:pPr marL="0" indent="0" algn="just" rtl="1">
              <a:buNone/>
            </a:pPr>
            <a:r>
              <a:rPr lang="ar-IQ" sz="8600" dirty="0" smtClean="0"/>
              <a:t> </a:t>
            </a:r>
            <a:r>
              <a:rPr lang="ar-IQ" sz="11200" dirty="0" smtClean="0"/>
              <a:t>1</a:t>
            </a:r>
            <a:r>
              <a:rPr lang="fa-IR" sz="11200" dirty="0" smtClean="0"/>
              <a:t> </a:t>
            </a:r>
            <a:r>
              <a:rPr lang="fa-IR" sz="11200" dirty="0"/>
              <a:t>- </a:t>
            </a:r>
            <a:r>
              <a:rPr lang="ar-SA" sz="11200" dirty="0"/>
              <a:t>دوافع تكفل المحافظة على بقاء القري ، وتسمى بالحاجات العضوية أو الفسيولوجية، كالجوع والعطش والنوم . </a:t>
            </a:r>
            <a:endParaRPr lang="ar-IQ" sz="11200" dirty="0" smtClean="0"/>
          </a:p>
          <a:p>
            <a:pPr marL="0" indent="0" algn="just" rtl="1">
              <a:buNone/>
            </a:pPr>
            <a:endParaRPr lang="en-US" sz="11200" dirty="0"/>
          </a:p>
          <a:p>
            <a:pPr marL="0" indent="0" algn="just" rtl="1">
              <a:buNone/>
            </a:pPr>
            <a:r>
              <a:rPr lang="ar-IQ" sz="11200" dirty="0" smtClean="0"/>
              <a:t>2</a:t>
            </a:r>
            <a:r>
              <a:rPr lang="fa-IR" sz="11200" dirty="0" smtClean="0"/>
              <a:t> </a:t>
            </a:r>
            <a:r>
              <a:rPr lang="fa-IR" sz="11200" dirty="0"/>
              <a:t>- </a:t>
            </a:r>
            <a:r>
              <a:rPr lang="ar-SA" sz="11200" dirty="0"/>
              <a:t>دواقع تكفل المحافظة على بقاء النوع ، وهي الدافع الجنسي ودافع الامومة </a:t>
            </a:r>
            <a:r>
              <a:rPr lang="ar-SA" sz="11200" dirty="0" smtClean="0"/>
              <a:t>.</a:t>
            </a:r>
            <a:endParaRPr lang="ar-IQ" sz="11200" dirty="0" smtClean="0"/>
          </a:p>
          <a:p>
            <a:pPr marL="0" indent="0" algn="just" rtl="1">
              <a:buNone/>
            </a:pPr>
            <a:endParaRPr lang="en-US" sz="11200" dirty="0"/>
          </a:p>
          <a:p>
            <a:pPr marL="0" indent="0" algn="just" rtl="1">
              <a:buNone/>
            </a:pPr>
            <a:r>
              <a:rPr lang="fa-IR" sz="11200" dirty="0"/>
              <a:t>3 - </a:t>
            </a:r>
            <a:r>
              <a:rPr lang="ar-SA" sz="11200" dirty="0"/>
              <a:t>دوافع الطوارى وهى دوافع وثيقة الصلة بالمحافظة على بقاء الفرد وبقاء النوع، وهى دافع الهرب، ودافع المقاتلة</a:t>
            </a:r>
            <a:r>
              <a:rPr lang="fa-IR" sz="11200" dirty="0"/>
              <a:t> </a:t>
            </a:r>
            <a:r>
              <a:rPr lang="fa-IR" sz="11200" dirty="0" smtClean="0"/>
              <a:t>.</a:t>
            </a:r>
            <a:endParaRPr lang="ar-IQ" sz="11200" dirty="0" smtClean="0"/>
          </a:p>
          <a:p>
            <a:pPr marL="0" indent="0" algn="just" rtl="1">
              <a:buNone/>
            </a:pPr>
            <a:endParaRPr lang="en-US" sz="11200" dirty="0"/>
          </a:p>
          <a:p>
            <a:pPr marL="0" indent="0" algn="just" rtl="1">
              <a:buNone/>
            </a:pPr>
            <a:r>
              <a:rPr lang="fa-IR" sz="11200" dirty="0"/>
              <a:t>4</a:t>
            </a:r>
            <a:r>
              <a:rPr lang="ar-SA" sz="11200" dirty="0"/>
              <a:t>- دوافع تمكن الفرد من التعرف على البيئة وتساعد على اعداده للحياة، وهي دافع الاستطلاع ودافع اللعب . </a:t>
            </a:r>
            <a:endParaRPr lang="ar-IQ" sz="11200" dirty="0" smtClean="0"/>
          </a:p>
          <a:p>
            <a:pPr marL="0" indent="0" algn="just" rtl="1">
              <a:buNone/>
            </a:pPr>
            <a:r>
              <a:rPr lang="ar-SA" sz="11200" dirty="0" smtClean="0"/>
              <a:t>وستعرض </a:t>
            </a:r>
            <a:r>
              <a:rPr lang="ar-SA" sz="11200" dirty="0"/>
              <a:t>لدراسة هذه الدوافع مبينين كيف يتناولها المجتمع بالتحوير والتعديل من ناحية مثيراتها وطرق ارضائها .. ومما يلاحظ أنها دوافع مشتركة بين الانسان والحيوان .</a:t>
            </a:r>
            <a:endParaRPr lang="en-US" sz="11200" dirty="0"/>
          </a:p>
          <a:p>
            <a:pPr marL="0" lvl="0" indent="0" algn="just" rtl="1">
              <a:buNone/>
            </a:pP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334000"/>
          </a:xfrm>
          <a:solidFill>
            <a:schemeClr val="accent1">
              <a:lumMod val="20000"/>
              <a:lumOff val="80000"/>
            </a:schemeClr>
          </a:solidFill>
        </p:spPr>
        <p:txBody>
          <a:bodyPr>
            <a:normAutofit fontScale="55000" lnSpcReduction="20000"/>
          </a:bodyPr>
          <a:lstStyle/>
          <a:p>
            <a:pPr marL="0" indent="0" algn="just" rtl="1">
              <a:buNone/>
            </a:pPr>
            <a:r>
              <a:rPr lang="ar-SA" sz="4500" b="1" dirty="0" smtClean="0"/>
              <a:t>مبدا </a:t>
            </a:r>
            <a:r>
              <a:rPr lang="ar-SA" sz="4500" b="1" dirty="0"/>
              <a:t>الاحتفاظ بالتوازن </a:t>
            </a:r>
            <a:r>
              <a:rPr lang="en-US" sz="4500" b="1" dirty="0"/>
              <a:t>Homeostasis</a:t>
            </a:r>
            <a:endParaRPr lang="en-US" sz="4500" dirty="0"/>
          </a:p>
          <a:p>
            <a:pPr marL="0" indent="0" algn="just" rtl="1">
              <a:buNone/>
            </a:pPr>
            <a:r>
              <a:rPr lang="ar-IQ" sz="4500" dirty="0" smtClean="0"/>
              <a:t>     </a:t>
            </a:r>
            <a:r>
              <a:rPr lang="ar-SA" sz="4500" dirty="0" smtClean="0"/>
              <a:t>من </a:t>
            </a:r>
            <a:r>
              <a:rPr lang="ar-SA" sz="4500" dirty="0"/>
              <a:t>المبادئ المقررة في علم الفسيولوجيا ان كل كائن حي ينوع الى الاحتفاظ بتوازنه من تلقاء نفسه فاذا حدث ما يخل توازنه الداخلي الفيزيقي الكيميائي - قام الكائن الحي بالافعال اللازمة لاستعادة توازنه من ذلك أن الجسم ان اقتحمه عنصر غريب أو ضار قام بالدفاع عن نفسه حتى يسترد توازنه، وان ارتفعت درجة حرارة الجسم زاد افراز العرق ، أو التمس الفرد مكانا ظليلا أو أبطأ من سرعة نشاطه . وضغط فضلات الجسم يثير نشاطا لازالة هذا الضغط . وتراكم فضلات التعب في العضلات يحمل الفرد على خفض نشاطه لازالة حالة التعب ، وكلنا يعرف كلف الاطفال بالسكريات فنموهم يحتاج اليها ، وكذلك شره سكان المناطق الباردة الى الدهنيات، ونهم من يحرمون من اللحوم الى الزلاليات . و اعراض المكبود عن أكل المواد الدهنية بل نفوره من </a:t>
            </a:r>
            <a:r>
              <a:rPr lang="ar-SA" sz="4500" dirty="0" smtClean="0"/>
              <a:t>رؤيتها</a:t>
            </a:r>
            <a:endParaRPr lang="ar-IQ" sz="4500" dirty="0" smtClean="0"/>
          </a:p>
          <a:p>
            <a:pPr marL="0" indent="0" algn="just" rtl="1">
              <a:buNone/>
            </a:pPr>
            <a:r>
              <a:rPr lang="ar-IQ" sz="4500" dirty="0" smtClean="0"/>
              <a:t>  </a:t>
            </a:r>
            <a:r>
              <a:rPr lang="ar-SA" sz="4500" dirty="0" smtClean="0"/>
              <a:t>فان </a:t>
            </a:r>
            <a:r>
              <a:rPr lang="ar-SA" sz="4500" dirty="0"/>
              <a:t>لم يفلح الكائن الحي في اصلاح ما اعتراء من اضطراب أو التعويض عما اعتراه من نقص أي ان فشل في استعادة توازنه، مرض أو هلك . فان عطش الفرد قلنا انه في حاجة إلى الماء. وهذه الحاجة من شأنها أن تثير السلوك الملائم لارضائها ، فاذا بالفرد أخذ يتحرك ويبحث حتى يظفر بالماء لاستعادة توازنه البيولوجي ويتضح من هذا بجلاء أن السلوك يستهدف ازالة .</a:t>
            </a:r>
            <a:endParaRPr lang="en-US" sz="4500" dirty="0"/>
          </a:p>
          <a:p>
            <a:pPr marL="0" indent="0" algn="r" rtl="1">
              <a:buNone/>
            </a:pPr>
            <a:endParaRPr lang="en-US" sz="4000" dirty="0"/>
          </a:p>
        </p:txBody>
      </p:sp>
      <p:sp>
        <p:nvSpPr>
          <p:cNvPr id="4" name="Title 1"/>
          <p:cNvSpPr>
            <a:spLocks noGrp="1"/>
          </p:cNvSpPr>
          <p:nvPr>
            <p:ph type="title"/>
          </p:nvPr>
        </p:nvSpPr>
        <p:spPr>
          <a:xfrm>
            <a:off x="990600" y="0"/>
            <a:ext cx="7315200" cy="914400"/>
          </a:xfrm>
          <a:solidFill>
            <a:schemeClr val="accent2">
              <a:lumMod val="40000"/>
              <a:lumOff val="60000"/>
            </a:schemeClr>
          </a:solidFill>
        </p:spPr>
        <p:txBody>
          <a:bodyPr>
            <a:normAutofit fontScale="90000"/>
          </a:bodyPr>
          <a:lstStyle/>
          <a:p>
            <a:pPr marL="0" indent="0" rtl="1"/>
            <a:r>
              <a:rPr lang="ar-IQ" sz="3200" dirty="0"/>
              <a:t>1 . </a:t>
            </a:r>
            <a:r>
              <a:rPr lang="ar-SA" sz="3200" b="1" dirty="0"/>
              <a:t>الحاجات العضوية</a:t>
            </a:r>
            <a:r>
              <a:rPr lang="ar-IQ" sz="3200" b="1" dirty="0"/>
              <a:t> توضيح </a:t>
            </a:r>
            <a:r>
              <a:rPr lang="ar-IQ" sz="3200" b="1" dirty="0" smtClean="0"/>
              <a:t>تصنيف </a:t>
            </a:r>
            <a:r>
              <a:rPr lang="ar-SA" sz="3200" b="1" dirty="0"/>
              <a:t>المحافظة على بقاء</a:t>
            </a:r>
            <a:r>
              <a:rPr lang="ar-IQ" sz="3200" b="1" dirty="0"/>
              <a:t> </a:t>
            </a:r>
            <a:endParaRPr lang="en-US" sz="3200" b="1"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010400" cy="1020762"/>
          </a:xfrm>
          <a:solidFill>
            <a:schemeClr val="accent2">
              <a:lumMod val="40000"/>
              <a:lumOff val="60000"/>
            </a:schemeClr>
          </a:solidFill>
        </p:spPr>
        <p:txBody>
          <a:bodyPr>
            <a:normAutofit/>
          </a:bodyPr>
          <a:lstStyle/>
          <a:p>
            <a:r>
              <a:rPr lang="ar-IQ" sz="3600" dirty="0" smtClean="0"/>
              <a:t>2 . أ . </a:t>
            </a:r>
            <a:r>
              <a:rPr lang="ar-SA" sz="3600" dirty="0" smtClean="0"/>
              <a:t>دافع الأمومة</a:t>
            </a:r>
            <a:r>
              <a:rPr lang="ar-IQ" sz="3600" dirty="0" smtClean="0"/>
              <a:t> توضيح تصنيف </a:t>
            </a:r>
            <a:r>
              <a:rPr lang="ar-SA" sz="3600" dirty="0"/>
              <a:t>بقاء النوع </a:t>
            </a:r>
            <a:endParaRPr lang="en-US" sz="3600"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lnSpcReduction="20000"/>
          </a:bodyPr>
          <a:lstStyle/>
          <a:p>
            <a:pPr marL="0" indent="0" algn="just" rtl="1">
              <a:buNone/>
            </a:pPr>
            <a:r>
              <a:rPr lang="ar-IQ" sz="2800" dirty="0" smtClean="0"/>
              <a:t>  </a:t>
            </a:r>
            <a:r>
              <a:rPr lang="ar-SA" sz="2800" dirty="0" smtClean="0"/>
              <a:t>ان </a:t>
            </a:r>
            <a:r>
              <a:rPr lang="ar-SA" sz="2800" dirty="0"/>
              <a:t>حماية الصغار والالتصاق بها واطعامها وسرعة العودة اليها عند فراقها ظاهرة مشاهدة عند انواع كثيرة من الحيوانات اذ يقوم أحد الوالدين بهذه المهمة حتى يشتد عود الصغار بعض الشيء ، فعند بعض الاسماك يقوم أحد الوالدين بهذه الوظيفة وعند الطيور غالبا ما يتعاون الوالدان اما عند الثدييات فتقع هذه المهمة على عاتق الأم دائما </a:t>
            </a:r>
            <a:r>
              <a:rPr lang="ar-SA" sz="2800" dirty="0" smtClean="0"/>
              <a:t>.</a:t>
            </a:r>
            <a:endParaRPr lang="ar-IQ" sz="2800" dirty="0" smtClean="0"/>
          </a:p>
          <a:p>
            <a:pPr marL="0" indent="0" algn="just" rtl="1">
              <a:buNone/>
            </a:pPr>
            <a:endParaRPr lang="en-US" sz="2800" dirty="0"/>
          </a:p>
          <a:p>
            <a:pPr marL="0" indent="0" algn="just" rtl="1">
              <a:buNone/>
            </a:pPr>
            <a:r>
              <a:rPr lang="ar-IQ" sz="2800" dirty="0" smtClean="0"/>
              <a:t>   </a:t>
            </a:r>
            <a:r>
              <a:rPr lang="ar-SA" sz="2800" dirty="0" smtClean="0"/>
              <a:t>لقد </a:t>
            </a:r>
            <a:r>
              <a:rPr lang="ar-SA" sz="2800" dirty="0"/>
              <a:t>لوحظ أن الفأرة غير الحبلى لا تهتم بصغار الفيران بل قد تتخذ منها موقفا عدائيا أما الحبل فتبدأ في الاهتمام بها . ان لقيت واحدا منها حملته من عنقه من مكان إلى آخر وقد دلت التجارب المعملية على أن حقن الفأرة غير الحبلى بهرمون البرولاكتين </a:t>
            </a:r>
            <a:r>
              <a:rPr lang="en-US" sz="2800" dirty="0"/>
              <a:t>prolactin </a:t>
            </a:r>
            <a:r>
              <a:rPr lang="ar-SA" sz="2800" dirty="0"/>
              <a:t>الذي يفرزه الفص الأمامي للغدة النخامية يثير فيها هذا الدافع فاذا بها تنزع إلى احتضان صغار غيرها . كما أن حقن الفأرة الام بهذا الهرمون يزيد من قلقها حين تعزل عن صغارها فاذا بها تعيدها ال مكانها وتحميها بشتى الطرق .</a:t>
            </a:r>
            <a:endParaRPr lang="en-US" sz="2800" dirty="0"/>
          </a:p>
          <a:p>
            <a:pPr marL="0" indent="0" algn="just" rtl="1">
              <a:buNone/>
            </a:pPr>
            <a:endParaRPr lang="en-US" sz="2800" dirty="0"/>
          </a:p>
        </p:txBody>
      </p:sp>
    </p:spTree>
    <p:extLst>
      <p:ext uri="{BB962C8B-B14F-4D97-AF65-F5344CB8AC3E}">
        <p14:creationId xmlns:p14="http://schemas.microsoft.com/office/powerpoint/2010/main" val="350880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400800"/>
          </a:xfrm>
          <a:solidFill>
            <a:schemeClr val="accent1">
              <a:lumMod val="20000"/>
              <a:lumOff val="80000"/>
            </a:schemeClr>
          </a:solidFill>
        </p:spPr>
        <p:txBody>
          <a:bodyPr>
            <a:normAutofit fontScale="70000" lnSpcReduction="20000"/>
          </a:bodyPr>
          <a:lstStyle/>
          <a:p>
            <a:pPr marL="0" indent="0" algn="just" rtl="1">
              <a:buNone/>
            </a:pPr>
            <a:r>
              <a:rPr lang="ar-IQ" sz="4000" dirty="0" smtClean="0"/>
              <a:t>  </a:t>
            </a:r>
            <a:r>
              <a:rPr lang="ar-SA" sz="4000" dirty="0" smtClean="0"/>
              <a:t>غير أنه من المعروف أن بعض الامهات من الحيوان لا تبدى سلوك الأمومة نحو صغارها ، بل قد تهجرها ، ومن الفيران ما تأكل صغارها . على أن هذا لا يعنى أن دافع الامومة يعوزها اعوازا تاما ، بل قد يعني أن هناك دافعا آخر اشتدت وطأته في هذا الوقت بما جعله يتغلب على دافع الامومة ، وأكبر الظن ان يكون ذلك نتيجة نقص في غذاء الأم من بعض العناصر الضرورية التي يعوضها أكل الصغار .</a:t>
            </a:r>
            <a:endParaRPr lang="ar-IQ" sz="4000" dirty="0" smtClean="0"/>
          </a:p>
          <a:p>
            <a:pPr marL="0" indent="0" algn="just" rtl="1">
              <a:buNone/>
            </a:pPr>
            <a:endParaRPr lang="ar-IQ" sz="4000" dirty="0" smtClean="0"/>
          </a:p>
          <a:p>
            <a:pPr marL="0" indent="0" algn="just" rtl="1">
              <a:buNone/>
            </a:pPr>
            <a:r>
              <a:rPr lang="ar-IQ" sz="4000" dirty="0" smtClean="0"/>
              <a:t>  </a:t>
            </a:r>
            <a:r>
              <a:rPr lang="ar-SA" sz="4000" dirty="0" smtClean="0"/>
              <a:t>وقد </a:t>
            </a:r>
            <a:r>
              <a:rPr lang="ar-SA" sz="4000" dirty="0"/>
              <a:t>ظهر أن حماية الأم الانسانية لطفلها واحتضانه وارضاعه تتوقف على هذا الهرمون أيضا ، فهو يجعلها فى حالة عضوية خاصة ويؤثر في مشاعرها وسلوكها . غير أن هذا العامل العضوى وحده لا يفسر لنا لماذا تستمر الأم فى اغداق العطف والرعاية على طفلها حتى بعد أن تنتهي مدة الحضانة بوقت طويل ولا تعود تفرز مقدارا كبيرا من البرولاكتين . ذلك أن الطفل يرضى فى الأم دوافع أخرى غير دافع الامومة. فهو يجعلها تشعر أن لها أهمية وقيمة حين ترى اعتماده التام عليها وحبه لها بما يجعل حياته مرهونة بها . وهذا يبين لنا أن موقف الأم الانسانية من أطفالها لا يخضع خضوعا مباشرا لمفرزات الغدد الصم كما هي الحال عند </a:t>
            </a:r>
            <a:r>
              <a:rPr lang="ar-SA" sz="4000" dirty="0" smtClean="0"/>
              <a:t>الحيوان</a:t>
            </a:r>
            <a:r>
              <a:rPr lang="ar-IQ" sz="4000" dirty="0" smtClean="0"/>
              <a:t>, </a:t>
            </a:r>
            <a:r>
              <a:rPr lang="ar-SA" sz="4000" dirty="0" smtClean="0"/>
              <a:t> بل </a:t>
            </a:r>
            <a:r>
              <a:rPr lang="ar-SA" sz="4000" dirty="0"/>
              <a:t>انه يتضمن فوق هذا العامل العضوى عوامل نفسية واجتماعية </a:t>
            </a:r>
            <a:r>
              <a:rPr lang="ar-SA" sz="4000" dirty="0" smtClean="0"/>
              <a:t>.</a:t>
            </a:r>
          </a:p>
          <a:p>
            <a:pPr marL="0" indent="0" rtl="1">
              <a:buNone/>
            </a:pPr>
            <a:r>
              <a:rPr lang="ar-SA"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91200"/>
          </a:xfrm>
          <a:solidFill>
            <a:schemeClr val="accent1">
              <a:lumMod val="20000"/>
              <a:lumOff val="80000"/>
            </a:schemeClr>
          </a:solidFill>
        </p:spPr>
        <p:txBody>
          <a:bodyPr>
            <a:normAutofit fontScale="62500" lnSpcReduction="20000"/>
          </a:bodyPr>
          <a:lstStyle/>
          <a:p>
            <a:pPr marL="0" indent="0" algn="just" rtl="1">
              <a:buNone/>
            </a:pPr>
            <a:r>
              <a:rPr lang="ar-IQ" sz="4500" dirty="0" smtClean="0"/>
              <a:t> </a:t>
            </a:r>
            <a:r>
              <a:rPr lang="en-US" sz="4500" dirty="0" smtClean="0"/>
              <a:t> </a:t>
            </a:r>
            <a:r>
              <a:rPr lang="ar-SA" sz="4500" dirty="0" smtClean="0"/>
              <a:t>على </a:t>
            </a:r>
            <a:r>
              <a:rPr lang="ar-SA" sz="4500" dirty="0"/>
              <a:t>أنه يجب التمييز بين ناحيتين مختلفتين هما رغبة الأم الانسانية في انجاب الاطفال وبين حبها للطفل واهتمامها به بعد ولادته . فقد دل احصاء أجرى في الخارج على أن الرغبة فى انجاب الاطفال ليست عامة شائعة بين جميع النساء أي ليست فطرية ، اذ صرح كثير من الحوامل . في أمريكا، أنهن كن يرجون ألا يكن حوامل ، وقد ظهر من احصاء آخر أن نسبة كبيرة ممن حملى لم يعملن عامدات على الانجاب ، كما صرح بعض من حملن بارادتهن أنهن فعلن ذلك تلبية لرغبة أزواجهن في اقامة أسرة . او لأنهن يردن شاغلا يشغلن به اوقاتهن ، أو لأنهن يعتقدن أن المرأة يجب أن يكون لها اطفال .. غير أن كثيرا ممن يصرحن بأنهن لا يرغبن في الانجاب ، يبدين مع ذلك عطفا واهتماما ملحوظين بالاطفال بعد انجابهم </a:t>
            </a:r>
            <a:r>
              <a:rPr lang="ar-SA" sz="4500" dirty="0" smtClean="0"/>
              <a:t>.</a:t>
            </a:r>
            <a:endParaRPr lang="ar-IQ" sz="4500" dirty="0" smtClean="0"/>
          </a:p>
          <a:p>
            <a:pPr marL="0" indent="0" algn="just" rtl="1">
              <a:buNone/>
            </a:pPr>
            <a:r>
              <a:rPr lang="ar-SA" sz="4500" dirty="0" smtClean="0"/>
              <a:t> </a:t>
            </a:r>
            <a:endParaRPr lang="en-US" sz="4500" dirty="0"/>
          </a:p>
          <a:p>
            <a:pPr marL="0" indent="0" algn="just" rtl="1">
              <a:buNone/>
            </a:pPr>
            <a:r>
              <a:rPr lang="ar-IQ" sz="4500" dirty="0" smtClean="0"/>
              <a:t> </a:t>
            </a:r>
            <a:r>
              <a:rPr lang="ar-SA" sz="4500" dirty="0" smtClean="0"/>
              <a:t>أما </a:t>
            </a:r>
            <a:r>
              <a:rPr lang="ar-SA" sz="4500" dirty="0"/>
              <a:t>فيما يتصل بسلوك الام نحو أطفالها ، فمما لا شك فيه أنها ليست في حاجة إلى من يعلمها احتضان الطفل وارضاعة والعمل على وقف صياحه و حمايته مما يتهدده . غير أنها فى حاجة ماسة إلى من يعلمها الطرق الصحيحة للعناية بالطفل والمشاهد أن بعضهن على جهل تام بأصول هذه العناية مما يترتب عليه هلاك الاطفال.</a:t>
            </a:r>
            <a:endParaRPr lang="en-US" sz="4500" dirty="0"/>
          </a:p>
          <a:p>
            <a:pPr marL="0" indent="0" algn="r" rtl="1">
              <a:buNone/>
            </a:pPr>
            <a:endParaRPr lang="en-US" sz="4000" dirty="0"/>
          </a:p>
        </p:txBody>
      </p:sp>
      <p:sp>
        <p:nvSpPr>
          <p:cNvPr id="4" name="Title 1"/>
          <p:cNvSpPr>
            <a:spLocks noGrp="1"/>
          </p:cNvSpPr>
          <p:nvPr>
            <p:ph type="title"/>
          </p:nvPr>
        </p:nvSpPr>
        <p:spPr>
          <a:xfrm>
            <a:off x="3886200" y="0"/>
            <a:ext cx="4419600" cy="914400"/>
          </a:xfrm>
          <a:solidFill>
            <a:schemeClr val="accent2">
              <a:lumMod val="40000"/>
              <a:lumOff val="60000"/>
            </a:schemeClr>
          </a:solidFill>
        </p:spPr>
        <p:txBody>
          <a:bodyPr>
            <a:normAutofit/>
          </a:bodyPr>
          <a:lstStyle/>
          <a:p>
            <a:pPr marL="0" indent="0" rtl="1"/>
            <a:r>
              <a:rPr lang="ar-IQ" sz="3200" dirty="0" smtClean="0"/>
              <a:t>2 </a:t>
            </a:r>
            <a:r>
              <a:rPr lang="ar-IQ" sz="3200" dirty="0"/>
              <a:t>. </a:t>
            </a:r>
            <a:r>
              <a:rPr lang="ar-IQ" sz="3200" dirty="0" smtClean="0"/>
              <a:t>ب . </a:t>
            </a:r>
            <a:r>
              <a:rPr lang="ar-SA" sz="2800" b="1" dirty="0" smtClean="0"/>
              <a:t>الرغبة </a:t>
            </a:r>
            <a:r>
              <a:rPr lang="ar-SA" sz="2800" b="1" dirty="0"/>
              <a:t>في </a:t>
            </a:r>
            <a:r>
              <a:rPr lang="ar-SA" sz="2800" b="1" dirty="0" smtClean="0"/>
              <a:t>الانجاب</a:t>
            </a:r>
            <a:endParaRPr lang="en-US" sz="3200" b="1" dirty="0"/>
          </a:p>
        </p:txBody>
      </p:sp>
    </p:spTree>
    <p:extLst>
      <p:ext uri="{BB962C8B-B14F-4D97-AF65-F5344CB8AC3E}">
        <p14:creationId xmlns:p14="http://schemas.microsoft.com/office/powerpoint/2010/main" val="1854599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899</Words>
  <Application>Microsoft Office PowerPoint</Application>
  <PresentationFormat>On-screen Show (4:3)</PresentationFormat>
  <Paragraphs>34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تصنيف الدوافع الفطرية   </vt:lpstr>
      <vt:lpstr>تصنيف الدوافع الفطرية </vt:lpstr>
      <vt:lpstr>1 . الحاجات العضوية توضيح تصنيف المحافظة على بقاء </vt:lpstr>
      <vt:lpstr>2 . أ . دافع الأمومة توضيح تصنيف بقاء النوع </vt:lpstr>
      <vt:lpstr>PowerPoint Presentation</vt:lpstr>
      <vt:lpstr>2 . ب . الرغبة في الانجاب</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57</cp:revision>
  <dcterms:created xsi:type="dcterms:W3CDTF">2006-08-16T00:00:00Z</dcterms:created>
  <dcterms:modified xsi:type="dcterms:W3CDTF">2023-02-14T13:01:54Z</dcterms:modified>
</cp:coreProperties>
</file>