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2" r:id="rId4"/>
    <p:sldId id="267"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a:bodyPr>
          <a:lstStyle/>
          <a:p>
            <a:r>
              <a:rPr lang="ar-SA" b="1" dirty="0"/>
              <a:t>الدافع الفطري</a:t>
            </a:r>
            <a:r>
              <a:rPr lang="ar-IQ" smtClean="0"/>
              <a:t/>
            </a:r>
            <a:br>
              <a:rPr lang="ar-IQ" smtClean="0"/>
            </a:br>
            <a:r>
              <a:rPr lang="ar-IQ" smtClean="0"/>
              <a:t>علاماته</a:t>
            </a: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( 12)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228600"/>
            <a:ext cx="4114800" cy="838200"/>
          </a:xfrm>
          <a:solidFill>
            <a:schemeClr val="accent2">
              <a:lumMod val="40000"/>
              <a:lumOff val="60000"/>
            </a:schemeClr>
          </a:solidFill>
        </p:spPr>
        <p:txBody>
          <a:bodyPr>
            <a:normAutofit/>
          </a:bodyPr>
          <a:lstStyle/>
          <a:p>
            <a:r>
              <a:rPr lang="ar-SA" sz="3600" b="1" dirty="0" smtClean="0"/>
              <a:t>الدافع </a:t>
            </a:r>
            <a:r>
              <a:rPr lang="ar-SA" sz="3600" b="1" dirty="0"/>
              <a:t>الفطري</a:t>
            </a:r>
            <a:endParaRPr lang="en-US" sz="3600" dirty="0"/>
          </a:p>
        </p:txBody>
      </p:sp>
      <p:sp>
        <p:nvSpPr>
          <p:cNvPr id="3" name="Content Placeholder 2"/>
          <p:cNvSpPr>
            <a:spLocks noGrp="1"/>
          </p:cNvSpPr>
          <p:nvPr>
            <p:ph idx="1"/>
          </p:nvPr>
        </p:nvSpPr>
        <p:spPr>
          <a:xfrm>
            <a:off x="304800" y="1143000"/>
            <a:ext cx="8534400" cy="5410200"/>
          </a:xfrm>
          <a:solidFill>
            <a:schemeClr val="accent1">
              <a:lumMod val="20000"/>
              <a:lumOff val="80000"/>
            </a:schemeClr>
          </a:solidFill>
        </p:spPr>
        <p:txBody>
          <a:bodyPr>
            <a:normAutofit fontScale="55000" lnSpcReduction="20000"/>
          </a:bodyPr>
          <a:lstStyle/>
          <a:p>
            <a:pPr marL="0" indent="0" algn="just" rtl="1">
              <a:buNone/>
            </a:pPr>
            <a:r>
              <a:rPr lang="ar-IQ" dirty="0" smtClean="0"/>
              <a:t>   </a:t>
            </a:r>
            <a:r>
              <a:rPr lang="ar-SA" sz="5100" dirty="0" smtClean="0"/>
              <a:t>الفطرى </a:t>
            </a:r>
            <a:r>
              <a:rPr lang="ar-SA" sz="5100" dirty="0"/>
              <a:t>بوجه عام - قدرة كان ام سلوكا ام دافعا - هو ما ينتقل عن طريق الوراثة فلا يحتاج الفرد الى تعلمه واكتسابه ، أما المكتسب فهر كل ما ينجم عن تغيير الفطرى وتعديله عن طريق النشاط التلقائي للفرد أو عن طريق الخبرة والممارسة والتدريب . </a:t>
            </a:r>
            <a:endParaRPr lang="ar-IQ" sz="5100" dirty="0" smtClean="0"/>
          </a:p>
          <a:p>
            <a:pPr marL="0" indent="0" algn="just" rtl="1">
              <a:buNone/>
            </a:pPr>
            <a:r>
              <a:rPr lang="ar-SA" sz="5100" dirty="0" smtClean="0"/>
              <a:t>اذن </a:t>
            </a:r>
            <a:r>
              <a:rPr lang="ar-SA" sz="5100" dirty="0"/>
              <a:t>ماذا نعنى حين نقول ان الجوع او العطش أو اللعب دوافع فطرية ، وأن عاطفة الشفقة أو الشعور بالنقص أو الميل الى جمع طوابع البريد دوافع مكتسبة ؟</a:t>
            </a:r>
            <a:endParaRPr lang="en-US" sz="5100" dirty="0"/>
          </a:p>
          <a:p>
            <a:pPr marL="0" indent="0" algn="just" rtl="1">
              <a:buNone/>
            </a:pPr>
            <a:r>
              <a:rPr lang="ar-SA" sz="5100" dirty="0"/>
              <a:t>لقد رأينا أن الدافع استعداد مركب من عدة عناصر : (</a:t>
            </a:r>
            <a:r>
              <a:rPr lang="fa-IR" sz="5100" dirty="0"/>
              <a:t>۱) </a:t>
            </a:r>
            <a:r>
              <a:rPr lang="ar-SA" sz="5100" dirty="0"/>
              <a:t>مثير ينشطه و (</a:t>
            </a:r>
            <a:r>
              <a:rPr lang="fa-IR" sz="5100" dirty="0"/>
              <a:t>۲) </a:t>
            </a:r>
            <a:r>
              <a:rPr lang="ar-SA" sz="5100" dirty="0"/>
              <a:t>سلوك يصدر عنه و (</a:t>
            </a:r>
            <a:r>
              <a:rPr lang="fa-IR" sz="5100" dirty="0"/>
              <a:t>۳) </a:t>
            </a:r>
            <a:r>
              <a:rPr lang="ar-SA" sz="5100" dirty="0"/>
              <a:t>هدف يرمى اليه - والدافع القطري - في صورته النقية وبمعناه الدقيق عند الانسان على الاقل هو ما كانت مثيراته فطرية وهدفه فطريا. أما السلوك الذي يصدر فعلى الانسان أن يتعلمه في الأغلب من الاحيان . فالجوع مثيره الفطرى تقلص العضلات الملساء للمعدة وهدفه اكمال حالة نقص غذائى في الجسم، وكل من المثير والهدف فطرى . أما طريقة ارضياء الجوع فعلى الانسان أن يتعلمها . لذا تختلف طرق الناس في تناول الطعام وفي نوع الاطعمة التي يأكلونها </a:t>
            </a:r>
            <a:endParaRPr lang="en-US" sz="5100"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a:solidFill>
            <a:schemeClr val="accent1">
              <a:lumMod val="20000"/>
              <a:lumOff val="80000"/>
            </a:schemeClr>
          </a:solidFill>
        </p:spPr>
        <p:txBody>
          <a:bodyPr>
            <a:normAutofit fontScale="70000" lnSpcReduction="20000"/>
          </a:bodyPr>
          <a:lstStyle/>
          <a:p>
            <a:pPr marL="0" indent="0" algn="just" rtl="1">
              <a:buNone/>
            </a:pPr>
            <a:r>
              <a:rPr lang="ar-IQ" sz="4000" dirty="0" smtClean="0"/>
              <a:t>  </a:t>
            </a:r>
            <a:r>
              <a:rPr lang="ar-SA" sz="4000" dirty="0" smtClean="0"/>
              <a:t>حتى </a:t>
            </a:r>
            <a:r>
              <a:rPr lang="ar-SA" sz="4000" dirty="0"/>
              <a:t>الطفل الوليد الذي يرضع لأول مرة فهو يحرك شفتيه ويقوم بعملية امتصاص . لكنه بعض كل شيء يوضع في سواء كان قطعة من القطن أو الجلد أو الشعر أو تدى الأم أمسك بالندى ورضعه فاشتم خونه عرف متعلم أن هذا هو الطريق الوحيد الاشباعه </a:t>
            </a:r>
            <a:r>
              <a:rPr lang="ar-SA" sz="4000" dirty="0" smtClean="0"/>
              <a:t>.</a:t>
            </a:r>
            <a:endParaRPr lang="ar-IQ" sz="4000" dirty="0" smtClean="0"/>
          </a:p>
          <a:p>
            <a:pPr marL="0" indent="0" algn="just" rtl="1">
              <a:buNone/>
            </a:pPr>
            <a:endParaRPr lang="en-US" sz="4000" dirty="0"/>
          </a:p>
          <a:p>
            <a:pPr marL="0" indent="0" algn="just" rtl="1">
              <a:buNone/>
            </a:pPr>
            <a:r>
              <a:rPr lang="ar-IQ" sz="4000" dirty="0" smtClean="0"/>
              <a:t>    </a:t>
            </a:r>
            <a:r>
              <a:rPr lang="ar-SA" sz="4000" dirty="0" smtClean="0"/>
              <a:t>أما </a:t>
            </a:r>
            <a:r>
              <a:rPr lang="ar-SA" sz="4000" dirty="0"/>
              <a:t>عاطفة الشفقة، وهي دافع مكتسب، فمثيرها مكتسب هو رؤية الضعيف أو العاجز أو المحروم، وهدفها مكتسب ايضا هو معونة هؤلاء</a:t>
            </a:r>
            <a:r>
              <a:rPr lang="ar-SA" sz="4000" dirty="0" smtClean="0"/>
              <a:t>..</a:t>
            </a:r>
            <a:endParaRPr lang="ar-IQ" sz="4000" dirty="0" smtClean="0"/>
          </a:p>
          <a:p>
            <a:pPr marL="0" indent="0" algn="just" rtl="1">
              <a:buNone/>
            </a:pPr>
            <a:endParaRPr lang="en-US" sz="4000" dirty="0"/>
          </a:p>
          <a:p>
            <a:pPr marL="0" indent="0" algn="just" rtl="1">
              <a:buNone/>
            </a:pPr>
            <a:r>
              <a:rPr lang="ar-SA" sz="4000" dirty="0"/>
              <a:t>انها دافع يحتاج الى وقت قد يكون طويلا لاكتسابه كما يتطلب مستوى خاصا من النضج العقلى، لذا فهو لا ينضج ويستوى الا في مرحلة المراهقة. و بعد خبرات عدة يمر بها الفرد، يشعر في بعضها بألم الغير فيشقى ، ويشعر في بعضها الآخر بما يقدمه اليهم من معونة فيسعد .. بل قد يعجز بعض الناس عن اكتساب هذا الدافع اطلاقا .. كذلك الحال في الميل الى جمع طوابع البريد، فالانسان لا يولد مزودا بهذا الدافع ، بل يكتسبه عن طریق تجاريه واتصاله بالبيئة ..</a:t>
            </a:r>
            <a:endParaRPr lang="en-US" sz="4000" dirty="0"/>
          </a:p>
          <a:p>
            <a:pPr marL="0" indent="0" algn="r" rtl="1">
              <a:buNone/>
            </a:pPr>
            <a:endParaRPr lang="en-US" sz="3800"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228600"/>
            <a:ext cx="4114800" cy="838200"/>
          </a:xfrm>
          <a:solidFill>
            <a:schemeClr val="accent2">
              <a:lumMod val="40000"/>
              <a:lumOff val="60000"/>
            </a:schemeClr>
          </a:solidFill>
        </p:spPr>
        <p:txBody>
          <a:bodyPr>
            <a:normAutofit/>
          </a:bodyPr>
          <a:lstStyle/>
          <a:p>
            <a:r>
              <a:rPr lang="ar-SA" sz="3600" b="1" dirty="0"/>
              <a:t>علامات الدافع الفطرى </a:t>
            </a:r>
            <a:endParaRPr lang="en-US" sz="3600" dirty="0"/>
          </a:p>
        </p:txBody>
      </p:sp>
      <p:sp>
        <p:nvSpPr>
          <p:cNvPr id="3" name="Content Placeholder 2"/>
          <p:cNvSpPr>
            <a:spLocks noGrp="1"/>
          </p:cNvSpPr>
          <p:nvPr>
            <p:ph idx="1"/>
          </p:nvPr>
        </p:nvSpPr>
        <p:spPr>
          <a:xfrm>
            <a:off x="304800" y="1143000"/>
            <a:ext cx="8534400" cy="5410200"/>
          </a:xfrm>
          <a:solidFill>
            <a:schemeClr val="accent1">
              <a:lumMod val="20000"/>
              <a:lumOff val="80000"/>
            </a:schemeClr>
          </a:solidFill>
        </p:spPr>
        <p:txBody>
          <a:bodyPr>
            <a:normAutofit fontScale="92500" lnSpcReduction="20000"/>
          </a:bodyPr>
          <a:lstStyle/>
          <a:p>
            <a:pPr marL="0" indent="0" algn="just" rtl="1">
              <a:buNone/>
            </a:pPr>
            <a:r>
              <a:rPr lang="ar-IQ" dirty="0" smtClean="0"/>
              <a:t>  </a:t>
            </a:r>
            <a:r>
              <a:rPr lang="ar-SA" dirty="0"/>
              <a:t>١ - من العلامات التي تميز الدافع الفطرى ظهوره منذ الميلاد أو من سن مبكرة، أي قبل أن يفيد الفرد من الخبرة والتعلم ، كالجوع والعطش</a:t>
            </a:r>
            <a:r>
              <a:rPr lang="ar-SA" dirty="0" smtClean="0"/>
              <a:t>.</a:t>
            </a:r>
            <a:endParaRPr lang="ar-IQ" dirty="0" smtClean="0"/>
          </a:p>
          <a:p>
            <a:pPr marL="0" indent="0" algn="just" rtl="1">
              <a:buNone/>
            </a:pPr>
            <a:endParaRPr lang="en-US" dirty="0"/>
          </a:p>
          <a:p>
            <a:pPr marL="0" indent="0" algn="just" rtl="1">
              <a:buNone/>
            </a:pPr>
            <a:r>
              <a:rPr lang="ar-SA" dirty="0"/>
              <a:t>٢ - ومن هذه العلامات أن يكون الدافع عاما مشتركا بين أفراد النوع الواحد جميعاً مهما اختلفت بيئاتهم وحضاراتهم كالدافع الجني ودافع الأمومة ، في حين أن الدافع المكتسب يكون خاصا بفرد أو بجماعة من الافراد . غير أن هذا المعيار يجب الا يؤخذ على اطلاقه ، اذ قد يكون الدافع مكتسبا بالرغم من شيوعه بين الناس جميعا على اختلاف حضاراتهم كالدافع الاجتماعي - في نظر كثير من العلماء المحدثين - وهو الدافع الذي يبدو في ميل الانسان الى الاجتماع ببني جنسه والعيش في جماعات . مما سنفصله في الفصل القادمة . </a:t>
            </a:r>
            <a:endParaRPr lang="en-US" dirty="0"/>
          </a:p>
          <a:p>
            <a:pPr marL="0" indent="0" algn="just" rtl="1">
              <a:buNone/>
            </a:pPr>
            <a:r>
              <a:rPr lang="ar-IQ" dirty="0" smtClean="0"/>
              <a:t> </a:t>
            </a:r>
            <a:endParaRPr lang="en-US" sz="5100" dirty="0"/>
          </a:p>
        </p:txBody>
      </p:sp>
    </p:spTree>
    <p:extLst>
      <p:ext uri="{BB962C8B-B14F-4D97-AF65-F5344CB8AC3E}">
        <p14:creationId xmlns:p14="http://schemas.microsoft.com/office/powerpoint/2010/main" val="1480563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a:solidFill>
            <a:schemeClr val="accent1">
              <a:lumMod val="20000"/>
              <a:lumOff val="80000"/>
            </a:schemeClr>
          </a:solidFill>
        </p:spPr>
        <p:txBody>
          <a:bodyPr>
            <a:normAutofit fontScale="77500" lnSpcReduction="20000"/>
          </a:bodyPr>
          <a:lstStyle/>
          <a:p>
            <a:pPr marL="0" indent="0" algn="just" rtl="1">
              <a:buNone/>
            </a:pPr>
            <a:r>
              <a:rPr lang="ar-IQ" sz="4000" dirty="0" smtClean="0"/>
              <a:t>  </a:t>
            </a:r>
            <a:r>
              <a:rPr lang="ar-SA" sz="4000" dirty="0"/>
              <a:t>٣ - واشتراك الانسان مع الحيوانات العليا في بعض الدوافع كثيرا ما يتخذ علامة على فطرية هذه الدوافع من امثال ذلك دوافع الجوع والعطش والنوم والدافع الجنسى ودافع الاستطلاع ودافع اللعب </a:t>
            </a:r>
            <a:r>
              <a:rPr lang="ar-SA" sz="4000" dirty="0" smtClean="0"/>
              <a:t>.</a:t>
            </a:r>
            <a:endParaRPr lang="ar-IQ" sz="4000" smtClean="0"/>
          </a:p>
          <a:p>
            <a:pPr marL="0" indent="0" algn="just" rtl="1">
              <a:buNone/>
            </a:pPr>
            <a:endParaRPr lang="en-US" sz="4000" dirty="0"/>
          </a:p>
          <a:p>
            <a:pPr marL="0" indent="0" algn="just" rtl="1">
              <a:buNone/>
            </a:pPr>
            <a:r>
              <a:rPr lang="ar-SA" sz="4000" dirty="0"/>
              <a:t>٤ - لكن أهم علامة تميز الدافع الفطرى هى ثبات هدفه الطبيعي بالرغم من تغير السلوك الذى يحقق هذا الهدف حتى لنستطيع أن نعرف الدافع الفطرى بأنه ما يدفع الفرد انسانا كان أم حيوانا ، إلى التماس أهداف طبيعية موروثة ، أى مقررة من قبل فى فطرته ، مغروزة في جهازه لذا تسمى الدوافع الفطرية بالغرائز </a:t>
            </a:r>
            <a:r>
              <a:rPr lang="en-US" sz="4000" dirty="0"/>
              <a:t>Instincts</a:t>
            </a:r>
            <a:r>
              <a:rPr lang="ar-SA" sz="4000" dirty="0"/>
              <a:t> . وقد يكون السلوك الصادر عن الغرائز فطريا جامدا موحد الصورة كما الحال عند أغلب الحيوانات : بناء العش عند الطيور، وهجرة الاسماك ، وادخار الطعام عند النمل ، أو يكون هذا السلوك مكتسبا كاغلب سلوك الانسان المنبعث عن دوافعه الفطرية العصبي. </a:t>
            </a:r>
            <a:endParaRPr lang="en-US" sz="4000" dirty="0"/>
          </a:p>
          <a:p>
            <a:pPr marL="0" indent="0" algn="just" rtl="1">
              <a:buNone/>
            </a:pPr>
            <a:endParaRPr lang="en-US" sz="3800" dirty="0"/>
          </a:p>
        </p:txBody>
      </p:sp>
    </p:spTree>
    <p:extLst>
      <p:ext uri="{BB962C8B-B14F-4D97-AF65-F5344CB8AC3E}">
        <p14:creationId xmlns:p14="http://schemas.microsoft.com/office/powerpoint/2010/main" val="1029404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621</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الدافع الفطري علاماته </vt:lpstr>
      <vt:lpstr>الدافع الفطري</vt:lpstr>
      <vt:lpstr>PowerPoint Presentation</vt:lpstr>
      <vt:lpstr>علامات الدافع الفطرى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51</cp:revision>
  <dcterms:created xsi:type="dcterms:W3CDTF">2006-08-16T00:00:00Z</dcterms:created>
  <dcterms:modified xsi:type="dcterms:W3CDTF">2023-02-14T00:25:16Z</dcterms:modified>
</cp:coreProperties>
</file>