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261" r:id="rId3"/>
    <p:sldId id="262" r:id="rId4"/>
    <p:sldId id="264" r:id="rId5"/>
    <p:sldId id="267" r:id="rId6"/>
    <p:sldId id="26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4</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5</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6</a:t>
            </a:fld>
            <a:endParaRPr lang="en-US"/>
          </a:p>
        </p:txBody>
      </p:sp>
    </p:spTree>
    <p:extLst>
      <p:ext uri="{BB962C8B-B14F-4D97-AF65-F5344CB8AC3E}">
        <p14:creationId xmlns:p14="http://schemas.microsoft.com/office/powerpoint/2010/main" val="238783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685800"/>
            <a:ext cx="5029200" cy="2667000"/>
          </a:xfrm>
          <a:solidFill>
            <a:schemeClr val="accent2">
              <a:lumMod val="40000"/>
              <a:lumOff val="60000"/>
            </a:schemeClr>
          </a:solidFill>
        </p:spPr>
        <p:txBody>
          <a:bodyPr>
            <a:normAutofit fontScale="90000"/>
          </a:bodyPr>
          <a:lstStyle/>
          <a:p>
            <a:r>
              <a:rPr lang="ar-IQ" dirty="0" smtClean="0"/>
              <a:t/>
            </a:r>
            <a:br>
              <a:rPr lang="ar-IQ" dirty="0" smtClean="0"/>
            </a:br>
            <a:r>
              <a:rPr lang="ar-SA" b="1" dirty="0"/>
              <a:t>تحديد بعض المصطلحات</a:t>
            </a:r>
            <a:r>
              <a:rPr lang="ar-IQ" dirty="0" smtClean="0"/>
              <a:t/>
            </a:r>
            <a:br>
              <a:rPr lang="ar-IQ" dirty="0" smtClean="0"/>
            </a:b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( 11 )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4876800" cy="1143000"/>
          </a:xfrm>
          <a:solidFill>
            <a:schemeClr val="accent2">
              <a:lumMod val="40000"/>
              <a:lumOff val="60000"/>
            </a:schemeClr>
          </a:solidFill>
        </p:spPr>
        <p:txBody>
          <a:bodyPr>
            <a:normAutofit/>
          </a:bodyPr>
          <a:lstStyle/>
          <a:p>
            <a:pPr rtl="1"/>
            <a:r>
              <a:rPr lang="ar-IQ" b="1" dirty="0" smtClean="0"/>
              <a:t>1 .</a:t>
            </a:r>
            <a:r>
              <a:rPr lang="ar-SA" b="1" dirty="0" smtClean="0"/>
              <a:t>المنبه </a:t>
            </a:r>
            <a:r>
              <a:rPr lang="ar-SA" b="1" dirty="0"/>
              <a:t>أو المثير والدافع</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92500" lnSpcReduction="10000"/>
          </a:bodyPr>
          <a:lstStyle/>
          <a:p>
            <a:pPr marL="0" indent="0" algn="just" rtl="1">
              <a:buNone/>
            </a:pPr>
            <a:r>
              <a:rPr lang="en-US" dirty="0" smtClean="0"/>
              <a:t> </a:t>
            </a:r>
            <a:r>
              <a:rPr lang="ar-IQ" dirty="0" smtClean="0"/>
              <a:t> </a:t>
            </a:r>
            <a:r>
              <a:rPr lang="ar-SA" dirty="0"/>
              <a:t>الأصل في الدافع أن يكون كامنا غير مشعور به حتى يجد من الظروف ما ينشطه ويثيره . والمنبه أو المنير داخليا كان ام خارجيا هو ما يحيل الدافع من حالة الكمون الى حالة النشاط ، فالطائر لا يبنى عشه الا في أوقات معينة، والبخيل أو المغرور لا يبدو أثر هاتين المصلتين في سلوكهما الا في مواقف معينة، وجب الأم لأطفالها لا يكون مائلا في شعورها في كل لحظة وحين. من هذا نرى أن المنبه مؤثر عارض في حين ان الدافع استعدادا يوجد لدى الفرد قبل ان يؤثر المنيه فيه . فكار المنبه كالزناد لا يخلق الطاقة بل يحررها ويطلقها من مكمنها .</a:t>
            </a:r>
            <a:endParaRPr lang="en-US" dirty="0"/>
          </a:p>
          <a:p>
            <a:pPr marL="0" lvl="0" indent="0" algn="just" rtl="1">
              <a:buNone/>
            </a:pPr>
            <a:endParaRPr lang="en-US" dirty="0"/>
          </a:p>
          <a:p>
            <a:pPr marL="0" indent="0" algn="just" rtl="1">
              <a:buNone/>
            </a:pPr>
            <a:r>
              <a:rPr lang="ar-IQ" dirty="0" smtClean="0"/>
              <a:t>   </a:t>
            </a:r>
            <a:endParaRPr lang="en-US"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763000" cy="5486400"/>
          </a:xfrm>
          <a:solidFill>
            <a:schemeClr val="accent1">
              <a:lumMod val="20000"/>
              <a:lumOff val="80000"/>
            </a:schemeClr>
          </a:solidFill>
        </p:spPr>
        <p:txBody>
          <a:bodyPr>
            <a:normAutofit fontScale="62500" lnSpcReduction="20000"/>
          </a:bodyPr>
          <a:lstStyle/>
          <a:p>
            <a:pPr marL="0" indent="0" algn="just" rtl="1">
              <a:buNone/>
            </a:pPr>
            <a:r>
              <a:rPr lang="ar-IQ" dirty="0" smtClean="0"/>
              <a:t> </a:t>
            </a:r>
            <a:r>
              <a:rPr lang="en-US" dirty="0" smtClean="0"/>
              <a:t>  </a:t>
            </a:r>
            <a:r>
              <a:rPr lang="ar-SA" sz="4000" dirty="0" smtClean="0"/>
              <a:t>الباعث </a:t>
            </a:r>
            <a:r>
              <a:rPr lang="en-US" sz="4000" dirty="0"/>
              <a:t>incentive </a:t>
            </a:r>
            <a:r>
              <a:rPr lang="ar-SA" sz="4000" dirty="0"/>
              <a:t>موقف خارجی، مادی او اجتماعی، يستجيب له الدافع </a:t>
            </a:r>
            <a:r>
              <a:rPr lang="en-US" sz="4000" dirty="0"/>
              <a:t>motive </a:t>
            </a:r>
            <a:r>
              <a:rPr lang="ar-SA" sz="4000" dirty="0"/>
              <a:t>فالطعام باعث يستجيب له دافع الجوع ، والماء باعث يستجيب دافع العطش ، ووجود جائزة أو مكافأة أو وظيفة معينه بواعت تستجيب لها في مختلف الناس دوافع مختلفة ، فالدافع قوة داخل الفرد والباعث قوة خارجه </a:t>
            </a:r>
            <a:r>
              <a:rPr lang="ar-SA" sz="4000" dirty="0" smtClean="0"/>
              <a:t>.</a:t>
            </a:r>
            <a:endParaRPr lang="ar-IQ" sz="4000" dirty="0" smtClean="0"/>
          </a:p>
          <a:p>
            <a:pPr marL="0" indent="0" algn="just" rtl="1">
              <a:buNone/>
            </a:pPr>
            <a:endParaRPr lang="en-US" sz="4000" dirty="0"/>
          </a:p>
          <a:p>
            <a:pPr marL="0" indent="0" algn="just" rtl="1">
              <a:buNone/>
            </a:pPr>
            <a:r>
              <a:rPr lang="ar-SA" sz="4000" dirty="0"/>
              <a:t>والبواعث نوعان ايجابية وسلبية، فالايجابية ما تجذب الفرد اليها كأنواع الثواب المختلفة أو وجود مجال للترقية ، والسلبية ما تحمل الفرد على تجنبها والابتعاد عن عواقبها كالقوانين الرادعة والزواجر الاجتماعية وغيرها من ضروب الاستهجان أو العقاب التى تحمل الفرد على تعديل سلوكه او كفه </a:t>
            </a:r>
            <a:r>
              <a:rPr lang="ar-SA" sz="4000" dirty="0" smtClean="0"/>
              <a:t>.</a:t>
            </a:r>
            <a:endParaRPr lang="ar-IQ" sz="4000" dirty="0" smtClean="0"/>
          </a:p>
          <a:p>
            <a:pPr marL="0" indent="0" algn="just" rtl="1">
              <a:buNone/>
            </a:pPr>
            <a:endParaRPr lang="en-US" sz="4000" dirty="0"/>
          </a:p>
          <a:p>
            <a:pPr marL="0" indent="0" algn="just" rtl="1">
              <a:buNone/>
            </a:pPr>
            <a:r>
              <a:rPr lang="ar-SA" sz="4000" dirty="0"/>
              <a:t>اذن ما الفارق بين الباعث والمنبه الخارجي ان المنبه الخارجي يتير الدافع لكنه قد لا يرضيه . قسماع دقات الساعة تعلن موعد حلول الطعام قد يجعل الشخص المنهمك في عمله يشعر بالجوع شعورا واضحا. لكنها لا ترضى فيه دافع الجوع. والتغيرات الضوئية في الجو تثير في الطيور غريزة المهاجرة من صفع الى آخر لكنها لا ترضى فيها هذه الغريزة أما الباعث فموقف خارجى يثير الدافع ويرضيه فى آن واحد كوجود طعام أمام فرد جائع أو شم رائحته .</a:t>
            </a:r>
            <a:endParaRPr lang="en-US" sz="4000" dirty="0"/>
          </a:p>
          <a:p>
            <a:pPr marL="0" indent="0" algn="r" rtl="1">
              <a:buNone/>
            </a:pPr>
            <a:endParaRPr lang="en-US" sz="4000" dirty="0"/>
          </a:p>
        </p:txBody>
      </p:sp>
      <p:sp>
        <p:nvSpPr>
          <p:cNvPr id="4" name="Title 1"/>
          <p:cNvSpPr>
            <a:spLocks noGrp="1"/>
          </p:cNvSpPr>
          <p:nvPr>
            <p:ph type="title"/>
          </p:nvPr>
        </p:nvSpPr>
        <p:spPr>
          <a:xfrm>
            <a:off x="3581400" y="274638"/>
            <a:ext cx="4038600" cy="715962"/>
          </a:xfrm>
          <a:solidFill>
            <a:schemeClr val="accent2">
              <a:lumMod val="40000"/>
              <a:lumOff val="60000"/>
            </a:schemeClr>
          </a:solidFill>
        </p:spPr>
        <p:txBody>
          <a:bodyPr>
            <a:normAutofit fontScale="90000"/>
          </a:bodyPr>
          <a:lstStyle/>
          <a:p>
            <a:pPr rtl="1"/>
            <a:r>
              <a:rPr lang="ar-IQ" b="1" dirty="0" smtClean="0"/>
              <a:t>2 . </a:t>
            </a:r>
            <a:r>
              <a:rPr lang="ar-SA" b="1" dirty="0" smtClean="0"/>
              <a:t>الدافع </a:t>
            </a:r>
            <a:r>
              <a:rPr lang="ar-SA" b="1" dirty="0"/>
              <a:t>والباعث </a:t>
            </a:r>
            <a:endParaRPr lang="en-US" dirty="0"/>
          </a:p>
        </p:txBody>
      </p:sp>
    </p:spTree>
    <p:extLst>
      <p:ext uri="{BB962C8B-B14F-4D97-AF65-F5344CB8AC3E}">
        <p14:creationId xmlns:p14="http://schemas.microsoft.com/office/powerpoint/2010/main" val="381934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2100" y="34636"/>
            <a:ext cx="3048000" cy="762000"/>
          </a:xfrm>
          <a:solidFill>
            <a:schemeClr val="accent2">
              <a:lumMod val="40000"/>
              <a:lumOff val="60000"/>
            </a:schemeClr>
          </a:solidFill>
        </p:spPr>
        <p:txBody>
          <a:bodyPr>
            <a:normAutofit fontScale="90000"/>
          </a:bodyPr>
          <a:lstStyle/>
          <a:p>
            <a:r>
              <a:rPr lang="ar-IQ" b="1" dirty="0" smtClean="0"/>
              <a:t/>
            </a:r>
            <a:br>
              <a:rPr lang="ar-IQ" b="1" dirty="0" smtClean="0"/>
            </a:br>
            <a:r>
              <a:rPr lang="ar-IQ" b="1" dirty="0" smtClean="0"/>
              <a:t>3 . </a:t>
            </a:r>
            <a:r>
              <a:rPr lang="ar-IQ" sz="3400" b="1" dirty="0" smtClean="0"/>
              <a:t>ا</a:t>
            </a:r>
            <a:r>
              <a:rPr lang="ar-SA" sz="3400" b="1" dirty="0"/>
              <a:t>لدافع والحافز</a:t>
            </a:r>
            <a:r>
              <a:rPr lang="en-US" dirty="0"/>
              <a:t/>
            </a:r>
            <a:br>
              <a:rPr lang="en-US" dirty="0"/>
            </a:br>
            <a:endParaRPr lang="en-US" dirty="0"/>
          </a:p>
        </p:txBody>
      </p:sp>
      <p:sp>
        <p:nvSpPr>
          <p:cNvPr id="3" name="Content Placeholder 2"/>
          <p:cNvSpPr>
            <a:spLocks noGrp="1"/>
          </p:cNvSpPr>
          <p:nvPr>
            <p:ph idx="1"/>
          </p:nvPr>
        </p:nvSpPr>
        <p:spPr>
          <a:xfrm>
            <a:off x="228600" y="838200"/>
            <a:ext cx="8610600" cy="2362200"/>
          </a:xfrm>
          <a:solidFill>
            <a:schemeClr val="accent1">
              <a:lumMod val="20000"/>
              <a:lumOff val="80000"/>
            </a:schemeClr>
          </a:solidFill>
        </p:spPr>
        <p:txBody>
          <a:bodyPr>
            <a:normAutofit fontScale="25000" lnSpcReduction="20000"/>
          </a:bodyPr>
          <a:lstStyle/>
          <a:p>
            <a:pPr marL="0" indent="0" algn="just" rtl="1">
              <a:buNone/>
            </a:pPr>
            <a:r>
              <a:rPr lang="ar-IQ" sz="11200" dirty="0" smtClean="0"/>
              <a:t>  </a:t>
            </a:r>
            <a:r>
              <a:rPr lang="ar-SA" sz="11200" dirty="0"/>
              <a:t>قدمنا أن الحافر هو الوجة المحرك للدافع . هو حالة من التوتر والضيق تنشط الكائن الحى لكنها لا توجه السلوك توجيها مناسبا لذا قد يكون السلوك الصادر عن الحافز وحده سلوكا أعمى ، في حين أن السلوك الصادر عن الدافع يكون موجها - خاصة في حالة الدوافع الشعورية كما سنرى فيما بعد وبعبارة أخرى فالحافز هو مجرد . دفعة من الداخل ، في حين أن الدافع : دفعة فى اتجاه معين ، أما الباعث . فجذية في اتجاه معين .</a:t>
            </a:r>
            <a:endParaRPr lang="en-US" sz="11200" dirty="0"/>
          </a:p>
          <a:p>
            <a:pPr marL="0" indent="0" algn="just" rtl="1">
              <a:buNone/>
            </a:pPr>
            <a:r>
              <a:rPr lang="ar-IQ" sz="5100" dirty="0" smtClean="0"/>
              <a:t>    </a:t>
            </a:r>
            <a:endParaRPr lang="en-US" sz="8600" dirty="0"/>
          </a:p>
        </p:txBody>
      </p:sp>
      <p:sp>
        <p:nvSpPr>
          <p:cNvPr id="6" name="Title 1"/>
          <p:cNvSpPr txBox="1">
            <a:spLocks/>
          </p:cNvSpPr>
          <p:nvPr/>
        </p:nvSpPr>
        <p:spPr>
          <a:xfrm>
            <a:off x="5410200" y="3295145"/>
            <a:ext cx="3276600" cy="715962"/>
          </a:xfrm>
          <a:prstGeom prst="rect">
            <a:avLst/>
          </a:prstGeom>
          <a:solidFill>
            <a:schemeClr val="accent2">
              <a:lumMod val="40000"/>
              <a:lumOff val="60000"/>
            </a:schemeClr>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lang="ar-IQ" sz="3200" b="1" dirty="0" smtClean="0"/>
              <a:t>4 . </a:t>
            </a:r>
            <a:r>
              <a:rPr lang="ar-SA" sz="3200" b="1" dirty="0" smtClean="0"/>
              <a:t>الرغبة </a:t>
            </a:r>
            <a:r>
              <a:rPr lang="en-US" sz="3200" b="1" dirty="0"/>
              <a:t>desire</a:t>
            </a:r>
            <a:endParaRPr lang="en-US" sz="3200" dirty="0"/>
          </a:p>
        </p:txBody>
      </p:sp>
      <p:sp>
        <p:nvSpPr>
          <p:cNvPr id="7" name="Content Placeholder 2"/>
          <p:cNvSpPr txBox="1">
            <a:spLocks/>
          </p:cNvSpPr>
          <p:nvPr/>
        </p:nvSpPr>
        <p:spPr>
          <a:xfrm>
            <a:off x="228600" y="4114800"/>
            <a:ext cx="8686800" cy="2514600"/>
          </a:xfrm>
          <a:prstGeom prst="rect">
            <a:avLst/>
          </a:prstGeom>
          <a:solidFill>
            <a:schemeClr val="accent1">
              <a:lumMod val="20000"/>
              <a:lumOff val="80000"/>
            </a:schemeClr>
          </a:solidFill>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buNone/>
            </a:pPr>
            <a:r>
              <a:rPr lang="ar-IQ" sz="5100" dirty="0" smtClean="0"/>
              <a:t>      </a:t>
            </a:r>
            <a:r>
              <a:rPr lang="ar-SA" sz="11200" dirty="0" smtClean="0"/>
              <a:t>دافع </a:t>
            </a:r>
            <a:r>
              <a:rPr lang="ar-SA" sz="11200" dirty="0"/>
              <a:t>يشعر الفرد بغايته وهدفه اي يتصور أن هذا الهدف يرضي حاجة لديه كالرغبة في قراءة كتاب معين : أو تناول طعام معين أو القيام برحلة معينة وأقوى من الرغبة ، الشوق ، و التوق . وأقوى من هذين الكلف </a:t>
            </a:r>
            <a:r>
              <a:rPr lang="en-US" sz="11200" dirty="0"/>
              <a:t>craving </a:t>
            </a:r>
            <a:r>
              <a:rPr lang="ar-SA" sz="11200" dirty="0"/>
              <a:t>وهو الاغرام والحب الشديد . اما الولع . </a:t>
            </a:r>
            <a:r>
              <a:rPr lang="en-US" sz="11200" dirty="0"/>
              <a:t>Passion </a:t>
            </a:r>
            <a:r>
              <a:rPr lang="ar-SA" sz="11200" dirty="0"/>
              <a:t>فهو رغبة تضخمت تضخما شديدا أو خبيثا بحيث برزت على غيرها من الرغبات وطبعت شخصية الفرد بطابعها كالولع بالطعام أو بالمشروبات او يجمع السجاجيد ، وكالولع الديني أو العقلي أو السياسي وكالحب الشديد والبخل الشديد .</a:t>
            </a:r>
            <a:endParaRPr lang="en-US" sz="11200" dirty="0"/>
          </a:p>
          <a:p>
            <a:pPr marL="0" indent="0" algn="just" rtl="1">
              <a:buFont typeface="Arial" pitchFamily="34" charset="0"/>
              <a:buNone/>
            </a:pPr>
            <a:r>
              <a:rPr lang="ar-IQ" sz="5100" dirty="0" smtClean="0"/>
              <a:t>  </a:t>
            </a:r>
            <a:endParaRPr lang="en-US" sz="8600" dirty="0"/>
          </a:p>
        </p:txBody>
      </p:sp>
    </p:spTree>
    <p:extLst>
      <p:ext uri="{BB962C8B-B14F-4D97-AF65-F5344CB8AC3E}">
        <p14:creationId xmlns:p14="http://schemas.microsoft.com/office/powerpoint/2010/main" val="3508803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2100" y="34636"/>
            <a:ext cx="3048000" cy="879764"/>
          </a:xfrm>
          <a:solidFill>
            <a:schemeClr val="accent2">
              <a:lumMod val="40000"/>
              <a:lumOff val="60000"/>
            </a:schemeClr>
          </a:solidFill>
        </p:spPr>
        <p:txBody>
          <a:bodyPr>
            <a:normAutofit/>
          </a:bodyPr>
          <a:lstStyle/>
          <a:p>
            <a:r>
              <a:rPr lang="en-US" sz="3100" b="1" dirty="0" smtClean="0"/>
              <a:t>Need</a:t>
            </a:r>
            <a:r>
              <a:rPr lang="ar-SA" sz="3100" b="1" dirty="0"/>
              <a:t> </a:t>
            </a:r>
            <a:r>
              <a:rPr lang="ar-IQ" sz="3100" b="1" dirty="0" smtClean="0"/>
              <a:t>5 . </a:t>
            </a:r>
            <a:r>
              <a:rPr lang="ar-SA" sz="3100" b="1" dirty="0" smtClean="0"/>
              <a:t>الحاجة</a:t>
            </a:r>
            <a:r>
              <a:rPr lang="ar-IQ" sz="3100" b="1" dirty="0" smtClean="0"/>
              <a:t> </a:t>
            </a:r>
            <a:endParaRPr lang="en-US" sz="3100" b="1" dirty="0"/>
          </a:p>
        </p:txBody>
      </p:sp>
      <p:sp>
        <p:nvSpPr>
          <p:cNvPr id="3" name="Content Placeholder 2"/>
          <p:cNvSpPr>
            <a:spLocks noGrp="1"/>
          </p:cNvSpPr>
          <p:nvPr>
            <p:ph idx="1"/>
          </p:nvPr>
        </p:nvSpPr>
        <p:spPr>
          <a:xfrm>
            <a:off x="304800" y="990600"/>
            <a:ext cx="8534400" cy="5562600"/>
          </a:xfrm>
          <a:solidFill>
            <a:schemeClr val="accent1">
              <a:lumMod val="20000"/>
              <a:lumOff val="80000"/>
            </a:schemeClr>
          </a:solidFill>
        </p:spPr>
        <p:txBody>
          <a:bodyPr>
            <a:normAutofit fontScale="25000" lnSpcReduction="20000"/>
          </a:bodyPr>
          <a:lstStyle/>
          <a:p>
            <a:pPr marL="0" indent="0" algn="just" rtl="1">
              <a:buNone/>
            </a:pPr>
            <a:r>
              <a:rPr lang="ar-IQ" sz="9600" dirty="0" smtClean="0"/>
              <a:t>    </a:t>
            </a:r>
            <a:r>
              <a:rPr lang="ar-SA" sz="11200" dirty="0" smtClean="0"/>
              <a:t>الأصل </a:t>
            </a:r>
            <a:r>
              <a:rPr lang="ar-SA" sz="11200" dirty="0"/>
              <a:t>فى الحاجة أنها حالة من النقص والعوز والافتقار تقترن بنوع من التوتر والضيق لا يلبث أن يزول متى قضيت الحاجة وزال النقص - سواء كان هذا النقص ماديا أو معنويا ، داخليا أو خارجيا ، فالفرد يكون في حاجة إلى الطعام متى أعوز جسمه الطعام، وفي حاجة إلى الأمن منى احتواء الخوف وافتقر الى الأمن. ومما يذكر أن الانسان قد يكون في حاجة الى شيء لكنه لا يرغب فيه، كأن يكون فى حاجة إلى تعاطى أدوية خاصة لكنه لا يرغب في تعاطيها . أو يرغب في شيء لا يكون في حاجة اليه فقد يرغب فى طعام كالحلوى وهو ليس في حاجة اليه بل قد يكون ضارا به</a:t>
            </a:r>
            <a:r>
              <a:rPr lang="ar-SA" sz="11200" dirty="0" smtClean="0"/>
              <a:t>.</a:t>
            </a:r>
            <a:endParaRPr lang="ar-IQ" sz="11200" dirty="0" smtClean="0"/>
          </a:p>
          <a:p>
            <a:pPr marL="0" indent="0" algn="just" rtl="1">
              <a:buNone/>
            </a:pPr>
            <a:endParaRPr lang="en-US" sz="11200" dirty="0"/>
          </a:p>
          <a:p>
            <a:pPr marL="0" indent="0" algn="just" rtl="1">
              <a:buNone/>
            </a:pPr>
            <a:r>
              <a:rPr lang="ar-IQ" sz="11200" dirty="0" smtClean="0"/>
              <a:t>  </a:t>
            </a:r>
            <a:r>
              <a:rPr lang="ar-SA" sz="11200" dirty="0" smtClean="0"/>
              <a:t>على </a:t>
            </a:r>
            <a:r>
              <a:rPr lang="ar-SA" sz="11200" dirty="0"/>
              <a:t>أن كثيرا من علماء النفس يستخدمون اصلاح و الحاجة ، على أنه مرادف لاصلاح الدافع بوجه عام . فيقولون أن اغلب الناس، ان لم يكونوا جميعا، لديهم حاجة إلى الأمن، وحاجة الى التقدير الاجتماعي . وحاجة الى الافصاح عن الذات وتوكيدها ، هذا فضلا عن الحاجة الجنسية أي الدافع الجنسى والحاجة الى الطعام ، والحاجة الى الشراب </a:t>
            </a:r>
            <a:r>
              <a:rPr lang="ar-SA" sz="11200" dirty="0" smtClean="0"/>
              <a:t>.</a:t>
            </a:r>
            <a:endParaRPr lang="en-US" sz="11200" dirty="0"/>
          </a:p>
          <a:p>
            <a:pPr marL="0" indent="0" algn="just" rtl="1">
              <a:buNone/>
            </a:pPr>
            <a:r>
              <a:rPr lang="ar-SA" sz="11200" dirty="0"/>
              <a:t>فالحاجة اذن قد تعنى الدافع أو تكون مرادفة للدافع المعاق .</a:t>
            </a:r>
            <a:endParaRPr lang="en-US" sz="11200" dirty="0"/>
          </a:p>
          <a:p>
            <a:pPr marL="0" indent="0" algn="just" rtl="1">
              <a:buNone/>
            </a:pPr>
            <a:r>
              <a:rPr lang="ar-IQ" sz="11200" dirty="0" smtClean="0"/>
              <a:t>  </a:t>
            </a:r>
            <a:r>
              <a:rPr lang="ar-IQ" sz="5100" dirty="0" smtClean="0"/>
              <a:t>    </a:t>
            </a:r>
            <a:endParaRPr lang="en-US" sz="8600" dirty="0"/>
          </a:p>
        </p:txBody>
      </p:sp>
    </p:spTree>
    <p:extLst>
      <p:ext uri="{BB962C8B-B14F-4D97-AF65-F5344CB8AC3E}">
        <p14:creationId xmlns:p14="http://schemas.microsoft.com/office/powerpoint/2010/main" val="2928824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2100" y="152400"/>
            <a:ext cx="3048000" cy="838200"/>
          </a:xfrm>
          <a:solidFill>
            <a:schemeClr val="accent2">
              <a:lumMod val="40000"/>
              <a:lumOff val="60000"/>
            </a:schemeClr>
          </a:solidFill>
        </p:spPr>
        <p:txBody>
          <a:bodyPr>
            <a:normAutofit fontScale="90000"/>
          </a:bodyPr>
          <a:lstStyle/>
          <a:p>
            <a:r>
              <a:rPr lang="ar-IQ" sz="3200" b="1" dirty="0" smtClean="0"/>
              <a:t/>
            </a:r>
            <a:br>
              <a:rPr lang="ar-IQ" sz="3200" b="1" dirty="0" smtClean="0"/>
            </a:br>
            <a:r>
              <a:rPr lang="ar-IQ" sz="3200" b="1" dirty="0" smtClean="0"/>
              <a:t>6 . ا</a:t>
            </a:r>
            <a:r>
              <a:rPr lang="ar-SA" sz="3200" b="1" dirty="0" smtClean="0"/>
              <a:t>لهدف والغرض</a:t>
            </a:r>
            <a:r>
              <a:rPr lang="en-US" sz="3200" dirty="0"/>
              <a:t/>
            </a:r>
            <a:br>
              <a:rPr lang="en-US" sz="3200" dirty="0"/>
            </a:br>
            <a:endParaRPr lang="en-US" sz="3100" b="1" dirty="0"/>
          </a:p>
        </p:txBody>
      </p:sp>
      <p:sp>
        <p:nvSpPr>
          <p:cNvPr id="3" name="Content Placeholder 2"/>
          <p:cNvSpPr>
            <a:spLocks noGrp="1"/>
          </p:cNvSpPr>
          <p:nvPr>
            <p:ph idx="1"/>
          </p:nvPr>
        </p:nvSpPr>
        <p:spPr>
          <a:xfrm>
            <a:off x="304800" y="1143000"/>
            <a:ext cx="8458200" cy="5181600"/>
          </a:xfrm>
          <a:solidFill>
            <a:schemeClr val="accent1">
              <a:lumMod val="20000"/>
              <a:lumOff val="80000"/>
            </a:schemeClr>
          </a:solidFill>
        </p:spPr>
        <p:txBody>
          <a:bodyPr>
            <a:normAutofit fontScale="32500" lnSpcReduction="20000"/>
          </a:bodyPr>
          <a:lstStyle/>
          <a:p>
            <a:pPr marL="0" indent="0" algn="just" rtl="1">
              <a:buNone/>
            </a:pPr>
            <a:r>
              <a:rPr lang="ar-IQ" sz="9600" dirty="0" smtClean="0"/>
              <a:t>   </a:t>
            </a:r>
            <a:r>
              <a:rPr lang="ar-SA" sz="9600" dirty="0"/>
              <a:t>الهدف أو الغاية </a:t>
            </a:r>
            <a:r>
              <a:rPr lang="en-US" sz="9600" dirty="0"/>
              <a:t>aim </a:t>
            </a:r>
            <a:r>
              <a:rPr lang="ar-SA" sz="9600" dirty="0"/>
              <a:t>أو </a:t>
            </a:r>
            <a:r>
              <a:rPr lang="en-US" sz="9600" dirty="0"/>
              <a:t>Goal </a:t>
            </a:r>
            <a:r>
              <a:rPr lang="ar-SA" sz="9600" dirty="0"/>
              <a:t>هو ما يشبع الدافع واليه يتجه السلوك، ويكون في العادة شيئا خارجيا . أما الغرض </a:t>
            </a:r>
            <a:r>
              <a:rPr lang="en-US" sz="9600" dirty="0"/>
              <a:t>purpose </a:t>
            </a:r>
            <a:r>
              <a:rPr lang="ar-SA" sz="9600" dirty="0"/>
              <a:t>فهو ما يتصوره الفرد في ذهنه من غايات يقصد إلى بلوغها أو يعزم على تجنبها </a:t>
            </a:r>
            <a:r>
              <a:rPr lang="ar-SA" sz="9600" dirty="0" smtClean="0"/>
              <a:t>.</a:t>
            </a:r>
            <a:endParaRPr lang="ar-IQ" sz="9600" dirty="0" smtClean="0"/>
          </a:p>
          <a:p>
            <a:pPr marL="0" indent="0" algn="just" rtl="1">
              <a:buNone/>
            </a:pPr>
            <a:endParaRPr lang="en-US" sz="9600" dirty="0"/>
          </a:p>
          <a:p>
            <a:pPr marL="0" indent="0" algn="just" rtl="1">
              <a:buNone/>
            </a:pPr>
            <a:r>
              <a:rPr lang="ar-SA" sz="9600" dirty="0"/>
              <a:t>ويلاحظ أن كثيرا من الناس يخلطون بين الغاية والدافع فيقولون ان الدافع الى الجريمة كان السرقة فى حين أن الدافع الفعلي كان حب الانتقام ، او دافع الامومة أو الشعور بالنقص .. ذلك أن انتباه الناس يكون موجها في العادة الى الغاية، ولأنهم لا يعرفون الدوافع التي تحركهم واغليها دوافع لا يشعرون بوجودها .</a:t>
            </a:r>
            <a:endParaRPr lang="en-US" sz="9600" dirty="0"/>
          </a:p>
          <a:p>
            <a:pPr marL="0" indent="0" algn="just" rtl="1">
              <a:buNone/>
            </a:pPr>
            <a:r>
              <a:rPr lang="ar-IQ" sz="9600" dirty="0" smtClean="0"/>
              <a:t>  </a:t>
            </a:r>
            <a:r>
              <a:rPr lang="ar-IQ" sz="11200" dirty="0" smtClean="0"/>
              <a:t>  </a:t>
            </a:r>
            <a:r>
              <a:rPr lang="ar-IQ" sz="5100" dirty="0" smtClean="0"/>
              <a:t>    </a:t>
            </a:r>
            <a:endParaRPr lang="en-US" sz="8600" dirty="0"/>
          </a:p>
        </p:txBody>
      </p:sp>
    </p:spTree>
    <p:extLst>
      <p:ext uri="{BB962C8B-B14F-4D97-AF65-F5344CB8AC3E}">
        <p14:creationId xmlns:p14="http://schemas.microsoft.com/office/powerpoint/2010/main" val="19958031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775</Words>
  <Application>Microsoft Office PowerPoint</Application>
  <PresentationFormat>On-screen Show (4:3)</PresentationFormat>
  <Paragraphs>35</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تحديد بعض المصطلحات  </vt:lpstr>
      <vt:lpstr>1 .المنبه أو المثير والدافع</vt:lpstr>
      <vt:lpstr>2 . الدافع والباعث </vt:lpstr>
      <vt:lpstr> 3 . الدافع والحافز </vt:lpstr>
      <vt:lpstr>Need 5 . الحاجة </vt:lpstr>
      <vt:lpstr> 6 . الهدف والغرض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64</cp:revision>
  <dcterms:created xsi:type="dcterms:W3CDTF">2006-08-16T00:00:00Z</dcterms:created>
  <dcterms:modified xsi:type="dcterms:W3CDTF">2023-02-14T00:23:53Z</dcterms:modified>
</cp:coreProperties>
</file>