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1" r:id="rId3"/>
    <p:sldId id="267" r:id="rId4"/>
    <p:sldId id="26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984B3-F9DC-497E-8EC1-DEEFBE0E898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FF83C-E5DD-4585-A476-5F114FACD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7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685800"/>
            <a:ext cx="5029200" cy="2667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b="1" dirty="0"/>
              <a:t>تصنيف الدوافع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581400"/>
            <a:ext cx="3429000" cy="2362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/>
              <a:t>  المحاضرة ( </a:t>
            </a:r>
            <a:r>
              <a:rPr lang="en-US" dirty="0" smtClean="0"/>
              <a:t>10</a:t>
            </a:r>
            <a:r>
              <a:rPr lang="ar-IQ" dirty="0" smtClean="0"/>
              <a:t> ) </a:t>
            </a:r>
          </a:p>
          <a:p>
            <a:pPr marL="0" indent="0" algn="just" rtl="1">
              <a:buNone/>
            </a:pPr>
            <a:r>
              <a:rPr lang="ar-IQ" dirty="0" smtClean="0"/>
              <a:t>اساسيات علم النفس </a:t>
            </a:r>
          </a:p>
          <a:p>
            <a:pPr marL="0" indent="0" algn="just" rtl="1">
              <a:buNone/>
            </a:pPr>
            <a:r>
              <a:rPr lang="ar-IQ" dirty="0" smtClean="0"/>
              <a:t>أ . م . روناك عبود جابر</a:t>
            </a:r>
          </a:p>
          <a:p>
            <a:pPr marL="0" indent="0" algn="just" rtl="1">
              <a:buNone/>
            </a:pPr>
            <a:r>
              <a:rPr lang="ar-IQ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56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48768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SA" b="1" dirty="0"/>
              <a:t>تصنيف الدوافع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 rtl="1">
              <a:buNone/>
            </a:pPr>
            <a:r>
              <a:rPr lang="en-US" dirty="0" smtClean="0"/>
              <a:t>  </a:t>
            </a:r>
            <a:r>
              <a:rPr lang="ar-SA" dirty="0" smtClean="0"/>
              <a:t>ليس </a:t>
            </a:r>
            <a:r>
              <a:rPr lang="ar-SA" dirty="0"/>
              <a:t>من اليسير اقامة تصنيف للدوافع على أساس السلوك الصادر منها، وذلك لتعقد الصلة بين الدوافع والسلوك </a:t>
            </a:r>
            <a:r>
              <a:rPr lang="ar-IQ" dirty="0" smtClean="0"/>
              <a:t>, ورغم تعقد </a:t>
            </a:r>
            <a:r>
              <a:rPr lang="ar-SA" dirty="0"/>
              <a:t>تصنيف للدوافع على أساس السلوك الصادر </a:t>
            </a:r>
            <a:r>
              <a:rPr lang="ar-SA" dirty="0" smtClean="0"/>
              <a:t>منها</a:t>
            </a:r>
            <a:r>
              <a:rPr lang="ar-IQ" dirty="0" smtClean="0"/>
              <a:t> الا أن هناك تصنيف لها هو : </a:t>
            </a:r>
          </a:p>
          <a:p>
            <a:pPr marL="0" indent="0" algn="just" rtl="1">
              <a:buNone/>
            </a:pPr>
            <a:r>
              <a:rPr lang="ar-IQ" dirty="0" smtClean="0"/>
              <a:t>1</a:t>
            </a:r>
            <a:r>
              <a:rPr lang="ar-SA" dirty="0" smtClean="0"/>
              <a:t>- </a:t>
            </a:r>
            <a:r>
              <a:rPr lang="ar-SA" dirty="0"/>
              <a:t>فالدافع الواحد يؤدى الى ضروب من السلوك تختلف باختلاف الأفراد فالرغبة في التقدير الاجتماعي قد تدفع بشخص إلى الظهور في میدان النشاط الاجتماعي ، وبأخر إلى تأليف قصة وبثالث إلى الزواج من أسرة مرموقة ، وبرابع إلى البقاء اعزب . والحاجة إلى الأمن قد تدفع بشخص الى جمع الثروة . وبأخر الى الانتماء إلى جمعية أو ناد، وبثالث الى اعتزال الناس .</a:t>
            </a:r>
            <a:endParaRPr lang="en-US" dirty="0"/>
          </a:p>
          <a:p>
            <a:pPr marL="0" indent="0" algn="just" rtl="1">
              <a:buNone/>
            </a:pPr>
            <a:endParaRPr lang="ar-IQ" dirty="0" smtClean="0"/>
          </a:p>
          <a:p>
            <a:pPr marL="0" indent="0" algn="just" rtl="1">
              <a:buNone/>
            </a:pPr>
            <a:endParaRPr lang="en-US" dirty="0"/>
          </a:p>
          <a:p>
            <a:pPr marL="0" lvl="0" indent="0" algn="just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86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dirty="0"/>
              <a:t>2 - والدافع الواحد يؤدى الى ضروب مختلفة من السلوك لدى الفرد نفسه فيما لوجهة نظره إلى الموقف الخارجي . فرغبة الطفل في جلب النظر والانتباه اليه قد تحمله على التمرد والمشاغبة في البيت ، وعلى الامتثال والطاعة في المدرسة حين يرى أنه لا يستطيع تحقيق رغبته في المدرسة بالتمرد والعدوان </a:t>
            </a:r>
            <a:r>
              <a:rPr lang="ar-SA" dirty="0" smtClean="0"/>
              <a:t>.</a:t>
            </a:r>
            <a:endParaRPr lang="ar-IQ" dirty="0" smtClean="0"/>
          </a:p>
          <a:p>
            <a:pPr marL="0" indent="0" algn="just" rtl="1">
              <a:buNone/>
            </a:pPr>
            <a:endParaRPr lang="en-US" dirty="0"/>
          </a:p>
          <a:p>
            <a:pPr marL="0" indent="0" algn="just" rtl="1">
              <a:buNone/>
            </a:pPr>
            <a:r>
              <a:rPr lang="ar-SA" dirty="0"/>
              <a:t>3- هذا إلى أن السلوك الواحد قد يصدر عن دوافع مختلفة فالقتل قد يكون الدافع اليه الغضب أو الخوف أو الطمع أو الدافع الجنسي . والكذب قد يكون نتيجة شعور خفي بالنقص ، أو بدافع من الانتقام ، أو بدافع الولاء لصديق لوقايته من عقاب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/>
              <a:t>4 </a:t>
            </a:r>
            <a:r>
              <a:rPr lang="ar-SA" dirty="0" smtClean="0"/>
              <a:t>- </a:t>
            </a:r>
            <a:r>
              <a:rPr lang="ar-SA" dirty="0"/>
              <a:t>أن التعبير عن الدوافع يختلف من حضارة لأخرى ، فدافع المقاتلة والعدوان ، يفصح عن نفسه بالضرب والعنف الجسمي في بعض الحضارات ، غير أنه في بعض الشعوب البدائية لا يضرب الرجل خصمه حين يتشاجران ، بل يأخذ كل منهما عصا فيضرب بها حجرا أو شجرة ، فمن كسرت عصاه قبل صاحبه كان أشجع منه وكان هو المنتصر </a:t>
            </a:r>
            <a:r>
              <a:rPr lang="ar-SA" dirty="0" smtClean="0"/>
              <a:t>.</a:t>
            </a:r>
            <a:endParaRPr lang="ar-IQ" dirty="0" smtClean="0"/>
          </a:p>
          <a:p>
            <a:pPr marL="0" indent="0" algn="just" rtl="1">
              <a:buNone/>
            </a:pPr>
            <a:endParaRPr lang="en-US" dirty="0"/>
          </a:p>
          <a:p>
            <a:pPr marL="0" indent="0" algn="just" rtl="1">
              <a:buNone/>
            </a:pPr>
            <a:r>
              <a:rPr lang="ar-SA" dirty="0"/>
              <a:t>5- ان الدوافع كثيرا ما تبدو في صور رمزية متنكرة . فالسرقة قد تكون تعبيرا عن دافع جنسى مكبوت ، والقيء دون سبب جسمي قد يكون رمزا إلى التقزز والنفور .</a:t>
            </a:r>
            <a:endParaRPr lang="en-US" dirty="0"/>
          </a:p>
          <a:p>
            <a:pPr marL="0" indent="0" algn="just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7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just" rtl="1">
              <a:buNone/>
            </a:pPr>
            <a:r>
              <a:rPr lang="ar-IQ" dirty="0" smtClean="0"/>
              <a:t>6</a:t>
            </a:r>
            <a:r>
              <a:rPr lang="ar-SA" dirty="0" smtClean="0"/>
              <a:t>- </a:t>
            </a:r>
            <a:r>
              <a:rPr lang="ar-SA" dirty="0"/>
              <a:t>أن السلوك الانساني يندر أن يصدر عن دافع واحد . واغلب الأمر أن يكون نتيجة لتداخل عدة دوافع يتضافر بعضها مع بعض و يتنافر بعضها مع بعض فالانسان قد يتصدق اختيارا أو اضطرارا طمعا أو خوفا، سخاء او تساخيا ، حرصا أو زهدا أو اختيالا او ذرا للرماد في العيون ، والأغلب أن يكون مجموعه من هذه الدوافع . كما نه قد لا يتصدق مع وجود دافع يحمله على الصدقة لأن لديه دواع أخرى تمنعه من ذلك كاستحياء مثلا . كذلك الانسان لا يكد ويكدح في الحياة للحصول على لقمة العيش فقط ، بل وطلبا للامن والتقدير الاجتماعي ، أو للظهور والسيطرة ، أو لكى يساعد أهله وأقاربه ، أو لكى يتزوج ويسهم في الخدمات العامة ، أو لأن العمل يتيح له التعبير عن شخصيته واظهار مالديه من قدرات ومواهب .. او بمجموعة من هذه الدوافع . </a:t>
            </a:r>
            <a:endParaRPr lang="en-US" dirty="0" smtClean="0"/>
          </a:p>
          <a:p>
            <a:pPr marL="0" indent="0" algn="just" rtl="1">
              <a:buNone/>
            </a:pPr>
            <a:endParaRPr lang="ar-IQ" dirty="0" smtClean="0"/>
          </a:p>
          <a:p>
            <a:pPr marL="0" indent="0" algn="just" rtl="1">
              <a:buNone/>
            </a:pPr>
            <a:r>
              <a:rPr lang="ar-SA" dirty="0"/>
              <a:t>لهذا كله كان من العسير تصنيف الدوافع الانسانية على أساس منطقى ، بحيث تكون متمايزة فلا يتداخل بعضها في بعض ، غير أننا نستطيع أن تقدم تصنيفا عمليا بسيطا يعين على وضع شيء من النظام في هذا الميدان المعقد المتشعب ، وهو تصنيف يقوم على مصادر الدوافع وأهدافها : </a:t>
            </a:r>
            <a:endParaRPr lang="en-US" dirty="0"/>
          </a:p>
          <a:p>
            <a:pPr marL="0" indent="0" algn="just" rtl="1">
              <a:buNone/>
            </a:pPr>
            <a:r>
              <a:rPr lang="ar-SA" dirty="0"/>
              <a:t>1- دوافع فطرية ودوافع مكتسبة ، وقد يكون كل منهما عضويا جسميا أو نفسيا اجتماعيا .</a:t>
            </a:r>
            <a:endParaRPr lang="en-US" dirty="0"/>
          </a:p>
          <a:p>
            <a:pPr marL="0" indent="0" algn="just" rtl="1">
              <a:buNone/>
            </a:pPr>
            <a:r>
              <a:rPr lang="fa-IR" dirty="0"/>
              <a:t>۲ - </a:t>
            </a:r>
            <a:r>
              <a:rPr lang="ar-SA" dirty="0"/>
              <a:t>دوافع شعورية ودوافع لا شعورية .</a:t>
            </a:r>
            <a:endParaRPr lang="en-US" dirty="0"/>
          </a:p>
          <a:p>
            <a:pPr marL="0" indent="0" algn="just" rtl="1">
              <a:buNone/>
            </a:pPr>
            <a:endParaRPr lang="en-US" dirty="0"/>
          </a:p>
          <a:p>
            <a:pPr marL="0" indent="0" algn="just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4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524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تصنيف الدوافع  </vt:lpstr>
      <vt:lpstr>تصنيف الدوافع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DR.Ahmed Saker 2O11</cp:lastModifiedBy>
  <cp:revision>53</cp:revision>
  <dcterms:created xsi:type="dcterms:W3CDTF">2006-08-16T00:00:00Z</dcterms:created>
  <dcterms:modified xsi:type="dcterms:W3CDTF">2023-02-14T00:22:57Z</dcterms:modified>
</cp:coreProperties>
</file>