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6" r:id="rId2"/>
    <p:sldId id="261" r:id="rId3"/>
    <p:sldId id="262" r:id="rId4"/>
    <p:sldId id="268" r:id="rId5"/>
    <p:sldId id="267"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C984B3-F9DC-497E-8EC1-DEEFBE0E898B}" type="datetimeFigureOut">
              <a:rPr lang="en-US" smtClean="0"/>
              <a:t>2/14/2023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EFF83C-E5DD-4585-A476-5F114FACD77F}" type="slidenum">
              <a:rPr lang="en-US" smtClean="0"/>
              <a:t>‹#›</a:t>
            </a:fld>
            <a:endParaRPr lang="en-US"/>
          </a:p>
        </p:txBody>
      </p:sp>
    </p:spTree>
    <p:extLst>
      <p:ext uri="{BB962C8B-B14F-4D97-AF65-F5344CB8AC3E}">
        <p14:creationId xmlns:p14="http://schemas.microsoft.com/office/powerpoint/2010/main" val="1319275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685800"/>
            <a:ext cx="5029200" cy="2667000"/>
          </a:xfrm>
          <a:solidFill>
            <a:schemeClr val="accent2">
              <a:lumMod val="40000"/>
              <a:lumOff val="60000"/>
            </a:schemeClr>
          </a:solidFill>
        </p:spPr>
        <p:txBody>
          <a:bodyPr>
            <a:normAutofit fontScale="90000"/>
          </a:bodyPr>
          <a:lstStyle/>
          <a:p>
            <a:r>
              <a:rPr lang="ar-IQ" dirty="0" smtClean="0"/>
              <a:t/>
            </a:r>
            <a:br>
              <a:rPr lang="ar-IQ" dirty="0" smtClean="0"/>
            </a:br>
            <a:r>
              <a:rPr lang="ar-SA" b="1" dirty="0"/>
              <a:t>دوافع السلوك</a:t>
            </a:r>
            <a:r>
              <a:rPr lang="en-US" dirty="0"/>
              <a:t/>
            </a:r>
            <a:br>
              <a:rPr lang="en-US" dirty="0"/>
            </a:br>
            <a:r>
              <a:rPr lang="ar-SA" dirty="0" smtClean="0"/>
              <a:t> </a:t>
            </a:r>
            <a:r>
              <a:rPr lang="ar-IQ" dirty="0" smtClean="0"/>
              <a:t/>
            </a:r>
            <a:br>
              <a:rPr lang="ar-IQ" dirty="0" smtClean="0"/>
            </a:br>
            <a:r>
              <a:rPr lang="ar-IQ" dirty="0" smtClean="0"/>
              <a:t/>
            </a:r>
            <a:br>
              <a:rPr lang="ar-IQ" dirty="0" smtClean="0"/>
            </a:br>
            <a:endParaRPr lang="en-US" dirty="0"/>
          </a:p>
        </p:txBody>
      </p:sp>
      <p:sp>
        <p:nvSpPr>
          <p:cNvPr id="3" name="Content Placeholder 2"/>
          <p:cNvSpPr>
            <a:spLocks noGrp="1"/>
          </p:cNvSpPr>
          <p:nvPr>
            <p:ph idx="1"/>
          </p:nvPr>
        </p:nvSpPr>
        <p:spPr>
          <a:xfrm>
            <a:off x="762000" y="3581400"/>
            <a:ext cx="3429000" cy="2362200"/>
          </a:xfrm>
          <a:solidFill>
            <a:schemeClr val="accent1">
              <a:lumMod val="20000"/>
              <a:lumOff val="80000"/>
            </a:schemeClr>
          </a:solidFill>
        </p:spPr>
        <p:txBody>
          <a:bodyPr>
            <a:normAutofit/>
          </a:bodyPr>
          <a:lstStyle/>
          <a:p>
            <a:pPr marL="0" indent="0" algn="just" rtl="1">
              <a:buNone/>
            </a:pPr>
            <a:r>
              <a:rPr lang="ar-IQ" dirty="0" smtClean="0"/>
              <a:t>  المحاضرة ( </a:t>
            </a:r>
            <a:r>
              <a:rPr lang="en-US" dirty="0" smtClean="0"/>
              <a:t>8</a:t>
            </a:r>
            <a:r>
              <a:rPr lang="ar-IQ" dirty="0" smtClean="0"/>
              <a:t> ) </a:t>
            </a:r>
          </a:p>
          <a:p>
            <a:pPr marL="0" indent="0" algn="just" rtl="1">
              <a:buNone/>
            </a:pPr>
            <a:r>
              <a:rPr lang="ar-IQ" dirty="0" smtClean="0"/>
              <a:t>اساسيات علم النفس </a:t>
            </a:r>
          </a:p>
          <a:p>
            <a:pPr marL="0" indent="0" algn="just" rtl="1">
              <a:buNone/>
            </a:pPr>
            <a:r>
              <a:rPr lang="ar-IQ" dirty="0" smtClean="0"/>
              <a:t>أ . م . روناك عبود جابر</a:t>
            </a:r>
          </a:p>
          <a:p>
            <a:pPr marL="0" indent="0" algn="just" rtl="1">
              <a:buNone/>
            </a:pPr>
            <a:r>
              <a:rPr lang="ar-IQ" dirty="0" smtClean="0"/>
              <a:t>  </a:t>
            </a:r>
            <a:endParaRPr lang="en-US" dirty="0"/>
          </a:p>
        </p:txBody>
      </p:sp>
    </p:spTree>
    <p:extLst>
      <p:ext uri="{BB962C8B-B14F-4D97-AF65-F5344CB8AC3E}">
        <p14:creationId xmlns:p14="http://schemas.microsoft.com/office/powerpoint/2010/main" val="1494564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274638"/>
            <a:ext cx="4876800" cy="1143000"/>
          </a:xfrm>
          <a:solidFill>
            <a:schemeClr val="accent2">
              <a:lumMod val="40000"/>
              <a:lumOff val="60000"/>
            </a:schemeClr>
          </a:solidFill>
        </p:spPr>
        <p:txBody>
          <a:bodyPr>
            <a:normAutofit/>
          </a:bodyPr>
          <a:lstStyle/>
          <a:p>
            <a:pPr rtl="1"/>
            <a:r>
              <a:rPr lang="fa-IR" b="1" dirty="0"/>
              <a:t>۱ - </a:t>
            </a:r>
            <a:r>
              <a:rPr lang="ar-SA" b="1" dirty="0"/>
              <a:t>اهمية دراسة الدوافع</a:t>
            </a:r>
            <a:endParaRPr lang="en-US" dirty="0"/>
          </a:p>
        </p:txBody>
      </p:sp>
      <p:sp>
        <p:nvSpPr>
          <p:cNvPr id="3" name="Content Placeholder 2"/>
          <p:cNvSpPr>
            <a:spLocks noGrp="1"/>
          </p:cNvSpPr>
          <p:nvPr>
            <p:ph idx="1"/>
          </p:nvPr>
        </p:nvSpPr>
        <p:spPr>
          <a:xfrm>
            <a:off x="457200" y="1600200"/>
            <a:ext cx="8229600" cy="4724400"/>
          </a:xfrm>
          <a:solidFill>
            <a:schemeClr val="accent1">
              <a:lumMod val="20000"/>
              <a:lumOff val="80000"/>
            </a:schemeClr>
          </a:solidFill>
        </p:spPr>
        <p:txBody>
          <a:bodyPr>
            <a:normAutofit fontScale="85000" lnSpcReduction="20000"/>
          </a:bodyPr>
          <a:lstStyle/>
          <a:p>
            <a:pPr marL="0" indent="0" algn="just" rtl="1">
              <a:buNone/>
            </a:pPr>
            <a:r>
              <a:rPr lang="en-US" dirty="0" smtClean="0"/>
              <a:t> </a:t>
            </a:r>
            <a:r>
              <a:rPr lang="en-US" dirty="0" smtClean="0"/>
              <a:t>  </a:t>
            </a:r>
            <a:r>
              <a:rPr lang="ar-SA" dirty="0" smtClean="0"/>
              <a:t>موضوع </a:t>
            </a:r>
            <a:r>
              <a:rPr lang="ar-SA" dirty="0"/>
              <a:t>الدوافع من أكثر موضوعات علم النفس أهمية واثارة لاهتمام الناس جميعا . فهو يهم الأب الذى يريد أن يعرف لماذا يميل طفله الى الانطواء على نفسه والعزوف عن اللعب مع أترابه ، أو لماذا يكون طبعا ممتثلا في المدرسة ، ومشاكسا معتديا في البيت : أو لماذا يسرف في الكذب أو في الاستسلام لأحلام اليقظة ؟ كما يهم الطبيب اذ يريد أن يعرف سبب التشكى الموصول لمريض يدل فحصه على خلوه من أسباب المرض الجسمي ، أو لماذا يهمل بعض المرضى اتباع نصائحه وارشاداته ، أو يسيرون على عكس ما يشير به ؟ فان كان طبيبا نفسيا تطلع إلى معرفة الدوافع التي تكمن وراء هذيان المجنون وأوهام المخبول وتشنج الهسترى والتردد الشاذ عند المريض بالوسواس ؟ ورجل القانون يهمه أن يعرف والدوافع التي تحمل بعض المجرمين على معاودة الجريمة بالرغم مما يوقع عليهم من عقاب أليم ؟ وصاحب العمل يهمه أن يعرف ما يدفع العمال الى التمرد بالرغم من كفاية الأجور واعتدال ساعات العمل.</a:t>
            </a:r>
            <a:endParaRPr lang="en-US" dirty="0"/>
          </a:p>
        </p:txBody>
      </p:sp>
    </p:spTree>
    <p:extLst>
      <p:ext uri="{BB962C8B-B14F-4D97-AF65-F5344CB8AC3E}">
        <p14:creationId xmlns:p14="http://schemas.microsoft.com/office/powerpoint/2010/main" val="4005986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a:solidFill>
            <a:schemeClr val="accent1">
              <a:lumMod val="20000"/>
              <a:lumOff val="80000"/>
            </a:schemeClr>
          </a:solidFill>
        </p:spPr>
        <p:txBody>
          <a:bodyPr>
            <a:normAutofit fontScale="70000" lnSpcReduction="20000"/>
          </a:bodyPr>
          <a:lstStyle/>
          <a:p>
            <a:pPr marL="0" indent="0" algn="just" rtl="1">
              <a:buNone/>
            </a:pPr>
            <a:r>
              <a:rPr lang="en-US" sz="4000" dirty="0" smtClean="0"/>
              <a:t>    </a:t>
            </a:r>
            <a:r>
              <a:rPr lang="ar-SA" sz="4000" dirty="0" smtClean="0"/>
              <a:t>ولا </a:t>
            </a:r>
            <a:r>
              <a:rPr lang="ar-SA" sz="4000" dirty="0"/>
              <a:t>تقتصر أهمية معرفة الدوافع على علاج ضروب السلوك المنحرف أو الوقاية منه ، بل ان هذه المعرفة ضرورية لكل من يشرف على جماعة من الناس ويوجههم ويجهد في حفزهم على العمل . فالمدرس في حاجة إلى معرفة دوافع تلاميذه وميولهم ليتسنى له أن يستغلها في حفزهم على التعلم فالتعلم لا يكون مثمرا الا اذا كان يرضى دوافع لدى المتعلم . وكثيرا ما يكون تقصير بعض التلاميذ راجعا الى انعدام ميلهم أو اهتمامهم بما يدرسون . لا الى نقص فى قدراتهم أو ذكائهم . كذلك يحتل موضوع الدوافع اليوم مركز الصدارة في الصناعة الحديثة، وذلك ابتغاء رفع مستوى الكفاية الانتاجية لدى العاملين . ذلك أن قدرات العامل وما لديه من خبرة ومهارة وتدريب ، وما يحيط به من ظروف طبيعية مواتية في عمله كل لا يمكن أن يؤتى اقصى ثماره الا اذا اقترن بدوافع قوية الى العمل تم ان معرفة الانسان دوافع غيره من الناس تحمله على التسامح ورحابة الصدر واقامة علاقات انسانية افضل بينه وبينهم فلو استطاع الرئيس أن ينقد الى دوافع مرموسيه </a:t>
            </a:r>
            <a:r>
              <a:rPr lang="ar-SA" sz="4000" dirty="0" smtClean="0"/>
              <a:t>ومشاعرهم</a:t>
            </a:r>
            <a:r>
              <a:rPr lang="en-US" sz="4000" dirty="0" smtClean="0"/>
              <a:t> </a:t>
            </a:r>
            <a:r>
              <a:rPr lang="ar-SA" sz="4000" dirty="0"/>
              <a:t>وحاجاتهم استطاع أن يفهم وجهات نظرهم وأن يصفى الى شكاواهم وأن يجد لهم العذر في بعض ما يفعلون .</a:t>
            </a:r>
            <a:endParaRPr lang="en-US" sz="4000" dirty="0"/>
          </a:p>
          <a:p>
            <a:pPr marL="0" indent="0" algn="just" rtl="1">
              <a:buNone/>
            </a:pPr>
            <a:endParaRPr lang="en-US" sz="3800" dirty="0"/>
          </a:p>
        </p:txBody>
      </p:sp>
    </p:spTree>
    <p:extLst>
      <p:ext uri="{BB962C8B-B14F-4D97-AF65-F5344CB8AC3E}">
        <p14:creationId xmlns:p14="http://schemas.microsoft.com/office/powerpoint/2010/main" val="3819340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a:solidFill>
            <a:schemeClr val="accent1">
              <a:lumMod val="20000"/>
              <a:lumOff val="80000"/>
            </a:schemeClr>
          </a:solidFill>
        </p:spPr>
        <p:txBody>
          <a:bodyPr>
            <a:normAutofit fontScale="70000" lnSpcReduction="20000"/>
          </a:bodyPr>
          <a:lstStyle/>
          <a:p>
            <a:pPr marL="0" indent="0" algn="just" rtl="1">
              <a:buNone/>
            </a:pPr>
            <a:r>
              <a:rPr lang="en-US" sz="4000" dirty="0" smtClean="0"/>
              <a:t> </a:t>
            </a:r>
            <a:r>
              <a:rPr lang="ar-SA" sz="4000" dirty="0"/>
              <a:t>يضاف الى هذا أن جهل الانسان بدوافعه الخاصة مصدر لكثير من متاعبه ومشاكله ومعتقداته الباطلة واندفاعاته وأزماته النفسية بل ان كثيرا من الوان السخط والشقاء فيما يكابده الانسان يرجع إلى أنه لا يعرف ما يريد . كما أن كثيرا من ضروب التخبط التي يتورط فيها الفرد ترجع الى عجزه عن تحديد الأغراض والبواعت التي تحركه تحديدا كافيا ومعرفة الانسان دوافعه الحقيقية ، لا الدوافع التي يزعمها أو يتوهمها تعينه على ضبطها وتوجيهها والتحكم فيها او ارجاء اشباعها أو تحوير السلوك الصادر عنها من ذلك أن الغيرة غالبا ما تكون مظهرا لفقد الشعور بالأمن من جراء عدم ثقتنا في انفسنا واحساسنا بالنقص حيال الشخص الذي نغار منه ، والذى يكون فى العادة متفوقا علينا في الذكاء أو المركز أو الشخصية . وأغلب الظن أن هذه الغيرة ستظل قائمة حتى تعرف دوافعها الحقيقية ونواجهها فى صراحة بما يكفل ازالتها أو تخفيف حدتها . وكثيرا ما تنسب عيوبنا ودوافعنا البغيضة التي لا نشعر بوجودها الى الغير أو نلومهم ونحاسبهم عليهم حسابا </a:t>
            </a:r>
            <a:r>
              <a:rPr lang="ar-SA" sz="4000" dirty="0" smtClean="0"/>
              <a:t>شديدا</a:t>
            </a:r>
            <a:endParaRPr lang="en-US" sz="3800" dirty="0"/>
          </a:p>
        </p:txBody>
      </p:sp>
    </p:spTree>
    <p:extLst>
      <p:ext uri="{BB962C8B-B14F-4D97-AF65-F5344CB8AC3E}">
        <p14:creationId xmlns:p14="http://schemas.microsoft.com/office/powerpoint/2010/main" val="1844797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4114800"/>
          </a:xfrm>
          <a:solidFill>
            <a:schemeClr val="accent1">
              <a:lumMod val="20000"/>
              <a:lumOff val="80000"/>
            </a:schemeClr>
          </a:solidFill>
        </p:spPr>
        <p:txBody>
          <a:bodyPr>
            <a:normAutofit fontScale="77500" lnSpcReduction="20000"/>
          </a:bodyPr>
          <a:lstStyle/>
          <a:p>
            <a:pPr marL="0" indent="0" algn="just" rtl="1">
              <a:buNone/>
            </a:pPr>
            <a:endParaRPr lang="en-US" sz="4000" smtClean="0"/>
          </a:p>
          <a:p>
            <a:pPr marL="0" indent="0" algn="just" rtl="1">
              <a:buNone/>
            </a:pPr>
            <a:r>
              <a:rPr lang="en-US" sz="4000" smtClean="0"/>
              <a:t> </a:t>
            </a:r>
            <a:r>
              <a:rPr lang="ar-SA" sz="4000" dirty="0"/>
              <a:t>، فترى المغرور أو الأناني أو المتعصب ينسب هذه العيوب الى غيره .. ولو استبصر كل من هؤلاء في </a:t>
            </a:r>
            <a:r>
              <a:rPr lang="ar-SA" sz="4000" dirty="0" smtClean="0"/>
              <a:t>نفسه </a:t>
            </a:r>
            <a:r>
              <a:rPr lang="ar-SA" sz="4000" dirty="0"/>
              <a:t>وعرف أنها جزء من كيانه النفسى لم يعد يقذف بها او يغالي في تقديرها لديهم .</a:t>
            </a:r>
            <a:endParaRPr lang="en-US" sz="4000" dirty="0"/>
          </a:p>
          <a:p>
            <a:pPr marL="0" indent="0" algn="just" rtl="1">
              <a:buNone/>
            </a:pPr>
            <a:r>
              <a:rPr lang="ar-SA" sz="4000" dirty="0"/>
              <a:t>ولا تقتصر أهمية دراسة الدوافع على هذه النواحي العملية فحسب. فموضوع الدوافع يتصل بجميع موضوعات علم النفس . فهو وثيق الصلة بعمليات الادراك والتذكر والتخيل والتفكير والتعلم والتكيف كما أنه أساس دراسة الشخصية هذا فضلا عن أن الدوافع لابد منها لتفسير آز سلوك . اذ لا سلوك بدون دوافع .</a:t>
            </a:r>
            <a:endParaRPr lang="en-US" sz="4000" dirty="0"/>
          </a:p>
          <a:p>
            <a:pPr marL="0" indent="0" algn="just" rtl="1">
              <a:buNone/>
            </a:pPr>
            <a:endParaRPr lang="en-US" sz="3800" dirty="0"/>
          </a:p>
        </p:txBody>
      </p:sp>
    </p:spTree>
    <p:extLst>
      <p:ext uri="{BB962C8B-B14F-4D97-AF65-F5344CB8AC3E}">
        <p14:creationId xmlns:p14="http://schemas.microsoft.com/office/powerpoint/2010/main" val="13748734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612</Words>
  <Application>Microsoft Office PowerPoint</Application>
  <PresentationFormat>On-screen Show (4:3)</PresentationFormat>
  <Paragraphs>12</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 دوافع السلوك    </vt:lpstr>
      <vt:lpstr>۱ - اهمية دراسة الدوافع</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DR.Ahmed Saker 2O11</cp:lastModifiedBy>
  <cp:revision>55</cp:revision>
  <dcterms:created xsi:type="dcterms:W3CDTF">2006-08-16T00:00:00Z</dcterms:created>
  <dcterms:modified xsi:type="dcterms:W3CDTF">2023-02-14T00:21:03Z</dcterms:modified>
</cp:coreProperties>
</file>