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6" r:id="rId2"/>
    <p:sldId id="261" r:id="rId3"/>
    <p:sldId id="262" r:id="rId4"/>
    <p:sldId id="267" r:id="rId5"/>
    <p:sldId id="268" r:id="rId6"/>
    <p:sldId id="269" r:id="rId7"/>
    <p:sldId id="270" r:id="rId8"/>
    <p:sldId id="271" r:id="rId9"/>
    <p:sldId id="272"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C984B3-F9DC-497E-8EC1-DEEFBE0E898B}" type="datetimeFigureOut">
              <a:rPr lang="en-US" smtClean="0"/>
              <a:t>2/14/2023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EFF83C-E5DD-4585-A476-5F114FACD77F}" type="slidenum">
              <a:rPr lang="en-US" smtClean="0"/>
              <a:t>‹#›</a:t>
            </a:fld>
            <a:endParaRPr lang="en-US"/>
          </a:p>
        </p:txBody>
      </p:sp>
    </p:spTree>
    <p:extLst>
      <p:ext uri="{BB962C8B-B14F-4D97-AF65-F5344CB8AC3E}">
        <p14:creationId xmlns:p14="http://schemas.microsoft.com/office/powerpoint/2010/main" val="1319275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4</a:t>
            </a:fld>
            <a:endParaRPr lang="en-US" dirty="0"/>
          </a:p>
        </p:txBody>
      </p:sp>
    </p:spTree>
    <p:extLst>
      <p:ext uri="{BB962C8B-B14F-4D97-AF65-F5344CB8AC3E}">
        <p14:creationId xmlns:p14="http://schemas.microsoft.com/office/powerpoint/2010/main" val="2387837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5</a:t>
            </a:fld>
            <a:endParaRPr lang="en-US"/>
          </a:p>
        </p:txBody>
      </p:sp>
    </p:spTree>
    <p:extLst>
      <p:ext uri="{BB962C8B-B14F-4D97-AF65-F5344CB8AC3E}">
        <p14:creationId xmlns:p14="http://schemas.microsoft.com/office/powerpoint/2010/main" val="2387837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6</a:t>
            </a:fld>
            <a:endParaRPr lang="en-US"/>
          </a:p>
        </p:txBody>
      </p:sp>
    </p:spTree>
    <p:extLst>
      <p:ext uri="{BB962C8B-B14F-4D97-AF65-F5344CB8AC3E}">
        <p14:creationId xmlns:p14="http://schemas.microsoft.com/office/powerpoint/2010/main" val="2387837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7</a:t>
            </a:fld>
            <a:endParaRPr lang="en-US"/>
          </a:p>
        </p:txBody>
      </p:sp>
    </p:spTree>
    <p:extLst>
      <p:ext uri="{BB962C8B-B14F-4D97-AF65-F5344CB8AC3E}">
        <p14:creationId xmlns:p14="http://schemas.microsoft.com/office/powerpoint/2010/main" val="2387837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8</a:t>
            </a:fld>
            <a:endParaRPr lang="en-US"/>
          </a:p>
        </p:txBody>
      </p:sp>
    </p:spTree>
    <p:extLst>
      <p:ext uri="{BB962C8B-B14F-4D97-AF65-F5344CB8AC3E}">
        <p14:creationId xmlns:p14="http://schemas.microsoft.com/office/powerpoint/2010/main" val="2387837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9</a:t>
            </a:fld>
            <a:endParaRPr lang="en-US"/>
          </a:p>
        </p:txBody>
      </p:sp>
    </p:spTree>
    <p:extLst>
      <p:ext uri="{BB962C8B-B14F-4D97-AF65-F5344CB8AC3E}">
        <p14:creationId xmlns:p14="http://schemas.microsoft.com/office/powerpoint/2010/main" val="2387837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10</a:t>
            </a:fld>
            <a:endParaRPr lang="en-US"/>
          </a:p>
        </p:txBody>
      </p:sp>
    </p:spTree>
    <p:extLst>
      <p:ext uri="{BB962C8B-B14F-4D97-AF65-F5344CB8AC3E}">
        <p14:creationId xmlns:p14="http://schemas.microsoft.com/office/powerpoint/2010/main" val="2387837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685800"/>
            <a:ext cx="5029200" cy="2667000"/>
          </a:xfrm>
          <a:solidFill>
            <a:schemeClr val="accent2">
              <a:lumMod val="40000"/>
              <a:lumOff val="60000"/>
            </a:schemeClr>
          </a:solidFill>
        </p:spPr>
        <p:txBody>
          <a:bodyPr>
            <a:normAutofit fontScale="90000"/>
          </a:bodyPr>
          <a:lstStyle/>
          <a:p>
            <a:r>
              <a:rPr lang="ar-IQ" dirty="0" smtClean="0"/>
              <a:t/>
            </a:r>
            <a:br>
              <a:rPr lang="ar-IQ" dirty="0" smtClean="0"/>
            </a:br>
            <a:r>
              <a:rPr lang="ar-SA" b="1" dirty="0"/>
              <a:t>مدارس علم النفس المعاصرة</a:t>
            </a:r>
            <a:r>
              <a:rPr lang="en-US" b="1" dirty="0"/>
              <a:t/>
            </a:r>
            <a:br>
              <a:rPr lang="en-US" b="1" dirty="0"/>
            </a:br>
            <a:r>
              <a:rPr lang="ar-IQ" dirty="0" smtClean="0"/>
              <a:t/>
            </a:r>
            <a:br>
              <a:rPr lang="ar-IQ" dirty="0" smtClean="0"/>
            </a:br>
            <a:r>
              <a:rPr lang="ar-IQ" dirty="0" smtClean="0"/>
              <a:t/>
            </a:r>
            <a:br>
              <a:rPr lang="ar-IQ" dirty="0" smtClean="0"/>
            </a:br>
            <a:endParaRPr lang="en-US" dirty="0"/>
          </a:p>
        </p:txBody>
      </p:sp>
      <p:sp>
        <p:nvSpPr>
          <p:cNvPr id="3" name="Content Placeholder 2"/>
          <p:cNvSpPr>
            <a:spLocks noGrp="1"/>
          </p:cNvSpPr>
          <p:nvPr>
            <p:ph idx="1"/>
          </p:nvPr>
        </p:nvSpPr>
        <p:spPr>
          <a:xfrm>
            <a:off x="762000" y="3581400"/>
            <a:ext cx="3429000" cy="2362200"/>
          </a:xfrm>
          <a:solidFill>
            <a:schemeClr val="accent1">
              <a:lumMod val="20000"/>
              <a:lumOff val="80000"/>
            </a:schemeClr>
          </a:solidFill>
        </p:spPr>
        <p:txBody>
          <a:bodyPr>
            <a:normAutofit/>
          </a:bodyPr>
          <a:lstStyle/>
          <a:p>
            <a:pPr marL="0" indent="0" algn="just" rtl="1">
              <a:buNone/>
            </a:pPr>
            <a:r>
              <a:rPr lang="ar-IQ" dirty="0" smtClean="0"/>
              <a:t>  المحاضرة ( 7 ) </a:t>
            </a:r>
          </a:p>
          <a:p>
            <a:pPr marL="0" indent="0" algn="just" rtl="1">
              <a:buNone/>
            </a:pPr>
            <a:r>
              <a:rPr lang="ar-IQ" dirty="0" smtClean="0"/>
              <a:t>اساسيات علم النفس </a:t>
            </a:r>
          </a:p>
          <a:p>
            <a:pPr marL="0" indent="0" algn="just" rtl="1">
              <a:buNone/>
            </a:pPr>
            <a:r>
              <a:rPr lang="ar-IQ" dirty="0" smtClean="0"/>
              <a:t>أ . م . روناك عبود جابر</a:t>
            </a:r>
          </a:p>
          <a:p>
            <a:pPr marL="0" indent="0" algn="just" rtl="1">
              <a:buNone/>
            </a:pPr>
            <a:r>
              <a:rPr lang="ar-IQ" dirty="0" smtClean="0"/>
              <a:t>  </a:t>
            </a:r>
            <a:endParaRPr lang="en-US" dirty="0"/>
          </a:p>
        </p:txBody>
      </p:sp>
    </p:spTree>
    <p:extLst>
      <p:ext uri="{BB962C8B-B14F-4D97-AF65-F5344CB8AC3E}">
        <p14:creationId xmlns:p14="http://schemas.microsoft.com/office/powerpoint/2010/main" val="1494564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a:solidFill>
            <a:schemeClr val="accent1">
              <a:lumMod val="20000"/>
              <a:lumOff val="80000"/>
            </a:schemeClr>
          </a:solidFill>
        </p:spPr>
        <p:txBody>
          <a:bodyPr>
            <a:normAutofit fontScale="47500" lnSpcReduction="20000"/>
          </a:bodyPr>
          <a:lstStyle/>
          <a:p>
            <a:pPr marL="0" indent="0" algn="just" rtl="1">
              <a:buNone/>
            </a:pPr>
            <a:r>
              <a:rPr lang="ar-SA" sz="7200" dirty="0"/>
              <a:t>من ذلك أنها تعمل جميعها في نفس الميدان العام </a:t>
            </a:r>
            <a:r>
              <a:rPr lang="ar-IQ" sz="7200" dirty="0" smtClean="0"/>
              <a:t>, </a:t>
            </a:r>
            <a:r>
              <a:rPr lang="ar-SA" sz="7000" dirty="0" smtClean="0"/>
              <a:t>و </a:t>
            </a:r>
            <a:r>
              <a:rPr lang="ar-SA" sz="7000" dirty="0"/>
              <a:t>دراسة سلوك الفرد: الانسان والحيوان، الطفل والراشد ، السوى والشاذ . كما أنها تعمل جميعا - حتى السلوكية - على دراسة الفرد باعتباره وحدة وكلا . هذا إلى أن أغلبها يستخدم التجريب منهجا للبحث ، وهذا من شأنه أن يقارب بين نتائجها ، ويؤاخى </a:t>
            </a:r>
            <a:r>
              <a:rPr lang="ar-SA" sz="7000" dirty="0" smtClean="0"/>
              <a:t>بين</a:t>
            </a:r>
            <a:r>
              <a:rPr lang="ar-IQ" sz="7000" dirty="0" smtClean="0"/>
              <a:t> </a:t>
            </a:r>
            <a:r>
              <a:rPr lang="ar-SA" sz="7000" dirty="0"/>
              <a:t>وجهات النظر التي تبدو مختلفة اليوم والحق أن الفوارق بين هذه المدارس فلسفية اكثر منها علمية ـ اذ هي تنتمى الى مذاهب فلسفية مختلفة ، بل ان هذه الفوارق اقل من ناحية عددها وأهميتها العلمية من نواحي الاتفاق بينها يرى المتفائلون أن التوفيق ها تحسب مناهج البحث السبك </a:t>
            </a:r>
            <a:r>
              <a:rPr lang="ar-SA" sz="7000" dirty="0" smtClean="0"/>
              <a:t>لحنة</a:t>
            </a:r>
            <a:r>
              <a:rPr lang="ar-IQ" sz="7000" dirty="0" smtClean="0"/>
              <a:t> . </a:t>
            </a:r>
            <a:r>
              <a:rPr lang="ar-SA" sz="7000" dirty="0" smtClean="0"/>
              <a:t> </a:t>
            </a:r>
            <a:endParaRPr lang="en-US" sz="7000" dirty="0"/>
          </a:p>
          <a:p>
            <a:pPr marL="0" indent="0" algn="just" rtl="1">
              <a:buNone/>
            </a:pPr>
            <a:r>
              <a:rPr lang="ar-IQ" sz="11200" dirty="0" smtClean="0"/>
              <a:t>    </a:t>
            </a:r>
            <a:r>
              <a:rPr lang="ar-IQ" sz="5100" dirty="0" smtClean="0"/>
              <a:t>    </a:t>
            </a:r>
            <a:endParaRPr lang="en-US" sz="8600" dirty="0"/>
          </a:p>
        </p:txBody>
      </p:sp>
    </p:spTree>
    <p:extLst>
      <p:ext uri="{BB962C8B-B14F-4D97-AF65-F5344CB8AC3E}">
        <p14:creationId xmlns:p14="http://schemas.microsoft.com/office/powerpoint/2010/main" val="3508803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274638"/>
            <a:ext cx="4876800" cy="1143000"/>
          </a:xfrm>
          <a:solidFill>
            <a:schemeClr val="accent2">
              <a:lumMod val="40000"/>
              <a:lumOff val="60000"/>
            </a:schemeClr>
          </a:solidFill>
        </p:spPr>
        <p:txBody>
          <a:bodyPr>
            <a:normAutofit fontScale="90000"/>
          </a:bodyPr>
          <a:lstStyle/>
          <a:p>
            <a:r>
              <a:rPr lang="ar-SA" b="1" dirty="0"/>
              <a:t>مدارس علم النفس المعاصرة</a:t>
            </a:r>
            <a:r>
              <a:rPr lang="en-US" b="1" dirty="0"/>
              <a:t/>
            </a:r>
            <a:br>
              <a:rPr lang="en-US" b="1" dirty="0"/>
            </a:br>
            <a:r>
              <a:rPr lang="ar-SA" dirty="0" smtClean="0"/>
              <a:t> </a:t>
            </a:r>
            <a:endParaRPr lang="en-US" dirty="0"/>
          </a:p>
        </p:txBody>
      </p:sp>
      <p:sp>
        <p:nvSpPr>
          <p:cNvPr id="3" name="Content Placeholder 2"/>
          <p:cNvSpPr>
            <a:spLocks noGrp="1"/>
          </p:cNvSpPr>
          <p:nvPr>
            <p:ph idx="1"/>
          </p:nvPr>
        </p:nvSpPr>
        <p:spPr>
          <a:xfrm>
            <a:off x="457200" y="1447800"/>
            <a:ext cx="8229600" cy="4876800"/>
          </a:xfrm>
          <a:solidFill>
            <a:schemeClr val="accent1">
              <a:lumMod val="20000"/>
              <a:lumOff val="80000"/>
            </a:schemeClr>
          </a:solidFill>
        </p:spPr>
        <p:txBody>
          <a:bodyPr>
            <a:normAutofit fontScale="92500"/>
          </a:bodyPr>
          <a:lstStyle/>
          <a:p>
            <a:pPr marL="0" lvl="0" indent="0" algn="just" rtl="1">
              <a:buNone/>
            </a:pPr>
            <a:r>
              <a:rPr lang="ar-IQ" dirty="0" smtClean="0"/>
              <a:t>    </a:t>
            </a:r>
            <a:r>
              <a:rPr lang="ar-SA" dirty="0" smtClean="0"/>
              <a:t>لم </a:t>
            </a:r>
            <a:r>
              <a:rPr lang="ar-SA" dirty="0"/>
              <a:t>يكن علماء النفس، حتى مطلع هذا القرن، يعملون أكثر من جمع وقائع عامة من مجالات محدودة من مجال الخبرات الحسية، والفروق الفردية، وذكاء الحيوان، ونمو الطفل، والشخصية السوية والشافة ولم تكن هناك خطة عامة للبحث، أو رابط يجمع بين هذه المعلومات المتناثرة بل لم يكن هناك اتفاق عام بين علماء النفس على طبيعة هذا العلم نفسة ومن ثم بدت الحاجة الى لم الشمل وجمع هذا النثار من المعرفة السيكولوجية في كل موحد متكامل يزيده وضوحا وثراء ويكون أساسا لتوجيه البحوث في المستقبل ، وقد أدت هذه الحاجة إلى ظهور المدارس السيكولوجية في القرن الحالي والتي سنتناولها بايجاز </a:t>
            </a:r>
            <a:r>
              <a:rPr lang="ar-IQ" dirty="0" smtClean="0"/>
              <a:t>.</a:t>
            </a:r>
            <a:endParaRPr lang="en-US" dirty="0"/>
          </a:p>
        </p:txBody>
      </p:sp>
    </p:spTree>
    <p:extLst>
      <p:ext uri="{BB962C8B-B14F-4D97-AF65-F5344CB8AC3E}">
        <p14:creationId xmlns:p14="http://schemas.microsoft.com/office/powerpoint/2010/main" val="4005986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229600" cy="5334000"/>
          </a:xfrm>
          <a:solidFill>
            <a:schemeClr val="accent1">
              <a:lumMod val="20000"/>
              <a:lumOff val="80000"/>
            </a:schemeClr>
          </a:solidFill>
        </p:spPr>
        <p:txBody>
          <a:bodyPr>
            <a:normAutofit fontScale="70000" lnSpcReduction="20000"/>
          </a:bodyPr>
          <a:lstStyle/>
          <a:p>
            <a:pPr marL="0" indent="0" algn="r" rtl="1">
              <a:buNone/>
            </a:pPr>
            <a:r>
              <a:rPr lang="ar-IQ" dirty="0" smtClean="0"/>
              <a:t> </a:t>
            </a:r>
            <a:endParaRPr lang="en-US" sz="4000" dirty="0"/>
          </a:p>
          <a:p>
            <a:pPr marL="0" indent="0" algn="just" rtl="1">
              <a:buNone/>
            </a:pPr>
            <a:r>
              <a:rPr lang="ar-SA" sz="3600" dirty="0"/>
              <a:t>اسسها ، وطسن ، </a:t>
            </a:r>
            <a:r>
              <a:rPr lang="en-US" sz="3600" dirty="0"/>
              <a:t>Watson</a:t>
            </a:r>
            <a:r>
              <a:rPr lang="ar-SA" sz="3600" dirty="0"/>
              <a:t> الأمريكي في مطلع هذا القرن . وهي مدرسة تنظر إلى الانسان نظرتها إلى آلة ميكانيكية معقدة ، فترى أن يقتصر موضوع علم النفس على دراسة السلوك الحركي الصريح للانسان والحيوان طريق الملاحظة الموضوعية البحته أى دون الإشارة إلى ما يخبره الفرد من حالات شعورية اثناء ملاحظته أو اجراء التجارب عليه . لذا فهي ترفض اصطناع منهج التأمل الباطن رفضا صريحا ، كما قدمنا في الفترة الثالثة من هذا الفصل . </a:t>
            </a:r>
            <a:endParaRPr lang="ar-IQ" sz="3600" dirty="0" smtClean="0"/>
          </a:p>
          <a:p>
            <a:pPr marL="0" indent="0" algn="just" rtl="1">
              <a:buNone/>
            </a:pPr>
            <a:endParaRPr lang="en-US" sz="3600" dirty="0"/>
          </a:p>
          <a:p>
            <a:pPr marL="0" indent="0" algn="just" rtl="1">
              <a:buNone/>
            </a:pPr>
            <a:r>
              <a:rPr lang="ar-SA" sz="3600" dirty="0"/>
              <a:t>ومما تنفرد به هذه المدرسة ، فضلاً عن ذلك ، أنها تنكر وجود قدرات واستعدادات فطرية . فليست هناك غرائز موروثة أو ذكاء موروث فالذكاء مجموعة معقدة من عادات يكتسبها الفرد أثناء حياته يقول وطسن : اعطوني عشرة من أطفال أصحاء أسوياء التكوين فساختار احدهم جزافا ثم أدربه فأصنع منه ما أريد : طبيبا أو فنانا أو عالما أو تاجرا أو لصاً متسولاً ، وذلك بغض النظر عن ميوله ومواهبه وسلالة اسلافه ، لذا نجد هذه المدرسة تهتم إلى حد كبير بدراسة عملية التعلم - فموضوع، العادات وتكوينها ، هو المحور الرئيسي لعلم النفس عندها . </a:t>
            </a:r>
            <a:endParaRPr lang="en-US" sz="3600" dirty="0"/>
          </a:p>
        </p:txBody>
      </p:sp>
      <p:sp>
        <p:nvSpPr>
          <p:cNvPr id="4" name="Title 1"/>
          <p:cNvSpPr>
            <a:spLocks noGrp="1"/>
          </p:cNvSpPr>
          <p:nvPr>
            <p:ph type="title"/>
          </p:nvPr>
        </p:nvSpPr>
        <p:spPr>
          <a:xfrm>
            <a:off x="1219200" y="304800"/>
            <a:ext cx="6934200" cy="868362"/>
          </a:xfrm>
          <a:solidFill>
            <a:schemeClr val="accent2">
              <a:lumMod val="40000"/>
              <a:lumOff val="60000"/>
            </a:schemeClr>
          </a:solidFill>
        </p:spPr>
        <p:txBody>
          <a:bodyPr>
            <a:normAutofit fontScale="90000"/>
          </a:bodyPr>
          <a:lstStyle/>
          <a:p>
            <a:r>
              <a:rPr lang="en-US" b="1" dirty="0" smtClean="0"/>
              <a:t>Behaviorism</a:t>
            </a:r>
            <a:r>
              <a:rPr lang="ar-IQ" b="1" dirty="0" smtClean="0"/>
              <a:t>1 . </a:t>
            </a:r>
            <a:r>
              <a:rPr lang="ar-SA" b="1" dirty="0" smtClean="0"/>
              <a:t>المدرسة </a:t>
            </a:r>
            <a:r>
              <a:rPr lang="ar-SA" b="1" dirty="0"/>
              <a:t>السلوكية </a:t>
            </a:r>
            <a:endParaRPr lang="en-US" dirty="0"/>
          </a:p>
        </p:txBody>
      </p:sp>
    </p:spTree>
    <p:extLst>
      <p:ext uri="{BB962C8B-B14F-4D97-AF65-F5344CB8AC3E}">
        <p14:creationId xmlns:p14="http://schemas.microsoft.com/office/powerpoint/2010/main" val="3819340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543800" cy="1020762"/>
          </a:xfrm>
          <a:solidFill>
            <a:schemeClr val="accent2">
              <a:lumMod val="40000"/>
              <a:lumOff val="60000"/>
            </a:schemeClr>
          </a:solidFill>
        </p:spPr>
        <p:txBody>
          <a:bodyPr>
            <a:normAutofit fontScale="90000"/>
          </a:bodyPr>
          <a:lstStyle/>
          <a:p>
            <a:pPr rtl="1"/>
            <a:r>
              <a:rPr lang="ar-SA" b="1" dirty="0"/>
              <a:t>٢ - السلوكية الجديدة  </a:t>
            </a:r>
            <a:r>
              <a:rPr lang="en-US" b="1" dirty="0"/>
              <a:t>behaviorism Neo</a:t>
            </a:r>
            <a:endParaRPr lang="en-US" dirty="0"/>
          </a:p>
        </p:txBody>
      </p:sp>
      <p:sp>
        <p:nvSpPr>
          <p:cNvPr id="3" name="Content Placeholder 2"/>
          <p:cNvSpPr>
            <a:spLocks noGrp="1"/>
          </p:cNvSpPr>
          <p:nvPr>
            <p:ph idx="1"/>
          </p:nvPr>
        </p:nvSpPr>
        <p:spPr>
          <a:xfrm>
            <a:off x="457200" y="1447800"/>
            <a:ext cx="8229600" cy="4876800"/>
          </a:xfrm>
          <a:solidFill>
            <a:schemeClr val="accent1">
              <a:lumMod val="20000"/>
              <a:lumOff val="80000"/>
            </a:schemeClr>
          </a:solidFill>
        </p:spPr>
        <p:txBody>
          <a:bodyPr>
            <a:normAutofit fontScale="55000" lnSpcReduction="20000"/>
          </a:bodyPr>
          <a:lstStyle/>
          <a:p>
            <a:pPr marL="0" indent="0" algn="just" rtl="1">
              <a:buNone/>
            </a:pPr>
            <a:r>
              <a:rPr lang="ar-IQ" sz="4400" dirty="0" smtClean="0"/>
              <a:t>  </a:t>
            </a:r>
            <a:r>
              <a:rPr lang="ar-IQ" sz="5100" dirty="0" smtClean="0"/>
              <a:t>   </a:t>
            </a:r>
            <a:r>
              <a:rPr lang="ar-SA" sz="5400" dirty="0"/>
              <a:t>عصف النقد من كل مكان بالمدرسة السلوكية وتعاليمها المتطرفة </a:t>
            </a:r>
            <a:r>
              <a:rPr lang="ar-IQ" sz="5400" dirty="0" smtClean="0"/>
              <a:t>. </a:t>
            </a:r>
            <a:endParaRPr lang="en-US" sz="5400" dirty="0"/>
          </a:p>
          <a:p>
            <a:pPr marL="0" indent="0" algn="just" rtl="1">
              <a:buNone/>
            </a:pPr>
            <a:r>
              <a:rPr lang="ar-SA" sz="5400" dirty="0"/>
              <a:t>التي قال فيها أحد العلماء </a:t>
            </a:r>
            <a:r>
              <a:rPr lang="ar-SA" sz="5400" baseline="-25000" dirty="0"/>
              <a:t>((</a:t>
            </a:r>
            <a:r>
              <a:rPr lang="ar-SA" sz="5400" dirty="0"/>
              <a:t> إن علم النفس قد انتحر على يد السلوكية</a:t>
            </a:r>
            <a:r>
              <a:rPr lang="ar-SA" sz="5400" baseline="-25000" dirty="0"/>
              <a:t>))</a:t>
            </a:r>
            <a:r>
              <a:rPr lang="ar-SA" sz="5400" dirty="0"/>
              <a:t> . </a:t>
            </a:r>
            <a:endParaRPr lang="ar-IQ" sz="5400" dirty="0" smtClean="0"/>
          </a:p>
          <a:p>
            <a:pPr marL="0" indent="0" algn="just" rtl="1">
              <a:buNone/>
            </a:pPr>
            <a:r>
              <a:rPr lang="ar-IQ" sz="5400" dirty="0"/>
              <a:t> </a:t>
            </a:r>
            <a:r>
              <a:rPr lang="ar-IQ" sz="5400" dirty="0" smtClean="0"/>
              <a:t>    </a:t>
            </a:r>
            <a:r>
              <a:rPr lang="ar-SA" sz="5400" dirty="0" smtClean="0"/>
              <a:t>ومن </a:t>
            </a:r>
            <a:r>
              <a:rPr lang="ar-SA" sz="5400" dirty="0"/>
              <a:t>هنا ظهرت السلوكية الجديدة وهي لا تزال تجعل لموضوع التعلم وتكوين العادات مركز الصدارة من بحوثها ، لكن بعض انصارها يعرضون عن التفسير الآلى للسلوك کما یرون امکان دراسة الحالات الشعورية طريق  </a:t>
            </a:r>
            <a:r>
              <a:rPr lang="ar-SA" sz="5400" baseline="-25000" dirty="0"/>
              <a:t>((</a:t>
            </a:r>
            <a:r>
              <a:rPr lang="ar-SA" sz="5400" dirty="0"/>
              <a:t>التقرير اللفظي</a:t>
            </a:r>
            <a:r>
              <a:rPr lang="ar-SA" sz="5400" baseline="-25000" dirty="0"/>
              <a:t>))</a:t>
            </a:r>
            <a:r>
              <a:rPr lang="ar-SA" sz="5400" dirty="0"/>
              <a:t> الذي يصف به المستبطن هذه الحالات، لكنها لا تحلل هذه الحالات بل تهتم بدراسة السلوك الظاهر الموضوعي وحده أي ما يفعله ويقوله الكائن الحى ظروف معينة .</a:t>
            </a:r>
            <a:endParaRPr lang="en-US" sz="5400" dirty="0"/>
          </a:p>
          <a:p>
            <a:pPr marL="0" indent="0" algn="just" rtl="1">
              <a:buNone/>
            </a:pPr>
            <a:r>
              <a:rPr lang="ar-IQ" sz="5100" dirty="0" smtClean="0"/>
              <a:t> </a:t>
            </a:r>
            <a:endParaRPr lang="en-US" sz="8600" dirty="0"/>
          </a:p>
        </p:txBody>
      </p:sp>
    </p:spTree>
    <p:extLst>
      <p:ext uri="{BB962C8B-B14F-4D97-AF65-F5344CB8AC3E}">
        <p14:creationId xmlns:p14="http://schemas.microsoft.com/office/powerpoint/2010/main" val="2225387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020762"/>
          </a:xfrm>
          <a:solidFill>
            <a:schemeClr val="accent2">
              <a:lumMod val="40000"/>
              <a:lumOff val="60000"/>
            </a:schemeClr>
          </a:solidFill>
        </p:spPr>
        <p:txBody>
          <a:bodyPr>
            <a:normAutofit fontScale="90000"/>
          </a:bodyPr>
          <a:lstStyle/>
          <a:p>
            <a:pPr rtl="1"/>
            <a:r>
              <a:rPr lang="ar-IQ" b="1" dirty="0" smtClean="0"/>
              <a:t/>
            </a:r>
            <a:br>
              <a:rPr lang="ar-IQ" b="1" dirty="0" smtClean="0"/>
            </a:br>
            <a:r>
              <a:rPr lang="ar-SA" b="1" dirty="0"/>
              <a:t>3- </a:t>
            </a:r>
            <a:r>
              <a:rPr lang="ar-SA" b="1" dirty="0"/>
              <a:t>المدارس الغرضية </a:t>
            </a:r>
            <a:r>
              <a:rPr lang="en-US" b="1" dirty="0"/>
              <a:t>Purposive Schools</a:t>
            </a:r>
            <a:r>
              <a:rPr lang="en-US" dirty="0"/>
              <a:t/>
            </a:r>
            <a:br>
              <a:rPr lang="en-US" dirty="0"/>
            </a:br>
            <a:endParaRPr lang="en-US" dirty="0"/>
          </a:p>
        </p:txBody>
      </p:sp>
      <p:sp>
        <p:nvSpPr>
          <p:cNvPr id="3" name="Content Placeholder 2"/>
          <p:cNvSpPr>
            <a:spLocks noGrp="1"/>
          </p:cNvSpPr>
          <p:nvPr>
            <p:ph idx="1"/>
          </p:nvPr>
        </p:nvSpPr>
        <p:spPr>
          <a:xfrm>
            <a:off x="457200" y="1447800"/>
            <a:ext cx="8229600" cy="4876800"/>
          </a:xfrm>
          <a:solidFill>
            <a:schemeClr val="accent1">
              <a:lumMod val="20000"/>
              <a:lumOff val="80000"/>
            </a:schemeClr>
          </a:solidFill>
        </p:spPr>
        <p:txBody>
          <a:bodyPr>
            <a:normAutofit fontScale="25000" lnSpcReduction="20000"/>
          </a:bodyPr>
          <a:lstStyle/>
          <a:p>
            <a:pPr marL="0" indent="0" algn="just" rtl="1">
              <a:buNone/>
            </a:pPr>
            <a:r>
              <a:rPr lang="ar-IQ" sz="11200" dirty="0" smtClean="0"/>
              <a:t>     </a:t>
            </a:r>
            <a:r>
              <a:rPr lang="ar-SA" sz="11200" dirty="0"/>
              <a:t>يطلق هذا الاسم على كل مدرسة أو مذهب ينكر أن السلوك يمكن نفره تفسيرا كاملا على اسم ميكانيكية، كما زعمت السلوكية، ويرى أن الغايات والأغراض تقوم بدور هام في تحديد ملوك الكائن الحى و توجيهه ، فكل سلوك يصدر عن الكائن الحى - انسانا كان أم حيوانا يهدف إلى غاية ، ويتجه الى تحقيق غرض حتى ان لم يكن شاعرا بهذا الغرض . فالطائر الذي يجمع القش لبناء عشه لا يكون من دون شك شاعرا بالغرض البعيد من سلوكه وهو المحافظة على نوعه بالغرض القريب وهو بناء العش . بل ان الانسان كثيرا ما يقوم بأفعال لا يكون الغرض منها واضحا في ذهنه ، كان يرفع صوته اثناء الحديث على حين فجأة ، أو يفضل السير في طريق دون آخر، أو يجد نفسه مدفوعا الى غسل يديه عدة مرات في اليوم . أو حتى من هذه المدارس مدرسة علم النفس النزوعي للعالم الاسكتلندي مكدوجل،</a:t>
            </a:r>
            <a:r>
              <a:rPr lang="en-US" sz="11200" dirty="0"/>
              <a:t>) </a:t>
            </a:r>
            <a:r>
              <a:rPr lang="en-US" sz="11200" dirty="0" err="1"/>
              <a:t>Mc</a:t>
            </a:r>
            <a:r>
              <a:rPr lang="en-US" sz="11200" dirty="0"/>
              <a:t> </a:t>
            </a:r>
            <a:r>
              <a:rPr lang="en-US" sz="11200" dirty="0" err="1"/>
              <a:t>Dougall</a:t>
            </a:r>
            <a:r>
              <a:rPr lang="fa-IR" sz="11200" dirty="0"/>
              <a:t>۱۸۷۱ </a:t>
            </a:r>
            <a:r>
              <a:rPr lang="en-US" sz="11200" dirty="0"/>
              <a:t>- </a:t>
            </a:r>
            <a:r>
              <a:rPr lang="fa-IR" sz="11200" dirty="0"/>
              <a:t>۱۹۳۸ ) </a:t>
            </a:r>
            <a:r>
              <a:rPr lang="ar-SA" sz="11200" dirty="0"/>
              <a:t>، ومدرسة التحليل النفسى التي أسسها ، فرويد .. وبعض أتباع المدرسة السلوكية </a:t>
            </a:r>
            <a:r>
              <a:rPr lang="ar-SA" sz="11200" dirty="0" smtClean="0"/>
              <a:t>الجديدة</a:t>
            </a:r>
            <a:r>
              <a:rPr lang="ar-IQ" sz="11200" dirty="0" smtClean="0"/>
              <a:t> .</a:t>
            </a:r>
            <a:endParaRPr lang="en-US" sz="11200" dirty="0"/>
          </a:p>
          <a:p>
            <a:pPr marL="0" indent="0" algn="just" rtl="1">
              <a:buNone/>
            </a:pPr>
            <a:r>
              <a:rPr lang="ar-IQ" sz="5100" dirty="0" smtClean="0"/>
              <a:t>    </a:t>
            </a:r>
            <a:endParaRPr lang="en-US" sz="8600" dirty="0"/>
          </a:p>
        </p:txBody>
      </p:sp>
    </p:spTree>
    <p:extLst>
      <p:ext uri="{BB962C8B-B14F-4D97-AF65-F5344CB8AC3E}">
        <p14:creationId xmlns:p14="http://schemas.microsoft.com/office/powerpoint/2010/main" val="971470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
            <a:ext cx="7315200" cy="990600"/>
          </a:xfrm>
          <a:solidFill>
            <a:schemeClr val="accent2">
              <a:lumMod val="40000"/>
              <a:lumOff val="60000"/>
            </a:schemeClr>
          </a:solidFill>
        </p:spPr>
        <p:txBody>
          <a:bodyPr>
            <a:normAutofit fontScale="90000"/>
          </a:bodyPr>
          <a:lstStyle/>
          <a:p>
            <a:pPr rtl="1"/>
            <a:r>
              <a:rPr lang="ar-IQ" sz="3600" b="1" dirty="0" smtClean="0"/>
              <a:t/>
            </a:r>
            <a:br>
              <a:rPr lang="ar-IQ" sz="3600" b="1" dirty="0" smtClean="0"/>
            </a:br>
            <a:r>
              <a:rPr lang="ar-SA" sz="3600" b="1" dirty="0"/>
              <a:t>4</a:t>
            </a:r>
            <a:r>
              <a:rPr lang="ar-SA" sz="3600" b="1" dirty="0" smtClean="0"/>
              <a:t>- </a:t>
            </a:r>
            <a:r>
              <a:rPr lang="ar-SA" sz="3600" b="1" dirty="0"/>
              <a:t>مدرسة التحليل النفسي </a:t>
            </a:r>
            <a:r>
              <a:rPr lang="en-US" sz="3600" b="1" dirty="0"/>
              <a:t>Psychoanalysis</a:t>
            </a:r>
            <a:r>
              <a:rPr lang="en-US" dirty="0"/>
              <a:t/>
            </a:r>
            <a:br>
              <a:rPr lang="en-US" dirty="0"/>
            </a:br>
            <a:endParaRPr lang="en-US" dirty="0"/>
          </a:p>
        </p:txBody>
      </p:sp>
      <p:sp>
        <p:nvSpPr>
          <p:cNvPr id="3" name="Content Placeholder 2"/>
          <p:cNvSpPr>
            <a:spLocks noGrp="1"/>
          </p:cNvSpPr>
          <p:nvPr>
            <p:ph idx="1"/>
          </p:nvPr>
        </p:nvSpPr>
        <p:spPr>
          <a:xfrm>
            <a:off x="304800" y="1219200"/>
            <a:ext cx="8534400" cy="5334000"/>
          </a:xfrm>
          <a:solidFill>
            <a:schemeClr val="accent1">
              <a:lumMod val="20000"/>
              <a:lumOff val="80000"/>
            </a:schemeClr>
          </a:solidFill>
        </p:spPr>
        <p:txBody>
          <a:bodyPr>
            <a:normAutofit fontScale="25000" lnSpcReduction="20000"/>
          </a:bodyPr>
          <a:lstStyle/>
          <a:p>
            <a:pPr marL="0" indent="0" algn="just" rtl="1">
              <a:buNone/>
            </a:pPr>
            <a:r>
              <a:rPr lang="ar-IQ" sz="9600" dirty="0" smtClean="0"/>
              <a:t> </a:t>
            </a:r>
            <a:r>
              <a:rPr lang="ar-IQ" sz="9600" dirty="0" smtClean="0"/>
              <a:t> </a:t>
            </a:r>
            <a:r>
              <a:rPr lang="ar-SA" sz="9600" dirty="0" smtClean="0"/>
              <a:t>مؤسس </a:t>
            </a:r>
            <a:r>
              <a:rPr lang="ar-SA" sz="9600" dirty="0"/>
              <a:t>هذه المدرسة الطبيب النمسوى . فرويد ، الذي سبق ان أشرنا إلى كشفه عن الجانب اللاشعورى من النفس . بدأت هذه المدرسة طريقة لعلاج بعض الأمراض النفسية تم أصبحت نظرية ونظاما سيكولوجيا كان له أبلغ الأثر ليس فقط في علم النفس بل وفي سائر العلوم والفنون الانسانية من علوم الاجتماع والتربية والسياسة الى الأدب والفن وتاريخ الحضارة الانسانية وغيرها </a:t>
            </a:r>
            <a:r>
              <a:rPr lang="ar-SA" sz="9600" dirty="0" smtClean="0"/>
              <a:t>.</a:t>
            </a:r>
            <a:endParaRPr lang="en-US" sz="9600" dirty="0" smtClean="0"/>
          </a:p>
          <a:p>
            <a:pPr marL="0" indent="0" algn="just" rtl="1">
              <a:buNone/>
            </a:pPr>
            <a:endParaRPr lang="en-US" sz="9600" dirty="0"/>
          </a:p>
          <a:p>
            <a:pPr marL="0" indent="0" algn="just" rtl="1">
              <a:buNone/>
            </a:pPr>
            <a:r>
              <a:rPr lang="ar-SA" sz="9600" dirty="0"/>
              <a:t>ومما تنفرد به هذه المدرسة : (</a:t>
            </a:r>
            <a:r>
              <a:rPr lang="fa-IR" sz="9600" dirty="0"/>
              <a:t>۱) </a:t>
            </a:r>
            <a:r>
              <a:rPr lang="ar-SA" sz="9600" dirty="0"/>
              <a:t>توكيدها اثر العوامل والدوافع اللاشعورية في سلوك الانسان . (</a:t>
            </a:r>
            <a:r>
              <a:rPr lang="fa-IR" sz="9600" dirty="0"/>
              <a:t>۲) </a:t>
            </a:r>
            <a:r>
              <a:rPr lang="ar-SA" sz="9600" dirty="0"/>
              <a:t>اهتمامها بدراسة الشخصية السوية والشاذة اهتماما بالغا : تشريحها وتكوينها وعوامل انحرافها ، فإن كان علم النفس هو علم السلوك ، فالتحليل النفسي هو علم الشخصية . (</a:t>
            </a:r>
            <a:r>
              <a:rPr lang="fa-IR" sz="9600" dirty="0"/>
              <a:t>۳) </a:t>
            </a:r>
            <a:r>
              <a:rPr lang="ar-SA" sz="9600" dirty="0"/>
              <a:t>توكيدها الأثر الخطير لمرحلة الطفولة المبكرة ، خاصة علاقة الطفل بوالديه ، في تشكيل شخصية الراشد وفى تمهيد الطريق للاصابة بالأمراض النفسية والعقلية فيما بعد، وكذلك توجيهها النظر إلى الأهمية النفسية لمرحلة الرضاعة التى لم يكن الأقدمون يهتمون بدراستها . (٤) بسطها مفهوم الغريزة الجنسية ودراسة تطورها من الناحية النفسية وصلة ذلك بشخصية الفرد . (٥) وقد كان فرويد ، أول من حاول تطبيق المنهج العلمي في تأويل الأحلام وصــ باغ نظرية ملتئمة عنها . (٦) وكانت من أولى المدارس الحديثة التي أكدت وحدة الانسان وقاومت الثنائية القديمة للجسم والنفس .</a:t>
            </a:r>
            <a:endParaRPr lang="en-US" sz="9600" dirty="0"/>
          </a:p>
          <a:p>
            <a:pPr marL="0" indent="0" algn="just" rtl="1">
              <a:buNone/>
            </a:pPr>
            <a:r>
              <a:rPr lang="ar-IQ" sz="11200" dirty="0" smtClean="0"/>
              <a:t>    </a:t>
            </a:r>
            <a:r>
              <a:rPr lang="ar-IQ" sz="5100" dirty="0" smtClean="0"/>
              <a:t>    </a:t>
            </a:r>
            <a:endParaRPr lang="en-US" sz="8600" dirty="0"/>
          </a:p>
        </p:txBody>
      </p:sp>
    </p:spTree>
    <p:extLst>
      <p:ext uri="{BB962C8B-B14F-4D97-AF65-F5344CB8AC3E}">
        <p14:creationId xmlns:p14="http://schemas.microsoft.com/office/powerpoint/2010/main" val="3930299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458200" cy="1066800"/>
          </a:xfrm>
          <a:solidFill>
            <a:schemeClr val="accent2">
              <a:lumMod val="40000"/>
              <a:lumOff val="60000"/>
            </a:schemeClr>
          </a:solidFill>
        </p:spPr>
        <p:txBody>
          <a:bodyPr>
            <a:normAutofit fontScale="90000"/>
          </a:bodyPr>
          <a:lstStyle/>
          <a:p>
            <a:pPr rtl="1"/>
            <a:r>
              <a:rPr lang="ar-IQ" sz="3600" b="1" dirty="0" smtClean="0"/>
              <a:t/>
            </a:r>
            <a:br>
              <a:rPr lang="ar-IQ" sz="3600" b="1" dirty="0" smtClean="0"/>
            </a:br>
            <a:r>
              <a:rPr lang="ar-IQ" sz="3600" b="1" dirty="0" smtClean="0"/>
              <a:t/>
            </a:r>
            <a:br>
              <a:rPr lang="ar-IQ" sz="3600" b="1" dirty="0" smtClean="0"/>
            </a:br>
            <a:r>
              <a:rPr lang="ar-SA" sz="3600" b="1" dirty="0" smtClean="0"/>
              <a:t> </a:t>
            </a:r>
            <a:r>
              <a:rPr lang="ar-SA" sz="3600" b="1" dirty="0"/>
              <a:t>5</a:t>
            </a:r>
            <a:r>
              <a:rPr lang="ar-SA" sz="3600" b="1" dirty="0" smtClean="0"/>
              <a:t>- </a:t>
            </a:r>
            <a:r>
              <a:rPr lang="ar-SA" sz="3600" b="1" dirty="0"/>
              <a:t>مدارس التحليل النفسي الجديدة  </a:t>
            </a:r>
            <a:r>
              <a:rPr lang="en-US" sz="3600" b="1" dirty="0"/>
              <a:t>psychoanalysis Neo </a:t>
            </a: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a:xfrm>
            <a:off x="381000" y="1600200"/>
            <a:ext cx="8305800" cy="4724400"/>
          </a:xfrm>
          <a:solidFill>
            <a:schemeClr val="accent1">
              <a:lumMod val="20000"/>
              <a:lumOff val="80000"/>
            </a:schemeClr>
          </a:solidFill>
        </p:spPr>
        <p:txBody>
          <a:bodyPr>
            <a:normAutofit fontScale="62500" lnSpcReduction="20000"/>
          </a:bodyPr>
          <a:lstStyle/>
          <a:p>
            <a:pPr marL="0" indent="0" algn="just" rtl="1">
              <a:buNone/>
            </a:pPr>
            <a:r>
              <a:rPr lang="ar-IQ" sz="11200" dirty="0" smtClean="0"/>
              <a:t> </a:t>
            </a:r>
            <a:r>
              <a:rPr lang="ar-SA" sz="4000" dirty="0"/>
              <a:t>عدة مدارس تحيد عن مدرسة فرويد في بعض المفهومات العلمية وطرق العلاج الكلينيكية ، لكن لا تزال داخل الاطار العام للمدرسة الأم. لقد كانت مدرسة فرويد تؤكد أثر الفرائز - خاصة الفريزة الجنسية وغريزة العدوان - فى تكوين الشخصية واحداث الاضطرابات النفسية. أما هذه المدارس الجديدة فتؤكد أثر العوامل الحضارية في هذه الناحية وكانت المدرسة الأصيلة تؤكد أثر الى حد بعيد، أما هذه المدارس فتهتم بحاضر الفرد وظروفه الراعنة أكثر مما تهتم بماضيه وظروف طفولته . وممن ينتمون الى هذه المدارس ، فروم ، </a:t>
            </a:r>
            <a:r>
              <a:rPr lang="en-US" sz="4000" dirty="0"/>
              <a:t>Fromm </a:t>
            </a:r>
            <a:r>
              <a:rPr lang="ar-SA" sz="4000" dirty="0"/>
              <a:t>و «گاردنر </a:t>
            </a:r>
            <a:r>
              <a:rPr lang="en-US" sz="4000" dirty="0" err="1"/>
              <a:t>Kardiner</a:t>
            </a:r>
            <a:r>
              <a:rPr lang="en-US" sz="4000" dirty="0"/>
              <a:t>  </a:t>
            </a:r>
            <a:r>
              <a:rPr lang="ar-SA" sz="4000" dirty="0"/>
              <a:t>و . هورنای </a:t>
            </a:r>
            <a:r>
              <a:rPr lang="en-US" sz="4000" dirty="0"/>
              <a:t>· Horney</a:t>
            </a:r>
          </a:p>
          <a:p>
            <a:pPr marL="0" indent="0" algn="just" rtl="1">
              <a:buNone/>
            </a:pPr>
            <a:r>
              <a:rPr lang="ar-IQ" sz="11200" dirty="0" smtClean="0"/>
              <a:t>    </a:t>
            </a:r>
            <a:r>
              <a:rPr lang="ar-IQ" sz="5100" dirty="0" smtClean="0"/>
              <a:t>    </a:t>
            </a:r>
            <a:endParaRPr lang="en-US" sz="8600" dirty="0"/>
          </a:p>
        </p:txBody>
      </p:sp>
    </p:spTree>
    <p:extLst>
      <p:ext uri="{BB962C8B-B14F-4D97-AF65-F5344CB8AC3E}">
        <p14:creationId xmlns:p14="http://schemas.microsoft.com/office/powerpoint/2010/main" val="1083172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0"/>
            <a:ext cx="6400800" cy="990600"/>
          </a:xfrm>
          <a:solidFill>
            <a:schemeClr val="accent2">
              <a:lumMod val="40000"/>
              <a:lumOff val="60000"/>
            </a:schemeClr>
          </a:solidFill>
        </p:spPr>
        <p:txBody>
          <a:bodyPr>
            <a:normAutofit fontScale="90000"/>
          </a:bodyPr>
          <a:lstStyle/>
          <a:p>
            <a:pPr rtl="1"/>
            <a:r>
              <a:rPr lang="ar-IQ" sz="3600" b="1" dirty="0" smtClean="0"/>
              <a:t/>
            </a:r>
            <a:br>
              <a:rPr lang="ar-IQ" sz="3600" b="1" dirty="0" smtClean="0"/>
            </a:br>
            <a:r>
              <a:rPr lang="ar-IQ" sz="3600" b="1" dirty="0" smtClean="0"/>
              <a:t/>
            </a:r>
            <a:br>
              <a:rPr lang="ar-IQ" sz="3600" b="1" dirty="0" smtClean="0"/>
            </a:br>
            <a:r>
              <a:rPr lang="ar-IQ" sz="3200" b="1" dirty="0" smtClean="0"/>
              <a:t/>
            </a:r>
            <a:br>
              <a:rPr lang="ar-IQ" sz="3200" b="1" dirty="0" smtClean="0"/>
            </a:br>
            <a:r>
              <a:rPr lang="ar-SA" sz="3200" b="1" dirty="0"/>
              <a:t>6 </a:t>
            </a:r>
            <a:r>
              <a:rPr lang="ar-SA" sz="3200" b="1" dirty="0" smtClean="0"/>
              <a:t>- </a:t>
            </a:r>
            <a:r>
              <a:rPr lang="ar-SA" sz="3200" b="1" dirty="0"/>
              <a:t>مدرسة الجشطلت </a:t>
            </a:r>
            <a:r>
              <a:rPr lang="en-US" sz="3200" b="1" dirty="0"/>
              <a:t>Gestalt Psychology</a:t>
            </a:r>
            <a:r>
              <a:rPr lang="en-US" sz="3200" dirty="0"/>
              <a:t/>
            </a:r>
            <a:br>
              <a:rPr lang="en-US" sz="3200" dirty="0"/>
            </a:br>
            <a:r>
              <a:rPr lang="ar-SA" sz="3600" b="1" dirty="0" smtClean="0"/>
              <a:t> </a:t>
            </a: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a:xfrm>
            <a:off x="457200" y="1371600"/>
            <a:ext cx="8229600" cy="4953000"/>
          </a:xfrm>
          <a:solidFill>
            <a:schemeClr val="accent1">
              <a:lumMod val="20000"/>
              <a:lumOff val="80000"/>
            </a:schemeClr>
          </a:solidFill>
        </p:spPr>
        <p:txBody>
          <a:bodyPr>
            <a:normAutofit fontScale="25000" lnSpcReduction="20000"/>
          </a:bodyPr>
          <a:lstStyle/>
          <a:p>
            <a:pPr marL="0" indent="0" algn="just" rtl="1">
              <a:buNone/>
            </a:pPr>
            <a:r>
              <a:rPr lang="ar-IQ" sz="11200" dirty="0" smtClean="0"/>
              <a:t>    </a:t>
            </a:r>
            <a:r>
              <a:rPr lang="ar-SA" sz="11200" dirty="0" smtClean="0"/>
              <a:t>ظهرت </a:t>
            </a:r>
            <a:r>
              <a:rPr lang="ar-SA" sz="11200" dirty="0"/>
              <a:t>هذه المدرسة في المانيا في أوائل هذا القرن . وكلمة </a:t>
            </a:r>
            <a:r>
              <a:rPr lang="ar-IQ" sz="11200" dirty="0" smtClean="0"/>
              <a:t>        </a:t>
            </a:r>
            <a:r>
              <a:rPr lang="en-US" sz="11200" dirty="0" smtClean="0"/>
              <a:t>Gestalt </a:t>
            </a:r>
            <a:r>
              <a:rPr lang="ar-SA" sz="11200" dirty="0"/>
              <a:t>بالألمانية معناها الكل المتكامل الأجزاء، أو الصيغة الاجمالية أو النمط </a:t>
            </a:r>
            <a:r>
              <a:rPr lang="en-US" sz="11200" dirty="0"/>
              <a:t>Pattern </a:t>
            </a:r>
            <a:r>
              <a:rPr lang="ar-SA" sz="11200" dirty="0" smtClean="0"/>
              <a:t>ظهرت </a:t>
            </a:r>
            <a:r>
              <a:rPr lang="ar-SA" sz="11200" dirty="0"/>
              <a:t>هذه المدرسة فى وقت أسرف فيه كثير من علماء النفس ى تحليل الظواهر النفسية إلى عناصر جزئية . كانوا يحللون الادراك ل احساسات جزئية ، وعملية التعلم الى روابط عصبية ، والشخصية الى سمات مختلفة ، فكان من الطبيعى أن يؤدى ذلك الى رد فعل شديد . وقد كان ذلك على يد هذه المدرسة التي ترى ان الظواهر النفسية وحدات كلية منظمة وليست مجموعة من عناصر وأجزاء متراصة . فالادراك أو التعلم أو بناء الشخصية ليس كل منها كالحائط المكون من قوالب ملتصقه بل كالمركب الكيميائي اندمجت عناصره بعضها في بعض ، ولو حللنا المركب الى عناصره تلاشى المركب نفسه . ومن مؤسسى هذه المدرسة . فرتيمر . </a:t>
            </a:r>
            <a:r>
              <a:rPr lang="en-US" sz="11200" dirty="0"/>
              <a:t>Wertheimer </a:t>
            </a:r>
            <a:r>
              <a:rPr lang="ar-SA" sz="11200" dirty="0"/>
              <a:t>و «کوفکا ، </a:t>
            </a:r>
            <a:r>
              <a:rPr lang="en-US" sz="11200" dirty="0" err="1"/>
              <a:t>Koffka</a:t>
            </a:r>
            <a:r>
              <a:rPr lang="en-US" sz="11200" dirty="0"/>
              <a:t> </a:t>
            </a:r>
            <a:r>
              <a:rPr lang="ar-IQ" sz="11200" dirty="0" smtClean="0"/>
              <a:t> </a:t>
            </a:r>
            <a:r>
              <a:rPr lang="ar-SA" sz="11200" dirty="0" smtClean="0"/>
              <a:t>و </a:t>
            </a:r>
            <a:r>
              <a:rPr lang="ar-SA" sz="11200" dirty="0"/>
              <a:t>و کهلر ، </a:t>
            </a:r>
            <a:r>
              <a:rPr lang="en-US" sz="11200" dirty="0"/>
              <a:t>Koehler</a:t>
            </a:r>
          </a:p>
          <a:p>
            <a:pPr marL="0" indent="0" algn="just" rtl="1">
              <a:buNone/>
            </a:pPr>
            <a:r>
              <a:rPr lang="ar-IQ" sz="11200" dirty="0" smtClean="0"/>
              <a:t>    </a:t>
            </a:r>
            <a:r>
              <a:rPr lang="ar-IQ" sz="5100" dirty="0" smtClean="0"/>
              <a:t>    </a:t>
            </a:r>
            <a:endParaRPr lang="en-US" sz="8600" dirty="0"/>
          </a:p>
        </p:txBody>
      </p:sp>
    </p:spTree>
    <p:extLst>
      <p:ext uri="{BB962C8B-B14F-4D97-AF65-F5344CB8AC3E}">
        <p14:creationId xmlns:p14="http://schemas.microsoft.com/office/powerpoint/2010/main" val="1264692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0"/>
            <a:ext cx="6400800" cy="990600"/>
          </a:xfrm>
          <a:solidFill>
            <a:schemeClr val="accent2">
              <a:lumMod val="40000"/>
              <a:lumOff val="60000"/>
            </a:schemeClr>
          </a:solidFill>
        </p:spPr>
        <p:txBody>
          <a:bodyPr>
            <a:normAutofit fontScale="90000"/>
          </a:bodyPr>
          <a:lstStyle/>
          <a:p>
            <a:pPr rtl="1"/>
            <a:r>
              <a:rPr lang="ar-IQ" sz="3600" b="1" dirty="0" smtClean="0"/>
              <a:t/>
            </a:r>
            <a:br>
              <a:rPr lang="ar-IQ" sz="3600" b="1" dirty="0" smtClean="0"/>
            </a:br>
            <a:r>
              <a:rPr lang="ar-IQ" sz="3600" b="1" dirty="0" smtClean="0"/>
              <a:t/>
            </a:r>
            <a:br>
              <a:rPr lang="ar-IQ" sz="3600" b="1" dirty="0" smtClean="0"/>
            </a:br>
            <a:r>
              <a:rPr lang="ar-IQ" sz="3200" b="1" dirty="0" smtClean="0"/>
              <a:t/>
            </a:r>
            <a:br>
              <a:rPr lang="ar-IQ" sz="3200" b="1" dirty="0" smtClean="0"/>
            </a:br>
            <a:r>
              <a:rPr lang="ar-IQ" sz="2800" b="1" dirty="0" smtClean="0"/>
              <a:t/>
            </a:r>
            <a:br>
              <a:rPr lang="ar-IQ" sz="2800" b="1" dirty="0" smtClean="0"/>
            </a:br>
            <a:r>
              <a:rPr lang="ar-SA" sz="2800" b="1" dirty="0"/>
              <a:t>7</a:t>
            </a:r>
            <a:r>
              <a:rPr lang="ar-SA" sz="2800" b="1" dirty="0" smtClean="0"/>
              <a:t>- </a:t>
            </a:r>
            <a:r>
              <a:rPr lang="ar-SA" sz="2800" b="1" dirty="0"/>
              <a:t>مدرسة تحليل العوامل </a:t>
            </a:r>
            <a:r>
              <a:rPr lang="en-US" sz="2800" b="1" dirty="0"/>
              <a:t>Factor Analysis School </a:t>
            </a:r>
            <a:r>
              <a:rPr lang="en-US" sz="2800" dirty="0"/>
              <a:t/>
            </a:r>
            <a:br>
              <a:rPr lang="en-US" sz="2800" dirty="0"/>
            </a:br>
            <a:r>
              <a:rPr lang="en-US" sz="3200" dirty="0"/>
              <a:t/>
            </a:r>
            <a:br>
              <a:rPr lang="en-US" sz="3200" dirty="0"/>
            </a:br>
            <a:r>
              <a:rPr lang="ar-SA" sz="3600" b="1" dirty="0" smtClean="0"/>
              <a:t> </a:t>
            </a: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a:xfrm>
            <a:off x="228600" y="1066800"/>
            <a:ext cx="8686800" cy="5638800"/>
          </a:xfrm>
          <a:solidFill>
            <a:schemeClr val="accent1">
              <a:lumMod val="20000"/>
              <a:lumOff val="80000"/>
            </a:schemeClr>
          </a:solidFill>
        </p:spPr>
        <p:txBody>
          <a:bodyPr>
            <a:noAutofit/>
          </a:bodyPr>
          <a:lstStyle/>
          <a:p>
            <a:pPr marL="0" indent="0" algn="just" rtl="1">
              <a:buNone/>
            </a:pPr>
            <a:r>
              <a:rPr lang="ar-IQ" sz="2800" dirty="0" smtClean="0"/>
              <a:t>    </a:t>
            </a:r>
            <a:r>
              <a:rPr lang="ar-SA" sz="2800" dirty="0"/>
              <a:t>تحاول هذه المدرسة الكشف عن أقل عدد من العناصر أو العوامل المستقلة الأولية - أى التى لا يمكن ردها إلى أبسط منها - التي تتألف منها المركبات السيكولوجية كالذكاء والشخصية . وتعتمد في بحوثها على تطبيق الاختبارات السيكولوجية المختلفة، ومعالجة النتائج بطرق احصائية تصل أحيانا الى درجة كبيرة من الصعوبة والتعقيد . ويعتبر « سبيرمان ، </a:t>
            </a:r>
            <a:r>
              <a:rPr lang="en-US" sz="2800" dirty="0"/>
              <a:t>Spearman </a:t>
            </a:r>
            <a:r>
              <a:rPr lang="ar-SA" sz="2800" dirty="0"/>
              <a:t>الانجليزي منشىء هذه المدرسة (١٩٠٤) . كما يعتبر ترستون </a:t>
            </a:r>
            <a:r>
              <a:rPr lang="en-US" sz="2800" dirty="0" err="1"/>
              <a:t>Thurstone</a:t>
            </a:r>
            <a:r>
              <a:rPr lang="en-US" sz="2800" dirty="0"/>
              <a:t> </a:t>
            </a:r>
            <a:r>
              <a:rPr lang="ar-SA" sz="2800" dirty="0"/>
              <a:t>من أشهر ممثليها بأمريكا . </a:t>
            </a:r>
            <a:endParaRPr lang="ar-IQ" sz="2800" dirty="0" smtClean="0"/>
          </a:p>
          <a:p>
            <a:pPr marL="0" indent="0" algn="just" rtl="1">
              <a:buNone/>
            </a:pPr>
            <a:r>
              <a:rPr lang="ar-SA" sz="2800" dirty="0"/>
              <a:t>رأينا من هذا الاستعراض السريع ما تختلف فيه هذه المدارس من حيث موضوع البحث ومنهجه ووجهة النظر الى الظاهرة السيكولوجية . وهو اختلاف حدا ببعض النقاد أن يعرضوا عن تسميتها «مدارس، تنضوی تحت علم نفس واحد ، وقالوا بأنها « علوم نفس ، مختلفة . على أن هناك عوامل تجمع بين هذه المدارس كلها وتعمل على التقارب بينها . </a:t>
            </a:r>
            <a:endParaRPr lang="en-US" sz="2800" dirty="0"/>
          </a:p>
        </p:txBody>
      </p:sp>
    </p:spTree>
    <p:extLst>
      <p:ext uri="{BB962C8B-B14F-4D97-AF65-F5344CB8AC3E}">
        <p14:creationId xmlns:p14="http://schemas.microsoft.com/office/powerpoint/2010/main" val="13511348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1287</Words>
  <Application>Microsoft Office PowerPoint</Application>
  <PresentationFormat>On-screen Show (4:3)</PresentationFormat>
  <Paragraphs>43</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 مدارس علم النفس المعاصرة   </vt:lpstr>
      <vt:lpstr>مدارس علم النفس المعاصرة  </vt:lpstr>
      <vt:lpstr>Behaviorism1 . المدرسة السلوكية </vt:lpstr>
      <vt:lpstr>٢ - السلوكية الجديدة  behaviorism Neo</vt:lpstr>
      <vt:lpstr> 3- المدارس الغرضية Purposive Schools </vt:lpstr>
      <vt:lpstr> 4- مدرسة التحليل النفسي Psychoanalysis </vt:lpstr>
      <vt:lpstr>   5- مدارس التحليل النفسي الجديدة  psychoanalysis Neo   </vt:lpstr>
      <vt:lpstr>   6 - مدرسة الجشطلت Gestalt Psychology    </vt:lpstr>
      <vt:lpstr>    7- مدرسة تحليل العوامل Factor Analysis School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DR.Ahmed Saker 2O11</cp:lastModifiedBy>
  <cp:revision>85</cp:revision>
  <dcterms:created xsi:type="dcterms:W3CDTF">2006-08-16T00:00:00Z</dcterms:created>
  <dcterms:modified xsi:type="dcterms:W3CDTF">2023-02-14T00:16:19Z</dcterms:modified>
</cp:coreProperties>
</file>