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1" r:id="rId3"/>
    <p:sldId id="262" r:id="rId4"/>
    <p:sldId id="264" r:id="rId5"/>
    <p:sldId id="265" r:id="rId6"/>
    <p:sldId id="268"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6</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7</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685800"/>
            <a:ext cx="5029200" cy="2667000"/>
          </a:xfrm>
          <a:solidFill>
            <a:schemeClr val="accent2">
              <a:lumMod val="40000"/>
              <a:lumOff val="60000"/>
            </a:schemeClr>
          </a:solidFill>
        </p:spPr>
        <p:txBody>
          <a:bodyPr>
            <a:normAutofit/>
          </a:bodyPr>
          <a:lstStyle/>
          <a:p>
            <a:r>
              <a:rPr lang="ar-IQ" dirty="0" smtClean="0"/>
              <a:t/>
            </a:r>
            <a:br>
              <a:rPr lang="ar-IQ" dirty="0" smtClean="0"/>
            </a:br>
            <a:r>
              <a:rPr lang="ar-SA" dirty="0"/>
              <a:t>علم النفس التطبيقي </a:t>
            </a: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 </a:t>
            </a:r>
            <a:r>
              <a:rPr lang="ar-IQ" dirty="0" smtClean="0"/>
              <a:t>5 </a:t>
            </a:r>
            <a:r>
              <a:rPr lang="ar-IQ" dirty="0" smtClean="0"/>
              <a:t>)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274638"/>
            <a:ext cx="4876800" cy="1143000"/>
          </a:xfrm>
          <a:solidFill>
            <a:schemeClr val="accent2">
              <a:lumMod val="40000"/>
              <a:lumOff val="60000"/>
            </a:schemeClr>
          </a:solidFill>
        </p:spPr>
        <p:txBody>
          <a:bodyPr>
            <a:normAutofit/>
          </a:bodyPr>
          <a:lstStyle/>
          <a:p>
            <a:r>
              <a:rPr lang="ar-SA" dirty="0"/>
              <a:t>علم النفس التطبيقي </a:t>
            </a:r>
            <a:endParaRPr lang="en-US" dirty="0"/>
          </a:p>
        </p:txBody>
      </p:sp>
      <p:sp>
        <p:nvSpPr>
          <p:cNvPr id="3" name="Content Placeholder 2"/>
          <p:cNvSpPr>
            <a:spLocks noGrp="1"/>
          </p:cNvSpPr>
          <p:nvPr>
            <p:ph idx="1"/>
          </p:nvPr>
        </p:nvSpPr>
        <p:spPr>
          <a:xfrm>
            <a:off x="457200" y="1447800"/>
            <a:ext cx="8229600" cy="4876800"/>
          </a:xfrm>
          <a:solidFill>
            <a:schemeClr val="accent1">
              <a:lumMod val="20000"/>
              <a:lumOff val="80000"/>
            </a:schemeClr>
          </a:solidFill>
        </p:spPr>
        <p:txBody>
          <a:bodyPr>
            <a:normAutofit fontScale="92500"/>
          </a:bodyPr>
          <a:lstStyle/>
          <a:p>
            <a:pPr marL="0" indent="0" algn="just" rtl="1">
              <a:buNone/>
            </a:pPr>
            <a:r>
              <a:rPr lang="ar-SA" b="1" dirty="0"/>
              <a:t>(۱) علم النفس التربوى :</a:t>
            </a:r>
            <a:r>
              <a:rPr lang="ar-SA" dirty="0"/>
              <a:t> يطبق مبادىء علم النفس وقوانينه على ميدان التربية والتعليم لحل ما يقوم في هذا الميدان من مشكلات : تضعف التلاميذ في اللغات، أو تدريس القراءة للمبتدئين بالطريقة الكلية ، أو الجمع بين الجنسين في مرحلة الدراسة الثانوية أو تدريس العلوم على صورة علوم عامة .. كما يطبق مبادىء عملية التعلم وقوانينها على تدريس المواد المختلفة كالحساب والرسم والقراءة واللغة ... وعلم النفس التربوي بمفهومه الحديث لا يقتصر على أن يستعير من علم النفس النظري ما يراه من نتائج ومبادي، تفيده في حل مشكلات التربية والتعليم بل يصوغ بنفسه ولنفسه مبادى، سيكولوجية يحتاج اليها البحث في هذه المشكلات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solidFill>
            <a:schemeClr val="accent1">
              <a:lumMod val="20000"/>
              <a:lumOff val="80000"/>
            </a:schemeClr>
          </a:solidFill>
        </p:spPr>
        <p:txBody>
          <a:bodyPr>
            <a:normAutofit fontScale="70000" lnSpcReduction="20000"/>
          </a:bodyPr>
          <a:lstStyle/>
          <a:p>
            <a:pPr marL="0" indent="0" algn="just" rtl="1">
              <a:buNone/>
            </a:pPr>
            <a:r>
              <a:rPr lang="ar-IQ" dirty="0" smtClean="0"/>
              <a:t> </a:t>
            </a:r>
            <a:r>
              <a:rPr lang="ar-SA" sz="4000" b="1" dirty="0"/>
              <a:t>(۲) علم النفس الصناعي :</a:t>
            </a:r>
            <a:r>
              <a:rPr lang="ar-SA" sz="4000" dirty="0"/>
              <a:t> يستهدف رفع مستوى الكفاية الانتاجية</a:t>
            </a:r>
            <a:endParaRPr lang="en-US" sz="4000" dirty="0"/>
          </a:p>
          <a:p>
            <a:pPr marL="0" indent="0" algn="just" rtl="1">
              <a:buNone/>
            </a:pPr>
            <a:r>
              <a:rPr lang="ar-SA" sz="4000" dirty="0"/>
              <a:t>للعامل أو للجماعة العاملة وذلك عن طريق حل المشكلات المختلفة التي تغشی ميدان الصناعة والانتاج حلا علميا انسانيا يقوم على ميادي، علم النفس ومفاهيمه، ويحرص على راحة العامل وكرامته حرصه على زيادة انتاجه انه يرمى الى تهيئة جميع الظروف المادية والاجتماعية التي تكفل انتاج أكبر مقدار من أجود نوع ، في أقصر وقت ، وباقل مجهود واكبر قدر من رضاء العامل وارتياحه فمن الموضوعات التي يدرسها : التوجيه المهنى، والاختيار المهنى، والتدريب الصناعى، وتحليل الأعمال الصناعية المختلفة، وأثر الاضاءة والتهوية ودرجتي الحرارة والرطوبة في الانتاج . هذا الى مشكلات الشعب الصناعى والملل الصناعي وحوادث العمل وطرق الأمن الصناعي، فضلا عن اهتمامه - مشتركا مع علم النفس الاجتماعي - بموضوع العلاقات الانسانية فى ميدان الصناعة بين العمال وأصحاب العمل، وبين العمال بعضهم </a:t>
            </a:r>
            <a:r>
              <a:rPr lang="ar-SA" sz="4000" dirty="0" smtClean="0"/>
              <a:t>وبعض</a:t>
            </a:r>
            <a:r>
              <a:rPr lang="ar-IQ" sz="4000" dirty="0" smtClean="0"/>
              <a:t> .</a:t>
            </a:r>
            <a:endParaRPr lang="en-US" sz="4000" dirty="0"/>
          </a:p>
          <a:p>
            <a:pPr marL="0" indent="0" algn="r" rtl="1">
              <a:buNone/>
            </a:pPr>
            <a:endParaRPr lang="en-US" sz="4000"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a:solidFill>
            <a:schemeClr val="accent1">
              <a:lumMod val="20000"/>
              <a:lumOff val="80000"/>
            </a:schemeClr>
          </a:solidFill>
        </p:spPr>
        <p:txBody>
          <a:bodyPr>
            <a:normAutofit/>
          </a:bodyPr>
          <a:lstStyle/>
          <a:p>
            <a:pPr marL="0" indent="0" algn="just" rtl="1">
              <a:buNone/>
            </a:pPr>
            <a:r>
              <a:rPr lang="ar-SA" sz="2800" b="1" dirty="0"/>
              <a:t>(۳) علم النفس التجاري :</a:t>
            </a:r>
            <a:r>
              <a:rPr lang="ar-SA" sz="2800" dirty="0"/>
              <a:t> يهتم بدراسة دوافع الشراء وحاجات المستهلكين غير المشبعة وتقدير اتجاهاتهم النفسية نحو المنتجات الموجودة في السوق .. كما يدرس سيكولوجية البيع، ويهتم باختيار عمـــال البيع ، وطرق تأثير البائع فى المشترى من حيث تزكية السلعة في نظره. ومواجهة اعتراضاته، وتحطيم مقاومته، وانتهاز اللحظة السيكولوجية المناسبة لاتمام الصفقة : هذا فضلا عن اهتمامه بسيكولوجية الاعلان : تصميم الاعلان ونوعه وحجمه ولونه وموضعه ومرات تكراره . وذلك على اساس ان الاعلان الجيد هو الذي يسهل تذكره عند الحاجة، والذي يوحي الى المستهلك بأنه فى حاجة بالفعل إلى السلعة موضوع </a:t>
            </a:r>
            <a:r>
              <a:rPr lang="ar-SA" sz="2800" dirty="0" smtClean="0"/>
              <a:t>الاعلان</a:t>
            </a:r>
            <a:r>
              <a:rPr lang="ar-IQ" sz="2800" dirty="0" smtClean="0"/>
              <a:t> .</a:t>
            </a:r>
          </a:p>
          <a:p>
            <a:pPr marL="0" indent="0" algn="just" rtl="1">
              <a:buNone/>
            </a:pPr>
            <a:endParaRPr lang="en-US" sz="2800" dirty="0"/>
          </a:p>
          <a:p>
            <a:pPr marL="0" indent="0" algn="just" rtl="1">
              <a:buNone/>
            </a:pPr>
            <a:r>
              <a:rPr lang="ar-SA" sz="2800" b="1" dirty="0"/>
              <a:t>(4) علم النفس الجنائي :</a:t>
            </a:r>
            <a:r>
              <a:rPr lang="ar-SA" sz="2800" dirty="0"/>
              <a:t> فرع تطبيقى من علم نفس الشواذ . يدرس العوامل والدوافع المختلفة التي تتضافر على احداث الجريمة. ويقترح أنجع الوسائل لعقاب المجرم أو علاجه أو اصلاحه .</a:t>
            </a:r>
            <a:endParaRPr lang="en-US" sz="2800" dirty="0"/>
          </a:p>
          <a:p>
            <a:pPr marL="0" indent="0" algn="just" rtl="1">
              <a:buNone/>
            </a:pPr>
            <a:endParaRPr lang="en-US" sz="2800" dirty="0"/>
          </a:p>
        </p:txBody>
      </p:sp>
    </p:spTree>
    <p:extLst>
      <p:ext uri="{BB962C8B-B14F-4D97-AF65-F5344CB8AC3E}">
        <p14:creationId xmlns:p14="http://schemas.microsoft.com/office/powerpoint/2010/main" val="350880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a:solidFill>
            <a:schemeClr val="accent1">
              <a:lumMod val="20000"/>
              <a:lumOff val="80000"/>
            </a:schemeClr>
          </a:solidFill>
        </p:spPr>
        <p:txBody>
          <a:bodyPr>
            <a:normAutofit fontScale="92500" lnSpcReduction="10000"/>
          </a:bodyPr>
          <a:lstStyle/>
          <a:p>
            <a:pPr marL="0" indent="0" algn="just" rtl="1">
              <a:buNone/>
            </a:pPr>
            <a:r>
              <a:rPr lang="ar-IQ" dirty="0" smtClean="0"/>
              <a:t> </a:t>
            </a:r>
            <a:r>
              <a:rPr lang="ar-SA" b="1" dirty="0"/>
              <a:t>(5) علم النفس القضائي :</a:t>
            </a:r>
            <a:r>
              <a:rPr lang="ar-SA" dirty="0"/>
              <a:t> يدرس العوامل النفسية الشعورية واللاشعورية التي يحتمل أن يكون لها أثر في جميع من يشتركون في الدعوى الجنائية القاضى والمتهم والدفاع والمجنى عليه والمبلغ والشاهد والجمهور. فهو يبحث في الظروف والعوامل التي تؤثر في القاضي من حيث تقديره للأدلة واستنتاجه وحكمه وتقديره للعقوبة . كذلك يبحث في العوامل التي تحمل المتهم أو الدفاع على اخفاء الحقيقة ، أو الغلو في طلب الرحمة وتخفيف المسئولية عن المتهم هذا الى اهتمامه بدراسة . الشهادة ، وقيمتها والعوامل المختلفة التي تؤثر في ذاكرة الشاهد فتجعله يحرف ما يقول على غير قصد منه ، وهو الى ذلك يبحث في اثر الرأى العام والصحافة والاذاعة وما يتردد بين الناس من اشاعات في توجيه الدعوى </a:t>
            </a:r>
            <a:r>
              <a:rPr lang="ar-IQ" dirty="0" smtClean="0"/>
              <a:t>.</a:t>
            </a: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a:solidFill>
            <a:schemeClr val="accent1">
              <a:lumMod val="20000"/>
              <a:lumOff val="80000"/>
            </a:schemeClr>
          </a:solidFill>
        </p:spPr>
        <p:txBody>
          <a:bodyPr>
            <a:normAutofit lnSpcReduction="10000"/>
          </a:bodyPr>
          <a:lstStyle/>
          <a:p>
            <a:pPr marL="0" indent="0" algn="just" rtl="1">
              <a:buNone/>
            </a:pPr>
            <a:r>
              <a:rPr lang="ar-IQ" dirty="0" smtClean="0"/>
              <a:t> </a:t>
            </a:r>
            <a:r>
              <a:rPr lang="ar-SA" b="1" dirty="0"/>
              <a:t>(6) علم النفس الحربي :</a:t>
            </a:r>
            <a:r>
              <a:rPr lang="ar-SA" dirty="0"/>
              <a:t> تستعين الجيوش الحديثة بخبراء نفسيين لوضع كل عامل بالجيش فى العمل أو المكان الذى يتناسب مع ذكائه واستعداداته وسمات شخصيته، ثم تدريب هؤلاء جميعا بالطرق العلمية على اتفان أعمالهم في أقصر وقت وباقل جهد. كما تستعين بهم لدعم الروح المعنوية فى الجيش ، وتحسين العلاقات الانسانية بين فرقه وأفراده وكذلك لمحاربة الدعايات والاشاعات الضارة، ومقاومة أثر الحرب النفسية وكيفية مواجهة المفاجات، والتغلب على القلق أثناء انتظار الهجوم ... هذا إلى أن عملية تمويه المنشآت العسكرية كالبوارج والبروج والمدافع وحصون السواحل وملابس الجنود وخوذاتهم .. من صميم ما يقوم به الاخصائيون النفسيون . </a:t>
            </a: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360876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a:solidFill>
            <a:schemeClr val="accent1">
              <a:lumMod val="20000"/>
              <a:lumOff val="80000"/>
            </a:schemeClr>
          </a:solidFill>
        </p:spPr>
        <p:txBody>
          <a:bodyPr>
            <a:normAutofit/>
          </a:bodyPr>
          <a:lstStyle/>
          <a:p>
            <a:pPr marL="0" indent="0" algn="just" rtl="1">
              <a:buNone/>
            </a:pPr>
            <a:r>
              <a:rPr lang="ar-SA" b="1" dirty="0" smtClean="0"/>
              <a:t>(</a:t>
            </a:r>
            <a:r>
              <a:rPr lang="ar-SA" b="1" dirty="0"/>
              <a:t>۷) علم النفس الكلينيكي :</a:t>
            </a:r>
            <a:r>
              <a:rPr lang="ar-SA" dirty="0"/>
              <a:t> يستهدف تشخيص وعلاج الاضطرابات النفسية الخفيفة علاجا نفسيا ، كعيوب النطق والتخلف الدراسي وبعض حالات القلق والهبوط الخفيفة ، والشعور الموصول بالنقص أو بالحيرة والتردد أو يفقد الأمن والطمانينة وبعض الأمراض النفسية . والقياس السيكولوجي جزء من وظائف الخبير الكلينيكي . ويقصد به ملاحظة وتحليل وتقدير ما لدى المريض من ذكاء وقدرات عقلية وسمات خلقية واتجاهات نفسية إلى غير تلك من الصفات التى لو أضيفت الى الفحص الجسمى للفرد ودراسة حالته الاجتماعية أعطت صورة متكاملة عنه تساعد على تقديم الاقتراحات والوصايا اليه  .</a:t>
            </a: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1826013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726</Words>
  <Application>Microsoft Office PowerPoint</Application>
  <PresentationFormat>On-screen Show (4:3)</PresentationFormat>
  <Paragraphs>22</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علم النفس التطبيقي  </vt:lpstr>
      <vt:lpstr>علم النفس التطبيقي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50</cp:revision>
  <dcterms:created xsi:type="dcterms:W3CDTF">2006-08-16T00:00:00Z</dcterms:created>
  <dcterms:modified xsi:type="dcterms:W3CDTF">2023-02-13T13:37:07Z</dcterms:modified>
</cp:coreProperties>
</file>