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6" r:id="rId2"/>
    <p:sldId id="261" r:id="rId3"/>
    <p:sldId id="264" r:id="rId4"/>
    <p:sldId id="267" r:id="rId5"/>
    <p:sldId id="265" r:id="rId6"/>
    <p:sldId id="269"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C984B3-F9DC-497E-8EC1-DEEFBE0E898B}" type="datetimeFigureOut">
              <a:rPr lang="en-US" smtClean="0"/>
              <a:t>2/13/2023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EFF83C-E5DD-4585-A476-5F114FACD77F}" type="slidenum">
              <a:rPr lang="en-US" smtClean="0"/>
              <a:t>‹#›</a:t>
            </a:fld>
            <a:endParaRPr lang="en-US"/>
          </a:p>
        </p:txBody>
      </p:sp>
    </p:spTree>
    <p:extLst>
      <p:ext uri="{BB962C8B-B14F-4D97-AF65-F5344CB8AC3E}">
        <p14:creationId xmlns:p14="http://schemas.microsoft.com/office/powerpoint/2010/main" val="1319275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EFF83C-E5DD-4585-A476-5F114FACD77F}" type="slidenum">
              <a:rPr lang="en-US" smtClean="0"/>
              <a:t>3</a:t>
            </a:fld>
            <a:endParaRPr lang="en-US"/>
          </a:p>
        </p:txBody>
      </p:sp>
    </p:spTree>
    <p:extLst>
      <p:ext uri="{BB962C8B-B14F-4D97-AF65-F5344CB8AC3E}">
        <p14:creationId xmlns:p14="http://schemas.microsoft.com/office/powerpoint/2010/main" val="2387837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EFF83C-E5DD-4585-A476-5F114FACD77F}" type="slidenum">
              <a:rPr lang="en-US" smtClean="0"/>
              <a:t>4</a:t>
            </a:fld>
            <a:endParaRPr lang="en-US"/>
          </a:p>
        </p:txBody>
      </p:sp>
    </p:spTree>
    <p:extLst>
      <p:ext uri="{BB962C8B-B14F-4D97-AF65-F5344CB8AC3E}">
        <p14:creationId xmlns:p14="http://schemas.microsoft.com/office/powerpoint/2010/main" val="23878376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EFF83C-E5DD-4585-A476-5F114FACD77F}" type="slidenum">
              <a:rPr lang="en-US" smtClean="0"/>
              <a:t>5</a:t>
            </a:fld>
            <a:endParaRPr lang="en-US"/>
          </a:p>
        </p:txBody>
      </p:sp>
    </p:spTree>
    <p:extLst>
      <p:ext uri="{BB962C8B-B14F-4D97-AF65-F5344CB8AC3E}">
        <p14:creationId xmlns:p14="http://schemas.microsoft.com/office/powerpoint/2010/main" val="23878376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EFF83C-E5DD-4585-A476-5F114FACD77F}" type="slidenum">
              <a:rPr lang="en-US" smtClean="0"/>
              <a:t>6</a:t>
            </a:fld>
            <a:endParaRPr lang="en-US"/>
          </a:p>
        </p:txBody>
      </p:sp>
    </p:spTree>
    <p:extLst>
      <p:ext uri="{BB962C8B-B14F-4D97-AF65-F5344CB8AC3E}">
        <p14:creationId xmlns:p14="http://schemas.microsoft.com/office/powerpoint/2010/main" val="2387837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685800"/>
            <a:ext cx="5029200" cy="3048000"/>
          </a:xfrm>
          <a:solidFill>
            <a:schemeClr val="accent2">
              <a:lumMod val="40000"/>
              <a:lumOff val="60000"/>
            </a:schemeClr>
          </a:solidFill>
        </p:spPr>
        <p:txBody>
          <a:bodyPr>
            <a:normAutofit/>
          </a:bodyPr>
          <a:lstStyle/>
          <a:p>
            <a:r>
              <a:rPr lang="ar-SA" b="1" dirty="0"/>
              <a:t>اهداف علم النفس</a:t>
            </a:r>
            <a:r>
              <a:rPr lang="ar-IQ" dirty="0" smtClean="0"/>
              <a:t/>
            </a:r>
            <a:br>
              <a:rPr lang="ar-IQ" dirty="0" smtClean="0"/>
            </a:br>
            <a:r>
              <a:rPr lang="ar-SA" dirty="0"/>
              <a:t>فروع علم النفس</a:t>
            </a:r>
            <a:r>
              <a:rPr lang="ar-IQ" b="1" dirty="0" smtClean="0"/>
              <a:t/>
            </a:r>
            <a:br>
              <a:rPr lang="ar-IQ" b="1" dirty="0" smtClean="0"/>
            </a:br>
            <a:r>
              <a:rPr lang="ar-IQ" b="1" dirty="0" smtClean="0"/>
              <a:t> 1. </a:t>
            </a:r>
            <a:r>
              <a:rPr lang="ar-SA" dirty="0" smtClean="0"/>
              <a:t> </a:t>
            </a:r>
            <a:r>
              <a:rPr lang="ar-SA" dirty="0"/>
              <a:t>الفروع النظرية</a:t>
            </a:r>
            <a:r>
              <a:rPr lang="ar-IQ" dirty="0" smtClean="0"/>
              <a:t/>
            </a:r>
            <a:br>
              <a:rPr lang="ar-IQ" dirty="0" smtClean="0"/>
            </a:br>
            <a:endParaRPr lang="en-US" dirty="0"/>
          </a:p>
        </p:txBody>
      </p:sp>
      <p:sp>
        <p:nvSpPr>
          <p:cNvPr id="3" name="Content Placeholder 2"/>
          <p:cNvSpPr>
            <a:spLocks noGrp="1"/>
          </p:cNvSpPr>
          <p:nvPr>
            <p:ph idx="1"/>
          </p:nvPr>
        </p:nvSpPr>
        <p:spPr>
          <a:xfrm>
            <a:off x="762000" y="3581400"/>
            <a:ext cx="3429000" cy="2362200"/>
          </a:xfrm>
          <a:solidFill>
            <a:schemeClr val="accent1">
              <a:lumMod val="20000"/>
              <a:lumOff val="80000"/>
            </a:schemeClr>
          </a:solidFill>
        </p:spPr>
        <p:txBody>
          <a:bodyPr>
            <a:normAutofit/>
          </a:bodyPr>
          <a:lstStyle/>
          <a:p>
            <a:pPr marL="0" indent="0" algn="just" rtl="1">
              <a:buNone/>
            </a:pPr>
            <a:r>
              <a:rPr lang="ar-IQ" dirty="0" smtClean="0"/>
              <a:t>  المحاضرة ( 4 ) </a:t>
            </a:r>
          </a:p>
          <a:p>
            <a:pPr marL="0" indent="0" algn="just" rtl="1">
              <a:buNone/>
            </a:pPr>
            <a:r>
              <a:rPr lang="ar-IQ" dirty="0" smtClean="0"/>
              <a:t>اساسيات علم النفس </a:t>
            </a:r>
          </a:p>
          <a:p>
            <a:pPr marL="0" indent="0" algn="just" rtl="1">
              <a:buNone/>
            </a:pPr>
            <a:r>
              <a:rPr lang="ar-IQ" dirty="0" smtClean="0"/>
              <a:t>أ . م . روناك عبود جابر</a:t>
            </a:r>
          </a:p>
          <a:p>
            <a:pPr marL="0" indent="0" algn="just" rtl="1">
              <a:buNone/>
            </a:pPr>
            <a:r>
              <a:rPr lang="ar-IQ" dirty="0" smtClean="0"/>
              <a:t>  </a:t>
            </a:r>
            <a:endParaRPr lang="en-US" dirty="0"/>
          </a:p>
        </p:txBody>
      </p:sp>
    </p:spTree>
    <p:extLst>
      <p:ext uri="{BB962C8B-B14F-4D97-AF65-F5344CB8AC3E}">
        <p14:creationId xmlns:p14="http://schemas.microsoft.com/office/powerpoint/2010/main" val="1494564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0" y="0"/>
            <a:ext cx="3429000" cy="1112838"/>
          </a:xfrm>
          <a:solidFill>
            <a:schemeClr val="accent2">
              <a:lumMod val="40000"/>
              <a:lumOff val="60000"/>
            </a:schemeClr>
          </a:solidFill>
        </p:spPr>
        <p:txBody>
          <a:bodyPr>
            <a:normAutofit/>
          </a:bodyPr>
          <a:lstStyle/>
          <a:p>
            <a:r>
              <a:rPr lang="ar-SA" b="1" dirty="0"/>
              <a:t>اهداف علم النفس</a:t>
            </a:r>
            <a:r>
              <a:rPr lang="ar-SA" dirty="0" smtClean="0"/>
              <a:t> </a:t>
            </a:r>
            <a:endParaRPr lang="en-US" dirty="0"/>
          </a:p>
        </p:txBody>
      </p:sp>
      <p:sp>
        <p:nvSpPr>
          <p:cNvPr id="3" name="Content Placeholder 2"/>
          <p:cNvSpPr>
            <a:spLocks noGrp="1"/>
          </p:cNvSpPr>
          <p:nvPr>
            <p:ph idx="1"/>
          </p:nvPr>
        </p:nvSpPr>
        <p:spPr>
          <a:xfrm>
            <a:off x="304800" y="990600"/>
            <a:ext cx="8534400" cy="5638800"/>
          </a:xfrm>
          <a:solidFill>
            <a:schemeClr val="accent1">
              <a:lumMod val="20000"/>
              <a:lumOff val="80000"/>
            </a:schemeClr>
          </a:solidFill>
        </p:spPr>
        <p:txBody>
          <a:bodyPr>
            <a:normAutofit fontScale="70000" lnSpcReduction="20000"/>
          </a:bodyPr>
          <a:lstStyle/>
          <a:p>
            <a:pPr marL="0" lvl="0" indent="0" algn="just" rtl="1">
              <a:buNone/>
            </a:pPr>
            <a:r>
              <a:rPr lang="ar-IQ" dirty="0" smtClean="0"/>
              <a:t> </a:t>
            </a:r>
            <a:r>
              <a:rPr lang="ar-IQ" sz="3600" dirty="0" smtClean="0"/>
              <a:t>1 . </a:t>
            </a:r>
            <a:r>
              <a:rPr lang="ar-SA" sz="3600" dirty="0" smtClean="0"/>
              <a:t>فهم </a:t>
            </a:r>
            <a:r>
              <a:rPr lang="ar-SA" sz="3600" dirty="0"/>
              <a:t>السلوك وتفسيره </a:t>
            </a:r>
            <a:endParaRPr lang="en-US" sz="3600" dirty="0"/>
          </a:p>
          <a:p>
            <a:pPr marL="0" lvl="0" indent="0" algn="just" rtl="1">
              <a:buNone/>
            </a:pPr>
            <a:r>
              <a:rPr lang="ar-IQ" sz="3600" dirty="0" smtClean="0"/>
              <a:t>2 . </a:t>
            </a:r>
            <a:r>
              <a:rPr lang="ar-SA" sz="3600" dirty="0" smtClean="0"/>
              <a:t>التنبؤ </a:t>
            </a:r>
            <a:r>
              <a:rPr lang="ar-SA" sz="3600" dirty="0"/>
              <a:t>بما سيكون عليه السلوك </a:t>
            </a:r>
            <a:endParaRPr lang="en-US" sz="3600" dirty="0"/>
          </a:p>
          <a:p>
            <a:pPr marL="0" lvl="0" indent="0" algn="just" rtl="1">
              <a:buNone/>
            </a:pPr>
            <a:r>
              <a:rPr lang="ar-IQ" sz="3600" dirty="0" smtClean="0"/>
              <a:t>3 . </a:t>
            </a:r>
            <a:r>
              <a:rPr lang="ar-SA" sz="3600" dirty="0" smtClean="0"/>
              <a:t>ضبط </a:t>
            </a:r>
            <a:r>
              <a:rPr lang="ar-SA" sz="3600" dirty="0"/>
              <a:t>السلوك والتحكم فيه بتعديله وتحويره وتحسينه </a:t>
            </a:r>
            <a:endParaRPr lang="ar-IQ" sz="3600" dirty="0" smtClean="0"/>
          </a:p>
          <a:p>
            <a:pPr marL="0" lvl="0" indent="0" algn="just" rtl="1">
              <a:buNone/>
            </a:pPr>
            <a:endParaRPr lang="en-US" sz="3600" dirty="0"/>
          </a:p>
          <a:p>
            <a:pPr marL="0" indent="0" algn="just" rtl="1">
              <a:buNone/>
            </a:pPr>
            <a:r>
              <a:rPr lang="ar-SA" sz="3600" dirty="0"/>
              <a:t>الهدف الأول والنظرى لعلم النفس هو جمع وقائع وصوغ مبادى عامة وقوانين يمكن بها فهم السلوك وتفسيره . فهو يعيننا على فهم أنفسنا وفهم من </a:t>
            </a:r>
            <a:r>
              <a:rPr lang="ar-SA" sz="3600" dirty="0" smtClean="0"/>
              <a:t>نعاملهم </a:t>
            </a:r>
            <a:r>
              <a:rPr lang="ar-SA" sz="3600" dirty="0"/>
              <a:t>من الناس : </a:t>
            </a:r>
            <a:endParaRPr lang="ar-IQ" sz="3600" dirty="0" smtClean="0"/>
          </a:p>
          <a:p>
            <a:pPr marL="0" indent="0" algn="just" rtl="1">
              <a:buNone/>
            </a:pPr>
            <a:endParaRPr lang="en-US" sz="3600" dirty="0"/>
          </a:p>
          <a:p>
            <a:pPr marL="0" lvl="0" indent="0" algn="just" rtl="1">
              <a:buNone/>
            </a:pPr>
            <a:r>
              <a:rPr lang="ar-IQ" sz="3600" dirty="0" smtClean="0"/>
              <a:t>أ . </a:t>
            </a:r>
            <a:r>
              <a:rPr lang="ar-SA" sz="3600" dirty="0" smtClean="0"/>
              <a:t>فهم </a:t>
            </a:r>
            <a:r>
              <a:rPr lang="ar-SA" sz="3600" dirty="0"/>
              <a:t>الدوافع الحقيقية لا الدوافع الزائفة أو المتوهمة التي تحركنا وتحرك غيرنا من الناس .</a:t>
            </a:r>
            <a:endParaRPr lang="en-US" sz="3600" dirty="0"/>
          </a:p>
          <a:p>
            <a:pPr marL="0" lvl="0" indent="0" algn="just" rtl="1">
              <a:buNone/>
            </a:pPr>
            <a:r>
              <a:rPr lang="ar-IQ" sz="3600" dirty="0" smtClean="0"/>
              <a:t>ب . </a:t>
            </a:r>
            <a:r>
              <a:rPr lang="ar-SA" sz="3600" dirty="0" smtClean="0"/>
              <a:t>فهم </a:t>
            </a:r>
            <a:r>
              <a:rPr lang="ar-SA" sz="3600" dirty="0"/>
              <a:t>نواحى القوة والضعف في شخصياتنا وما لدينا من امكانات  واستعدادات خافية عنا .</a:t>
            </a:r>
            <a:endParaRPr lang="en-US" sz="3600" dirty="0"/>
          </a:p>
          <a:p>
            <a:pPr marL="0" lvl="0" indent="0" algn="just" rtl="1">
              <a:buNone/>
            </a:pPr>
            <a:r>
              <a:rPr lang="ar-IQ" sz="3600" dirty="0" smtClean="0"/>
              <a:t>ج . </a:t>
            </a:r>
            <a:r>
              <a:rPr lang="ar-SA" sz="3600" dirty="0" smtClean="0"/>
              <a:t>معرفة </a:t>
            </a:r>
            <a:r>
              <a:rPr lang="ar-SA" sz="3600" dirty="0"/>
              <a:t>أسباب ما يبدو في سلوكنا أو سلوك زملائنا أو أطفالنا  من انحراف وزيغ</a:t>
            </a:r>
            <a:endParaRPr lang="en-US" sz="3600" dirty="0"/>
          </a:p>
          <a:p>
            <a:pPr marL="0" indent="0" algn="just" rtl="1">
              <a:buNone/>
            </a:pPr>
            <a:r>
              <a:rPr lang="ar-IQ" sz="3600" dirty="0" smtClean="0"/>
              <a:t>د . </a:t>
            </a:r>
            <a:r>
              <a:rPr lang="ar-SA" sz="3600" dirty="0" smtClean="0"/>
              <a:t>الكشف </a:t>
            </a:r>
            <a:r>
              <a:rPr lang="ar-SA" sz="3600" dirty="0"/>
              <a:t>عن العوامل التي تفسد تفكيرنا أو تعطل عملية التعلم لدينا أو تميل بنا الى شرود الذهن الموصول أو تجعلنا ننسى كثيرا مما حصلناه ووعيناه  .. وغنى عن </a:t>
            </a:r>
            <a:r>
              <a:rPr lang="ar-SA" sz="3600" dirty="0" smtClean="0"/>
              <a:t>البيان </a:t>
            </a:r>
            <a:r>
              <a:rPr lang="ar-SA" sz="3600" dirty="0"/>
              <a:t>أن هذا الفهم يجعلنا أكثر تسامحا وسعادة وانتاجا </a:t>
            </a:r>
            <a:r>
              <a:rPr lang="ar-IQ" sz="3600" dirty="0" smtClean="0"/>
              <a:t>.</a:t>
            </a:r>
            <a:endParaRPr lang="en-US" sz="3600" dirty="0"/>
          </a:p>
        </p:txBody>
      </p:sp>
    </p:spTree>
    <p:extLst>
      <p:ext uri="{BB962C8B-B14F-4D97-AF65-F5344CB8AC3E}">
        <p14:creationId xmlns:p14="http://schemas.microsoft.com/office/powerpoint/2010/main" val="4005986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0" y="228600"/>
            <a:ext cx="1371600" cy="3382962"/>
          </a:xfrm>
          <a:solidFill>
            <a:schemeClr val="accent2">
              <a:lumMod val="40000"/>
              <a:lumOff val="60000"/>
            </a:schemeClr>
          </a:solidFill>
        </p:spPr>
        <p:txBody>
          <a:bodyPr>
            <a:normAutofit/>
          </a:bodyPr>
          <a:lstStyle/>
          <a:p>
            <a:r>
              <a:rPr lang="ar-SA" dirty="0"/>
              <a:t>فروع علم النفس</a:t>
            </a:r>
            <a:endParaRPr lang="en-US" dirty="0"/>
          </a:p>
        </p:txBody>
      </p:sp>
      <p:sp>
        <p:nvSpPr>
          <p:cNvPr id="3" name="Content Placeholder 2"/>
          <p:cNvSpPr>
            <a:spLocks noGrp="1"/>
          </p:cNvSpPr>
          <p:nvPr>
            <p:ph idx="1"/>
          </p:nvPr>
        </p:nvSpPr>
        <p:spPr>
          <a:xfrm>
            <a:off x="228600" y="1066800"/>
            <a:ext cx="6934200" cy="5257800"/>
          </a:xfrm>
          <a:solidFill>
            <a:schemeClr val="accent1">
              <a:lumMod val="20000"/>
              <a:lumOff val="80000"/>
            </a:schemeClr>
          </a:solidFill>
        </p:spPr>
        <p:txBody>
          <a:bodyPr>
            <a:noAutofit/>
          </a:bodyPr>
          <a:lstStyle/>
          <a:p>
            <a:pPr marL="0" indent="0" algn="just" rtl="1">
              <a:buNone/>
            </a:pPr>
            <a:r>
              <a:rPr lang="ar-IQ" dirty="0" smtClean="0"/>
              <a:t>  </a:t>
            </a:r>
            <a:r>
              <a:rPr lang="ar-SA" dirty="0" smtClean="0"/>
              <a:t>كان </a:t>
            </a:r>
            <a:r>
              <a:rPr lang="ar-SA" dirty="0"/>
              <a:t>علم النفس في الماضى يقتصر على دراسة الانسان الراشد الكبير ذي البشرة البيضاء . غير أن اتساع أفاقه وتعدد مسائله اضطراه إلى التخصص والتفرع كما فعلت علوم الطب والهندسة والفيزيقا ، فظهرت </a:t>
            </a:r>
            <a:r>
              <a:rPr lang="ar-IQ" dirty="0" smtClean="0"/>
              <a:t>ل</a:t>
            </a:r>
            <a:r>
              <a:rPr lang="ar-SA" dirty="0" smtClean="0"/>
              <a:t>ه </a:t>
            </a:r>
            <a:r>
              <a:rPr lang="ar-SA" dirty="0"/>
              <a:t>فروع نظرية وتطبيقية مختلفة أما الفروع النظرية فلا تهدف إلى نفع مباشر ، بل إلى العلم لمجرد العلم، أى إلى مجرد الكشف عن المبادي والقوانين التي تهيمن على السلوك . وأما الفروع التطبيقية فتستهدف تحقيق أغراض عملية وحل مشكلات عملية فى شتى نواحي الحياة . </a:t>
            </a:r>
            <a:endParaRPr lang="en-US" dirty="0"/>
          </a:p>
        </p:txBody>
      </p:sp>
    </p:spTree>
    <p:extLst>
      <p:ext uri="{BB962C8B-B14F-4D97-AF65-F5344CB8AC3E}">
        <p14:creationId xmlns:p14="http://schemas.microsoft.com/office/powerpoint/2010/main" val="3508803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0" y="152400"/>
            <a:ext cx="3505200" cy="914400"/>
          </a:xfrm>
          <a:solidFill>
            <a:schemeClr val="accent2">
              <a:lumMod val="40000"/>
              <a:lumOff val="60000"/>
            </a:schemeClr>
          </a:solidFill>
        </p:spPr>
        <p:txBody>
          <a:bodyPr>
            <a:normAutofit fontScale="90000"/>
          </a:bodyPr>
          <a:lstStyle/>
          <a:p>
            <a:r>
              <a:rPr lang="ar-IQ" dirty="0" smtClean="0"/>
              <a:t>1 . </a:t>
            </a:r>
            <a:r>
              <a:rPr lang="ar-SA" dirty="0" smtClean="0"/>
              <a:t>الفروع </a:t>
            </a:r>
            <a:r>
              <a:rPr lang="ar-SA" dirty="0"/>
              <a:t>النظرية </a:t>
            </a:r>
            <a:endParaRPr lang="en-US" dirty="0"/>
          </a:p>
        </p:txBody>
      </p:sp>
      <p:sp>
        <p:nvSpPr>
          <p:cNvPr id="3" name="Content Placeholder 2"/>
          <p:cNvSpPr>
            <a:spLocks noGrp="1"/>
          </p:cNvSpPr>
          <p:nvPr>
            <p:ph idx="1"/>
          </p:nvPr>
        </p:nvSpPr>
        <p:spPr>
          <a:xfrm>
            <a:off x="228600" y="1295400"/>
            <a:ext cx="8610600" cy="5257800"/>
          </a:xfrm>
          <a:solidFill>
            <a:schemeClr val="accent1">
              <a:lumMod val="20000"/>
              <a:lumOff val="80000"/>
            </a:schemeClr>
          </a:solidFill>
        </p:spPr>
        <p:txBody>
          <a:bodyPr>
            <a:normAutofit fontScale="92500" lnSpcReduction="20000"/>
          </a:bodyPr>
          <a:lstStyle/>
          <a:p>
            <a:pPr marL="0" lvl="0" indent="0" algn="just" rtl="1">
              <a:buNone/>
            </a:pPr>
            <a:r>
              <a:rPr lang="ar-IQ" sz="2800" b="1" dirty="0" smtClean="0"/>
              <a:t>1 . </a:t>
            </a:r>
            <a:r>
              <a:rPr lang="ar-SA" sz="2800" b="1" dirty="0" smtClean="0"/>
              <a:t>علم </a:t>
            </a:r>
            <a:r>
              <a:rPr lang="ar-SA" sz="2800" b="1" dirty="0"/>
              <a:t>النفس العام :</a:t>
            </a:r>
            <a:r>
              <a:rPr lang="ar-SA" sz="2800" dirty="0"/>
              <a:t> يدرس أوجه النشاط النفسي التي يشترك الناس فيها جميعا، كالتفكير والتعلم والنسيان والانفعال ... وهو أساس كل الفروع </a:t>
            </a:r>
            <a:r>
              <a:rPr lang="ar-SA" sz="2800" dirty="0" smtClean="0"/>
              <a:t>الأخرى</a:t>
            </a:r>
            <a:endParaRPr lang="ar-IQ" sz="2800" dirty="0" smtClean="0"/>
          </a:p>
          <a:p>
            <a:pPr marL="0" lvl="0" indent="0" algn="just" rtl="1">
              <a:buNone/>
            </a:pPr>
            <a:endParaRPr lang="en-US" sz="2800" dirty="0"/>
          </a:p>
          <a:p>
            <a:pPr marL="0" lvl="0" indent="0" algn="just" rtl="1">
              <a:buNone/>
            </a:pPr>
            <a:r>
              <a:rPr lang="ar-IQ" sz="2800" b="1" dirty="0" smtClean="0"/>
              <a:t>2 . </a:t>
            </a:r>
            <a:r>
              <a:rPr lang="ar-SA" sz="2800" b="1" dirty="0" smtClean="0"/>
              <a:t>علم </a:t>
            </a:r>
            <a:r>
              <a:rPr lang="ar-SA" sz="2800" b="1" dirty="0"/>
              <a:t>النفس الفارق :</a:t>
            </a:r>
            <a:r>
              <a:rPr lang="ar-SA" sz="2800" dirty="0"/>
              <a:t> يدرس ما بين الأفراد أو الجماعات أو السلالات من فوارق فى الذكاء أو فى الخلق أو الشخصية أو الاستعدادات والمواهب الخاصة. كما يدرس أسباب هذه الفوارق مستندا إلى الحقائق التي يكشف عنها علم النفس العام . فاذا كان علم النفس العام يبين لنا كيف تتشابه الأفراد، فعلم النفس الفارق يبين لنا كيف يختلفون ، والى اى حد يختلفون </a:t>
            </a:r>
            <a:r>
              <a:rPr lang="ar-SA" sz="2800" dirty="0" smtClean="0"/>
              <a:t>.</a:t>
            </a:r>
            <a:r>
              <a:rPr lang="ar-SA" sz="2800" b="1" dirty="0"/>
              <a:t> </a:t>
            </a:r>
            <a:endParaRPr lang="ar-IQ" sz="2800" b="1" dirty="0" smtClean="0"/>
          </a:p>
          <a:p>
            <a:pPr marL="0" lvl="0" indent="0" algn="just" rtl="1">
              <a:buNone/>
            </a:pPr>
            <a:endParaRPr lang="ar-IQ" sz="2800" b="1" dirty="0" smtClean="0"/>
          </a:p>
          <a:p>
            <a:pPr marL="0" lvl="0" indent="0" algn="just" rtl="1">
              <a:buNone/>
            </a:pPr>
            <a:r>
              <a:rPr lang="ar-IQ" sz="2800" b="1" dirty="0" smtClean="0"/>
              <a:t>3 . </a:t>
            </a:r>
            <a:r>
              <a:rPr lang="ar-SA" sz="2800" b="1" dirty="0" smtClean="0"/>
              <a:t>علم </a:t>
            </a:r>
            <a:r>
              <a:rPr lang="ar-SA" sz="2800" b="1" dirty="0"/>
              <a:t>النفس </a:t>
            </a:r>
            <a:r>
              <a:rPr lang="ar-SA" sz="2800" b="1" dirty="0" smtClean="0"/>
              <a:t>الارتقائى </a:t>
            </a:r>
            <a:r>
              <a:rPr lang="ar-SA" sz="2800" b="1" dirty="0"/>
              <a:t>:</a:t>
            </a:r>
            <a:r>
              <a:rPr lang="ar-SA" sz="2800" dirty="0"/>
              <a:t> يدرس مراحل النمو المختلفة التي يجتازها الفرد فى حياته، والخصائص السيكولوجية لكل مرحلة والمبادى العامة التي نصف مسيرة هذا النمو والارتقاء ، ومن فروعه : علم نفس مرحلة الرضاعة ، وسيكولوجية الطفل، وسيكولوجية المراهقة . وسيكولوجية مرحلة الرشد ، وسيكولوجية الشيخوخة </a:t>
            </a:r>
            <a:r>
              <a:rPr lang="ar-IQ" sz="2800" dirty="0" smtClean="0"/>
              <a:t>.</a:t>
            </a:r>
            <a:endParaRPr lang="en-US" sz="2800" dirty="0"/>
          </a:p>
          <a:p>
            <a:pPr marL="0" indent="0" algn="just" rtl="1">
              <a:buNone/>
            </a:pPr>
            <a:endParaRPr lang="en-US" sz="2800" dirty="0"/>
          </a:p>
        </p:txBody>
      </p:sp>
    </p:spTree>
    <p:extLst>
      <p:ext uri="{BB962C8B-B14F-4D97-AF65-F5344CB8AC3E}">
        <p14:creationId xmlns:p14="http://schemas.microsoft.com/office/powerpoint/2010/main" val="56214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19800"/>
          </a:xfrm>
          <a:solidFill>
            <a:schemeClr val="accent1">
              <a:lumMod val="20000"/>
              <a:lumOff val="80000"/>
            </a:schemeClr>
          </a:solidFill>
        </p:spPr>
        <p:txBody>
          <a:bodyPr>
            <a:normAutofit fontScale="92500" lnSpcReduction="10000"/>
          </a:bodyPr>
          <a:lstStyle/>
          <a:p>
            <a:pPr marL="0" lvl="0" indent="0" algn="just" rtl="1">
              <a:buNone/>
            </a:pPr>
            <a:r>
              <a:rPr lang="ar-IQ" dirty="0" smtClean="0"/>
              <a:t>  4 . </a:t>
            </a:r>
            <a:r>
              <a:rPr lang="ar-SA" b="1" dirty="0" smtClean="0"/>
              <a:t>علم </a:t>
            </a:r>
            <a:r>
              <a:rPr lang="ar-SA" b="1" dirty="0"/>
              <a:t>النفس الاجتماعي :</a:t>
            </a:r>
            <a:r>
              <a:rPr lang="ar-SA" dirty="0"/>
              <a:t> يدرس سلوك الأفراد والجماعات في المواقف الاجتماعية المختلفة، وبعبارة أخرى فهو يدرس الصور المختلفة للتفاعل الاجتماعي - أى التأثير المتبادل بين الأفراد بعضهم وبعض وبين الجماعات بعضها وبعض، وبين الأفراد والجماعات : بين الآباء والأبناء بين التلاميذ والمدرسين ، بين العمال وصاحب العمل ، أو بين العمال بعضهم و بعض ، بين المعالج والمريض، بين الرئيس ومرؤسه فمن صور التفاعل الاجتماعي : التعاون والتنافس والحب والكره ، والارتياب</a:t>
            </a:r>
            <a:endParaRPr lang="en-US" dirty="0"/>
          </a:p>
          <a:p>
            <a:pPr marL="0" indent="0" algn="just" rtl="1">
              <a:buNone/>
            </a:pPr>
            <a:r>
              <a:rPr lang="ar-SA" dirty="0"/>
              <a:t>والمحاكاة والتشجيع والتعصب والايحاء ... كذلك يدرس نتائج هذا التفاعل ومنها تكوين الآراء والعواطف والمعتقدات وشخصيات الأفراد . </a:t>
            </a:r>
            <a:endParaRPr lang="en-US" dirty="0"/>
          </a:p>
          <a:p>
            <a:pPr marL="0" indent="0" algn="just">
              <a:buNone/>
            </a:pPr>
            <a:r>
              <a:rPr lang="ar-SA" b="1" dirty="0"/>
              <a:t>5- علم نفس الشواذ :</a:t>
            </a:r>
            <a:r>
              <a:rPr lang="ar-SA" dirty="0"/>
              <a:t> يبحث في نشأة الأمراض النفسية والأمراض العقلية (الجنون) وضعف العقل والاجرام وأسبابها المختلفة </a:t>
            </a:r>
            <a:r>
              <a:rPr lang="ar-IQ" dirty="0" smtClean="0"/>
              <a:t> </a:t>
            </a:r>
            <a:endParaRPr lang="en-US" dirty="0"/>
          </a:p>
        </p:txBody>
      </p:sp>
    </p:spTree>
    <p:extLst>
      <p:ext uri="{BB962C8B-B14F-4D97-AF65-F5344CB8AC3E}">
        <p14:creationId xmlns:p14="http://schemas.microsoft.com/office/powerpoint/2010/main" val="668139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19800"/>
          </a:xfrm>
          <a:solidFill>
            <a:schemeClr val="accent1">
              <a:lumMod val="20000"/>
              <a:lumOff val="80000"/>
            </a:schemeClr>
          </a:solidFill>
        </p:spPr>
        <p:txBody>
          <a:bodyPr>
            <a:normAutofit/>
          </a:bodyPr>
          <a:lstStyle/>
          <a:p>
            <a:pPr marL="0" indent="0" algn="just" rtl="1">
              <a:buNone/>
            </a:pPr>
            <a:r>
              <a:rPr lang="ar-IQ" b="1" smtClean="0"/>
              <a:t>6 </a:t>
            </a:r>
            <a:r>
              <a:rPr lang="ar-SA" b="1" smtClean="0"/>
              <a:t>- </a:t>
            </a:r>
            <a:r>
              <a:rPr lang="ar-SA" b="1" dirty="0" smtClean="0"/>
              <a:t>علم </a:t>
            </a:r>
            <a:r>
              <a:rPr lang="ar-SA" b="1" dirty="0"/>
              <a:t>نفس الحيوان :</a:t>
            </a:r>
            <a:r>
              <a:rPr lang="ar-SA" dirty="0"/>
              <a:t> يبحث في سلوك الحيوانات المختلفة . ويحاول أن يجيب على أسئلة مثل: هل تستطيع الحيوانات أن تفكر ؟ . كيف تبدو لها الأشياء الموجودة فى العالم الخارجى ؟ . الديها قدرة على التذكر ، وماذا تتذكره، وما مداه ؟ . اتشترك الحيوانات الانسان في بعض الدوافع ؟ . وقد أفادت هذه الدراسة علم النفس قائدة كبرى والقت الضوء على كثير من موضوعاته خاصة موضوعى التعلم والذكاء مما سنفصله في حينه </a:t>
            </a:r>
            <a:r>
              <a:rPr lang="ar-SA" dirty="0" smtClean="0"/>
              <a:t>.</a:t>
            </a:r>
            <a:endParaRPr lang="ar-IQ" dirty="0" smtClean="0"/>
          </a:p>
          <a:p>
            <a:pPr marL="0" indent="0" algn="just" rtl="1">
              <a:buNone/>
            </a:pPr>
            <a:endParaRPr lang="en-US" dirty="0"/>
          </a:p>
          <a:p>
            <a:pPr marL="0" indent="0" algn="just" rtl="1">
              <a:buNone/>
            </a:pPr>
            <a:r>
              <a:rPr lang="ar-SA" b="1" dirty="0"/>
              <a:t>7- علم النفس المقارن :</a:t>
            </a:r>
            <a:r>
              <a:rPr lang="ar-SA" dirty="0"/>
              <a:t> يقارن سلوك الانسان بسلوك الحيوان .. وسلوك الطفل بسلوك الراشد، وسلوك الانسان البدائي بسلوك المتحضر ، وسلوك الشخص السوى بسلوك الشاذ .</a:t>
            </a:r>
            <a:endParaRPr lang="en-US" dirty="0"/>
          </a:p>
          <a:p>
            <a:pPr marL="0" lvl="0" indent="0" algn="just" rtl="1">
              <a:buNone/>
            </a:pPr>
            <a:endParaRPr lang="en-US" dirty="0"/>
          </a:p>
        </p:txBody>
      </p:sp>
    </p:spTree>
    <p:extLst>
      <p:ext uri="{BB962C8B-B14F-4D97-AF65-F5344CB8AC3E}">
        <p14:creationId xmlns:p14="http://schemas.microsoft.com/office/powerpoint/2010/main" val="39463367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621</Words>
  <Application>Microsoft Office PowerPoint</Application>
  <PresentationFormat>On-screen Show (4:3)</PresentationFormat>
  <Paragraphs>34</Paragraphs>
  <Slides>6</Slides>
  <Notes>4</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اهداف علم النفس فروع علم النفس  1.  الفروع النظرية </vt:lpstr>
      <vt:lpstr>اهداف علم النفس </vt:lpstr>
      <vt:lpstr>فروع علم النفس</vt:lpstr>
      <vt:lpstr>1 . الفروع النظرية </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DR.Ahmed Saker 2O11</cp:lastModifiedBy>
  <cp:revision>63</cp:revision>
  <dcterms:created xsi:type="dcterms:W3CDTF">2006-08-16T00:00:00Z</dcterms:created>
  <dcterms:modified xsi:type="dcterms:W3CDTF">2023-02-13T13:26:11Z</dcterms:modified>
</cp:coreProperties>
</file>