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pptx" ContentType="application/vnd.openxmlformats-officedocument.presentationml.presentation"/>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6" r:id="rId2"/>
    <p:sldId id="261" r:id="rId3"/>
    <p:sldId id="264" r:id="rId4"/>
    <p:sldId id="267" r:id="rId5"/>
    <p:sldId id="265" r:id="rId6"/>
    <p:sldId id="269" r:id="rId7"/>
    <p:sldId id="268"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116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C984B3-F9DC-497E-8EC1-DEEFBE0E898B}" type="datetimeFigureOut">
              <a:rPr lang="en-US" smtClean="0"/>
              <a:t>2/14/2023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EFF83C-E5DD-4585-A476-5F114FACD77F}" type="slidenum">
              <a:rPr lang="en-US" smtClean="0"/>
              <a:t>‹#›</a:t>
            </a:fld>
            <a:endParaRPr lang="en-US" dirty="0"/>
          </a:p>
        </p:txBody>
      </p:sp>
    </p:spTree>
    <p:extLst>
      <p:ext uri="{BB962C8B-B14F-4D97-AF65-F5344CB8AC3E}">
        <p14:creationId xmlns:p14="http://schemas.microsoft.com/office/powerpoint/2010/main" val="1319275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3</a:t>
            </a:fld>
            <a:endParaRPr lang="en-US" dirty="0"/>
          </a:p>
        </p:txBody>
      </p:sp>
    </p:spTree>
    <p:extLst>
      <p:ext uri="{BB962C8B-B14F-4D97-AF65-F5344CB8AC3E}">
        <p14:creationId xmlns:p14="http://schemas.microsoft.com/office/powerpoint/2010/main" val="2387837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4</a:t>
            </a:fld>
            <a:endParaRPr lang="en-US"/>
          </a:p>
        </p:txBody>
      </p:sp>
    </p:spTree>
    <p:extLst>
      <p:ext uri="{BB962C8B-B14F-4D97-AF65-F5344CB8AC3E}">
        <p14:creationId xmlns:p14="http://schemas.microsoft.com/office/powerpoint/2010/main" val="2387837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5</a:t>
            </a:fld>
            <a:endParaRPr lang="en-US" dirty="0"/>
          </a:p>
        </p:txBody>
      </p:sp>
    </p:spTree>
    <p:extLst>
      <p:ext uri="{BB962C8B-B14F-4D97-AF65-F5344CB8AC3E}">
        <p14:creationId xmlns:p14="http://schemas.microsoft.com/office/powerpoint/2010/main" val="2387837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6</a:t>
            </a:fld>
            <a:endParaRPr lang="en-US" dirty="0"/>
          </a:p>
        </p:txBody>
      </p:sp>
    </p:spTree>
    <p:extLst>
      <p:ext uri="{BB962C8B-B14F-4D97-AF65-F5344CB8AC3E}">
        <p14:creationId xmlns:p14="http://schemas.microsoft.com/office/powerpoint/2010/main" val="23878376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7</a:t>
            </a:fld>
            <a:endParaRPr lang="en-US" dirty="0"/>
          </a:p>
        </p:txBody>
      </p:sp>
    </p:spTree>
    <p:extLst>
      <p:ext uri="{BB962C8B-B14F-4D97-AF65-F5344CB8AC3E}">
        <p14:creationId xmlns:p14="http://schemas.microsoft.com/office/powerpoint/2010/main" val="2387837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2/14/2023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package" Target="../embeddings/Microsoft_PowerPoint_Presentation1.ppt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2400" y="457200"/>
            <a:ext cx="4724400" cy="2895600"/>
          </a:xfrm>
          <a:solidFill>
            <a:schemeClr val="accent2">
              <a:lumMod val="40000"/>
              <a:lumOff val="60000"/>
            </a:schemeClr>
          </a:solidFill>
        </p:spPr>
        <p:txBody>
          <a:bodyPr>
            <a:normAutofit fontScale="90000"/>
          </a:bodyPr>
          <a:lstStyle/>
          <a:p>
            <a:r>
              <a:rPr lang="ar-IQ" dirty="0" smtClean="0"/>
              <a:t/>
            </a:r>
            <a:br>
              <a:rPr lang="ar-IQ" dirty="0" smtClean="0"/>
            </a:br>
            <a:r>
              <a:rPr lang="en-US" dirty="0" smtClean="0"/>
              <a:t/>
            </a:r>
            <a:br>
              <a:rPr lang="en-US" dirty="0" smtClean="0"/>
            </a:br>
            <a:r>
              <a:rPr lang="ar-IQ" dirty="0" smtClean="0"/>
              <a:t/>
            </a:r>
            <a:br>
              <a:rPr lang="ar-IQ" dirty="0" smtClean="0"/>
            </a:br>
            <a:r>
              <a:rPr lang="ar-SA" dirty="0" smtClean="0"/>
              <a:t>علم السلوك</a:t>
            </a:r>
            <a:r>
              <a:rPr lang="en-US" dirty="0" smtClean="0"/>
              <a:t/>
            </a:r>
            <a:br>
              <a:rPr lang="en-US" dirty="0" smtClean="0"/>
            </a:br>
            <a:r>
              <a:rPr lang="en-US" dirty="0" smtClean="0"/>
              <a:t>Fawned</a:t>
            </a:r>
            <a:r>
              <a:rPr lang="ar-IQ" dirty="0" smtClean="0"/>
              <a:t>1 . </a:t>
            </a:r>
            <a:r>
              <a:rPr lang="ar-SA" dirty="0" smtClean="0"/>
              <a:t>فونت </a:t>
            </a:r>
            <a:r>
              <a:rPr lang="en-US" dirty="0" smtClean="0"/>
              <a:t/>
            </a:r>
            <a:br>
              <a:rPr lang="en-US" dirty="0" smtClean="0"/>
            </a:br>
            <a:r>
              <a:rPr lang="en-US" dirty="0" smtClean="0"/>
              <a:t>Darwin</a:t>
            </a:r>
            <a:r>
              <a:rPr lang="ar-IQ" dirty="0" smtClean="0"/>
              <a:t> 2 .</a:t>
            </a:r>
            <a:r>
              <a:rPr lang="ar-SA" dirty="0"/>
              <a:t> دارون</a:t>
            </a:r>
            <a:r>
              <a:rPr lang="ar-IQ" dirty="0" smtClean="0"/>
              <a:t> </a:t>
            </a:r>
            <a:r>
              <a:rPr lang="en-US" dirty="0"/>
              <a:t/>
            </a:r>
            <a:br>
              <a:rPr lang="en-US" dirty="0"/>
            </a:br>
            <a:r>
              <a:rPr lang="en-US" dirty="0" smtClean="0"/>
              <a:t>Freud</a:t>
            </a:r>
            <a:r>
              <a:rPr lang="ar-IQ" dirty="0" smtClean="0"/>
              <a:t>3 . </a:t>
            </a:r>
            <a:r>
              <a:rPr lang="ar-SA" dirty="0" smtClean="0"/>
              <a:t>فروید</a:t>
            </a:r>
            <a:r>
              <a:rPr lang="ar-IQ" dirty="0" smtClean="0"/>
              <a:t> </a:t>
            </a:r>
            <a:r>
              <a:rPr lang="en-US" dirty="0"/>
              <a:t/>
            </a:r>
            <a:br>
              <a:rPr lang="en-US" dirty="0"/>
            </a:br>
            <a:r>
              <a:rPr lang="en-US" dirty="0" smtClean="0"/>
              <a:t/>
            </a:r>
            <a:br>
              <a:rPr lang="en-US" dirty="0" smtClean="0"/>
            </a:br>
            <a:r>
              <a:rPr lang="ar-SA" dirty="0" smtClean="0"/>
              <a:t> </a:t>
            </a:r>
            <a:r>
              <a:rPr lang="ar-IQ" dirty="0" smtClean="0"/>
              <a:t/>
            </a:r>
            <a:br>
              <a:rPr lang="ar-IQ" dirty="0" smtClean="0"/>
            </a:br>
            <a:r>
              <a:rPr lang="ar-IQ" dirty="0" smtClean="0"/>
              <a:t/>
            </a:r>
            <a:br>
              <a:rPr lang="ar-IQ" dirty="0" smtClean="0"/>
            </a:br>
            <a:endParaRPr lang="en-US" dirty="0"/>
          </a:p>
        </p:txBody>
      </p:sp>
      <p:sp>
        <p:nvSpPr>
          <p:cNvPr id="3" name="Content Placeholder 2"/>
          <p:cNvSpPr>
            <a:spLocks noGrp="1"/>
          </p:cNvSpPr>
          <p:nvPr>
            <p:ph idx="1"/>
          </p:nvPr>
        </p:nvSpPr>
        <p:spPr>
          <a:xfrm>
            <a:off x="762000" y="3581400"/>
            <a:ext cx="3429000" cy="2362200"/>
          </a:xfrm>
          <a:solidFill>
            <a:schemeClr val="accent1">
              <a:lumMod val="20000"/>
              <a:lumOff val="80000"/>
            </a:schemeClr>
          </a:solidFill>
        </p:spPr>
        <p:txBody>
          <a:bodyPr>
            <a:normAutofit/>
          </a:bodyPr>
          <a:lstStyle/>
          <a:p>
            <a:pPr marL="0" indent="0" algn="just" rtl="1">
              <a:buNone/>
            </a:pPr>
            <a:r>
              <a:rPr lang="ar-IQ" dirty="0" smtClean="0"/>
              <a:t>  المحاضرة ( 3 ) </a:t>
            </a:r>
          </a:p>
          <a:p>
            <a:pPr marL="0" indent="0" algn="just" rtl="1">
              <a:buNone/>
            </a:pPr>
            <a:r>
              <a:rPr lang="ar-IQ" dirty="0" smtClean="0"/>
              <a:t>اساسيات علم النفس </a:t>
            </a:r>
          </a:p>
          <a:p>
            <a:pPr marL="0" indent="0" algn="just" rtl="1">
              <a:buNone/>
            </a:pPr>
            <a:r>
              <a:rPr lang="ar-IQ" dirty="0" smtClean="0"/>
              <a:t>أ . م . روناك عبود جابر</a:t>
            </a:r>
          </a:p>
          <a:p>
            <a:pPr marL="0" indent="0" algn="just" rtl="1">
              <a:buNone/>
            </a:pPr>
            <a:r>
              <a:rPr lang="ar-IQ" dirty="0" smtClean="0"/>
              <a:t>  </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45490050"/>
              </p:ext>
            </p:extLst>
          </p:nvPr>
        </p:nvGraphicFramePr>
        <p:xfrm>
          <a:off x="4876800" y="3733800"/>
          <a:ext cx="3581400" cy="2514600"/>
        </p:xfrm>
        <a:graphic>
          <a:graphicData uri="http://schemas.openxmlformats.org/presentationml/2006/ole">
            <mc:AlternateContent xmlns:mc="http://schemas.openxmlformats.org/markup-compatibility/2006">
              <mc:Choice xmlns:v="urn:schemas-microsoft-com:vml" Requires="v">
                <p:oleObj spid="_x0000_s1079" name="Presentation" r:id="rId3" imgW="4572000" imgH="3429000" progId="PowerPoint.Show.12">
                  <p:embed/>
                </p:oleObj>
              </mc:Choice>
              <mc:Fallback>
                <p:oleObj name="Presentation" r:id="rId3" imgW="4572000" imgH="3429000" progId="PowerPoint.Show.12">
                  <p:embed/>
                  <p:pic>
                    <p:nvPicPr>
                      <p:cNvPr id="0" name=""/>
                      <p:cNvPicPr/>
                      <p:nvPr/>
                    </p:nvPicPr>
                    <p:blipFill>
                      <a:blip r:embed="rId4"/>
                      <a:stretch>
                        <a:fillRect/>
                      </a:stretch>
                    </p:blipFill>
                    <p:spPr>
                      <a:xfrm>
                        <a:off x="4876800" y="3733800"/>
                        <a:ext cx="3581400" cy="2514600"/>
                      </a:xfrm>
                      <a:prstGeom prst="rect">
                        <a:avLst/>
                      </a:prstGeom>
                    </p:spPr>
                  </p:pic>
                </p:oleObj>
              </mc:Fallback>
            </mc:AlternateContent>
          </a:graphicData>
        </a:graphic>
      </p:graphicFrame>
    </p:spTree>
    <p:extLst>
      <p:ext uri="{BB962C8B-B14F-4D97-AF65-F5344CB8AC3E}">
        <p14:creationId xmlns:p14="http://schemas.microsoft.com/office/powerpoint/2010/main" val="1494564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5200" y="274638"/>
            <a:ext cx="4114800" cy="1020762"/>
          </a:xfrm>
          <a:solidFill>
            <a:schemeClr val="accent2">
              <a:lumMod val="40000"/>
              <a:lumOff val="60000"/>
            </a:schemeClr>
          </a:solidFill>
        </p:spPr>
        <p:txBody>
          <a:bodyPr>
            <a:normAutofit/>
          </a:bodyPr>
          <a:lstStyle/>
          <a:p>
            <a:r>
              <a:rPr lang="ar-SA" dirty="0" smtClean="0"/>
              <a:t>علم </a:t>
            </a:r>
            <a:r>
              <a:rPr lang="ar-SA" dirty="0"/>
              <a:t>السلوك</a:t>
            </a:r>
            <a:endParaRPr lang="en-US" dirty="0"/>
          </a:p>
        </p:txBody>
      </p:sp>
      <p:sp>
        <p:nvSpPr>
          <p:cNvPr id="3" name="Content Placeholder 2"/>
          <p:cNvSpPr>
            <a:spLocks noGrp="1"/>
          </p:cNvSpPr>
          <p:nvPr>
            <p:ph idx="1"/>
          </p:nvPr>
        </p:nvSpPr>
        <p:spPr>
          <a:xfrm>
            <a:off x="457200" y="1447800"/>
            <a:ext cx="8229600" cy="4876800"/>
          </a:xfrm>
          <a:solidFill>
            <a:schemeClr val="accent1">
              <a:lumMod val="20000"/>
              <a:lumOff val="80000"/>
            </a:schemeClr>
          </a:solidFill>
        </p:spPr>
        <p:txBody>
          <a:bodyPr>
            <a:normAutofit fontScale="92500" lnSpcReduction="20000"/>
          </a:bodyPr>
          <a:lstStyle/>
          <a:p>
            <a:pPr marL="0" lvl="0" indent="0" algn="just" rtl="1">
              <a:buNone/>
            </a:pPr>
            <a:r>
              <a:rPr lang="ar-IQ" dirty="0" smtClean="0"/>
              <a:t> </a:t>
            </a:r>
            <a:r>
              <a:rPr lang="ar-IQ" dirty="0" smtClean="0"/>
              <a:t>  انطلاقاً </a:t>
            </a:r>
            <a:r>
              <a:rPr lang="ar-IQ" dirty="0" smtClean="0"/>
              <a:t>من أن علم النفس </a:t>
            </a:r>
            <a:r>
              <a:rPr lang="ar-SA" dirty="0"/>
              <a:t>انه العلم الذى يدرس سلوك </a:t>
            </a:r>
            <a:r>
              <a:rPr lang="ar-SA" dirty="0" smtClean="0"/>
              <a:t>الانسان</a:t>
            </a:r>
            <a:r>
              <a:rPr lang="ar-IQ" dirty="0" smtClean="0"/>
              <a:t> نسلط الضوء على موضوع علم السلوك</a:t>
            </a:r>
            <a:r>
              <a:rPr lang="ar-SA" dirty="0" smtClean="0"/>
              <a:t> </a:t>
            </a:r>
            <a:r>
              <a:rPr lang="ar-SA" dirty="0"/>
              <a:t>كان علم النفس في الماضي </a:t>
            </a:r>
            <a:r>
              <a:rPr lang="ar-SA" dirty="0" smtClean="0"/>
              <a:t>، </a:t>
            </a:r>
            <a:r>
              <a:rPr lang="ar-SA" dirty="0"/>
              <a:t>وإلى عهد قريب يعرف بأنه </a:t>
            </a:r>
            <a:r>
              <a:rPr lang="ar-SA" baseline="-25000" dirty="0"/>
              <a:t>(( </a:t>
            </a:r>
            <a:r>
              <a:rPr lang="ar-SA" dirty="0"/>
              <a:t>علم الشعور </a:t>
            </a:r>
            <a:r>
              <a:rPr lang="ar-SA" baseline="-25000" dirty="0"/>
              <a:t>))</a:t>
            </a:r>
            <a:r>
              <a:rPr lang="ar-SA" dirty="0"/>
              <a:t> أي الذي يدرس الحالات والخبرات الشعورية كالتفكير والتذكر والأنفعال .. يصفها ويحللها إلى احساسات وأفكار وصور ذهنية ومشاعر ... كما يحلل الكيميائي المواد الى عناصرها ... وكانت الطريقة المتبعة في البحث هي طريقة </a:t>
            </a:r>
            <a:r>
              <a:rPr lang="ar-SA" baseline="-25000" dirty="0"/>
              <a:t>((</a:t>
            </a:r>
            <a:r>
              <a:rPr lang="ar-SA" dirty="0"/>
              <a:t>الملاحظة الداخلية</a:t>
            </a:r>
            <a:r>
              <a:rPr lang="ar-SA" baseline="-25000" dirty="0"/>
              <a:t>)) </a:t>
            </a:r>
            <a:r>
              <a:rPr lang="ar-SA" dirty="0"/>
              <a:t>أو </a:t>
            </a:r>
            <a:r>
              <a:rPr lang="ar-SA" baseline="-25000" dirty="0"/>
              <a:t>((</a:t>
            </a:r>
            <a:r>
              <a:rPr lang="ar-SA" dirty="0"/>
              <a:t>التأمل الباطن</a:t>
            </a:r>
            <a:r>
              <a:rPr lang="ar-SA" baseline="-25000" dirty="0"/>
              <a:t>)) </a:t>
            </a:r>
            <a:r>
              <a:rPr lang="ar-SA" dirty="0"/>
              <a:t>وتتلخص في ملاحظة الفرد ما يجري في شعوره من خبرات حسية أو فكرية أو كأن يلاحظ ما يجري في شعوره أثناء عملية التفكير أو أثناء انفعال الحزن أو الغضب . وكان المعتقد أن كل شي لا يمكن دراسته عن طريق التأمل الباطن لا يدخل في نطاق علم النفس </a:t>
            </a:r>
            <a:r>
              <a:rPr lang="ar-IQ" dirty="0" smtClean="0"/>
              <a:t>.وسوف نلاحظ كيف اثر العلماء في علم النفس </a:t>
            </a:r>
            <a:endParaRPr lang="en-US" dirty="0"/>
          </a:p>
        </p:txBody>
      </p:sp>
    </p:spTree>
    <p:extLst>
      <p:ext uri="{BB962C8B-B14F-4D97-AF65-F5344CB8AC3E}">
        <p14:creationId xmlns:p14="http://schemas.microsoft.com/office/powerpoint/2010/main" val="4005986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2400" y="152400"/>
            <a:ext cx="3657600" cy="914400"/>
          </a:xfrm>
          <a:solidFill>
            <a:schemeClr val="accent2">
              <a:lumMod val="40000"/>
              <a:lumOff val="60000"/>
            </a:schemeClr>
          </a:solidFill>
        </p:spPr>
        <p:txBody>
          <a:bodyPr>
            <a:normAutofit fontScale="90000"/>
          </a:bodyPr>
          <a:lstStyle/>
          <a:p>
            <a:r>
              <a:rPr lang="en-US" dirty="0" smtClean="0"/>
              <a:t>Fawned</a:t>
            </a:r>
            <a:r>
              <a:rPr lang="ar-IQ" dirty="0" smtClean="0"/>
              <a:t> </a:t>
            </a:r>
            <a:r>
              <a:rPr lang="ar-IQ" dirty="0" smtClean="0"/>
              <a:t>1 . </a:t>
            </a:r>
            <a:r>
              <a:rPr lang="ar-SA" dirty="0" smtClean="0"/>
              <a:t>فونت</a:t>
            </a:r>
            <a:r>
              <a:rPr lang="ar-IQ" dirty="0" smtClean="0"/>
              <a:t> </a:t>
            </a:r>
            <a:endParaRPr lang="en-US" dirty="0"/>
          </a:p>
        </p:txBody>
      </p:sp>
      <p:sp>
        <p:nvSpPr>
          <p:cNvPr id="3" name="Content Placeholder 2"/>
          <p:cNvSpPr>
            <a:spLocks noGrp="1"/>
          </p:cNvSpPr>
          <p:nvPr>
            <p:ph idx="1"/>
          </p:nvPr>
        </p:nvSpPr>
        <p:spPr>
          <a:xfrm>
            <a:off x="304800" y="1143000"/>
            <a:ext cx="8382000" cy="5486400"/>
          </a:xfrm>
          <a:solidFill>
            <a:schemeClr val="accent1">
              <a:lumMod val="20000"/>
              <a:lumOff val="80000"/>
            </a:schemeClr>
          </a:solidFill>
        </p:spPr>
        <p:txBody>
          <a:bodyPr>
            <a:noAutofit/>
          </a:bodyPr>
          <a:lstStyle/>
          <a:p>
            <a:pPr marL="0" indent="0" algn="just" rtl="1">
              <a:buNone/>
            </a:pPr>
            <a:r>
              <a:rPr lang="ar-IQ" sz="2800" dirty="0" smtClean="0"/>
              <a:t>     </a:t>
            </a:r>
            <a:r>
              <a:rPr lang="ar-SA" sz="2800" dirty="0"/>
              <a:t>غير أن الدراسات التجريبية التي أجراها علماء النفس ابتداء من أواخر القرن الماضى، وبعد أن أسس العالم الألماني ، فونت ، (۱۸۳۲ - ١٩٣٠) أول معمل لعلم النفس التجريبي .. دلت دلالة قاطعة على أن معظم الوظائف النفسية كالتفكير والتعلم والتذكر والنسيان والانفعال . يمكن ان تدرس دراسة موضوعية أي دون الاشارة الى الحالة الشعورية للفرد الذى تجرى عليه في دراسة التذكر مثلا يعطى الفرد درسا البحر بحفظه في ظروف معينة وهو مستريح أو وهو متفعل أو وهو وسط ضوضاء – ثم يسجل المجرب مدى اتقانه الحفظ وسرعته ، ثم يعطى بعد ذلك در ميا أخر مساويا في الصموية للدرس الأول لكن في ظروف أخرى غير الظروف الأولى .. ويلاحظ المجرب ما اذا كان الحفظ في الحالة الأولى احسن او اقل منه في الحالة الثانية . ومن ثم يمكن الكشف عن الظروف المواتية للحفظ ، واستخلاص نتيجة عن طبيعة عملية التذكر .</a:t>
            </a:r>
            <a:endParaRPr lang="en-US" sz="2800" dirty="0"/>
          </a:p>
        </p:txBody>
      </p:sp>
    </p:spTree>
    <p:extLst>
      <p:ext uri="{BB962C8B-B14F-4D97-AF65-F5344CB8AC3E}">
        <p14:creationId xmlns:p14="http://schemas.microsoft.com/office/powerpoint/2010/main" val="3508803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534400" cy="6172200"/>
          </a:xfrm>
          <a:solidFill>
            <a:schemeClr val="accent1">
              <a:lumMod val="20000"/>
              <a:lumOff val="80000"/>
            </a:schemeClr>
          </a:solidFill>
        </p:spPr>
        <p:txBody>
          <a:bodyPr>
            <a:noAutofit/>
          </a:bodyPr>
          <a:lstStyle/>
          <a:p>
            <a:pPr marL="0" indent="0" algn="just" rtl="1">
              <a:buNone/>
            </a:pPr>
            <a:r>
              <a:rPr lang="ar-SA" sz="2800" dirty="0"/>
              <a:t>ومن الأسئلة التي يطرحها علماء النفس على بساط البحث ويحاولون الاجابة عليها: ما هو التفكير ؟ وكيف نفكر؟، وهل يتوقف التفكير على مناطق خاصة فى المخ ؟ والى أى حد يفسد التفكير ويشوه بتأثير الانفعال القرى ؟، وهل تفكر الحيوانات ؟ - فمن فروع علم النفس الحديث فرع </a:t>
            </a:r>
            <a:r>
              <a:rPr lang="ar-IQ" sz="2800" dirty="0" smtClean="0"/>
              <a:t>يدرس </a:t>
            </a:r>
            <a:r>
              <a:rPr lang="ar-SA" sz="2800" dirty="0" smtClean="0"/>
              <a:t>سلوك الحيوان</a:t>
            </a:r>
            <a:endParaRPr lang="ar-IQ" sz="2800" dirty="0" smtClean="0"/>
          </a:p>
          <a:p>
            <a:pPr marL="0" indent="0" algn="just" rtl="1">
              <a:buNone/>
            </a:pPr>
            <a:r>
              <a:rPr lang="ar-IQ" sz="2800" dirty="0" smtClean="0"/>
              <a:t>كيف تحدث </a:t>
            </a:r>
            <a:r>
              <a:rPr lang="ar-SA" sz="2800" dirty="0" smtClean="0"/>
              <a:t>عملية </a:t>
            </a:r>
            <a:r>
              <a:rPr lang="ar-SA" sz="2800" dirty="0"/>
              <a:t>التعلم </a:t>
            </a:r>
            <a:r>
              <a:rPr lang="ar-SA" sz="2800" dirty="0" smtClean="0"/>
              <a:t>؟ </a:t>
            </a:r>
            <a:r>
              <a:rPr lang="ar-SA" sz="2800" dirty="0"/>
              <a:t>ولماذا نتعلم ؟ وما العوامل التي تهل التعلم أو عطله ؟، وهل يكون التعلم في عهد الصفر أسرع وأثبت نه في عهد الكبر </a:t>
            </a:r>
            <a:r>
              <a:rPr lang="ar-SA" sz="2800" dirty="0" smtClean="0"/>
              <a:t>؟</a:t>
            </a:r>
            <a:endParaRPr lang="ar-IQ" sz="2800" dirty="0" smtClean="0"/>
          </a:p>
          <a:p>
            <a:pPr marL="0" indent="0" algn="just" rtl="1">
              <a:buNone/>
            </a:pPr>
            <a:r>
              <a:rPr lang="ar-IQ" sz="2800" dirty="0"/>
              <a:t> </a:t>
            </a:r>
            <a:r>
              <a:rPr lang="ar-IQ" sz="2800" dirty="0" smtClean="0"/>
              <a:t> </a:t>
            </a:r>
            <a:r>
              <a:rPr lang="ar-SA" sz="2800" dirty="0" smtClean="0"/>
              <a:t>  </a:t>
            </a:r>
            <a:r>
              <a:rPr lang="ar-SA" sz="2800" dirty="0"/>
              <a:t>كيف تتذكر الماضى ؟ ولماذا تنسى بعض الاشياء دون غيرها  وهل يمكن تقوية الذاكرة ؟ </a:t>
            </a:r>
            <a:endParaRPr lang="ar-IQ" sz="2800" dirty="0" smtClean="0"/>
          </a:p>
          <a:p>
            <a:pPr marL="0" indent="0" algn="just" rtl="1">
              <a:buNone/>
            </a:pPr>
            <a:r>
              <a:rPr lang="ar-IQ" sz="2800" dirty="0"/>
              <a:t> </a:t>
            </a:r>
            <a:r>
              <a:rPr lang="ar-SA" sz="2800" dirty="0" smtClean="0"/>
              <a:t> </a:t>
            </a:r>
            <a:r>
              <a:rPr lang="ar-SA" sz="2800" dirty="0"/>
              <a:t>كيف تسمع وتبصر وتدرك العالم الخارجي الذي يحيط بنا ؟ وما العوامل المختلفة التى تؤثر فى هذا الادراك ؟ ولماذا يختلف الناس بعضهم عن بعض في هذا الادراك </a:t>
            </a:r>
            <a:r>
              <a:rPr lang="ar-SA" sz="2800" dirty="0" smtClean="0"/>
              <a:t>؟</a:t>
            </a:r>
            <a:endParaRPr lang="ar-IQ" sz="2800" dirty="0" smtClean="0"/>
          </a:p>
          <a:p>
            <a:pPr marL="0" indent="0" algn="just" rtl="1">
              <a:buNone/>
            </a:pPr>
            <a:r>
              <a:rPr lang="ar-SA" sz="2800" dirty="0" smtClean="0"/>
              <a:t> </a:t>
            </a:r>
            <a:r>
              <a:rPr lang="ar-SA" sz="2800" dirty="0"/>
              <a:t>ما المقصود بالانتباه ؟ وما العوامل الجسمية والنفسية والخارجية التي تؤدى الى شرود الذهن والعجز عن تركيز الانتباه </a:t>
            </a:r>
            <a:r>
              <a:rPr lang="ar-SA" sz="2800" dirty="0" smtClean="0"/>
              <a:t>؟</a:t>
            </a:r>
            <a:endParaRPr lang="ar-IQ" sz="2800" dirty="0" smtClean="0"/>
          </a:p>
          <a:p>
            <a:pPr marL="0" indent="0" algn="just" rtl="1">
              <a:buNone/>
            </a:pPr>
            <a:r>
              <a:rPr lang="ar-SA" sz="2800" dirty="0" smtClean="0"/>
              <a:t> </a:t>
            </a:r>
            <a:endParaRPr lang="en-US" sz="2800" dirty="0"/>
          </a:p>
        </p:txBody>
      </p:sp>
    </p:spTree>
    <p:extLst>
      <p:ext uri="{BB962C8B-B14F-4D97-AF65-F5344CB8AC3E}">
        <p14:creationId xmlns:p14="http://schemas.microsoft.com/office/powerpoint/2010/main" val="3772022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458200" cy="6019800"/>
          </a:xfrm>
          <a:solidFill>
            <a:schemeClr val="accent1">
              <a:lumMod val="20000"/>
              <a:lumOff val="80000"/>
            </a:schemeClr>
          </a:solidFill>
        </p:spPr>
        <p:txBody>
          <a:bodyPr>
            <a:noAutofit/>
          </a:bodyPr>
          <a:lstStyle/>
          <a:p>
            <a:pPr marL="0" indent="0" algn="just" rtl="1">
              <a:buNone/>
            </a:pPr>
            <a:r>
              <a:rPr lang="ar-SA" sz="2800" dirty="0"/>
              <a:t>كيف يتوصل العالم أو الفنان الى كشوفه واختراعاته عن طريق ما يعرف بالالهام ؟ وما الدوافع التي تحفزه على ذلك ؟ وما هي الاستعدادات  والقدرات التي تميزه عن سائر الناس ؟ </a:t>
            </a:r>
            <a:endParaRPr lang="en-US" sz="2800" dirty="0"/>
          </a:p>
          <a:p>
            <a:pPr marL="0" indent="0" algn="just" rtl="1">
              <a:buNone/>
            </a:pPr>
            <a:r>
              <a:rPr lang="ar-SA" sz="2800" dirty="0" smtClean="0"/>
              <a:t>ما </a:t>
            </a:r>
            <a:r>
              <a:rPr lang="ar-SA" sz="2800" dirty="0"/>
              <a:t>المقصود بالارادة ؟ وكيف </a:t>
            </a:r>
            <a:r>
              <a:rPr lang="ar-SA" sz="2800" dirty="0" smtClean="0"/>
              <a:t>يتم</a:t>
            </a:r>
            <a:r>
              <a:rPr lang="ar-SA" sz="2800" dirty="0"/>
              <a:t>الفعل الارادى ؟ ولماذا يجد البعض صعوبة كبرى فى العزم والبت في الأمور ؟ وهل يمكن تقوية الإرادة </a:t>
            </a:r>
            <a:r>
              <a:rPr lang="ar-SA" sz="2800" dirty="0" smtClean="0"/>
              <a:t>؟</a:t>
            </a:r>
            <a:endParaRPr lang="ar-IQ" sz="2800" dirty="0" smtClean="0"/>
          </a:p>
          <a:p>
            <a:pPr marL="0" indent="0" algn="just" rtl="1">
              <a:buNone/>
            </a:pPr>
            <a:r>
              <a:rPr lang="ar-SA" sz="2800" dirty="0" smtClean="0"/>
              <a:t>  </a:t>
            </a:r>
            <a:r>
              <a:rPr lang="ar-SA" sz="2800" dirty="0"/>
              <a:t>لماذا تفعل ؟ وما الصلة بين الدوافع</a:t>
            </a:r>
            <a:r>
              <a:rPr lang="ar-IQ" sz="2800" dirty="0"/>
              <a:t> </a:t>
            </a:r>
            <a:r>
              <a:rPr lang="ar-SA" sz="2800" dirty="0"/>
              <a:t>والانفعالات ؟ </a:t>
            </a:r>
            <a:endParaRPr lang="ar-IQ" sz="2800" dirty="0" smtClean="0"/>
          </a:p>
          <a:p>
            <a:pPr marL="0" indent="0" algn="just" rtl="1">
              <a:buNone/>
            </a:pPr>
            <a:r>
              <a:rPr lang="ar-SA" sz="2800" dirty="0" smtClean="0"/>
              <a:t> </a:t>
            </a:r>
            <a:r>
              <a:rPr lang="ar-SA" sz="2800" dirty="0"/>
              <a:t>ما أثر الانفعالات القوية كالخوف والغضب والحزن في تفكير المرء و سلوكه وفى وظائفه الجسمية ؟ والى أى حد يستطيع الانسان ضبط  الفعالانه </a:t>
            </a:r>
            <a:r>
              <a:rPr lang="ar-IQ" sz="2800" dirty="0" smtClean="0"/>
              <a:t>؟</a:t>
            </a:r>
            <a:r>
              <a:rPr lang="ar-SA" sz="2800" dirty="0" smtClean="0"/>
              <a:t> </a:t>
            </a:r>
            <a:endParaRPr lang="ar-IQ" sz="2800" dirty="0" smtClean="0"/>
          </a:p>
          <a:p>
            <a:pPr marL="0" indent="0" algn="just" rtl="1">
              <a:buNone/>
            </a:pPr>
            <a:r>
              <a:rPr lang="ar-SA" sz="2800" dirty="0" smtClean="0"/>
              <a:t> </a:t>
            </a:r>
            <a:r>
              <a:rPr lang="ar-SA" sz="2800" dirty="0"/>
              <a:t>ما هي الدوافع والأسباب التي تؤدى الى ظهور أعلام النوم ؟ ولماذا بعد الغليها في صورة رمزية ملتوية ممسوخة ؟ وما الأسباب الكامنة وراء  احلام الكابوس ؟ وهل للأحلام قيمة في التنبؤ بالمستقبل ؟ موجز القول أن علم النفس يدرس </a:t>
            </a:r>
            <a:r>
              <a:rPr lang="ar-SA" sz="2800" dirty="0" smtClean="0"/>
              <a:t>:ما </a:t>
            </a:r>
            <a:r>
              <a:rPr lang="ar-SA" sz="2800" dirty="0"/>
              <a:t>يصدر عن الانسان من نشاط ظاهر أو باطن</a:t>
            </a:r>
            <a:r>
              <a:rPr lang="ar-SA" sz="2800" dirty="0" smtClean="0"/>
              <a:t>.</a:t>
            </a:r>
            <a:endParaRPr lang="ar-IQ" sz="2800" dirty="0" smtClean="0"/>
          </a:p>
          <a:p>
            <a:pPr marL="0" lvl="0" indent="0" algn="just" rtl="1">
              <a:buNone/>
            </a:pPr>
            <a:endParaRPr lang="en-US" sz="2800" dirty="0"/>
          </a:p>
          <a:p>
            <a:pPr marL="0" indent="0" algn="just" rtl="1">
              <a:buNone/>
            </a:pPr>
            <a:r>
              <a:rPr lang="ar-SA" sz="2800" dirty="0"/>
              <a:t>هذه التجربة لا يكون هناك داع على الاطلاق الباطن . الفرد التأمل</a:t>
            </a:r>
            <a:endParaRPr lang="en-US" sz="2800" dirty="0"/>
          </a:p>
          <a:p>
            <a:pPr marL="0" indent="0" algn="r" rtl="1">
              <a:buNone/>
            </a:pPr>
            <a:endParaRPr lang="en-US" sz="2800" dirty="0"/>
          </a:p>
        </p:txBody>
      </p:sp>
    </p:spTree>
    <p:extLst>
      <p:ext uri="{BB962C8B-B14F-4D97-AF65-F5344CB8AC3E}">
        <p14:creationId xmlns:p14="http://schemas.microsoft.com/office/powerpoint/2010/main" val="668139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6200" y="152400"/>
            <a:ext cx="3733800" cy="914400"/>
          </a:xfrm>
          <a:solidFill>
            <a:schemeClr val="accent2">
              <a:lumMod val="40000"/>
              <a:lumOff val="60000"/>
            </a:schemeClr>
          </a:solidFill>
        </p:spPr>
        <p:txBody>
          <a:bodyPr>
            <a:normAutofit/>
          </a:bodyPr>
          <a:lstStyle/>
          <a:p>
            <a:r>
              <a:rPr lang="en-US" dirty="0" smtClean="0"/>
              <a:t>Darwin</a:t>
            </a:r>
            <a:r>
              <a:rPr lang="ar-IQ" dirty="0" smtClean="0"/>
              <a:t>2 . </a:t>
            </a:r>
            <a:r>
              <a:rPr lang="ar-SA" dirty="0" smtClean="0"/>
              <a:t>دارون</a:t>
            </a:r>
            <a:r>
              <a:rPr lang="ar-IQ" dirty="0" smtClean="0"/>
              <a:t> </a:t>
            </a:r>
            <a:endParaRPr lang="en-US" dirty="0"/>
          </a:p>
        </p:txBody>
      </p:sp>
      <p:sp>
        <p:nvSpPr>
          <p:cNvPr id="3" name="Content Placeholder 2"/>
          <p:cNvSpPr>
            <a:spLocks noGrp="1"/>
          </p:cNvSpPr>
          <p:nvPr>
            <p:ph idx="1"/>
          </p:nvPr>
        </p:nvSpPr>
        <p:spPr>
          <a:xfrm>
            <a:off x="228600" y="1143000"/>
            <a:ext cx="8610600" cy="5486400"/>
          </a:xfrm>
          <a:solidFill>
            <a:schemeClr val="accent1">
              <a:lumMod val="20000"/>
              <a:lumOff val="80000"/>
            </a:schemeClr>
          </a:solidFill>
        </p:spPr>
        <p:txBody>
          <a:bodyPr>
            <a:noAutofit/>
          </a:bodyPr>
          <a:lstStyle/>
          <a:p>
            <a:pPr marL="0" indent="0" algn="just" rtl="1">
              <a:buNone/>
            </a:pPr>
            <a:r>
              <a:rPr lang="ar-IQ" sz="2800" dirty="0" smtClean="0"/>
              <a:t>   </a:t>
            </a:r>
            <a:r>
              <a:rPr lang="ar-SA" sz="2800" dirty="0" smtClean="0"/>
              <a:t>ولما </a:t>
            </a:r>
            <a:r>
              <a:rPr lang="ar-SA" sz="2800" dirty="0"/>
              <a:t>ظهر </a:t>
            </a:r>
            <a:r>
              <a:rPr lang="ar-SA" sz="2800" baseline="-25000" dirty="0"/>
              <a:t>((</a:t>
            </a:r>
            <a:r>
              <a:rPr lang="ar-SA" sz="2800" dirty="0"/>
              <a:t> دارون </a:t>
            </a:r>
            <a:r>
              <a:rPr lang="ar-SA" sz="2800" baseline="-25000" dirty="0"/>
              <a:t>))</a:t>
            </a:r>
            <a:r>
              <a:rPr lang="ar-SA" sz="2800" dirty="0"/>
              <a:t> (۱۸۰۹ – ۱۸۸۲) بنظرية التطور كان لهذه النظرية أثر عميق في علم النفس ، اذ قضت على الرأى الشائع بانفصال الحيوان عن الانسان الفصالا جوهريا وألفت الى الوراثة في الوصل بين الماضي البعيد للخليفة وبين حاضرها، كما اكلت أثر البيئة في تطور الكائنات الحية وبقاء الأنسب في معركة الحياة .. تقول ما ظهرت هذه النظرية اثارت موضوعات ومشكلات جديدة لم يعهدها علم النفس من قبل. فيدا علماء النفس يهتمون بدراسة مسلوك الحيوانات المختلفة وغرائزها وذكائها وعملية التعلم لديها ... کم زاد اهتمامهم بدراسة مراحل النمو النفسى فى الفرد وفى النوع وتأثرهما بكل من الوراثة والبيئة ، هذا إلى اهتمامهم بدراسة الفروق الفردية بين السلالات المختلفة .. ولا يخفى أن هذه الدراسات المختلفة على الحيوان والطفل لا يجدى التامل الباطن في تناولها .. ومن ثم قل الاهتمام بدراسة الشعور وزاد الاهتمام بدراسة السلوك .</a:t>
            </a:r>
            <a:endParaRPr lang="en-US" sz="2800" dirty="0"/>
          </a:p>
          <a:p>
            <a:pPr marL="0" indent="0" algn="just" rtl="1">
              <a:buNone/>
            </a:pPr>
            <a:endParaRPr lang="en-US" sz="2800" dirty="0"/>
          </a:p>
        </p:txBody>
      </p:sp>
    </p:spTree>
    <p:extLst>
      <p:ext uri="{BB962C8B-B14F-4D97-AF65-F5344CB8AC3E}">
        <p14:creationId xmlns:p14="http://schemas.microsoft.com/office/powerpoint/2010/main" val="3992819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0" y="152400"/>
            <a:ext cx="3429000" cy="914400"/>
          </a:xfrm>
          <a:solidFill>
            <a:schemeClr val="accent2">
              <a:lumMod val="40000"/>
              <a:lumOff val="60000"/>
            </a:schemeClr>
          </a:solidFill>
        </p:spPr>
        <p:txBody>
          <a:bodyPr>
            <a:normAutofit/>
          </a:bodyPr>
          <a:lstStyle/>
          <a:p>
            <a:r>
              <a:rPr lang="en-US" dirty="0" smtClean="0"/>
              <a:t>Freud</a:t>
            </a:r>
            <a:r>
              <a:rPr lang="ar-IQ" smtClean="0"/>
              <a:t>3 . </a:t>
            </a:r>
            <a:r>
              <a:rPr lang="ar-SA" dirty="0" smtClean="0"/>
              <a:t>فروید</a:t>
            </a:r>
            <a:r>
              <a:rPr lang="ar-IQ" dirty="0" smtClean="0"/>
              <a:t> </a:t>
            </a:r>
            <a:endParaRPr lang="en-US" dirty="0"/>
          </a:p>
        </p:txBody>
      </p:sp>
      <p:sp>
        <p:nvSpPr>
          <p:cNvPr id="3" name="Content Placeholder 2"/>
          <p:cNvSpPr>
            <a:spLocks noGrp="1"/>
          </p:cNvSpPr>
          <p:nvPr>
            <p:ph idx="1"/>
          </p:nvPr>
        </p:nvSpPr>
        <p:spPr>
          <a:xfrm>
            <a:off x="228600" y="1143000"/>
            <a:ext cx="8610600" cy="5486400"/>
          </a:xfrm>
          <a:solidFill>
            <a:schemeClr val="accent1">
              <a:lumMod val="20000"/>
              <a:lumOff val="80000"/>
            </a:schemeClr>
          </a:solidFill>
        </p:spPr>
        <p:txBody>
          <a:bodyPr>
            <a:noAutofit/>
          </a:bodyPr>
          <a:lstStyle/>
          <a:p>
            <a:pPr marL="0" indent="0" algn="just" rtl="1">
              <a:buNone/>
            </a:pPr>
            <a:r>
              <a:rPr lang="ar-IQ" sz="2800" dirty="0" smtClean="0"/>
              <a:t>     </a:t>
            </a:r>
            <a:r>
              <a:rPr lang="ar-SA" sz="2800" dirty="0" smtClean="0"/>
              <a:t>ثم </a:t>
            </a:r>
            <a:r>
              <a:rPr lang="ar-SA" sz="2800" dirty="0"/>
              <a:t>جاء الطبيب النمسوي </a:t>
            </a:r>
            <a:r>
              <a:rPr lang="ar-SA" sz="2800" baseline="-25000" dirty="0"/>
              <a:t>((</a:t>
            </a:r>
            <a:r>
              <a:rPr lang="ar-SA" sz="2800" dirty="0"/>
              <a:t>فرويد</a:t>
            </a:r>
            <a:r>
              <a:rPr lang="ar-SA" sz="2800" baseline="-25000" dirty="0"/>
              <a:t>))</a:t>
            </a:r>
            <a:r>
              <a:rPr lang="ar-SA" sz="2800" dirty="0"/>
              <a:t> ( ١٨٥٦ - ۱۹۳۹ ) واثبت بأدلة قاطعة وجود حياة نفسية لاشعورية الى جانب الحياة الشعورية . بل ليست الحياة الشعورية الا جزءا بسيرا من الحياة النفسية بأسرها ومن ثم اتسع مدلول الحياة النفسية وامتدت آفاقها ، فانبسط میدان علم النفس وموضوعه . فبعد أن ظل قرونا يقتصر على دراسة الخبرات الشعورية ويسمى . علم الشعور ، ، اذا به أصبح يرى نفسه مضطرا إلى أن يحسب للعوامل اللاشعورية حسابا كبيرا فى تفسير الظواهر النفسية، السوية والشاذة ، </a:t>
            </a:r>
            <a:r>
              <a:rPr lang="ar-SA" sz="2800" dirty="0" smtClean="0"/>
              <a:t>جميعا</a:t>
            </a:r>
            <a:endParaRPr lang="ar-IQ" sz="2800" dirty="0" smtClean="0"/>
          </a:p>
          <a:p>
            <a:pPr marL="0" indent="0" algn="just" rtl="1">
              <a:buNone/>
            </a:pPr>
            <a:r>
              <a:rPr lang="ar-IQ" sz="2800" dirty="0" smtClean="0"/>
              <a:t>    </a:t>
            </a:r>
            <a:r>
              <a:rPr lang="ar-SA" sz="2800" dirty="0" smtClean="0"/>
              <a:t>وبدت </a:t>
            </a:r>
            <a:r>
              <a:rPr lang="ar-SA" sz="2800" dirty="0"/>
              <a:t>الحاجة إلى منهج جديد للبحث في هذه الحياة اللاشعورية التي لا يمكن دراستها عن طريق التأمل الباطن . بل بطرق غير مباشرة كملاحظة السلوك الخارجى للفرد وتعبيراته اللفظية.</a:t>
            </a:r>
            <a:endParaRPr lang="en-US" sz="2800" dirty="0"/>
          </a:p>
          <a:p>
            <a:pPr marL="0" indent="0" algn="just" rtl="1">
              <a:buNone/>
            </a:pPr>
            <a:r>
              <a:rPr lang="ar-IQ" sz="2800" dirty="0" smtClean="0"/>
              <a:t>    </a:t>
            </a:r>
            <a:r>
              <a:rPr lang="ar-SA" sz="2800" dirty="0" smtClean="0"/>
              <a:t>هذه </a:t>
            </a:r>
            <a:r>
              <a:rPr lang="ar-SA" sz="2800" dirty="0"/>
              <a:t>المقدمات جميعها ادت الى تحول تدريجى من الاهتمام بوصف الحالات الشعورية الى ملاحظة السلوك الظاهر للانسان أو </a:t>
            </a:r>
            <a:r>
              <a:rPr lang="ar-SA" sz="2800" dirty="0" smtClean="0"/>
              <a:t>الحيوان</a:t>
            </a:r>
            <a:r>
              <a:rPr lang="ar-IQ" sz="2800" smtClean="0"/>
              <a:t> .</a:t>
            </a:r>
            <a:endParaRPr lang="en-US" sz="2800" dirty="0"/>
          </a:p>
          <a:p>
            <a:pPr marL="0" indent="0" algn="just" rtl="1">
              <a:buNone/>
            </a:pPr>
            <a:endParaRPr lang="en-US" sz="2800" dirty="0"/>
          </a:p>
        </p:txBody>
      </p:sp>
    </p:spTree>
    <p:extLst>
      <p:ext uri="{BB962C8B-B14F-4D97-AF65-F5344CB8AC3E}">
        <p14:creationId xmlns:p14="http://schemas.microsoft.com/office/powerpoint/2010/main" val="34680011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TotalTime>
  <Words>899</Words>
  <Application>Microsoft Office PowerPoint</Application>
  <PresentationFormat>On-screen Show (4:3)</PresentationFormat>
  <Paragraphs>33</Paragraphs>
  <Slides>7</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Office Theme</vt:lpstr>
      <vt:lpstr>Presentation</vt:lpstr>
      <vt:lpstr>   علم السلوك Fawned1 . فونت  Darwin 2 . دارون  Freud3 . فروید      </vt:lpstr>
      <vt:lpstr>علم السلوك</vt:lpstr>
      <vt:lpstr>Fawned 1 . فونت </vt:lpstr>
      <vt:lpstr>PowerPoint Presentation</vt:lpstr>
      <vt:lpstr>PowerPoint Presentation</vt:lpstr>
      <vt:lpstr>Darwin2 . دارون </vt:lpstr>
      <vt:lpstr>Freud3 . فروید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DR.Ahmed Saker 2O11</cp:lastModifiedBy>
  <cp:revision>86</cp:revision>
  <dcterms:created xsi:type="dcterms:W3CDTF">2006-08-16T00:00:00Z</dcterms:created>
  <dcterms:modified xsi:type="dcterms:W3CDTF">2023-02-14T00:12:31Z</dcterms:modified>
</cp:coreProperties>
</file>