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6" r:id="rId2"/>
    <p:sldId id="261" r:id="rId3"/>
    <p:sldId id="262" r:id="rId4"/>
    <p:sldId id="264" r:id="rId5"/>
    <p:sldId id="26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4</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5</a:t>
            </a:fld>
            <a:endParaRPr lang="en-US"/>
          </a:p>
        </p:txBody>
      </p:sp>
    </p:spTree>
    <p:extLst>
      <p:ext uri="{BB962C8B-B14F-4D97-AF65-F5344CB8AC3E}">
        <p14:creationId xmlns:p14="http://schemas.microsoft.com/office/powerpoint/2010/main" val="238783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685800"/>
            <a:ext cx="5029200" cy="2667000"/>
          </a:xfrm>
          <a:solidFill>
            <a:schemeClr val="accent2">
              <a:lumMod val="40000"/>
              <a:lumOff val="60000"/>
            </a:schemeClr>
          </a:solidFill>
        </p:spPr>
        <p:txBody>
          <a:bodyPr>
            <a:normAutofit fontScale="90000"/>
          </a:bodyPr>
          <a:lstStyle/>
          <a:p>
            <a:r>
              <a:rPr lang="ar-IQ" dirty="0" smtClean="0"/>
              <a:t/>
            </a:r>
            <a:br>
              <a:rPr lang="ar-IQ" dirty="0" smtClean="0"/>
            </a:br>
            <a:r>
              <a:rPr lang="ar-SA" dirty="0"/>
              <a:t>النشاط الموضوعي والنشاط الذاتي </a:t>
            </a:r>
            <a:r>
              <a:rPr lang="ar-IQ" dirty="0" smtClean="0"/>
              <a:t/>
            </a:r>
            <a:br>
              <a:rPr lang="ar-IQ" dirty="0" smtClean="0"/>
            </a:br>
            <a:r>
              <a:rPr lang="ar-SA" dirty="0"/>
              <a:t>النفسي والجسمي </a:t>
            </a:r>
            <a:r>
              <a:rPr lang="ar-IQ" dirty="0" smtClean="0"/>
              <a:t/>
            </a:r>
            <a:br>
              <a:rPr lang="ar-IQ" dirty="0" smtClean="0"/>
            </a:b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a:t>
            </a:r>
            <a:r>
              <a:rPr lang="ar-IQ" dirty="0" smtClean="0"/>
              <a:t>المحاضرة </a:t>
            </a:r>
            <a:r>
              <a:rPr lang="ar-IQ" smtClean="0"/>
              <a:t>( 2 </a:t>
            </a:r>
            <a:r>
              <a:rPr lang="ar-IQ" dirty="0" smtClean="0"/>
              <a:t>) </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149456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74638"/>
            <a:ext cx="4876800" cy="1143000"/>
          </a:xfrm>
          <a:solidFill>
            <a:schemeClr val="accent2">
              <a:lumMod val="40000"/>
              <a:lumOff val="60000"/>
            </a:schemeClr>
          </a:solidFill>
        </p:spPr>
        <p:txBody>
          <a:bodyPr>
            <a:normAutofit fontScale="90000"/>
          </a:bodyPr>
          <a:lstStyle/>
          <a:p>
            <a:r>
              <a:rPr lang="ar-SA" dirty="0"/>
              <a:t>النشاط الموضوعي والنشاط الذاتي </a:t>
            </a: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fontScale="92500" lnSpcReduction="10000"/>
          </a:bodyPr>
          <a:lstStyle/>
          <a:p>
            <a:pPr marL="0" lvl="0" indent="0" algn="just" rtl="1">
              <a:buNone/>
            </a:pPr>
            <a:r>
              <a:rPr lang="ar-IQ" dirty="0" smtClean="0"/>
              <a:t> </a:t>
            </a:r>
            <a:endParaRPr lang="en-US" dirty="0"/>
          </a:p>
          <a:p>
            <a:pPr marL="0" indent="0" algn="just" rtl="1">
              <a:buNone/>
            </a:pPr>
            <a:r>
              <a:rPr lang="ar-IQ" dirty="0" smtClean="0"/>
              <a:t>   </a:t>
            </a:r>
            <a:r>
              <a:rPr lang="ar-SA" dirty="0"/>
              <a:t>من هذا يتضح لنا أن علم النفس يدرس ثلاثة أوجه من النشاط . أحدها – وهو السلوك الحركى واللفظى نشاط ظاهر خارجی «موضوعی» </a:t>
            </a:r>
            <a:r>
              <a:rPr lang="en-US" dirty="0"/>
              <a:t>objective</a:t>
            </a:r>
            <a:r>
              <a:rPr lang="ar-SA" dirty="0"/>
              <a:t> اى يمكن ان يلاحظه وان يبحثه اشخاص كثيرون غير الشخص الذي يصدر منه . أما النشاط الذهنى العقلى وكذلك النشاط الوجداني والانفعالي فكل منهما نشاط داخل باطن ذاتی </a:t>
            </a:r>
            <a:r>
              <a:rPr lang="en-US" dirty="0"/>
              <a:t>subjective</a:t>
            </a:r>
            <a:r>
              <a:rPr lang="ar-SA" dirty="0"/>
              <a:t> أي لا يمكن ان يشعر به وان پدر که وان يلاحظه الا صاحبه وحده دون غيره من الناس. لذا تسمى جملة هذا النشاط الذاتي بالحالات </a:t>
            </a:r>
            <a:r>
              <a:rPr lang="ar-IQ" dirty="0"/>
              <a:t> </a:t>
            </a:r>
            <a:r>
              <a:rPr lang="ar-SA" dirty="0"/>
              <a:t>الشعورية أو الخيرات الشعورية ، ويطلق رجل الشارع في العادة على هذه الضروب من النشاط الذاتي اسم النشاط النفسي لأنه نشاط غير مجسم ولا ملموس </a:t>
            </a:r>
            <a:endParaRPr lang="en-US"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a:solidFill>
            <a:schemeClr val="accent1">
              <a:lumMod val="20000"/>
              <a:lumOff val="80000"/>
            </a:schemeClr>
          </a:solidFill>
        </p:spPr>
        <p:txBody>
          <a:bodyPr>
            <a:normAutofit fontScale="85000" lnSpcReduction="20000"/>
          </a:bodyPr>
          <a:lstStyle/>
          <a:p>
            <a:pPr marL="0" indent="0" algn="r" rtl="1">
              <a:buNone/>
            </a:pPr>
            <a:r>
              <a:rPr lang="ar-IQ" dirty="0" smtClean="0"/>
              <a:t> </a:t>
            </a:r>
            <a:endParaRPr lang="en-US" sz="4000" dirty="0"/>
          </a:p>
          <a:p>
            <a:pPr marL="0" indent="0" algn="just" rtl="1">
              <a:buNone/>
            </a:pPr>
            <a:r>
              <a:rPr lang="ar-SA" sz="3800" dirty="0" smtClean="0"/>
              <a:t>ولانه </a:t>
            </a:r>
            <a:r>
              <a:rPr lang="ar-SA" sz="3800" dirty="0"/>
              <a:t>لا يصدر عن الجسم أو عن عضو خاص منه كما هو الحال في النشاط الحركي واللفظي الظاهر، وهو السلوك ، وأغلب الظن أنه يعتقد أن هذا النشاط النفسى يصدر عن شيء مستقل عن الجسم ، أو مغاير له حال فيه هو النفس أو العقل، أو الذهن </a:t>
            </a:r>
            <a:r>
              <a:rPr lang="ar-SA" sz="3800" baseline="30000" dirty="0"/>
              <a:t>()</a:t>
            </a:r>
            <a:r>
              <a:rPr lang="ar-SA" sz="3800" dirty="0"/>
              <a:t> .. أما علم النفس فلا بقصر دراسته، كما رأينا ، على ما يسمى فى العادة بالنشاط النفسي ، بل يعتبر النشاط الحركي نشاطا نفسيا ايضا مادام يصدر عن الانسان وهو يتعامل مع بيئته. فالظواهر التي يدرسها علم النفس ، عقلية كانت أم وجدانية أم حركية. تشترك كلها في أنها أوجه نشاط تعكس تاثر الانسان ببيئته وتأثيره فيها يتضح ان مفهوم كلمة ونفسي، في علم النفس أوسع وأشمل منه عند عامة الناس وأن الحياة النفسية علية خبرات شعورية </a:t>
            </a:r>
            <a:r>
              <a:rPr lang="ar-SA" sz="3800" dirty="0" smtClean="0"/>
              <a:t>وسلوك</a:t>
            </a:r>
            <a:endParaRPr lang="en-US" sz="3800" dirty="0"/>
          </a:p>
        </p:txBody>
      </p:sp>
    </p:spTree>
    <p:extLst>
      <p:ext uri="{BB962C8B-B14F-4D97-AF65-F5344CB8AC3E}">
        <p14:creationId xmlns:p14="http://schemas.microsoft.com/office/powerpoint/2010/main" val="381934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274638"/>
            <a:ext cx="3048000" cy="1020762"/>
          </a:xfrm>
          <a:solidFill>
            <a:schemeClr val="accent2">
              <a:lumMod val="40000"/>
              <a:lumOff val="60000"/>
            </a:schemeClr>
          </a:solidFill>
        </p:spPr>
        <p:txBody>
          <a:bodyPr>
            <a:normAutofit fontScale="90000"/>
          </a:bodyPr>
          <a:lstStyle/>
          <a:p>
            <a:r>
              <a:rPr lang="ar-SA" dirty="0"/>
              <a:t>النفسي والجسمي </a:t>
            </a: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fontScale="25000" lnSpcReduction="20000"/>
          </a:bodyPr>
          <a:lstStyle/>
          <a:p>
            <a:pPr marL="0" indent="0" algn="just" rtl="1">
              <a:buNone/>
            </a:pPr>
            <a:r>
              <a:rPr lang="ar-IQ" sz="4400" dirty="0" smtClean="0"/>
              <a:t>  </a:t>
            </a:r>
            <a:r>
              <a:rPr lang="ar-IQ" sz="5100" dirty="0" smtClean="0"/>
              <a:t>    </a:t>
            </a:r>
            <a:r>
              <a:rPr lang="ar-SA" sz="9600" dirty="0"/>
              <a:t>ان اصرار عامة الناس على الفصل الحاسم بين ما هو ، نفسى ، وما هو جسمي، يبدو في تمييزهم الحساب العقلى» عن «الحساب العملي ففي الحساب العمل يجرى النص السليات الحسابية مستعينا بالورق والقلم وكتابة الارقام ورؤيتها بعينيه .. أما في الحساب العقلى فيجري الشخص العمليات في ذهنه . يراها بعين و العقل، دون القيام بنشاط جسمی عضلي </a:t>
            </a:r>
            <a:r>
              <a:rPr lang="ar-SA" sz="9600" dirty="0" smtClean="0"/>
              <a:t>. </a:t>
            </a:r>
            <a:endParaRPr lang="ar-IQ" sz="9600" dirty="0"/>
          </a:p>
          <a:p>
            <a:pPr marL="0" indent="0" algn="just" rtl="1">
              <a:buNone/>
            </a:pPr>
            <a:endParaRPr lang="en-US" sz="9600" dirty="0"/>
          </a:p>
          <a:p>
            <a:pPr marL="0" indent="0" algn="just" rtl="1">
              <a:buNone/>
            </a:pPr>
            <a:r>
              <a:rPr lang="ar-IQ" sz="9600" dirty="0" smtClean="0"/>
              <a:t>    </a:t>
            </a:r>
            <a:r>
              <a:rPr lang="ar-SA" sz="9600" dirty="0" smtClean="0"/>
              <a:t>أن </a:t>
            </a:r>
            <a:r>
              <a:rPr lang="ar-SA" sz="9600" dirty="0"/>
              <a:t>الانسان حين يفكر في موضوع أو ينتبه اليه ، فان هذا النشاط العقلى تصحبه في الوقت نفسه تغيرات جسمية مختلفة : توترات عضلية، ونشاط في الحواس، ومفرزات غدية ، وتغيرات في التنفس ودورة الدم وعملية الهضم، وكذلك ف</a:t>
            </a:r>
            <a:r>
              <a:rPr lang="ar-IQ" sz="9600" dirty="0"/>
              <a:t>ي </a:t>
            </a:r>
            <a:r>
              <a:rPr lang="ar-SA" sz="9600" dirty="0"/>
              <a:t>التيارات الكهربية بالمخ والانسجة والاعضاء المختلفة، هذا فضلا عن المظاهر السلوكية الخارجية كالحركات</a:t>
            </a:r>
            <a:r>
              <a:rPr lang="ar-IQ" sz="9600" dirty="0"/>
              <a:t>  </a:t>
            </a:r>
            <a:r>
              <a:rPr lang="ar-SA" sz="9600" dirty="0"/>
              <a:t>. فی كان علم النفس في الانی، دال مهد قريب يعرف بانه ، علم الشعور ، أي الذي يدرس المجالات المرات الشعورية التفكير والتذكر والانفعال . يصفها ويطالعها الى احساسات وافكار وصور </a:t>
            </a:r>
            <a:r>
              <a:rPr lang="ar-SA" sz="8600" dirty="0"/>
              <a:t>ذهنية ومشاعر كما </a:t>
            </a:r>
            <a:r>
              <a:rPr lang="ar-SA" sz="8600" dirty="0" smtClean="0"/>
              <a:t>يحلل </a:t>
            </a:r>
            <a:r>
              <a:rPr lang="ar-IQ" sz="8600" dirty="0" smtClean="0"/>
              <a:t>    </a:t>
            </a:r>
            <a:r>
              <a:rPr lang="ar-SA" sz="8600" dirty="0" smtClean="0"/>
              <a:t>الكيميائي </a:t>
            </a:r>
            <a:r>
              <a:rPr lang="ar-SA" sz="8600" dirty="0"/>
              <a:t>المواد </a:t>
            </a:r>
            <a:r>
              <a:rPr lang="ar-SA" sz="8600" dirty="0" smtClean="0"/>
              <a:t>إلى</a:t>
            </a:r>
            <a:r>
              <a:rPr lang="ar-IQ" sz="8600" dirty="0" smtClean="0"/>
              <a:t> عناصرها .</a:t>
            </a:r>
            <a:endParaRPr lang="en-US" sz="8600" dirty="0"/>
          </a:p>
        </p:txBody>
      </p:sp>
    </p:spTree>
    <p:extLst>
      <p:ext uri="{BB962C8B-B14F-4D97-AF65-F5344CB8AC3E}">
        <p14:creationId xmlns:p14="http://schemas.microsoft.com/office/powerpoint/2010/main" val="3508803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24400"/>
          </a:xfrm>
          <a:solidFill>
            <a:schemeClr val="accent1">
              <a:lumMod val="20000"/>
              <a:lumOff val="80000"/>
            </a:schemeClr>
          </a:solidFill>
        </p:spPr>
        <p:txBody>
          <a:bodyPr>
            <a:normAutofit fontScale="77500" lnSpcReduction="20000"/>
          </a:bodyPr>
          <a:lstStyle/>
          <a:p>
            <a:pPr marL="0" indent="0" algn="just" rtl="1">
              <a:buNone/>
            </a:pPr>
            <a:r>
              <a:rPr lang="ar-SA" sz="4600" dirty="0" smtClean="0"/>
              <a:t>.. </a:t>
            </a:r>
            <a:r>
              <a:rPr lang="ar-SA" sz="4600" dirty="0"/>
              <a:t>وكانت الطريقة المتيمة البحث في طريقة ، الملاحظة الداخلية ، أو العامل الباطن ، وتتلخص في ملاحظة الفرد ما يجرى فى شعوره من خيرات حسب سية أو فكرية أو وجدانية مختلفة بقضاء وصف هذه الخبرات وتحليلها أو تأويلها احيانا كان يلاحظ ما يجرى في شعوره الثناء عملية التفكير أو اثناء انفعال الحزن أو الغضب ، وكان المعتقد ان كل شيء لا يمكن دراسته عن طريق الشامل الباطن لا يدخل في نطاق علم النفس</a:t>
            </a:r>
            <a:r>
              <a:rPr lang="ar-IQ" sz="4600" dirty="0" smtClean="0"/>
              <a:t> . </a:t>
            </a:r>
            <a:endParaRPr lang="en-US" sz="4600" dirty="0"/>
          </a:p>
          <a:p>
            <a:pPr marL="0" indent="0" algn="just" rtl="1">
              <a:buNone/>
            </a:pPr>
            <a:r>
              <a:rPr lang="ar-IQ" dirty="0" smtClean="0"/>
              <a:t>   </a:t>
            </a:r>
            <a:endParaRPr lang="en-US" dirty="0"/>
          </a:p>
        </p:txBody>
      </p:sp>
    </p:spTree>
    <p:extLst>
      <p:ext uri="{BB962C8B-B14F-4D97-AF65-F5344CB8AC3E}">
        <p14:creationId xmlns:p14="http://schemas.microsoft.com/office/powerpoint/2010/main" val="668139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505</Words>
  <Application>Microsoft Office PowerPoint</Application>
  <PresentationFormat>On-screen Show (4:3)</PresentationFormat>
  <Paragraphs>18</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النشاط الموضوعي والنشاط الذاتي  النفسي والجسمي   </vt:lpstr>
      <vt:lpstr>النشاط الموضوعي والنشاط الذاتي </vt:lpstr>
      <vt:lpstr>PowerPoint Presentation</vt:lpstr>
      <vt:lpstr>النفسي والجسمي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36</cp:revision>
  <dcterms:created xsi:type="dcterms:W3CDTF">2006-08-16T00:00:00Z</dcterms:created>
  <dcterms:modified xsi:type="dcterms:W3CDTF">2023-02-13T08:11:28Z</dcterms:modified>
</cp:coreProperties>
</file>