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1"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685800"/>
            <a:ext cx="4419600" cy="2667000"/>
          </a:xfrm>
          <a:solidFill>
            <a:schemeClr val="accent2">
              <a:lumMod val="40000"/>
              <a:lumOff val="60000"/>
            </a:schemeClr>
          </a:solidFill>
        </p:spPr>
        <p:txBody>
          <a:bodyPr>
            <a:normAutofit fontScale="90000"/>
          </a:bodyPr>
          <a:lstStyle/>
          <a:p>
            <a:pPr rtl="1"/>
            <a:r>
              <a:rPr lang="ar-IQ" dirty="0" smtClean="0"/>
              <a:t/>
            </a:r>
            <a:br>
              <a:rPr lang="ar-IQ" dirty="0" smtClean="0"/>
            </a:br>
            <a:r>
              <a:rPr lang="ar-SA" dirty="0" smtClean="0"/>
              <a:t>علم</a:t>
            </a:r>
            <a:r>
              <a:rPr lang="ar-IQ" dirty="0" smtClean="0"/>
              <a:t> </a:t>
            </a:r>
            <a:r>
              <a:rPr lang="ar-SA" dirty="0"/>
              <a:t>النفس وفروعه</a:t>
            </a:r>
            <a:r>
              <a:rPr lang="ar-IQ" dirty="0" smtClean="0"/>
              <a:t/>
            </a:r>
            <a:br>
              <a:rPr lang="ar-IQ" dirty="0" smtClean="0"/>
            </a:br>
            <a:r>
              <a:rPr lang="ar-SA" dirty="0"/>
              <a:t>تعاريف </a:t>
            </a:r>
            <a:r>
              <a:rPr lang="ar-SA" dirty="0" smtClean="0"/>
              <a:t>لعلم</a:t>
            </a:r>
            <a:r>
              <a:rPr lang="ar-IQ" smtClean="0"/>
              <a:t> النفس</a:t>
            </a:r>
            <a:r>
              <a:rPr lang="ar-IQ" dirty="0"/>
              <a:t/>
            </a:r>
            <a:br>
              <a:rPr lang="ar-IQ" dirty="0"/>
            </a:br>
            <a:r>
              <a:rPr lang="ar-SA" dirty="0" smtClean="0"/>
              <a:t>مباحث </a:t>
            </a:r>
            <a:r>
              <a:rPr lang="ar-SA" dirty="0"/>
              <a:t>علم النفس</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( 1 )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254777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ar-SA" dirty="0"/>
              <a:t>علم النفس وفروعه</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85000" lnSpcReduction="20000"/>
          </a:bodyPr>
          <a:lstStyle/>
          <a:p>
            <a:pPr marL="0" indent="0" algn="just" rtl="1">
              <a:buNone/>
            </a:pPr>
            <a:r>
              <a:rPr lang="ar-IQ" dirty="0" smtClean="0"/>
              <a:t>     </a:t>
            </a:r>
            <a:r>
              <a:rPr lang="ar-SA" dirty="0" smtClean="0"/>
              <a:t>لكل </a:t>
            </a:r>
            <a:r>
              <a:rPr lang="ar-SA" dirty="0"/>
              <a:t>علم من العلوم موضوع خاص يتخذه محور دراسته . فعلم الفيزيقا </a:t>
            </a:r>
            <a:r>
              <a:rPr lang="ar-SA" dirty="0" smtClean="0"/>
              <a:t>يدرس </a:t>
            </a:r>
            <a:r>
              <a:rPr lang="ar-SA" dirty="0"/>
              <a:t>خواص المادة وخواص الطاقة بمختلف صورها ، وتحول بعضها الى بعض ، وعلم الكيمياء يدرس تركيب المواد المختلفة وتفاعل بعضها مع بعض . وعلم الاحياء </a:t>
            </a:r>
            <a:r>
              <a:rPr lang="ar-SA" dirty="0" smtClean="0"/>
              <a:t>او </a:t>
            </a:r>
            <a:r>
              <a:rPr lang="ar-SA" baseline="-25000" dirty="0"/>
              <a:t>(</a:t>
            </a:r>
            <a:r>
              <a:rPr lang="ar-SA" dirty="0"/>
              <a:t>البيولوجيا</a:t>
            </a:r>
            <a:r>
              <a:rPr lang="ar-SA" baseline="-25000" dirty="0"/>
              <a:t>)</a:t>
            </a:r>
            <a:r>
              <a:rPr lang="ar-SA" dirty="0"/>
              <a:t> يدرس تكوين الكائنات الحية ونشاطها ونموها وتكيفها للبيئة التى تعيش فيه . وعلم الاجتماع </a:t>
            </a:r>
            <a:r>
              <a:rPr lang="ar-SA" dirty="0" smtClean="0"/>
              <a:t>يدرس </a:t>
            </a:r>
            <a:r>
              <a:rPr lang="ar-SA" dirty="0"/>
              <a:t>حياة الجماعة ومشاكلها ومختلف ضروب التنظيم الاجتماعي فيها . أما علم النفس </a:t>
            </a:r>
            <a:r>
              <a:rPr lang="ar-SA" dirty="0" smtClean="0"/>
              <a:t>فمن </a:t>
            </a:r>
            <a:r>
              <a:rPr lang="ar-SA" dirty="0"/>
              <a:t>الغريب أنه لا يوجد لدينا حتى اليوم تعريف واحد له يجمع عليه كل الباحثين في هذا العلم أو أكثرهم . وذلك لأنه كان إلى عهد قريب فرعا من الفلسفة ينقاد لطريقتها في البحث . ويدرس موضوعات أكثرها ذو طابع فلسفی صريح أي لا تدخل في نطاق العلم بمعناه الحديث . هذا من ناحية ، ومن ناحية أخرى فقد تعرض علم النفس أثناء نموه وتطوره، كما سنرى لمؤثرات عدة من العلوم الطبيعية على اختلافها جعلت علماء النفس يختلفون في وجهات نظرهم الى طبيعة الظاهرة النفسية وتأويلها .</a:t>
            </a:r>
            <a:endParaRPr lang="en-US" dirty="0"/>
          </a:p>
          <a:p>
            <a:pPr algn="just"/>
            <a:endParaRPr lang="en-US" dirty="0"/>
          </a:p>
        </p:txBody>
      </p:sp>
    </p:spTree>
    <p:extLst>
      <p:ext uri="{BB962C8B-B14F-4D97-AF65-F5344CB8AC3E}">
        <p14:creationId xmlns:p14="http://schemas.microsoft.com/office/powerpoint/2010/main" val="373427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fontScale="90000"/>
          </a:bodyPr>
          <a:lstStyle/>
          <a:p>
            <a:r>
              <a:rPr lang="ar-SA" dirty="0"/>
              <a:t>التعاريف المألوفة لعلم النفس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77500" lnSpcReduction="20000"/>
          </a:bodyPr>
          <a:lstStyle/>
          <a:p>
            <a:pPr marL="0" lvl="0" indent="0" algn="just" rtl="1">
              <a:buNone/>
            </a:pPr>
            <a:r>
              <a:rPr lang="ar-IQ" dirty="0" smtClean="0"/>
              <a:t>  1 . </a:t>
            </a:r>
            <a:r>
              <a:rPr lang="ar-SA" dirty="0" smtClean="0"/>
              <a:t>انه </a:t>
            </a:r>
            <a:r>
              <a:rPr lang="ar-SA" dirty="0"/>
              <a:t>العلم الذي يدرس </a:t>
            </a:r>
            <a:r>
              <a:rPr lang="ar-SA" baseline="-25000" dirty="0"/>
              <a:t>((</a:t>
            </a:r>
            <a:r>
              <a:rPr lang="ar-SA" dirty="0"/>
              <a:t>الحياة النفسية</a:t>
            </a:r>
            <a:r>
              <a:rPr lang="ar-SA" baseline="-25000" dirty="0"/>
              <a:t>))</a:t>
            </a:r>
            <a:r>
              <a:rPr lang="ar-SA" dirty="0"/>
              <a:t> وما تتضمنه من أفكار ومشاعر واحساسات وميول ورغبات وذكريات وانفعالات . </a:t>
            </a:r>
            <a:endParaRPr lang="ar-IQ" dirty="0" smtClean="0"/>
          </a:p>
          <a:p>
            <a:pPr marL="0" lvl="0" indent="0" algn="just" rtl="1">
              <a:buNone/>
            </a:pPr>
            <a:endParaRPr lang="ar-IQ" dirty="0"/>
          </a:p>
          <a:p>
            <a:pPr marL="0" lvl="0" indent="0" algn="just" rtl="1">
              <a:buNone/>
            </a:pPr>
            <a:r>
              <a:rPr lang="ar-IQ" dirty="0" smtClean="0"/>
              <a:t>2 . </a:t>
            </a:r>
            <a:r>
              <a:rPr lang="ar-SA" dirty="0" smtClean="0"/>
              <a:t>انه </a:t>
            </a:r>
            <a:r>
              <a:rPr lang="ar-SA" dirty="0"/>
              <a:t>العلم الذى يدرس سلوك الانسان، أى ما يصدر عنه من أفعال وأقوال وحركات ظاهرة . </a:t>
            </a:r>
            <a:endParaRPr lang="ar-IQ" dirty="0" smtClean="0"/>
          </a:p>
          <a:p>
            <a:pPr marL="0" lvl="0" indent="0" algn="just" rtl="1">
              <a:buNone/>
            </a:pPr>
            <a:endParaRPr lang="en-US" dirty="0"/>
          </a:p>
          <a:p>
            <a:pPr marL="0" lvl="0" indent="0" algn="r" rtl="1">
              <a:buNone/>
            </a:pPr>
            <a:r>
              <a:rPr lang="ar-IQ" dirty="0" smtClean="0"/>
              <a:t>3 . </a:t>
            </a:r>
            <a:r>
              <a:rPr lang="ar-SA" dirty="0" smtClean="0"/>
              <a:t>أنه </a:t>
            </a:r>
            <a:r>
              <a:rPr lang="ar-SA" dirty="0"/>
              <a:t>العلم الذي يدرس أوجه نشاط الانسان وهو يتفاعل مع بيئته ويتكيف لها </a:t>
            </a:r>
            <a:r>
              <a:rPr lang="ar-SA" dirty="0" smtClean="0"/>
              <a:t>.</a:t>
            </a:r>
            <a:endParaRPr lang="ar-IQ" dirty="0" smtClean="0"/>
          </a:p>
          <a:p>
            <a:pPr marL="0" lvl="0" indent="0" algn="r" rtl="1">
              <a:buNone/>
            </a:pPr>
            <a:endParaRPr lang="en-US" dirty="0"/>
          </a:p>
          <a:p>
            <a:pPr marL="0" indent="0" algn="just" rtl="1">
              <a:buNone/>
            </a:pPr>
            <a:r>
              <a:rPr lang="ar-SA" dirty="0"/>
              <a:t>وقد يبدو أن هذه التعاريف متناقضة، أو أنها تدرس ظواهر يختلف بعضها عن بعض اختلافا جوهرياً ، غير انها فى الواقع تعاريف متكاملة كما سيتضح لنا من شرح التعريف الثالث من هذه التعاريف كما يلى : </a:t>
            </a:r>
            <a:endParaRPr lang="en-US" dirty="0"/>
          </a:p>
          <a:p>
            <a:pPr marL="0" lvl="0" indent="0" algn="just" rtl="1">
              <a:buNone/>
            </a:pP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1371259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4495800" cy="1143000"/>
          </a:xfrm>
          <a:solidFill>
            <a:schemeClr val="accent2">
              <a:lumMod val="40000"/>
              <a:lumOff val="60000"/>
            </a:schemeClr>
          </a:solidFill>
        </p:spPr>
        <p:txBody>
          <a:bodyPr>
            <a:normAutofit fontScale="90000"/>
          </a:bodyPr>
          <a:lstStyle/>
          <a:p>
            <a:r>
              <a:rPr lang="ar-IQ" smtClean="0"/>
              <a:t/>
            </a:r>
            <a:br>
              <a:rPr lang="ar-IQ" smtClean="0"/>
            </a:br>
            <a:r>
              <a:rPr lang="ar-SA" smtClean="0"/>
              <a:t>مباحث </a:t>
            </a:r>
            <a:r>
              <a:rPr lang="ar-SA" dirty="0"/>
              <a:t>علم النفس</a:t>
            </a:r>
            <a:r>
              <a:rPr lang="en-US" b="1" dirty="0"/>
              <a:t/>
            </a:r>
            <a:br>
              <a:rPr lang="en-US" b="1" dirty="0"/>
            </a:b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lnSpcReduction="10000"/>
          </a:bodyPr>
          <a:lstStyle/>
          <a:p>
            <a:pPr marL="0" indent="0" algn="just" rtl="1">
              <a:buNone/>
            </a:pPr>
            <a:r>
              <a:rPr lang="ar-SA" dirty="0"/>
              <a:t>نستطيع ان نجمل ما تقدم فنقول ان علم النفس يبحث في :</a:t>
            </a:r>
            <a:endParaRPr lang="en-US" dirty="0"/>
          </a:p>
          <a:p>
            <a:pPr marL="0" lvl="0" indent="0" algn="just" rtl="1">
              <a:buNone/>
            </a:pPr>
            <a:r>
              <a:rPr lang="ar-IQ" dirty="0" smtClean="0"/>
              <a:t>1 . </a:t>
            </a:r>
            <a:r>
              <a:rPr lang="ar-SA" dirty="0" smtClean="0"/>
              <a:t>كل </a:t>
            </a:r>
            <a:r>
              <a:rPr lang="ar-SA" dirty="0"/>
              <a:t>ما يفعله الانسان ويقوله أى كل ما يصدر عنه من سلوك حركي او لفظى كالمشي والجرى والأكل والكتابة والكلام والهرب والاعتداء والضحك والابتسام ..</a:t>
            </a:r>
            <a:endParaRPr lang="en-US" dirty="0"/>
          </a:p>
          <a:p>
            <a:pPr marL="0" lvl="0" indent="0" algn="just" rtl="1">
              <a:buNone/>
            </a:pPr>
            <a:r>
              <a:rPr lang="ar-IQ" dirty="0" smtClean="0"/>
              <a:t>2 . </a:t>
            </a:r>
            <a:r>
              <a:rPr lang="ar-SA" dirty="0" smtClean="0"/>
              <a:t>كل </a:t>
            </a:r>
            <a:r>
              <a:rPr lang="ar-SA" dirty="0"/>
              <a:t>ما يصدر عنه من نشاط عقلى كالادراك والتذكر والتخيل والتفكير والتعلم والابتكار ... </a:t>
            </a:r>
            <a:endParaRPr lang="en-US" dirty="0"/>
          </a:p>
          <a:p>
            <a:pPr marL="0" lvl="0" indent="0" algn="just" rtl="1">
              <a:buNone/>
            </a:pPr>
            <a:r>
              <a:rPr lang="ar-IQ" dirty="0" smtClean="0"/>
              <a:t>3 .</a:t>
            </a:r>
            <a:r>
              <a:rPr lang="ar-SA" dirty="0" smtClean="0"/>
              <a:t>كل </a:t>
            </a:r>
            <a:r>
              <a:rPr lang="ar-SA" dirty="0"/>
              <a:t>ما يستشعره من تأثرات وجدانية وانفعالية ، كالاحساس باللذة أو الألم، وكالشعور بالضيق أو الارتياح ، بالحزن أو الفرح ، بالخوف أو الغضب .. وكل ما ينزع ويميل اليه ، أو يريده أو يرغب فيه ، أو ينفر منه . </a:t>
            </a:r>
            <a:endParaRPr lang="en-US" dirty="0"/>
          </a:p>
        </p:txBody>
      </p:sp>
    </p:spTree>
    <p:extLst>
      <p:ext uri="{BB962C8B-B14F-4D97-AF65-F5344CB8AC3E}">
        <p14:creationId xmlns:p14="http://schemas.microsoft.com/office/powerpoint/2010/main" val="213877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375</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علم النفس وفروعه تعاريف لعلم النفس مباحث علم النفس  </vt:lpstr>
      <vt:lpstr>علم النفس وفروعه</vt:lpstr>
      <vt:lpstr>التعاريف المألوفة لعلم النفس </vt:lpstr>
      <vt:lpstr> مباحث علم النفس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42</cp:revision>
  <dcterms:created xsi:type="dcterms:W3CDTF">2006-08-16T00:00:00Z</dcterms:created>
  <dcterms:modified xsi:type="dcterms:W3CDTF">2023-02-14T00:09:38Z</dcterms:modified>
</cp:coreProperties>
</file>