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95" d="100"/>
          <a:sy n="95" d="100"/>
        </p:scale>
        <p:origin x="109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24/03/1444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24/03/1444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24/03/1444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24/03/1444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24/03/1444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24/03/1444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24/03/1444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wma" /><Relationship Id="rId1" Type="http://schemas.microsoft.com/office/2007/relationships/media" Target="../media/media1.wma" /><Relationship Id="rId5" Type="http://schemas.openxmlformats.org/officeDocument/2006/relationships/image" Target="../media/image2.png" /><Relationship Id="rId4" Type="http://schemas.openxmlformats.org/officeDocument/2006/relationships/image" Target="../media/image1.jpeg" /></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0.wma" /><Relationship Id="rId1" Type="http://schemas.microsoft.com/office/2007/relationships/media" Target="../media/media10.wma" /><Relationship Id="rId5" Type="http://schemas.openxmlformats.org/officeDocument/2006/relationships/image" Target="../media/image2.png" /><Relationship Id="rId4" Type="http://schemas.openxmlformats.org/officeDocument/2006/relationships/image" Target="../media/image4.jpeg" /></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1.wma" /><Relationship Id="rId1" Type="http://schemas.microsoft.com/office/2007/relationships/media" Target="../media/media11.wma" /><Relationship Id="rId4" Type="http://schemas.openxmlformats.org/officeDocument/2006/relationships/image" Target="../media/image2.png" /></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2.wma" /><Relationship Id="rId1" Type="http://schemas.microsoft.com/office/2007/relationships/media" Target="../media/media12.wma" /><Relationship Id="rId4" Type="http://schemas.openxmlformats.org/officeDocument/2006/relationships/image" Target="../media/image2.png" /></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3.wma" /><Relationship Id="rId1" Type="http://schemas.microsoft.com/office/2007/relationships/media" Target="../media/media13.wma" /><Relationship Id="rId4" Type="http://schemas.openxmlformats.org/officeDocument/2006/relationships/image" Target="../media/image2.png" /></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4.wma" /><Relationship Id="rId1" Type="http://schemas.microsoft.com/office/2007/relationships/media" Target="../media/media14.wma" /><Relationship Id="rId4" Type="http://schemas.openxmlformats.org/officeDocument/2006/relationships/image" Target="../media/image2.png" /></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5.wma" /><Relationship Id="rId1" Type="http://schemas.microsoft.com/office/2007/relationships/media" Target="../media/media15.wma" /><Relationship Id="rId4" Type="http://schemas.openxmlformats.org/officeDocument/2006/relationships/image" Target="../media/image2.png" /></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6.wma" /><Relationship Id="rId1" Type="http://schemas.microsoft.com/office/2007/relationships/media" Target="../media/media16.wma" /><Relationship Id="rId5" Type="http://schemas.openxmlformats.org/officeDocument/2006/relationships/image" Target="../media/image2.png" /><Relationship Id="rId4" Type="http://schemas.openxmlformats.org/officeDocument/2006/relationships/image" Target="../media/image5.png" /></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7.wma" /><Relationship Id="rId1" Type="http://schemas.microsoft.com/office/2007/relationships/media" Target="../media/media17.wma" /><Relationship Id="rId5" Type="http://schemas.openxmlformats.org/officeDocument/2006/relationships/image" Target="../media/image2.png" /><Relationship Id="rId4" Type="http://schemas.openxmlformats.org/officeDocument/2006/relationships/image" Target="../media/image6.png" /></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8.wma" /><Relationship Id="rId1" Type="http://schemas.microsoft.com/office/2007/relationships/media" Target="../media/media18.wma" /><Relationship Id="rId5" Type="http://schemas.openxmlformats.org/officeDocument/2006/relationships/image" Target="../media/image2.png" /><Relationship Id="rId4" Type="http://schemas.openxmlformats.org/officeDocument/2006/relationships/image" Target="../media/image7.png" /></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9.wma" /><Relationship Id="rId1" Type="http://schemas.microsoft.com/office/2007/relationships/media" Target="../media/media19.wma" /><Relationship Id="rId5" Type="http://schemas.openxmlformats.org/officeDocument/2006/relationships/image" Target="../media/image2.png" /><Relationship Id="rId4" Type="http://schemas.openxmlformats.org/officeDocument/2006/relationships/image" Target="../media/image8.jpeg" /></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2.wma" /><Relationship Id="rId1" Type="http://schemas.microsoft.com/office/2007/relationships/media" Target="../media/media2.wma" /><Relationship Id="rId5" Type="http://schemas.openxmlformats.org/officeDocument/2006/relationships/image" Target="../media/image2.png" /><Relationship Id="rId4" Type="http://schemas.openxmlformats.org/officeDocument/2006/relationships/image" Target="../media/image3.jpeg" /></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3.wma" /><Relationship Id="rId1" Type="http://schemas.microsoft.com/office/2007/relationships/media" Target="../media/media3.wma" /><Relationship Id="rId4" Type="http://schemas.openxmlformats.org/officeDocument/2006/relationships/image" Target="../media/image2.png" /></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4.wma" /><Relationship Id="rId1" Type="http://schemas.microsoft.com/office/2007/relationships/media" Target="../media/media4.wma" /><Relationship Id="rId4" Type="http://schemas.openxmlformats.org/officeDocument/2006/relationships/image" Target="../media/image2.png" /></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5.wma" /><Relationship Id="rId1" Type="http://schemas.microsoft.com/office/2007/relationships/media" Target="../media/media5.wma" /><Relationship Id="rId4" Type="http://schemas.openxmlformats.org/officeDocument/2006/relationships/image" Target="../media/image2.png" /></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6.wma" /><Relationship Id="rId1" Type="http://schemas.microsoft.com/office/2007/relationships/media" Target="../media/media6.wma" /><Relationship Id="rId4" Type="http://schemas.openxmlformats.org/officeDocument/2006/relationships/image" Target="../media/image2.png" /></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7.wma" /><Relationship Id="rId1" Type="http://schemas.microsoft.com/office/2007/relationships/media" Target="../media/media7.wma" /><Relationship Id="rId4" Type="http://schemas.openxmlformats.org/officeDocument/2006/relationships/image" Target="../media/image2.png" /></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8.wma" /><Relationship Id="rId1" Type="http://schemas.microsoft.com/office/2007/relationships/media" Target="../media/media8.wma" /><Relationship Id="rId4" Type="http://schemas.openxmlformats.org/officeDocument/2006/relationships/image" Target="../media/image2.png" /></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9.wma" /><Relationship Id="rId1" Type="http://schemas.microsoft.com/office/2007/relationships/media" Target="../media/media9.wma" /><Relationship Id="rId4"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بسم-الله-الرحمن-الرحيم-تحفة-290x300.jpg"/>
          <p:cNvPicPr>
            <a:picLocks noChangeAspect="1"/>
          </p:cNvPicPr>
          <p:nvPr/>
        </p:nvPicPr>
        <p:blipFill>
          <a:blip r:embed="rId4"/>
          <a:stretch>
            <a:fillRect/>
          </a:stretch>
        </p:blipFill>
        <p:spPr>
          <a:xfrm>
            <a:off x="785786" y="500042"/>
            <a:ext cx="7143799" cy="5929354"/>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cSld>
  <p:clrMapOvr>
    <a:masterClrMapping/>
  </p:clrMapOvr>
  <p:transition advTm="12933">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428992" y="285728"/>
            <a:ext cx="550069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أما إذا كانت مزاولة الرياضة أو النشاط البدني والتدريب لعدة مرات فأن هذه التغيرات الفسيولوجية تحدث لدى الأجهزة الوظيفية وتبقى وتستمر بالتطور إلى أن تصبح حالة تكيف لهذه الأجهزة على الحالة الوظيفية الجديدة وهذا ما يطلق عليه في المصطلح الفسيولوجي </a:t>
            </a:r>
            <a:r>
              <a:rPr kumimoji="0" lang="ar-SA"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((التكيف)) </a:t>
            </a:r>
            <a:r>
              <a:rPr kumimoji="0" lang="ar-S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وتشمل تغيرات وظيفية وبنائية مثل (( نقص معدل أو عدد ضربات القلب وقت الراحة، زيادة حجم الضربة، زيادة حجم الناتج القلبي ، قدرة القلب على ضخ أكبر كمية من الدم إلى العضلات العاملة أثناء الجهد مع الاقتصاد في صرف الطاقة))، فضلاً عن تكيف الجهاز العصبي . </a:t>
            </a:r>
            <a:endParaRPr kumimoji="0" lang="ar-SA" sz="2800" b="0" i="0" u="none" strike="noStrike" cap="none" normalizeH="0" baseline="0" dirty="0">
              <a:ln>
                <a:noFill/>
              </a:ln>
              <a:solidFill>
                <a:schemeClr val="tx1"/>
              </a:solidFill>
              <a:effectLst/>
              <a:latin typeface="Arial" pitchFamily="34" charset="0"/>
              <a:cs typeface="Arial" pitchFamily="34" charset="0"/>
            </a:endParaRPr>
          </a:p>
        </p:txBody>
      </p:sp>
      <p:pic>
        <p:nvPicPr>
          <p:cNvPr id="3" name="صورة 2" descr="images.jpg"/>
          <p:cNvPicPr>
            <a:picLocks noChangeAspect="1"/>
          </p:cNvPicPr>
          <p:nvPr/>
        </p:nvPicPr>
        <p:blipFill>
          <a:blip r:embed="rId4"/>
          <a:stretch>
            <a:fillRect/>
          </a:stretch>
        </p:blipFill>
        <p:spPr>
          <a:xfrm>
            <a:off x="500034" y="500042"/>
            <a:ext cx="2643206" cy="5786478"/>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cSld>
  <p:clrMapOvr>
    <a:masterClrMapping/>
  </p:clrMapOvr>
  <p:transition advTm="37934">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428604"/>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1" u="none" strike="noStrike" cap="none" normalizeH="0" baseline="0" dirty="0">
                <a:ln>
                  <a:noFill/>
                </a:ln>
                <a:solidFill>
                  <a:srgbClr val="FF0000"/>
                </a:solidFill>
                <a:effectLst/>
                <a:latin typeface="Arial" pitchFamily="34" charset="0"/>
                <a:ea typeface="Times New Roman" pitchFamily="18" charset="0"/>
                <a:cs typeface="Arial" pitchFamily="34" charset="0"/>
              </a:rPr>
              <a:t>أهمية علم الفسيولوجي في المجال ا</a:t>
            </a:r>
            <a:r>
              <a:rPr kumimoji="0" lang="ar-SA" sz="2400" b="1" i="1" u="none" strike="noStrike" cap="none" normalizeH="0" baseline="0" dirty="0" bmk="">
                <a:ln>
                  <a:noFill/>
                </a:ln>
                <a:solidFill>
                  <a:srgbClr val="FF0000"/>
                </a:solidFill>
                <a:effectLst/>
                <a:latin typeface="Arial" pitchFamily="34" charset="0"/>
                <a:ea typeface="Times New Roman" pitchFamily="18" charset="0"/>
                <a:cs typeface="Arial" pitchFamily="34" charset="0"/>
              </a:rPr>
              <a:t>لرياضي</a:t>
            </a:r>
            <a:r>
              <a:rPr kumimoji="0" lang="ar-SA" sz="2400" b="1" i="1" u="none" strike="noStrike" cap="none" normalizeH="0" baseline="0" dirty="0">
                <a:ln>
                  <a:noFill/>
                </a:ln>
                <a:solidFill>
                  <a:srgbClr val="FF0000"/>
                </a:solidFill>
                <a:effectLst/>
                <a:latin typeface="Arial" pitchFamily="34" charset="0"/>
                <a:ea typeface="Times New Roman" pitchFamily="18" charset="0"/>
                <a:cs typeface="Arial" pitchFamily="34" charset="0"/>
              </a:rPr>
              <a:t> : </a:t>
            </a:r>
            <a:endParaRPr kumimoji="0" lang="en-US" sz="2400" b="1" i="1" u="none" strike="noStrike" cap="none" normalizeH="0" baseline="0" dirty="0">
              <a:ln>
                <a:noFill/>
              </a:ln>
              <a:solidFill>
                <a:srgbClr val="FF0000"/>
              </a:solidFill>
              <a:effectLst/>
              <a:latin typeface="Arial" pitchFamily="34" charset="0"/>
              <a:ea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1" i="0" u="sng" strike="noStrike" cap="none" normalizeH="0" baseline="0" dirty="0">
                <a:ln>
                  <a:noFill/>
                </a:ln>
                <a:solidFill>
                  <a:srgbClr val="7030A0"/>
                </a:solidFill>
                <a:effectLst/>
                <a:latin typeface="Arial" pitchFamily="34" charset="0"/>
                <a:ea typeface="Times New Roman" pitchFamily="18" charset="0"/>
                <a:cs typeface="Arial" pitchFamily="34" charset="0"/>
              </a:rPr>
              <a:t>1- الانتقاء : </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إن اكتشاف الخصائص الفسيولوجية التي يتميز </a:t>
            </a:r>
            <a:r>
              <a:rPr kumimoji="0" lang="ar-SA"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بها</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الفرد ثم توجيهه لممارسة فعالية معينة بما يتناسب وخصائصه البيولوجية سوف يؤدي إلى تحسين المستويات الرياضية المتميزة خلال المنافسات الرياضية مع الاقتصاد بالجهد والمال الذي يبذل مع أفراد ليسوا صالحين في ممارسة أية نشاط أو إن قابليتهم محدودة في هذا النشاط أو ذاك، إن ذلك يمكن إن يتم من خلال قياس أو اختبار أجهزة ((الجهاز العضلي، جهاز الدوران، التنفس…الخ)). </a:t>
            </a:r>
            <a:r>
              <a:rPr kumimoji="0" lang="ar-SA"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اذ</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يتم توجيه الرياضي إلى الفعالية المناسبة المتطابقة مع إمكاناته الفسيولوجية.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1" i="0" u="sng" strike="noStrike" cap="none" normalizeH="0" baseline="0" dirty="0">
                <a:ln>
                  <a:noFill/>
                </a:ln>
                <a:solidFill>
                  <a:srgbClr val="7030A0"/>
                </a:solidFill>
                <a:effectLst/>
                <a:latin typeface="Arial" pitchFamily="34" charset="0"/>
                <a:ea typeface="Times New Roman" pitchFamily="18" charset="0"/>
                <a:cs typeface="Arial" pitchFamily="34" charset="0"/>
              </a:rPr>
              <a:t>2- تقنين حمل التدريب</a:t>
            </a:r>
            <a:r>
              <a:rPr kumimoji="0" lang="ar-SA" sz="24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إن تقنين حمل التدريب بما يتناسب والقدرة الفسيولوجية للرياضي تعد من أهم العوامل لنجاح المنهج التدريبي ومن ثم تحسين الإنجاز، </a:t>
            </a:r>
            <a:r>
              <a:rPr kumimoji="0" lang="ar-SA"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اذ</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يعد حمل التدريب هو الوسيلة لإحداث التأثيرات الفسيولوجية للجسم مما يحقق تحسين استجاباته وتكيف أجهزته.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إن استخدام الحمل البدني الملائم للرياضي هو الشيء المهم، </a:t>
            </a:r>
            <a:r>
              <a:rPr kumimoji="0" lang="ar-SA"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اذ</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إن استخدام أحمال بدنية يقل مستواها عن إمكانية الرياضي الفسيولوجية سوف لن تؤدي إلى تطوير أجهزته الداخلية ويصبح التدريب مضيعة للوقت. أما إذا زادت هذه الأ</a:t>
            </a:r>
            <a:r>
              <a:rPr lang="ar-IQ" sz="2400" dirty="0">
                <a:latin typeface="Arial" pitchFamily="34" charset="0"/>
                <a:ea typeface="Times New Roman" pitchFamily="18" charset="0"/>
                <a:cs typeface="Arial" pitchFamily="34" charset="0"/>
              </a:rPr>
              <a:t>ح</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مال عن قابلية الرياضي فأنها سوف تؤدي إلى الإرهاق وتدهور حالة الرياضي الصحية وكثرة الإصابات.  </a:t>
            </a:r>
            <a:endParaRPr kumimoji="0" lang="ar-SA" sz="2400" b="0" i="0" u="none" strike="noStrike" cap="none" normalizeH="0" baseline="0" dirty="0">
              <a:ln>
                <a:noFill/>
              </a:ln>
              <a:solidFill>
                <a:schemeClr val="tx1"/>
              </a:solidFill>
              <a:effectLst/>
              <a:latin typeface="Arial" pitchFamily="34" charset="0"/>
              <a:cs typeface="Arial" pitchFamily="34" charset="0"/>
            </a:endParaRPr>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p:transition advTm="14057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357166"/>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sng" strike="noStrike" cap="none" normalizeH="0" baseline="0" dirty="0">
                <a:ln>
                  <a:noFill/>
                </a:ln>
                <a:solidFill>
                  <a:srgbClr val="7030A0"/>
                </a:solidFill>
                <a:effectLst/>
                <a:latin typeface="Arial" pitchFamily="34" charset="0"/>
                <a:ea typeface="Times New Roman" pitchFamily="18" charset="0"/>
                <a:cs typeface="Arial" pitchFamily="34" charset="0"/>
              </a:rPr>
              <a:t>3- التعرف على التأثيرات الفسيولوجية للتدريب </a:t>
            </a:r>
            <a:r>
              <a:rPr kumimoji="0" lang="ar-SA" sz="28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ar-S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عند أداء مكونات حمل التدريب الخارجي من حيث الحجم والشدة والاستشفاء خلال الج</a:t>
            </a:r>
            <a:r>
              <a:rPr kumimoji="0" lang="ar-IQ"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ر</a:t>
            </a:r>
            <a:r>
              <a:rPr kumimoji="0" lang="ar-S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ع التدريبية لا يمكن للمدرب أن يفهم ويلاحظ مدى تطابق مكونات هذا الحمل مع قدرة الرياضي الفسيولوجي أثناء أداء مجموعات التمارين البدنية إلا من خلال الملاحظة أو سؤال الرياضي أو من خلال الزمن الذي طبق خلال الأداء أو الراحة وهذا يعتمد على مدى التقويم الذاتي وصدق الرياضي، إلا أن الفهم الصحيح والتطابق ما بين مكونات الحمل الخارجي وامكانية وقدرة الأجهزة الداخلية ((الحمل الداخلي)) للرياضي تأتي من خلال المؤشرات الفسيولوجية مثل النبض أثناء أو بعد الأداء مباشرة لمعرفة شدة الحمل البدني الممارس فضلاً عن النبض وقت الراحة لمعرفة هل وصل الرياضي إلى مرحلة الاستشفاء أو لا وفق القدرة البدنية المراد تطويرها إضافة إلى الراحة بين التكرارات والمجاميع. </a:t>
            </a:r>
            <a:endParaRPr kumimoji="0" lang="ar-SA" sz="2800" b="0" i="0" u="none" strike="noStrike" cap="none" normalizeH="0" baseline="0" dirty="0">
              <a:ln>
                <a:noFill/>
              </a:ln>
              <a:solidFill>
                <a:schemeClr val="tx1"/>
              </a:solidFill>
              <a:effectLst/>
              <a:latin typeface="Arial" pitchFamily="34" charset="0"/>
              <a:cs typeface="Arial"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p:transition advTm="10046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285728"/>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sng" strike="noStrike" cap="none" normalizeH="0" baseline="0" dirty="0">
                <a:ln>
                  <a:noFill/>
                </a:ln>
                <a:solidFill>
                  <a:srgbClr val="7030A0"/>
                </a:solidFill>
                <a:effectLst/>
                <a:latin typeface="Arial" pitchFamily="34" charset="0"/>
                <a:ea typeface="Times New Roman" pitchFamily="18" charset="0"/>
                <a:cs typeface="Arial" pitchFamily="34" charset="0"/>
              </a:rPr>
              <a:t>4- الاختبارات والمقاييس : </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تعد الاختبارات الفسيولوجية من أهم العوامل التي يجب أن تصاحب المنهج التدريبي حتى نتمكن من التأكد من ملائمة حمل التدريب لمستوى الرياضي ومن ثم يمكن رفع وخفض حمل التدريب على وفق هذه الاختبارات، كما وتساعد الاختبارات الفسيولوجية على الكشف عن أية خلل في الحالة الصحية ومن ثم معالجة ذلك قبل أن تتفاقم لدى الرياضي مما يؤدي إلى عدم المشاركة في التدريب أو المنافسة وحتى إلى خسارة الرياضي.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1" i="0" u="sng" strike="noStrike" cap="none" normalizeH="0" baseline="0" dirty="0">
                <a:ln>
                  <a:noFill/>
                </a:ln>
                <a:solidFill>
                  <a:srgbClr val="7030A0"/>
                </a:solidFill>
                <a:effectLst/>
                <a:latin typeface="Arial" pitchFamily="34" charset="0"/>
                <a:ea typeface="Times New Roman" pitchFamily="18" charset="0"/>
                <a:cs typeface="Arial" pitchFamily="34" charset="0"/>
              </a:rPr>
              <a:t>5- الحالة الصحية :</a:t>
            </a:r>
            <a:r>
              <a:rPr kumimoji="0" lang="ar-SA" sz="24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إن تحسين الحالة الصحية للرياضي واحدة من الأهداف التربوية للتدريب الرياضي. إن التقنين الخاطئ لحمل التدريب يؤدي إلى حدوث خلل في أجهزة الرياضي، ولعل السبب المباشر لعلماء الطب الرياضي وفسيولوجيا التدريب عن الكشف على الحالة الصحية للرياضي إنما ناتج عن الزيادة الهائلة </a:t>
            </a:r>
            <a:r>
              <a:rPr kumimoji="0" lang="ar-SA"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لاحمال</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التدريب من حيث الحجم والشدة، وهذا مما يتوجب على المدرب فهم البيانات الفسيولوجية عن تأثير حالة التدريب على حالة الرياضي الصحية، إن قلة الفهم الفسيولوجية من قبل المدرب واللاعب عن كيفية تخليص الجسم من الحرارة وأهمية تناول الماء في الجو الحار فضلاً عن التغيرات الفسيولوجية التي تحدث أثناء ممارسة النشاط الرياضي قد تؤدي إلى الأضرار بالرياضي من الناحية الصحية فضلاً عن نوع الغذاء المتناول. </a:t>
            </a:r>
            <a:endParaRPr kumimoji="0" lang="ar-SA" sz="2400" b="0" i="0" u="none" strike="noStrike" cap="none" normalizeH="0" baseline="0" dirty="0">
              <a:ln>
                <a:noFill/>
              </a:ln>
              <a:solidFill>
                <a:schemeClr val="tx1"/>
              </a:solidFill>
              <a:effectLst/>
              <a:latin typeface="Arial" pitchFamily="34" charset="0"/>
              <a:cs typeface="Arial"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p:transition advTm="134022">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285728"/>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من خلال ما تقدم شرحه من مفهوم وأهمية لكل من </a:t>
            </a:r>
            <a:r>
              <a:rPr kumimoji="0" lang="ar-SA"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الفسيولوجيا</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بصورة عامة وفسيولوجيا التدريب الرياضي بصورة خاصة، إن ما </a:t>
            </a:r>
            <a:r>
              <a:rPr kumimoji="0" lang="ar-SA"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يهمنا</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بالموضوع هو دراسة الإنسان على وفق كل ما ذكر الذي يعد أكبر </a:t>
            </a:r>
            <a:r>
              <a:rPr kumimoji="0" lang="ar-SA"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اعجوبة</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في بناءة وتركيب أجزاءه ووظائف أعضاءه ، إن </a:t>
            </a:r>
            <a:r>
              <a:rPr kumimoji="0" lang="ar-SA" sz="3200" b="1" i="0" u="none" strike="noStrike" cap="none" normalizeH="0" baseline="0" dirty="0">
                <a:ln>
                  <a:noFill/>
                </a:ln>
                <a:solidFill>
                  <a:srgbClr val="FFC000"/>
                </a:solidFill>
                <a:effectLst/>
                <a:latin typeface="Arial" pitchFamily="34" charset="0"/>
                <a:ea typeface="Times New Roman" pitchFamily="18" charset="0"/>
                <a:cs typeface="Arial" pitchFamily="34" charset="0"/>
              </a:rPr>
              <a:t>تركيب هذا الكائن الحي الفريد يتكون من</a:t>
            </a:r>
            <a:r>
              <a:rPr kumimoji="0" lang="ar-SA" sz="3200" b="0" i="0" u="none" strike="noStrike" cap="none" normalizeH="0" baseline="0" dirty="0">
                <a:ln>
                  <a:noFill/>
                </a:ln>
                <a:solidFill>
                  <a:srgbClr val="FFC000"/>
                </a:solidFill>
                <a:effectLst/>
                <a:latin typeface="Arial" pitchFamily="34" charset="0"/>
                <a:ea typeface="Times New Roman" pitchFamily="18" charset="0"/>
                <a:cs typeface="Arial" pitchFamily="34" charset="0"/>
              </a:rPr>
              <a:t>: </a:t>
            </a:r>
            <a:endParaRPr kumimoji="0" lang="en-US" sz="3200" b="0" i="0" u="none" strike="noStrike" cap="none" normalizeH="0" baseline="0" dirty="0">
              <a:ln>
                <a:noFill/>
              </a:ln>
              <a:solidFill>
                <a:srgbClr val="FFC00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3200" b="1" i="0" u="sng" strike="noStrike" cap="none" normalizeH="0" baseline="0" dirty="0">
                <a:ln>
                  <a:noFill/>
                </a:ln>
                <a:solidFill>
                  <a:srgbClr val="7030A0"/>
                </a:solidFill>
                <a:effectLst/>
                <a:latin typeface="Arial" pitchFamily="34" charset="0"/>
                <a:ea typeface="Times New Roman" pitchFamily="18" charset="0"/>
                <a:cs typeface="Arial" pitchFamily="34" charset="0"/>
              </a:rPr>
              <a:t>1.  الخلية : </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A"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أصغر وحدة بنائية في جسم الإنسان فالدماغ مثلاً يحتوي على (( 13 )) مليار خلية عصبية </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فهي وحدة بنائية ووظيفية، اذ يوجد في جسم الإنسان عدة خلايا . </a:t>
            </a:r>
            <a:endParaRPr kumimoji="0" lang="ar-SA" sz="3200" b="1" i="0" u="sng"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3200" b="1" i="0" u="sng" strike="noStrike" cap="none" normalizeH="0" baseline="0" dirty="0">
                <a:ln>
                  <a:noFill/>
                </a:ln>
                <a:solidFill>
                  <a:srgbClr val="7030A0"/>
                </a:solidFill>
                <a:effectLst/>
                <a:latin typeface="Calibri" pitchFamily="34" charset="0"/>
                <a:ea typeface="Calibri" pitchFamily="34" charset="0"/>
                <a:cs typeface="Arial" pitchFamily="34" charset="0"/>
              </a:rPr>
              <a:t>2.  النسيج :</a:t>
            </a:r>
            <a:r>
              <a:rPr kumimoji="0" lang="ar-SA" sz="3200" b="0" i="0" u="none" strike="noStrike" cap="none" normalizeH="0" baseline="0" dirty="0">
                <a:ln>
                  <a:noFill/>
                </a:ln>
                <a:solidFill>
                  <a:srgbClr val="7030A0"/>
                </a:solidFill>
                <a:effectLst/>
                <a:latin typeface="Calibri" pitchFamily="34" charset="0"/>
                <a:ea typeface="Calibri" pitchFamily="34" charset="0"/>
                <a:cs typeface="Arial" pitchFamily="34" charset="0"/>
              </a:rPr>
              <a:t> </a:t>
            </a:r>
            <a:r>
              <a:rPr kumimoji="0" lang="ar-SA" sz="3200" b="1" i="0" u="none" strike="noStrike" cap="none" normalizeH="0" baseline="0" dirty="0">
                <a:ln>
                  <a:noFill/>
                </a:ln>
                <a:solidFill>
                  <a:schemeClr val="tx1"/>
                </a:solidFill>
                <a:effectLst/>
                <a:latin typeface="Calibri" pitchFamily="34" charset="0"/>
                <a:ea typeface="Calibri" pitchFamily="34" charset="0"/>
                <a:cs typeface="Arial" pitchFamily="34" charset="0"/>
              </a:rPr>
              <a:t>مجموعة من الخلايا تتشابه في التركيب والوظيفة والمنشأ </a:t>
            </a:r>
            <a:r>
              <a:rPr kumimoji="0" lang="ar-SA" sz="3200" i="0" u="none" strike="noStrike" cap="none" normalizeH="0" baseline="0" dirty="0">
                <a:ln>
                  <a:noFill/>
                </a:ln>
                <a:solidFill>
                  <a:schemeClr val="tx1"/>
                </a:solidFill>
                <a:effectLst/>
                <a:latin typeface="Calibri" pitchFamily="34" charset="0"/>
                <a:ea typeface="Calibri" pitchFamily="34" charset="0"/>
                <a:cs typeface="Arial" pitchFamily="34" charset="0"/>
              </a:rPr>
              <a:t>(( أي نشأت كلها من نفس الطبقة الجرثومية في الجنين )) </a:t>
            </a:r>
            <a:r>
              <a:rPr kumimoji="0" lang="ar-SA" sz="3200" b="0" i="0" u="none" strike="noStrike" cap="none" normalizeH="0" baseline="0" dirty="0">
                <a:ln>
                  <a:noFill/>
                </a:ln>
                <a:solidFill>
                  <a:schemeClr val="tx1"/>
                </a:solidFill>
                <a:effectLst/>
                <a:latin typeface="Calibri" pitchFamily="34" charset="0"/>
                <a:ea typeface="Calibri" pitchFamily="34" charset="0"/>
                <a:cs typeface="Arial" pitchFamily="34" charset="0"/>
              </a:rPr>
              <a:t>وتوجد في جسم الإنسان أربعة أنواع من الأنسجة ((</a:t>
            </a:r>
            <a:r>
              <a:rPr kumimoji="0" lang="ar-SA" sz="3200" b="1" i="0" u="none" strike="noStrike" cap="none" normalizeH="0" baseline="0" dirty="0">
                <a:ln>
                  <a:noFill/>
                </a:ln>
                <a:solidFill>
                  <a:schemeClr val="tx1"/>
                </a:solidFill>
                <a:effectLst/>
                <a:latin typeface="Calibri" pitchFamily="34" charset="0"/>
                <a:ea typeface="Calibri" pitchFamily="34" charset="0"/>
                <a:cs typeface="Arial" pitchFamily="34" charset="0"/>
              </a:rPr>
              <a:t>الطلائية ، الضامة ، العضلية ، العصبية</a:t>
            </a:r>
            <a:r>
              <a:rPr kumimoji="0" lang="ar-SA" sz="3200" b="0" i="0" u="none" strike="noStrike" cap="none" normalizeH="0" baseline="0" dirty="0">
                <a:ln>
                  <a:noFill/>
                </a:ln>
                <a:solidFill>
                  <a:schemeClr val="tx1"/>
                </a:solidFill>
                <a:effectLst/>
                <a:latin typeface="Calibri" pitchFamily="34" charset="0"/>
                <a:ea typeface="Calibri" pitchFamily="34" charset="0"/>
                <a:cs typeface="Arial" pitchFamily="34" charset="0"/>
              </a:rPr>
              <a:t>)). </a:t>
            </a:r>
            <a:endParaRPr kumimoji="0" lang="ar-SA" sz="3200" b="0" i="0" u="none" strike="noStrike" cap="none" normalizeH="0" baseline="0" dirty="0">
              <a:ln>
                <a:noFill/>
              </a:ln>
              <a:solidFill>
                <a:schemeClr val="tx1"/>
              </a:solidFill>
              <a:effectLst/>
              <a:latin typeface="Arial" pitchFamily="34" charset="0"/>
              <a:cs typeface="Arial"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p:transition advTm="9434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243938"/>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sng" strike="noStrike" cap="none" normalizeH="0" baseline="0" dirty="0">
                <a:ln>
                  <a:noFill/>
                </a:ln>
                <a:solidFill>
                  <a:srgbClr val="7030A0"/>
                </a:solidFill>
                <a:effectLst/>
                <a:latin typeface="Arial" pitchFamily="34" charset="0"/>
                <a:ea typeface="Times New Roman" pitchFamily="18" charset="0"/>
                <a:cs typeface="Arial" pitchFamily="34" charset="0"/>
              </a:rPr>
              <a:t>3.  العضو:</a:t>
            </a:r>
            <a:r>
              <a:rPr kumimoji="0" lang="ar-SA" sz="24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هو ارتباط نسيجان أو أكثر بطريقة خاصة وهذه الأعضاء أكثر تعقيداً من الأنسجة وهي تؤدي الوظائف المختلفة والأنشطة التي يمارسها الإنسان.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هناك دائما نسيج واحد رئيسي هو </a:t>
            </a:r>
            <a:r>
              <a:rPr kumimoji="0" lang="ar-SA"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المسؤول</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عن أداء العضو لوظيفته بينما تقوم بقية الأنسجة الأخرى بالمساعدة والدعم وعليه هناك نسيج رئيسي واحد وعدة أنسجة ثانوية.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مثال / المعدة -----&gt;&gt; </a:t>
            </a:r>
            <a:r>
              <a:rPr kumimoji="0" lang="ar-S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النسيج </a:t>
            </a:r>
            <a:r>
              <a:rPr kumimoji="0" lang="ar-SA" sz="24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الطلائي</a:t>
            </a:r>
            <a:r>
              <a:rPr kumimoji="0" lang="ar-S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الذي يكون الغشاء المخاطي للمعدة هو </a:t>
            </a:r>
            <a:r>
              <a:rPr kumimoji="0" lang="ar-S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النسيج الرئيسي </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الذي يؤدي وظيفة الهضم بينما العضلات، الأعصاب، </a:t>
            </a:r>
            <a:r>
              <a:rPr kumimoji="0" lang="ar-S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النسيج </a:t>
            </a:r>
            <a:r>
              <a:rPr kumimoji="0" lang="ar-SA" sz="24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الضام</a:t>
            </a:r>
            <a:r>
              <a:rPr kumimoji="0" lang="ar-S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هي أنسجة ثانوية .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1" i="0" u="sng" strike="noStrike" cap="none" normalizeH="0" baseline="0" dirty="0">
                <a:ln>
                  <a:noFill/>
                </a:ln>
                <a:solidFill>
                  <a:srgbClr val="7030A0"/>
                </a:solidFill>
                <a:effectLst/>
                <a:latin typeface="Arial" pitchFamily="34" charset="0"/>
                <a:ea typeface="Times New Roman" pitchFamily="18" charset="0"/>
                <a:cs typeface="Arial" pitchFamily="34" charset="0"/>
              </a:rPr>
              <a:t>4. الجهاز :</a:t>
            </a:r>
            <a:r>
              <a:rPr kumimoji="0" lang="ar-SA" sz="24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هو ارتباط مجموعة من الأعضاء وظيفياً والأجهزة أكثر وحدات الجسم تعقيداً ويؤدي كل منها وظيفة معينة أو مجموعة من الوظائف .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مثال / </a:t>
            </a:r>
            <a:r>
              <a:rPr kumimoji="0" lang="ar-S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الجهاز الهضمي يؤدي وظائف عديدة هي : </a:t>
            </a:r>
            <a:endParaRPr kumimoji="0" lang="en-US" sz="2400" b="1"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تناول الغذاء وهضمه. </a:t>
            </a:r>
            <a:endParaRPr kumimoji="0" lang="en-US" sz="2400" b="1"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امتصاص وطرد الفضلات التي لا يمكن هضمها. </a:t>
            </a:r>
            <a:endParaRPr kumimoji="0" lang="en-US" sz="2400" b="1"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b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ar-SA"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هذا إذا هو جسم الإنسان مجموعة من الأجهزة المعقدة يتألف كل منها من عدة أعضاء، وكل عضو من عدة أنسجة، وكل نسيج من عدة خلايا ومحصلة هذه الوظائف جميعها تكوّن ما يسمى بالنشاطات الحيوية للإنسان ((هي الحياة نفسها)). </a:t>
            </a:r>
            <a:endParaRPr kumimoji="0" lang="ar-SA" sz="2400" b="0" i="0" u="none" strike="noStrike" cap="none" normalizeH="0" baseline="0" dirty="0">
              <a:ln>
                <a:noFill/>
              </a:ln>
              <a:solidFill>
                <a:schemeClr val="tx1"/>
              </a:solidFill>
              <a:effectLst/>
              <a:latin typeface="Arial" pitchFamily="34" charset="0"/>
              <a:cs typeface="Arial"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p:transition advTm="109026">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5852" y="357166"/>
            <a:ext cx="6418745" cy="523220"/>
          </a:xfrm>
          <a:prstGeom prst="rect">
            <a:avLst/>
          </a:prstGeom>
        </p:spPr>
        <p:txBody>
          <a:bodyPr wrap="none">
            <a:spAutoFit/>
          </a:bodyPr>
          <a:lstStyle/>
          <a:p>
            <a:r>
              <a:rPr lang="ar-SA" sz="2800" b="1" i="1" dirty="0">
                <a:solidFill>
                  <a:srgbClr val="C00000"/>
                </a:solidFill>
              </a:rPr>
              <a:t>وأخيراً تقسم الدراسات الفسيولوجية إلى ثلاثة أقسام</a:t>
            </a:r>
            <a:r>
              <a:rPr lang="ar-SA" sz="2800" i="1" dirty="0">
                <a:solidFill>
                  <a:srgbClr val="C00000"/>
                </a:solidFill>
              </a:rPr>
              <a:t> : </a:t>
            </a:r>
            <a:endParaRPr lang="ar-IQ" sz="2800" i="1" dirty="0">
              <a:solidFill>
                <a:srgbClr val="C00000"/>
              </a:solidFill>
            </a:endParaRPr>
          </a:p>
        </p:txBody>
      </p:sp>
      <p:sp>
        <p:nvSpPr>
          <p:cNvPr id="30721" name="Rectangle 1"/>
          <p:cNvSpPr>
            <a:spLocks noChangeArrowheads="1"/>
          </p:cNvSpPr>
          <p:nvPr/>
        </p:nvSpPr>
        <p:spPr bwMode="auto">
          <a:xfrm>
            <a:off x="3357554" y="1142984"/>
            <a:ext cx="557216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200" b="1" i="0" u="sng" strike="noStrike" cap="none" normalizeH="0" baseline="0" dirty="0">
                <a:ln>
                  <a:noFill/>
                </a:ln>
                <a:solidFill>
                  <a:srgbClr val="7030A0"/>
                </a:solidFill>
                <a:effectLst/>
                <a:latin typeface="Arial" pitchFamily="34" charset="0"/>
                <a:ea typeface="Times New Roman" pitchFamily="18" charset="0"/>
                <a:cs typeface="Arial" pitchFamily="34" charset="0"/>
              </a:rPr>
              <a:t>1- </a:t>
            </a:r>
            <a:r>
              <a:rPr kumimoji="0" lang="ar-SA" sz="3200" b="1" i="0" u="sng" strike="noStrike" cap="none" normalizeH="0" baseline="0" dirty="0" err="1">
                <a:ln>
                  <a:noFill/>
                </a:ln>
                <a:solidFill>
                  <a:srgbClr val="7030A0"/>
                </a:solidFill>
                <a:effectLst/>
                <a:latin typeface="Arial" pitchFamily="34" charset="0"/>
                <a:ea typeface="Times New Roman" pitchFamily="18" charset="0"/>
                <a:cs typeface="Arial" pitchFamily="34" charset="0"/>
              </a:rPr>
              <a:t>الفسيولوجيا</a:t>
            </a:r>
            <a:r>
              <a:rPr kumimoji="0" lang="ar-SA" sz="3200" b="1" i="0" u="sng" strike="noStrike" cap="none" normalizeH="0" baseline="0" dirty="0">
                <a:ln>
                  <a:noFill/>
                </a:ln>
                <a:solidFill>
                  <a:srgbClr val="7030A0"/>
                </a:solidFill>
                <a:effectLst/>
                <a:latin typeface="Arial" pitchFamily="34" charset="0"/>
                <a:ea typeface="Times New Roman" pitchFamily="18" charset="0"/>
                <a:cs typeface="Arial" pitchFamily="34" charset="0"/>
              </a:rPr>
              <a:t> العامة :</a:t>
            </a:r>
            <a:r>
              <a:rPr kumimoji="0" lang="ar-SA" sz="32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وهي تعنى بدراسة الخصائص الأساسية المشتركة بين معظم الكائنات الحية دون التقيد بنوع معين من هذه الكائنات كالحيوان، الإنسان والنبات وهي دراسة العمليات الحيوية المميزة لكل كائن حي مثل التغذية، التنفس، التكاثر…الخ، فهو يدرس التنفس مثلاً كعملية حيوية بصورة عامة وهذا يعتمد على بناء الخلية والتي تتشابه في كثير من الخواص (( خلية أرنب، سمكة، ضفدعة)) هي واحدة ومتشابه</a:t>
            </a:r>
            <a:r>
              <a:rPr kumimoji="0" lang="ar-SA"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ar-SA" sz="1800" b="0" i="0" u="none" strike="noStrike" cap="none" normalizeH="0" baseline="0" dirty="0">
              <a:ln>
                <a:noFill/>
              </a:ln>
              <a:solidFill>
                <a:schemeClr val="tx1"/>
              </a:solidFill>
              <a:effectLst/>
              <a:latin typeface="Arial" pitchFamily="34" charset="0"/>
              <a:cs typeface="Arial" pitchFamily="34" charset="0"/>
            </a:endParaRPr>
          </a:p>
        </p:txBody>
      </p:sp>
      <p:pic>
        <p:nvPicPr>
          <p:cNvPr id="4" name="صورة 3" descr="images.png"/>
          <p:cNvPicPr>
            <a:picLocks noChangeAspect="1"/>
          </p:cNvPicPr>
          <p:nvPr/>
        </p:nvPicPr>
        <p:blipFill>
          <a:blip r:embed="rId4"/>
          <a:stretch>
            <a:fillRect/>
          </a:stretch>
        </p:blipFill>
        <p:spPr>
          <a:xfrm>
            <a:off x="428596" y="1500174"/>
            <a:ext cx="2428892" cy="4786346"/>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cSld>
  <p:clrMapOvr>
    <a:masterClrMapping/>
  </p:clrMapOvr>
  <p:transition advTm="50967">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857588" y="714356"/>
            <a:ext cx="500069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600" b="1" i="0" u="sng" strike="noStrike" cap="none" normalizeH="0" baseline="0" dirty="0">
                <a:ln>
                  <a:noFill/>
                </a:ln>
                <a:solidFill>
                  <a:srgbClr val="7030A0"/>
                </a:solidFill>
                <a:effectLst/>
                <a:latin typeface="Arial" pitchFamily="34" charset="0"/>
                <a:ea typeface="Times New Roman" pitchFamily="18" charset="0"/>
                <a:cs typeface="Arial" pitchFamily="34" charset="0"/>
              </a:rPr>
              <a:t>2-</a:t>
            </a:r>
            <a:r>
              <a:rPr kumimoji="0" lang="ar-SA" sz="4000" b="1" i="0" u="sng"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A" sz="4000" b="1" i="0" u="sng" strike="noStrike" cap="none" normalizeH="0" baseline="0" dirty="0">
                <a:ln>
                  <a:noFill/>
                </a:ln>
                <a:solidFill>
                  <a:srgbClr val="7030A0"/>
                </a:solidFill>
                <a:effectLst/>
                <a:latin typeface="Arial" pitchFamily="34" charset="0"/>
                <a:ea typeface="Times New Roman" pitchFamily="18" charset="0"/>
                <a:cs typeface="Arial" pitchFamily="34" charset="0"/>
              </a:rPr>
              <a:t>فسيولوجيا المجموعات الخاصة </a:t>
            </a:r>
            <a:r>
              <a:rPr kumimoji="0" lang="ar-SA" sz="40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ar-SA" sz="4000" b="0" i="0" u="none" strike="noStrike" cap="none" normalizeH="0" baseline="0" dirty="0">
                <a:ln>
                  <a:noFill/>
                </a:ln>
                <a:solidFill>
                  <a:schemeClr val="tx1"/>
                </a:solidFill>
                <a:effectLst/>
                <a:latin typeface="Arial" pitchFamily="34" charset="0"/>
                <a:ea typeface="Times New Roman" pitchFamily="18" charset="0"/>
                <a:cs typeface="Arial" pitchFamily="34" charset="0"/>
              </a:rPr>
              <a:t>ويعنى هذا الفرع بدراسة الخصائص الوظيفية لمجوعة معينة من الحيوان أو النبات مثل فسيولوجيا ((</a:t>
            </a:r>
            <a:r>
              <a:rPr kumimoji="0" lang="ar-SA" sz="4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الثديات</a:t>
            </a:r>
            <a:r>
              <a:rPr kumimoji="0" lang="ar-SA" sz="40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الحشرات، الأسماك)) وقد تختص بدراسة نوع واحد ((فسيولوجيا الإنسان مثلاً)). </a:t>
            </a:r>
            <a:endParaRPr kumimoji="0" lang="ar-SA" sz="4000" b="0" i="0" u="none" strike="noStrike" cap="none" normalizeH="0" baseline="0" dirty="0">
              <a:ln>
                <a:noFill/>
              </a:ln>
              <a:solidFill>
                <a:schemeClr val="tx1"/>
              </a:solidFill>
              <a:effectLst/>
              <a:latin typeface="Arial" pitchFamily="34" charset="0"/>
              <a:cs typeface="Arial" pitchFamily="34" charset="0"/>
            </a:endParaRPr>
          </a:p>
        </p:txBody>
      </p:sp>
      <p:pic>
        <p:nvPicPr>
          <p:cNvPr id="3" name="صورة 2" descr="2029349.png"/>
          <p:cNvPicPr>
            <a:picLocks noChangeAspect="1"/>
          </p:cNvPicPr>
          <p:nvPr/>
        </p:nvPicPr>
        <p:blipFill>
          <a:blip r:embed="rId4"/>
          <a:stretch>
            <a:fillRect/>
          </a:stretch>
        </p:blipFill>
        <p:spPr>
          <a:xfrm>
            <a:off x="428596" y="857232"/>
            <a:ext cx="3143271" cy="5572140"/>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cSld>
  <p:clrMapOvr>
    <a:masterClrMapping/>
  </p:clrMapOvr>
  <p:transition advTm="24947">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571868" y="714356"/>
            <a:ext cx="535785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600" b="1" i="0" u="sng" strike="noStrike" cap="none" normalizeH="0" baseline="0" dirty="0">
                <a:ln>
                  <a:noFill/>
                </a:ln>
                <a:solidFill>
                  <a:srgbClr val="7030A0"/>
                </a:solidFill>
                <a:effectLst/>
                <a:latin typeface="Arial" pitchFamily="34" charset="0"/>
                <a:ea typeface="Times New Roman" pitchFamily="18" charset="0"/>
                <a:cs typeface="Arial" pitchFamily="34" charset="0"/>
              </a:rPr>
              <a:t>3-</a:t>
            </a:r>
            <a:r>
              <a:rPr kumimoji="0" lang="ar-SA" sz="3600" b="1" i="0" u="sng" strike="noStrike" cap="none" normalizeH="0" baseline="0" dirty="0" err="1">
                <a:ln>
                  <a:noFill/>
                </a:ln>
                <a:solidFill>
                  <a:srgbClr val="7030A0"/>
                </a:solidFill>
                <a:effectLst/>
                <a:latin typeface="Arial" pitchFamily="34" charset="0"/>
                <a:ea typeface="Times New Roman" pitchFamily="18" charset="0"/>
                <a:cs typeface="Arial" pitchFamily="34" charset="0"/>
              </a:rPr>
              <a:t>الفسيولوجيا</a:t>
            </a:r>
            <a:r>
              <a:rPr kumimoji="0" lang="ar-SA" sz="3600" b="1" i="0" u="sng" strike="noStrike" cap="none" normalizeH="0" baseline="0" dirty="0">
                <a:ln>
                  <a:noFill/>
                </a:ln>
                <a:solidFill>
                  <a:srgbClr val="7030A0"/>
                </a:solidFill>
                <a:effectLst/>
                <a:latin typeface="Arial" pitchFamily="34" charset="0"/>
                <a:ea typeface="Times New Roman" pitchFamily="18" charset="0"/>
                <a:cs typeface="Arial" pitchFamily="34" charset="0"/>
              </a:rPr>
              <a:t> المقارنة :</a:t>
            </a:r>
            <a:r>
              <a:rPr kumimoji="0" lang="ar-SA" sz="36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ar-SA" sz="3600" b="0" i="0" u="none" strike="noStrike" cap="none" normalizeH="0" baseline="0" dirty="0">
                <a:ln>
                  <a:noFill/>
                </a:ln>
                <a:solidFill>
                  <a:schemeClr val="tx1"/>
                </a:solidFill>
                <a:effectLst/>
                <a:latin typeface="Arial" pitchFamily="34" charset="0"/>
                <a:ea typeface="Times New Roman" pitchFamily="18" charset="0"/>
                <a:cs typeface="Arial" pitchFamily="34" charset="0"/>
              </a:rPr>
              <a:t>وهي دراسة مقارنة الطرق التي تؤدي </a:t>
            </a:r>
            <a:r>
              <a:rPr kumimoji="0" lang="ar-SA" sz="3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بها</a:t>
            </a:r>
            <a:r>
              <a:rPr kumimoji="0" lang="ar-SA" sz="36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الكائنات الحية وظائف متشابه. مثال/ لو أردنا دراسة ظاهرة التنفس فان الإنسان يتنفس والضفدع يتنفس </a:t>
            </a:r>
            <a:r>
              <a:rPr kumimoji="0" lang="ar-SA" sz="3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والاميبيا</a:t>
            </a:r>
            <a:r>
              <a:rPr kumimoji="0" lang="ar-SA" sz="3600" b="0" i="0" u="none" strike="noStrike" cap="none" normalizeH="0" baseline="0" dirty="0">
                <a:ln>
                  <a:noFill/>
                </a:ln>
                <a:solidFill>
                  <a:schemeClr val="tx1"/>
                </a:solidFill>
                <a:effectLst/>
                <a:latin typeface="Arial" pitchFamily="34" charset="0"/>
                <a:ea typeface="Times New Roman" pitchFamily="18" charset="0"/>
                <a:cs typeface="Arial" pitchFamily="34" charset="0"/>
              </a:rPr>
              <a:t> تتنفس ولكن طريقة تنفس وميكانيكية التنفس تختلف من كائن إلى آخر وعليه فأن الآلية تختلف والأعضاء تختلف.</a:t>
            </a:r>
            <a:endParaRPr kumimoji="0" lang="ar-SA" sz="3600" b="0" i="0" u="none" strike="noStrike" cap="none" normalizeH="0" baseline="0" dirty="0">
              <a:ln>
                <a:noFill/>
              </a:ln>
              <a:solidFill>
                <a:schemeClr val="tx1"/>
              </a:solidFill>
              <a:effectLst/>
              <a:latin typeface="Arial" pitchFamily="34" charset="0"/>
              <a:cs typeface="Arial" pitchFamily="34" charset="0"/>
            </a:endParaRPr>
          </a:p>
        </p:txBody>
      </p:sp>
      <p:pic>
        <p:nvPicPr>
          <p:cNvPr id="3" name="صورة 2" descr="8775.png_860.png"/>
          <p:cNvPicPr>
            <a:picLocks noChangeAspect="1"/>
          </p:cNvPicPr>
          <p:nvPr/>
        </p:nvPicPr>
        <p:blipFill>
          <a:blip r:embed="rId4"/>
          <a:stretch>
            <a:fillRect/>
          </a:stretch>
        </p:blipFill>
        <p:spPr>
          <a:xfrm>
            <a:off x="500034" y="857232"/>
            <a:ext cx="2928934" cy="5286412"/>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cSld>
  <p:clrMapOvr>
    <a:masterClrMapping/>
  </p:clrMapOvr>
  <p:transition advTm="69985">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شكراً+لإصغائكم.jpg"/>
          <p:cNvPicPr>
            <a:picLocks noChangeAspect="1"/>
          </p:cNvPicPr>
          <p:nvPr/>
        </p:nvPicPr>
        <p:blipFill>
          <a:blip r:embed="rId4"/>
          <a:stretch>
            <a:fillRect/>
          </a:stretch>
        </p:blipFill>
        <p:spPr>
          <a:xfrm>
            <a:off x="1357290" y="1000108"/>
            <a:ext cx="6143668" cy="41845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cSld>
  <p:clrMapOvr>
    <a:masterClrMapping/>
  </p:clrMapOvr>
  <p:transition advTm="24861">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1142984"/>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يعد علم </a:t>
            </a:r>
            <a:r>
              <a:rPr kumimoji="0" lang="ar-SA"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الفسيولوجيا</a:t>
            </a:r>
            <a:r>
              <a:rPr kumimoji="0" lang="ar-S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أحد الفروع الهامة لعلم البيولوجي الذي يهتم بدراسة ظاهرة الحياة في الكائنات الحية بصورة عامة ، فالكائن الحي عبارة عن وحدة بيولوجية أي (( وحدة بنائية متكاملة مترابطة تتفاعل مكوناتها لتعطي ظاهرة الحياة للكائن الحي )) . وعلم الفسيولوجي </a:t>
            </a:r>
            <a:r>
              <a:rPr kumimoji="0" lang="ar-SA"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 هو العلم الذي يهتم بدراسة كيفية حدوث وظائف الكائن الحي المختلفة مثل عمل جهاز الدوران، جهاز التنفس، الجهاز العضلي، الغدد الصم… الخ)) </a:t>
            </a:r>
            <a:endParaRPr kumimoji="0" lang="ar-SA" sz="2800" b="1" i="0" u="none" strike="noStrike" cap="none" normalizeH="0" baseline="0" dirty="0">
              <a:ln>
                <a:noFill/>
              </a:ln>
              <a:solidFill>
                <a:schemeClr val="tx1"/>
              </a:solidFill>
              <a:effectLst/>
              <a:latin typeface="Arial" pitchFamily="34" charset="0"/>
              <a:cs typeface="Arial" pitchFamily="34" charset="0"/>
            </a:endParaRPr>
          </a:p>
        </p:txBody>
      </p:sp>
      <p:sp>
        <p:nvSpPr>
          <p:cNvPr id="16387" name="Rectangle 3"/>
          <p:cNvSpPr>
            <a:spLocks noChangeArrowheads="1"/>
          </p:cNvSpPr>
          <p:nvPr/>
        </p:nvSpPr>
        <p:spPr bwMode="auto">
          <a:xfrm>
            <a:off x="2143108" y="285728"/>
            <a:ext cx="4498346"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sng" strike="noStrike" cap="none" normalizeH="0" baseline="0" dirty="0">
                <a:ln>
                  <a:noFill/>
                </a:ln>
                <a:solidFill>
                  <a:schemeClr val="accent6"/>
                </a:solidFill>
                <a:effectLst/>
                <a:latin typeface="Arial" pitchFamily="34" charset="0"/>
                <a:ea typeface="Times New Roman" pitchFamily="18" charset="0"/>
                <a:cs typeface="Arial" pitchFamily="34" charset="0"/>
              </a:rPr>
              <a:t>أساسيات علم الفسيولوجي</a:t>
            </a:r>
            <a:endParaRPr kumimoji="0" lang="ar-SA" sz="4000" b="0" i="0" u="none" strike="noStrike" cap="none" normalizeH="0" baseline="0" dirty="0">
              <a:ln>
                <a:noFill/>
              </a:ln>
              <a:solidFill>
                <a:schemeClr val="accent6"/>
              </a:solidFill>
              <a:effectLst/>
              <a:latin typeface="Arial" pitchFamily="34" charset="0"/>
              <a:cs typeface="Arial" pitchFamily="34" charset="0"/>
            </a:endParaRPr>
          </a:p>
        </p:txBody>
      </p:sp>
      <p:pic>
        <p:nvPicPr>
          <p:cNvPr id="6" name="صورة 5" descr="بحث_عن_الجهاز_العضلي.jpg"/>
          <p:cNvPicPr>
            <a:picLocks noChangeAspect="1"/>
          </p:cNvPicPr>
          <p:nvPr/>
        </p:nvPicPr>
        <p:blipFill>
          <a:blip r:embed="rId4"/>
          <a:stretch>
            <a:fillRect/>
          </a:stretch>
        </p:blipFill>
        <p:spPr>
          <a:xfrm>
            <a:off x="571472" y="3643314"/>
            <a:ext cx="6000750" cy="28575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cSld>
  <p:clrMapOvr>
    <a:masterClrMapping/>
  </p:clrMapOvr>
  <p:transition advTm="32911">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357166"/>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a:ln>
                  <a:noFill/>
                </a:ln>
                <a:solidFill>
                  <a:srgbClr val="FF0000"/>
                </a:solidFill>
                <a:effectLst/>
                <a:latin typeface="Arial" pitchFamily="34" charset="0"/>
                <a:ea typeface="Times New Roman" pitchFamily="18" charset="0"/>
                <a:cs typeface="Arial" pitchFamily="34" charset="0"/>
              </a:rPr>
              <a:t>وهذا يعني : </a:t>
            </a:r>
            <a:endParaRPr kumimoji="0" lang="en-US" sz="3200" b="0" i="0" u="none" strike="noStrike" cap="none" normalizeH="0" baseline="0" dirty="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وصف وظائف الأعضاء في الكائنات الحية (( الإنسان ، الحيوان ، النبات…الخ )) . </a:t>
            </a:r>
            <a:endParaRPr kumimoji="0" lang="en-US"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شرح وتفسير هذه الوظائف في ضوء القوانين الفيزيائية والكيميائية </a:t>
            </a:r>
            <a:endParaRPr kumimoji="0" lang="en-US"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وعليه يمكن تفسير علم الفسيولوجي في ضوء ما تقدم بأنه (( فيزياء وكيمياء الكائنات الحية )) ولا يقتصر أن نعرف </a:t>
            </a:r>
            <a:r>
              <a:rPr kumimoji="0" lang="ar-SA"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ماهي</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وظيفة هذا العضو أو ذاك ، فأن هذا الوصف غير كافي ولكن الأهم أن نفسر كيف يؤدي ذلك العضو تلك الوظيفة ونحاول اكتشاف آلية هذه الوظيفة فضلاً عن دراسة العلاقة بين أنشطة أعضاء الكائن الحي والعوامل التي تؤثر على هذه الأنشطة </a:t>
            </a:r>
            <a:r>
              <a:rPr kumimoji="0" lang="ar-SA"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اذ</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يعتمد علم الفسيولوجي على الفيزيائية والكيميائية والحيوية بالجسم. </a:t>
            </a:r>
            <a:endParaRPr kumimoji="0" lang="ar-SA" sz="3200" b="0" i="0" u="none" strike="noStrike" cap="none" normalizeH="0" baseline="0" dirty="0">
              <a:ln>
                <a:noFill/>
              </a:ln>
              <a:solidFill>
                <a:schemeClr val="tx1"/>
              </a:solidFill>
              <a:effectLst/>
              <a:latin typeface="Arial" pitchFamily="34" charset="0"/>
              <a:cs typeface="Arial" pitchFamily="34" charset="0"/>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p:transition advTm="4546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1071546"/>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A" sz="3600" b="0" i="0" u="none" strike="noStrike" cap="none" normalizeH="0" baseline="0" dirty="0">
                <a:ln>
                  <a:noFill/>
                </a:ln>
                <a:solidFill>
                  <a:schemeClr val="tx1"/>
                </a:solidFill>
                <a:effectLst/>
                <a:latin typeface="Arial" pitchFamily="34" charset="0"/>
                <a:ea typeface="Times New Roman" pitchFamily="18" charset="0"/>
                <a:cs typeface="Arial" pitchFamily="34" charset="0"/>
              </a:rPr>
              <a:t>إن </a:t>
            </a:r>
            <a:r>
              <a:rPr kumimoji="0" lang="ar-SA" sz="3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الفسيولوجيا</a:t>
            </a:r>
            <a:r>
              <a:rPr kumimoji="0" lang="ar-SA" sz="3600" b="0" i="0" u="none" strike="noStrike" cap="none" normalizeH="0" baseline="0" dirty="0">
                <a:ln>
                  <a:noFill/>
                </a:ln>
                <a:solidFill>
                  <a:schemeClr val="tx1"/>
                </a:solidFill>
                <a:effectLst/>
                <a:latin typeface="Arial" pitchFamily="34" charset="0"/>
                <a:ea typeface="Times New Roman" pitchFamily="18" charset="0"/>
                <a:cs typeface="Arial" pitchFamily="34" charset="0"/>
              </a:rPr>
              <a:t> ترتبط مع العلوم </a:t>
            </a:r>
            <a:r>
              <a:rPr kumimoji="0" lang="ar-SA" sz="3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المورفولوجية</a:t>
            </a:r>
            <a:r>
              <a:rPr kumimoji="0" lang="ar-SA" sz="3600" b="0" i="0" u="none" strike="noStrike" cap="none" normalizeH="0" baseline="0" dirty="0">
                <a:ln>
                  <a:noFill/>
                </a:ln>
                <a:solidFill>
                  <a:schemeClr val="tx1"/>
                </a:solidFill>
                <a:effectLst/>
                <a:latin typeface="Arial" pitchFamily="34" charset="0"/>
                <a:ea typeface="Times New Roman" pitchFamily="18" charset="0"/>
                <a:cs typeface="Arial" pitchFamily="34" charset="0"/>
              </a:rPr>
              <a:t> مثل علم التشريح، علم الخلية، علم الأنسجة وارتباطه أيضاً مع الكثير من علوم الطب فضلاً عن ارتباطه بعلم النفس ليشكل ما يسمى بعلم النفس الفسيولوجي، إن ما </a:t>
            </a:r>
            <a:r>
              <a:rPr kumimoji="0" lang="ar-SA" sz="3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يهمنا</a:t>
            </a:r>
            <a:r>
              <a:rPr kumimoji="0" lang="ar-SA" sz="3600" b="0" i="0" u="none" strike="noStrike" cap="none" normalizeH="0" baseline="0" dirty="0">
                <a:ln>
                  <a:noFill/>
                </a:ln>
                <a:solidFill>
                  <a:schemeClr val="tx1"/>
                </a:solidFill>
                <a:effectLst/>
                <a:latin typeface="Arial" pitchFamily="34" charset="0"/>
                <a:ea typeface="Times New Roman" pitchFamily="18" charset="0"/>
                <a:cs typeface="Arial" pitchFamily="34" charset="0"/>
              </a:rPr>
              <a:t> بالموضوع هو</a:t>
            </a:r>
            <a:r>
              <a:rPr kumimoji="0" lang="ar-SA" sz="36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ارتباط علم الفسيولوجي بعلم التدريب الرياضي</a:t>
            </a:r>
            <a:r>
              <a:rPr kumimoji="0" lang="ar-SA" sz="3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ar-SA" sz="36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Calibri" pitchFamily="34" charset="0"/>
                <a:ea typeface="Calibri" pitchFamily="34" charset="0"/>
                <a:cs typeface="Arial" pitchFamily="34" charset="0"/>
              </a:rPr>
              <a:t>تعتمد الدراسات الفسيولوجية على الملاحظة والتجريب للظواهر الحية لوصفها وتقديرها (( نوعاً وكماً )) أو التعبير عنها في صور رقمية حجمي</a:t>
            </a:r>
            <a:r>
              <a:rPr kumimoji="0" lang="ar-IQ" sz="3600" b="0" i="0" u="none" strike="noStrike" cap="none" normalizeH="0" baseline="0" dirty="0">
                <a:ln>
                  <a:noFill/>
                </a:ln>
                <a:solidFill>
                  <a:schemeClr val="tx1"/>
                </a:solidFill>
                <a:effectLst/>
                <a:latin typeface="Calibri" pitchFamily="34" charset="0"/>
                <a:ea typeface="Calibri" pitchFamily="34" charset="0"/>
                <a:cs typeface="Arial" pitchFamily="34" charset="0"/>
              </a:rPr>
              <a:t>ة</a:t>
            </a:r>
            <a:r>
              <a:rPr kumimoji="0" lang="ar-SA" sz="3600" b="0" i="0" u="none" strike="noStrike" cap="none" normalizeH="0" baseline="0" dirty="0">
                <a:ln>
                  <a:noFill/>
                </a:ln>
                <a:solidFill>
                  <a:schemeClr val="tx1"/>
                </a:solidFill>
                <a:effectLst/>
                <a:latin typeface="Calibri" pitchFamily="34" charset="0"/>
                <a:ea typeface="Calibri" pitchFamily="34" charset="0"/>
                <a:cs typeface="Arial" pitchFamily="34" charset="0"/>
              </a:rPr>
              <a:t> مع تسجيل النتائج في شكل كتابي أو أفلام… الخ</a:t>
            </a:r>
            <a:r>
              <a:rPr kumimoji="0" lang="ar-SA" sz="3200" b="0" i="0" u="none" strike="noStrike" cap="none" normalizeH="0" baseline="0" dirty="0">
                <a:ln>
                  <a:noFill/>
                </a:ln>
                <a:solidFill>
                  <a:schemeClr val="tx1"/>
                </a:solidFill>
                <a:effectLst/>
                <a:latin typeface="Calibri" pitchFamily="34" charset="0"/>
                <a:ea typeface="Calibri" pitchFamily="34" charset="0"/>
                <a:cs typeface="Arial" pitchFamily="34" charset="0"/>
              </a:rPr>
              <a:t>، </a:t>
            </a:r>
            <a:endParaRPr kumimoji="0" lang="ar-SA" sz="3200" b="0" i="0" u="none" strike="noStrike" cap="none" normalizeH="0" baseline="0" dirty="0">
              <a:ln>
                <a:noFill/>
              </a:ln>
              <a:solidFill>
                <a:schemeClr val="tx1"/>
              </a:solidFill>
              <a:effectLst/>
              <a:latin typeface="Arial" pitchFamily="34" charset="0"/>
              <a:cs typeface="Arial" pitchFamily="34"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p:transition advTm="3299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57148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من خلال كل ذلك فأن الدراسات الفسيولوجية تهدف أساساً إلى محاولة الإجابة عن الأسئلة الآتية:</a:t>
            </a:r>
            <a:endParaRPr kumimoji="0" lang="en-US" sz="32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1-   </a:t>
            </a:r>
            <a:r>
              <a:rPr kumimoji="0" lang="ar-SA"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ماهي</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الوظيفة ؟ </a:t>
            </a:r>
            <a:endParaRPr kumimoji="0" lang="en-US" sz="32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2-   كيفية أداء هذه الوظيفة . </a:t>
            </a:r>
            <a:endParaRPr kumimoji="0" lang="en-US" sz="32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3-   </a:t>
            </a:r>
            <a:r>
              <a:rPr kumimoji="0" lang="ar-SA"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ماهي</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العوامل المؤثرة على الوظيفة ؟ </a:t>
            </a:r>
            <a:endParaRPr kumimoji="0" lang="en-US" sz="32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4-   كيفية اندماج هذه الوظيفة مع الوظائف الأخرى . </a:t>
            </a:r>
            <a:endParaRPr kumimoji="0" lang="en-US" sz="32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وعليه من خلال الإجابة على هذه الأسئلة الأربعة يمكن دراسة أية موضوع من موضوعات علم الفسيولوجي . </a:t>
            </a:r>
            <a:endParaRPr kumimoji="0" lang="ar-SA" sz="32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Calibri" pitchFamily="34" charset="0"/>
                <a:ea typeface="Calibri" pitchFamily="34" charset="0"/>
                <a:cs typeface="Arial" pitchFamily="34" charset="0"/>
              </a:rPr>
              <a:t>مثال / لو أخذنا القلب كعضو في جهاز الدوران في جسم الإنسان… </a:t>
            </a:r>
            <a:endParaRPr kumimoji="0" lang="ar-SA" sz="3200" b="0" i="0" u="none" strike="noStrike" cap="none" normalizeH="0" baseline="0" dirty="0">
              <a:ln>
                <a:noFill/>
              </a:ln>
              <a:solidFill>
                <a:schemeClr val="tx1"/>
              </a:solidFill>
              <a:effectLst/>
              <a:latin typeface="Arial" pitchFamily="34" charset="0"/>
              <a:cs typeface="Arial"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p:transition advTm="29927">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21429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rgbClr val="00B050"/>
                </a:solidFill>
                <a:effectLst/>
                <a:latin typeface="Arial" pitchFamily="34" charset="0"/>
                <a:ea typeface="Times New Roman" pitchFamily="18" charset="0"/>
                <a:cs typeface="Arial" pitchFamily="34" charset="0"/>
              </a:rPr>
              <a:t>نرجع إلى الأسئلة الأربعة سابقة الذكر للإجابة عليها </a:t>
            </a:r>
            <a:r>
              <a:rPr kumimoji="0" lang="ar-S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1-  ضخ الدم إلى جميع أجزاء الجسم تزويد أنسجة وخلايا الجسم بالأوكسجين والمواد الحيوية… وهذا هو الجواب على السؤال الأول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2-  استقبال الدم الوارد </a:t>
            </a:r>
            <a:r>
              <a:rPr kumimoji="0" lang="ar-SA"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اليه</a:t>
            </a:r>
            <a:r>
              <a:rPr kumimoji="0" lang="ar-S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من جميع أجزاء الجسم أثناء فترة ارتخاء عضلة القلب ثم يلي ذلك انقباض عضلته ليدفع الدم مرة أخرى إلى جميع أعضاء الجسم نتيجة لهذا الانقباض … الجواب على السؤال الثاني .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3-  أما العوامل المؤثرة على الوظيفة فهي ما يختص </a:t>
            </a:r>
            <a:r>
              <a:rPr kumimoji="0" lang="ar-SA"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به</a:t>
            </a:r>
            <a:r>
              <a:rPr kumimoji="0" lang="ar-S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الفرد (( العمر ، الجنس ، الظروف الحياتية ، الانفعالات ، الرياضة …الخ. وهذا هو الجواب على السؤال الثالث .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4-  إن القلب يرتبط بمعظم العمليات الحيوية في الجسم مثل توفير حركة الدم من الأوعية الدموية لكي ينتقل إلى جميع أجزاء الجسم وما يحتاجه من الأوكسجين، الغذاء اللازم </a:t>
            </a:r>
            <a:r>
              <a:rPr kumimoji="0" lang="ar-SA"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لانتاج</a:t>
            </a:r>
            <a:r>
              <a:rPr kumimoji="0" lang="ar-S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الطاقة وغيرها …الجواب على السؤال الرابع . </a:t>
            </a:r>
            <a:endParaRPr kumimoji="0" lang="ar-SA" sz="2800" b="0" i="0" u="none" strike="noStrike" cap="none" normalizeH="0" baseline="0" dirty="0">
              <a:ln>
                <a:noFill/>
              </a:ln>
              <a:solidFill>
                <a:schemeClr val="tx1"/>
              </a:solidFill>
              <a:effectLst/>
              <a:latin typeface="Arial" pitchFamily="34" charset="0"/>
              <a:cs typeface="Arial" pitchFamily="34" charset="0"/>
            </a:endParaRPr>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p:transition advTm="10093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357166"/>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200" b="0" i="1" u="none" strike="noStrike" cap="none" normalizeH="0" baseline="0" dirty="0">
                <a:ln>
                  <a:noFill/>
                </a:ln>
                <a:solidFill>
                  <a:srgbClr val="FF0000"/>
                </a:solidFill>
                <a:effectLst/>
                <a:latin typeface="Arial" pitchFamily="34" charset="0"/>
                <a:ea typeface="Times New Roman" pitchFamily="18" charset="0"/>
                <a:cs typeface="Arial" pitchFamily="34" charset="0"/>
              </a:rPr>
              <a:t>أهمية </a:t>
            </a:r>
            <a:r>
              <a:rPr kumimoji="0" lang="ar-SA" sz="3200" b="0" i="1" u="none" strike="noStrike" cap="none" normalizeH="0" baseline="0" dirty="0" err="1">
                <a:ln>
                  <a:noFill/>
                </a:ln>
                <a:solidFill>
                  <a:srgbClr val="FF0000"/>
                </a:solidFill>
                <a:effectLst/>
                <a:latin typeface="Arial" pitchFamily="34" charset="0"/>
                <a:ea typeface="Times New Roman" pitchFamily="18" charset="0"/>
                <a:cs typeface="Arial" pitchFamily="34" charset="0"/>
              </a:rPr>
              <a:t>الفسيولوجيا</a:t>
            </a:r>
            <a:r>
              <a:rPr kumimoji="0" lang="ar-SA" sz="3200" b="0" i="1" u="none" strike="noStrike" cap="none" normalizeH="0" baseline="0" dirty="0">
                <a:ln>
                  <a:noFill/>
                </a:ln>
                <a:solidFill>
                  <a:srgbClr val="FF0000"/>
                </a:solidFill>
                <a:effectLst/>
                <a:latin typeface="Arial" pitchFamily="34" charset="0"/>
                <a:ea typeface="Times New Roman" pitchFamily="18" charset="0"/>
                <a:cs typeface="Arial" pitchFamily="34" charset="0"/>
              </a:rPr>
              <a:t> في ا</a:t>
            </a:r>
            <a:r>
              <a:rPr kumimoji="0" lang="ar-SA" sz="3200" b="0" i="1" u="none" strike="noStrike" cap="none" normalizeH="0" baseline="0" dirty="0" bmk="">
                <a:ln>
                  <a:noFill/>
                </a:ln>
                <a:solidFill>
                  <a:srgbClr val="FF0000"/>
                </a:solidFill>
                <a:effectLst/>
                <a:latin typeface="Arial" pitchFamily="34" charset="0"/>
                <a:ea typeface="Times New Roman" pitchFamily="18" charset="0"/>
                <a:cs typeface="Arial" pitchFamily="34" charset="0"/>
              </a:rPr>
              <a:t>لتدريب</a:t>
            </a:r>
            <a:r>
              <a:rPr kumimoji="0" lang="ar-SA" sz="3200" b="0" i="1" u="none" strike="noStrike" cap="none" normalizeH="0" baseline="0" dirty="0">
                <a:ln>
                  <a:noFill/>
                </a:ln>
                <a:solidFill>
                  <a:srgbClr val="FF0000"/>
                </a:solidFill>
                <a:effectLst/>
                <a:latin typeface="Arial" pitchFamily="34" charset="0"/>
                <a:ea typeface="Times New Roman" pitchFamily="18" charset="0"/>
                <a:cs typeface="Arial" pitchFamily="34" charset="0"/>
              </a:rPr>
              <a:t> الرياضي : </a:t>
            </a:r>
            <a:endParaRPr kumimoji="0" lang="en-US" sz="3200" b="0" i="1" u="none" strike="noStrike" cap="none" normalizeH="0" baseline="0" dirty="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تعد الدراسات الفسيولوجية في مجال فسيولوجيا التدريب أو فسيولوجيا الرياضة من الموضوعات الرئيسية للعاملين في حقل التربية الرياضية والتدريب الرياضي والتي من خلالها أمكن التعرف على تأثير طرائق التدريب البدني على الأجهزة الحيوية لجسم الرياضي نتيجة الاشتراك في المنافسات أو التدريب والتي من خلالها تستطيع تقنين حمل التدريب بما </a:t>
            </a:r>
            <a:r>
              <a:rPr kumimoji="0" lang="ar-SA"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يتلائم</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وقدرة الفرد الفسيولوجية وذلك للاستفادة من تأثيراته الإيجابية وتجنب التأثيرات السلبية التي ستؤثر حتماً على الحالة الوظيفية مما يؤدي إلى الإخفاق في الإنجاز فضلاً عن الحالة الصحية والتي قد تؤدي إلى إصابات مرضية خطيرة إذا ما عرفت واكتشفت بصورة مبكرة. </a:t>
            </a:r>
            <a:endParaRPr kumimoji="0" lang="ar-SA" sz="3200" b="0" i="0" u="none" strike="noStrike" cap="none" normalizeH="0" baseline="0" dirty="0">
              <a:ln>
                <a:noFill/>
              </a:ln>
              <a:solidFill>
                <a:schemeClr val="tx1"/>
              </a:solidFill>
              <a:effectLst/>
              <a:latin typeface="Arial" pitchFamily="34" charset="0"/>
              <a:cs typeface="Arial" pitchFamily="34" charset="0"/>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p:transition advTm="58954">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7439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428604"/>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لذا فأن علم فسيولوجيا التدريب الرياضي يهتم بدراسة التغيرات الفسيولوجية التي تحدث أثناء التدريب ((مزاولة النشاط البدني)) بهدف استكشاف التأثير المباشر من جهة والتأثير البعيد المدى من جهة أخرى والذي تحدثه التمرينات البدنية أو الحركة بشكل عام على وظائف أجهزة وأعضاء الجسم المختلفة مثل ((العضلات، الجهاز العصبي، الجهاز العضلي، جهاز الدوران......الخ)). لذا يعد علم فسيولوجيا التدريب الرياضي واحد من أهم العلوم الأساسية للعاملين في مجال التدريب الرياضي ، فإذا كان علم الفسيولوجي العام يهتم بدراسة كل وظائف الجسم فأن </a:t>
            </a:r>
            <a:r>
              <a:rPr kumimoji="0" lang="ar-SA" sz="3200" b="1" i="0" u="none" strike="noStrike" cap="none" normalizeH="0" baseline="0" dirty="0">
                <a:ln>
                  <a:noFill/>
                </a:ln>
                <a:solidFill>
                  <a:srgbClr val="00B0F0"/>
                </a:solidFill>
                <a:effectLst/>
                <a:latin typeface="Arial" pitchFamily="34" charset="0"/>
                <a:ea typeface="Times New Roman" pitchFamily="18" charset="0"/>
                <a:cs typeface="Arial" pitchFamily="34" charset="0"/>
              </a:rPr>
              <a:t>علم فسيولوجيا التدريب</a:t>
            </a:r>
            <a:r>
              <a:rPr kumimoji="0" lang="ar-SA"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يعني (( بأنه العلم الذي يعطي وصفاً وتفسيراً للمؤشرات الفسيولوجية الناتجة عن أداء التدريب لمرة واحدة أو تكرار التدريب لعدة مرات بهدف تحسين استجابات أعضاء الجسم)). </a:t>
            </a:r>
            <a:endParaRPr kumimoji="0" lang="ar-SA" sz="3200" b="0" i="0" u="none" strike="noStrike" cap="none" normalizeH="0" baseline="0" dirty="0">
              <a:ln>
                <a:noFill/>
              </a:ln>
              <a:solidFill>
                <a:schemeClr val="tx1"/>
              </a:solidFill>
              <a:effectLst/>
              <a:latin typeface="Arial" pitchFamily="34" charset="0"/>
              <a:cs typeface="Arial" pitchFamily="34" charset="0"/>
            </a:endParaRPr>
          </a:p>
        </p:txBody>
      </p:sp>
      <p:pic>
        <p:nvPicPr>
          <p:cNvPr id="18" name="Audio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p:transition advTm="55973">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785794"/>
            <a:ext cx="8001056" cy="5078313"/>
          </a:xfrm>
          <a:prstGeom prst="rect">
            <a:avLst/>
          </a:prstGeom>
        </p:spPr>
        <p:txBody>
          <a:bodyPr wrap="square">
            <a:spAutoFit/>
          </a:bodyPr>
          <a:lstStyle/>
          <a:p>
            <a:pPr algn="just"/>
            <a:r>
              <a:rPr lang="ar-SA" sz="3600" dirty="0"/>
              <a:t>إن التدريب لمرة واحدة أو مزاولة أية نشاط بدني تحدث ردود أفعال للأجهزة الوظيفية نتيجة هذا النشاط ومن ثم يحدث ما يسمى </a:t>
            </a:r>
            <a:r>
              <a:rPr lang="ar-SA" sz="3600" b="1" dirty="0"/>
              <a:t>((بالاستجابة)) </a:t>
            </a:r>
            <a:r>
              <a:rPr lang="ar-SA" sz="3600" dirty="0"/>
              <a:t>وهذا يرتبط بالنقطة الأولى وهي عبارة عن تغيرات مفاجئة مؤقتة تحدث في وظائف أعضاء الجسم نتيجة للجهد البدني الممارس لمرة واحدة وأن هذه التغيرات تختفي وتزول بزوال الجهد ومنها (( زيادة معدل ضربات القلب ، ارتفاع ضغط الدم وخصوصاً الانقباضي ، زيادة معدل أو عدد مرات التنفس)).</a:t>
            </a:r>
            <a:endParaRPr lang="ar-IQ" sz="3600"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p:transition advTm="48446">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466</Words>
  <Application>Microsoft Office PowerPoint</Application>
  <PresentationFormat>On-screen Show (4:3)</PresentationFormat>
  <Paragraphs>51</Paragraphs>
  <Slides>19</Slides>
  <Notes>0</Notes>
  <HiddenSlides>0</HiddenSlides>
  <MMClips>19</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ALBARQ OFFICE</dc:creator>
  <cp:lastModifiedBy>Unknown User</cp:lastModifiedBy>
  <cp:revision>34</cp:revision>
  <dcterms:created xsi:type="dcterms:W3CDTF">2020-05-02T20:49:54Z</dcterms:created>
  <dcterms:modified xsi:type="dcterms:W3CDTF">2022-10-19T16:42:25Z</dcterms:modified>
</cp:coreProperties>
</file>