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6"/>
  </p:notesMasterIdLst>
  <p:sldIdLst>
    <p:sldId id="282" r:id="rId2"/>
    <p:sldId id="283" r:id="rId3"/>
    <p:sldId id="284" r:id="rId4"/>
    <p:sldId id="293" r:id="rId5"/>
    <p:sldId id="294" r:id="rId6"/>
    <p:sldId id="269" r:id="rId7"/>
    <p:sldId id="270" r:id="rId8"/>
    <p:sldId id="259" r:id="rId9"/>
    <p:sldId id="260" r:id="rId10"/>
    <p:sldId id="261" r:id="rId11"/>
    <p:sldId id="262" r:id="rId12"/>
    <p:sldId id="271" r:id="rId13"/>
    <p:sldId id="264" r:id="rId14"/>
    <p:sldId id="265" r:id="rId15"/>
    <p:sldId id="266" r:id="rId16"/>
    <p:sldId id="267" r:id="rId17"/>
    <p:sldId id="263" r:id="rId18"/>
    <p:sldId id="268" r:id="rId19"/>
    <p:sldId id="295" r:id="rId20"/>
    <p:sldId id="296" r:id="rId21"/>
    <p:sldId id="298" r:id="rId22"/>
    <p:sldId id="299" r:id="rId23"/>
    <p:sldId id="300" r:id="rId24"/>
    <p:sldId id="301" r:id="rId25"/>
    <p:sldId id="272" r:id="rId26"/>
    <p:sldId id="273" r:id="rId27"/>
    <p:sldId id="274" r:id="rId28"/>
    <p:sldId id="275" r:id="rId29"/>
    <p:sldId id="276" r:id="rId30"/>
    <p:sldId id="277" r:id="rId31"/>
    <p:sldId id="278" r:id="rId32"/>
    <p:sldId id="279" r:id="rId33"/>
    <p:sldId id="280" r:id="rId34"/>
    <p:sldId id="281" r:id="rId35"/>
    <p:sldId id="285" r:id="rId36"/>
    <p:sldId id="286" r:id="rId37"/>
    <p:sldId id="287" r:id="rId38"/>
    <p:sldId id="288" r:id="rId39"/>
    <p:sldId id="297" r:id="rId40"/>
    <p:sldId id="289" r:id="rId41"/>
    <p:sldId id="290" r:id="rId42"/>
    <p:sldId id="291" r:id="rId43"/>
    <p:sldId id="292" r:id="rId44"/>
    <p:sldId id="302" r:id="rId4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0" autoAdjust="0"/>
    <p:restoredTop sz="94660"/>
  </p:normalViewPr>
  <p:slideViewPr>
    <p:cSldViewPr>
      <p:cViewPr>
        <p:scale>
          <a:sx n="75" d="100"/>
          <a:sy n="75" d="100"/>
        </p:scale>
        <p:origin x="-1362" y="-60"/>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07FA66-635E-4288-A79D-86F8349003C9}" type="datetimeFigureOut">
              <a:rPr lang="en-US" smtClean="0"/>
              <a:t>9/17/2022</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373FA-843D-47E2-A284-70D21F62B51E}" type="slidenum">
              <a:rPr lang="en-US" smtClean="0"/>
              <a:t>‹#›</a:t>
            </a:fld>
            <a:endParaRPr lang="en-US"/>
          </a:p>
        </p:txBody>
      </p:sp>
    </p:spTree>
    <p:extLst>
      <p:ext uri="{BB962C8B-B14F-4D97-AF65-F5344CB8AC3E}">
        <p14:creationId xmlns:p14="http://schemas.microsoft.com/office/powerpoint/2010/main" val="920712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7E2373FA-843D-47E2-A284-70D21F62B51E}" type="slidenum">
              <a:rPr lang="en-US" smtClean="0"/>
              <a:t>28</a:t>
            </a:fld>
            <a:endParaRPr lang="en-US"/>
          </a:p>
        </p:txBody>
      </p:sp>
    </p:spTree>
    <p:extLst>
      <p:ext uri="{BB962C8B-B14F-4D97-AF65-F5344CB8AC3E}">
        <p14:creationId xmlns:p14="http://schemas.microsoft.com/office/powerpoint/2010/main" val="2171540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21/02/1444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21/02/1444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21/02/1444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00"/>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21/02/1444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6" name="مستطيل 5"/>
          <p:cNvSpPr/>
          <p:nvPr/>
        </p:nvSpPr>
        <p:spPr>
          <a:xfrm>
            <a:off x="0" y="1484784"/>
            <a:ext cx="9144000" cy="5373216"/>
          </a:xfrm>
          <a:prstGeom prst="rect">
            <a:avLst/>
          </a:prstGeom>
          <a:effectLst>
            <a:outerShdw blurRad="40000" dist="20000" dir="5400000" rotWithShape="0">
              <a:srgbClr val="000000">
                <a:alpha val="38000"/>
              </a:srgbClr>
            </a:outerShdw>
            <a:softEdge rad="266700"/>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 name="مستطيل 4"/>
          <p:cNvSpPr/>
          <p:nvPr/>
        </p:nvSpPr>
        <p:spPr>
          <a:xfrm>
            <a:off x="0" y="908720"/>
            <a:ext cx="9144169" cy="5949280"/>
          </a:xfrm>
          <a:custGeom>
            <a:avLst/>
            <a:gdLst>
              <a:gd name="connsiteX0" fmla="*/ 0 w 9144000"/>
              <a:gd name="connsiteY0" fmla="*/ 0 h 5949280"/>
              <a:gd name="connsiteX1" fmla="*/ 9144000 w 9144000"/>
              <a:gd name="connsiteY1" fmla="*/ 0 h 5949280"/>
              <a:gd name="connsiteX2" fmla="*/ 9144000 w 9144000"/>
              <a:gd name="connsiteY2" fmla="*/ 5949280 h 5949280"/>
              <a:gd name="connsiteX3" fmla="*/ 0 w 9144000"/>
              <a:gd name="connsiteY3" fmla="*/ 5949280 h 5949280"/>
              <a:gd name="connsiteX4" fmla="*/ 0 w 9144000"/>
              <a:gd name="connsiteY4" fmla="*/ 0 h 5949280"/>
              <a:gd name="connsiteX0" fmla="*/ 0 w 9144000"/>
              <a:gd name="connsiteY0" fmla="*/ 0 h 5949280"/>
              <a:gd name="connsiteX1" fmla="*/ 9144000 w 9144000"/>
              <a:gd name="connsiteY1" fmla="*/ 0 h 5949280"/>
              <a:gd name="connsiteX2" fmla="*/ 9144000 w 9144000"/>
              <a:gd name="connsiteY2" fmla="*/ 5949280 h 5949280"/>
              <a:gd name="connsiteX3" fmla="*/ 0 w 9144000"/>
              <a:gd name="connsiteY3" fmla="*/ 5949280 h 5949280"/>
              <a:gd name="connsiteX4" fmla="*/ 0 w 9144000"/>
              <a:gd name="connsiteY4" fmla="*/ 0 h 5949280"/>
              <a:gd name="connsiteX0" fmla="*/ 0 w 9144032"/>
              <a:gd name="connsiteY0" fmla="*/ 0 h 5949280"/>
              <a:gd name="connsiteX1" fmla="*/ 9144000 w 9144032"/>
              <a:gd name="connsiteY1" fmla="*/ 0 h 5949280"/>
              <a:gd name="connsiteX2" fmla="*/ 9144000 w 9144032"/>
              <a:gd name="connsiteY2" fmla="*/ 5949280 h 5949280"/>
              <a:gd name="connsiteX3" fmla="*/ 0 w 9144032"/>
              <a:gd name="connsiteY3" fmla="*/ 5949280 h 5949280"/>
              <a:gd name="connsiteX4" fmla="*/ 0 w 9144032"/>
              <a:gd name="connsiteY4" fmla="*/ 0 h 5949280"/>
              <a:gd name="connsiteX0" fmla="*/ 0 w 9144033"/>
              <a:gd name="connsiteY0" fmla="*/ 0 h 5949280"/>
              <a:gd name="connsiteX1" fmla="*/ 9144000 w 9144033"/>
              <a:gd name="connsiteY1" fmla="*/ 0 h 5949280"/>
              <a:gd name="connsiteX2" fmla="*/ 9144000 w 9144033"/>
              <a:gd name="connsiteY2" fmla="*/ 5949280 h 5949280"/>
              <a:gd name="connsiteX3" fmla="*/ 85725 w 9144033"/>
              <a:gd name="connsiteY3" fmla="*/ 5177755 h 5949280"/>
              <a:gd name="connsiteX4" fmla="*/ 0 w 9144033"/>
              <a:gd name="connsiteY4" fmla="*/ 0 h 5949280"/>
              <a:gd name="connsiteX0" fmla="*/ 0 w 9144169"/>
              <a:gd name="connsiteY0" fmla="*/ 0 h 5949280"/>
              <a:gd name="connsiteX1" fmla="*/ 9144000 w 9144169"/>
              <a:gd name="connsiteY1" fmla="*/ 0 h 5949280"/>
              <a:gd name="connsiteX2" fmla="*/ 9144000 w 9144169"/>
              <a:gd name="connsiteY2" fmla="*/ 5949280 h 5949280"/>
              <a:gd name="connsiteX3" fmla="*/ 85725 w 9144169"/>
              <a:gd name="connsiteY3" fmla="*/ 5177755 h 5949280"/>
              <a:gd name="connsiteX4" fmla="*/ 0 w 9144169"/>
              <a:gd name="connsiteY4" fmla="*/ 0 h 5949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169" h="5949280">
                <a:moveTo>
                  <a:pt x="0" y="0"/>
                </a:moveTo>
                <a:lnTo>
                  <a:pt x="9144000" y="0"/>
                </a:lnTo>
                <a:lnTo>
                  <a:pt x="9144000" y="5949280"/>
                </a:lnTo>
                <a:cubicBezTo>
                  <a:pt x="9153525" y="2920330"/>
                  <a:pt x="8791575" y="-2280320"/>
                  <a:pt x="85725" y="5177755"/>
                </a:cubicBezTo>
                <a:lnTo>
                  <a:pt x="0" y="0"/>
                </a:lnTo>
                <a:close/>
              </a:path>
            </a:pathLst>
          </a:custGeom>
          <a:effectLst>
            <a:outerShdw blurRad="50800" dist="38100" dir="10800000" algn="r" rotWithShape="0">
              <a:prstClr val="black">
                <a:alpha val="40000"/>
              </a:prstClr>
            </a:outerShdw>
            <a:softEdge rad="5588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3" name="مستطيل 2"/>
          <p:cNvSpPr/>
          <p:nvPr/>
        </p:nvSpPr>
        <p:spPr>
          <a:xfrm>
            <a:off x="0" y="0"/>
            <a:ext cx="9144000" cy="5203390"/>
          </a:xfrm>
          <a:custGeom>
            <a:avLst/>
            <a:gdLst>
              <a:gd name="connsiteX0" fmla="*/ 0 w 9144000"/>
              <a:gd name="connsiteY0" fmla="*/ 0 h 5157192"/>
              <a:gd name="connsiteX1" fmla="*/ 9144000 w 9144000"/>
              <a:gd name="connsiteY1" fmla="*/ 0 h 5157192"/>
              <a:gd name="connsiteX2" fmla="*/ 9144000 w 9144000"/>
              <a:gd name="connsiteY2" fmla="*/ 5157192 h 5157192"/>
              <a:gd name="connsiteX3" fmla="*/ 0 w 9144000"/>
              <a:gd name="connsiteY3" fmla="*/ 5157192 h 5157192"/>
              <a:gd name="connsiteX4" fmla="*/ 0 w 9144000"/>
              <a:gd name="connsiteY4" fmla="*/ 0 h 5157192"/>
              <a:gd name="connsiteX0" fmla="*/ 0 w 9144000"/>
              <a:gd name="connsiteY0" fmla="*/ 0 h 5157192"/>
              <a:gd name="connsiteX1" fmla="*/ 9144000 w 9144000"/>
              <a:gd name="connsiteY1" fmla="*/ 0 h 5157192"/>
              <a:gd name="connsiteX2" fmla="*/ 9144000 w 9144000"/>
              <a:gd name="connsiteY2" fmla="*/ 5157192 h 5157192"/>
              <a:gd name="connsiteX3" fmla="*/ 0 w 9144000"/>
              <a:gd name="connsiteY3" fmla="*/ 5157192 h 5157192"/>
              <a:gd name="connsiteX4" fmla="*/ 0 w 9144000"/>
              <a:gd name="connsiteY4" fmla="*/ 0 h 5157192"/>
              <a:gd name="connsiteX0" fmla="*/ 20042 w 9164042"/>
              <a:gd name="connsiteY0" fmla="*/ 0 h 5157192"/>
              <a:gd name="connsiteX1" fmla="*/ 9164042 w 9164042"/>
              <a:gd name="connsiteY1" fmla="*/ 0 h 5157192"/>
              <a:gd name="connsiteX2" fmla="*/ 9164042 w 9164042"/>
              <a:gd name="connsiteY2" fmla="*/ 5157192 h 5157192"/>
              <a:gd name="connsiteX3" fmla="*/ 20042 w 9164042"/>
              <a:gd name="connsiteY3" fmla="*/ 5157192 h 5157192"/>
              <a:gd name="connsiteX4" fmla="*/ 20042 w 9164042"/>
              <a:gd name="connsiteY4" fmla="*/ 0 h 5157192"/>
              <a:gd name="connsiteX0" fmla="*/ 0 w 9144000"/>
              <a:gd name="connsiteY0" fmla="*/ 0 h 5157192"/>
              <a:gd name="connsiteX1" fmla="*/ 9144000 w 9144000"/>
              <a:gd name="connsiteY1" fmla="*/ 0 h 5157192"/>
              <a:gd name="connsiteX2" fmla="*/ 9144000 w 9144000"/>
              <a:gd name="connsiteY2" fmla="*/ 5157192 h 5157192"/>
              <a:gd name="connsiteX3" fmla="*/ 29028 w 9144000"/>
              <a:gd name="connsiteY3" fmla="*/ 3154221 h 5157192"/>
              <a:gd name="connsiteX4" fmla="*/ 0 w 9144000"/>
              <a:gd name="connsiteY4" fmla="*/ 0 h 5157192"/>
              <a:gd name="connsiteX0" fmla="*/ 0 w 9144000"/>
              <a:gd name="connsiteY0" fmla="*/ 0 h 5203390"/>
              <a:gd name="connsiteX1" fmla="*/ 9144000 w 9144000"/>
              <a:gd name="connsiteY1" fmla="*/ 0 h 5203390"/>
              <a:gd name="connsiteX2" fmla="*/ 9144000 w 9144000"/>
              <a:gd name="connsiteY2" fmla="*/ 5157192 h 5203390"/>
              <a:gd name="connsiteX3" fmla="*/ 7453745 w 9144000"/>
              <a:gd name="connsiteY3" fmla="*/ 955964 h 5203390"/>
              <a:gd name="connsiteX4" fmla="*/ 29028 w 9144000"/>
              <a:gd name="connsiteY4" fmla="*/ 3154221 h 5203390"/>
              <a:gd name="connsiteX5" fmla="*/ 0 w 9144000"/>
              <a:gd name="connsiteY5" fmla="*/ 0 h 5203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5203390">
                <a:moveTo>
                  <a:pt x="0" y="0"/>
                </a:moveTo>
                <a:lnTo>
                  <a:pt x="9144000" y="0"/>
                </a:lnTo>
                <a:lnTo>
                  <a:pt x="9144000" y="5157192"/>
                </a:lnTo>
                <a:cubicBezTo>
                  <a:pt x="8862291" y="5699828"/>
                  <a:pt x="8972907" y="1289792"/>
                  <a:pt x="7453745" y="955964"/>
                </a:cubicBezTo>
                <a:cubicBezTo>
                  <a:pt x="5934583" y="622136"/>
                  <a:pt x="1271319" y="3696857"/>
                  <a:pt x="29028" y="3154221"/>
                </a:cubicBezTo>
                <a:lnTo>
                  <a:pt x="0" y="0"/>
                </a:lnTo>
                <a:close/>
              </a:path>
            </a:pathLst>
          </a:cu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4" name="مستطيل 3"/>
          <p:cNvSpPr/>
          <p:nvPr/>
        </p:nvSpPr>
        <p:spPr>
          <a:xfrm>
            <a:off x="3131840" y="224880"/>
            <a:ext cx="408797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a:t>
            </a:r>
            <a:r>
              <a:rPr lang="ar-IQ"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لمحاضرة الثانية </a:t>
            </a:r>
            <a:endParaRPr lang="ar-S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مستطيل 6"/>
          <p:cNvSpPr/>
          <p:nvPr/>
        </p:nvSpPr>
        <p:spPr>
          <a:xfrm>
            <a:off x="0" y="1423169"/>
            <a:ext cx="8748463" cy="5078313"/>
          </a:xfrm>
          <a:prstGeom prst="rect">
            <a:avLst/>
          </a:prstGeom>
          <a:noFill/>
          <a:effectLst>
            <a:glow>
              <a:schemeClr val="accent1">
                <a:alpha val="40000"/>
              </a:schemeClr>
            </a:glow>
          </a:effectLst>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استراتيجيات</a:t>
            </a:r>
            <a:r>
              <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حديثة في التربية الفنية </a:t>
            </a:r>
          </a:p>
          <a:p>
            <a:pPr algn="ctr"/>
            <a:r>
              <a:rPr lang="ar-IQ"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طلبة الدكتوراه / قسم التربية الفنية العام الدراسي 2022-2022</a:t>
            </a:r>
          </a:p>
          <a:p>
            <a:pPr algn="ctr"/>
            <a:endPar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a:p>
            <a:pPr algn="ctr"/>
            <a:r>
              <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اعداد</a:t>
            </a:r>
            <a:r>
              <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a:p>
            <a:pPr algn="ctr"/>
            <a:r>
              <a:rPr lang="ar-IQ"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الدكتور عطيه الدليمي </a:t>
            </a:r>
            <a:endParaRPr lang="ar-S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p:txBody>
      </p:sp>
    </p:spTree>
    <p:extLst>
      <p:ext uri="{BB962C8B-B14F-4D97-AF65-F5344CB8AC3E}">
        <p14:creationId xmlns:p14="http://schemas.microsoft.com/office/powerpoint/2010/main" val="390124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8992" y="188640"/>
            <a:ext cx="8784976" cy="6240170"/>
          </a:xfrm>
          <a:prstGeom prst="rect">
            <a:avLst/>
          </a:prstGeom>
        </p:spPr>
        <p:txBody>
          <a:bodyPr wrap="square">
            <a:spAutoFit/>
          </a:bodyPr>
          <a:lstStyle/>
          <a:p>
            <a:pPr lvl="0">
              <a:lnSpc>
                <a:spcPct val="107000"/>
              </a:lnSpc>
              <a:spcAft>
                <a:spcPts val="800"/>
              </a:spcAft>
            </a:pPr>
            <a:endParaRPr lang="ar-IQ" sz="2800" b="1" dirty="0">
              <a:solidFill>
                <a:prstClr val="black"/>
              </a:solidFill>
              <a:ea typeface="Times New Roman"/>
            </a:endParaRPr>
          </a:p>
          <a:p>
            <a:pPr lvl="0">
              <a:lnSpc>
                <a:spcPct val="107000"/>
              </a:lnSpc>
              <a:spcAft>
                <a:spcPts val="800"/>
              </a:spcAft>
            </a:pPr>
            <a:r>
              <a:rPr lang="ar-IQ" sz="2800" b="1" dirty="0" smtClean="0">
                <a:solidFill>
                  <a:prstClr val="black"/>
                </a:solidFill>
                <a:ea typeface="Times New Roman"/>
              </a:rPr>
              <a:t>6</a:t>
            </a:r>
            <a:r>
              <a:rPr lang="ar-SA" sz="2800" b="1" dirty="0" smtClean="0">
                <a:solidFill>
                  <a:srgbClr val="FF0000"/>
                </a:solidFill>
                <a:ea typeface="Times New Roman"/>
              </a:rPr>
              <a:t>- </a:t>
            </a:r>
            <a:r>
              <a:rPr lang="ar-SA" sz="2800" b="1" dirty="0">
                <a:solidFill>
                  <a:srgbClr val="FF0000"/>
                </a:solidFill>
                <a:ea typeface="Times New Roman"/>
              </a:rPr>
              <a:t>التقويم الذاتي للمتعلم:</a:t>
            </a:r>
            <a:endParaRPr lang="en-US" sz="2800" b="1" dirty="0">
              <a:solidFill>
                <a:srgbClr val="FF0000"/>
              </a:solidFill>
              <a:ea typeface="Times New Roman"/>
              <a:cs typeface="Arial"/>
            </a:endParaRPr>
          </a:p>
          <a:p>
            <a:pPr>
              <a:lnSpc>
                <a:spcPct val="107000"/>
              </a:lnSpc>
              <a:spcAft>
                <a:spcPts val="800"/>
              </a:spcAft>
            </a:pPr>
            <a:r>
              <a:rPr lang="ar-SA" sz="2800" b="1" dirty="0">
                <a:solidFill>
                  <a:prstClr val="black"/>
                </a:solidFill>
                <a:ea typeface="Times New Roman"/>
              </a:rPr>
              <a:t>يساعد التعليم المبرمج الطالب على اكتشاف أخطائه بنفسه، وذلك من خلال الإجابة التي يوفرها البرنامج عن كل سؤال، كما أن البرامج لا يوازن أداء طالـب بـأخر، ولكنه يعتمد على التقويم الذاتي لأدائه، وبهذا لا يشعر الطالب بالخجل من أقرانه.</a:t>
            </a:r>
            <a:r>
              <a:rPr lang="en-US" sz="2800" b="1" dirty="0" smtClean="0">
                <a:solidFill>
                  <a:prstClr val="black"/>
                </a:solidFill>
                <a:ea typeface="Times New Roman"/>
                <a:cs typeface="Arial"/>
              </a:rPr>
              <a:t>(</a:t>
            </a:r>
            <a:r>
              <a:rPr lang="ar-SA" sz="2800" b="1" dirty="0">
                <a:ea typeface="Times New Roman"/>
              </a:rPr>
              <a:t> </a:t>
            </a:r>
            <a:endParaRPr lang="ar-IQ" sz="2800" b="1" dirty="0" smtClean="0">
              <a:ea typeface="Times New Roman"/>
            </a:endParaRPr>
          </a:p>
          <a:p>
            <a:pPr>
              <a:lnSpc>
                <a:spcPct val="107000"/>
              </a:lnSpc>
              <a:spcAft>
                <a:spcPts val="800"/>
              </a:spcAft>
            </a:pPr>
            <a:endParaRPr lang="en-US" sz="2800" b="1" dirty="0">
              <a:ea typeface="Times New Roman"/>
              <a:cs typeface="Arial"/>
            </a:endParaRPr>
          </a:p>
          <a:p>
            <a:pPr>
              <a:lnSpc>
                <a:spcPct val="107000"/>
              </a:lnSpc>
              <a:spcAft>
                <a:spcPts val="800"/>
              </a:spcAft>
            </a:pPr>
            <a:r>
              <a:rPr lang="ar-SA" sz="2800" b="1" dirty="0">
                <a:solidFill>
                  <a:srgbClr val="FF0000"/>
                </a:solidFill>
                <a:ea typeface="Times New Roman"/>
              </a:rPr>
              <a:t>٧- الأهداف السلوكية </a:t>
            </a:r>
            <a:r>
              <a:rPr lang="ar-SA" sz="2800" b="1" dirty="0" smtClean="0">
                <a:solidFill>
                  <a:srgbClr val="FF0000"/>
                </a:solidFill>
                <a:ea typeface="Times New Roman"/>
              </a:rPr>
              <a:t>الخاصة:</a:t>
            </a:r>
            <a:r>
              <a:rPr lang="ar-IQ" sz="2800" b="1" dirty="0" smtClean="0">
                <a:solidFill>
                  <a:srgbClr val="FF0000"/>
                </a:solidFill>
                <a:ea typeface="Times New Roman"/>
                <a:cs typeface="Arial"/>
              </a:rPr>
              <a:t> </a:t>
            </a:r>
            <a:r>
              <a:rPr lang="ar-SA" sz="2800" b="1" dirty="0" smtClean="0">
                <a:ea typeface="Times New Roman"/>
              </a:rPr>
              <a:t>كل </a:t>
            </a:r>
            <a:r>
              <a:rPr lang="ar-SA" sz="2800" b="1" dirty="0">
                <a:ea typeface="Times New Roman"/>
              </a:rPr>
              <a:t>برنامج يبدأ بتحديد الأهداف السلوكية الخاصـة لـه، حتى يستطيع الطالب ان يوجه جهود تعلمه نحوها</a:t>
            </a:r>
            <a:r>
              <a:rPr lang="ar-SA" sz="2800" b="1" dirty="0" smtClean="0">
                <a:ea typeface="Times New Roman"/>
              </a:rPr>
              <a:t>.</a:t>
            </a:r>
            <a:endParaRPr lang="en-US" sz="2800" b="1" dirty="0">
              <a:ea typeface="Times New Roman"/>
              <a:cs typeface="Arial"/>
            </a:endParaRPr>
          </a:p>
          <a:p>
            <a:pPr>
              <a:lnSpc>
                <a:spcPct val="107000"/>
              </a:lnSpc>
              <a:spcAft>
                <a:spcPts val="800"/>
              </a:spcAft>
            </a:pPr>
            <a:r>
              <a:rPr lang="ar-SA" sz="2800" b="1" dirty="0" smtClean="0">
                <a:solidFill>
                  <a:srgbClr val="FF0000"/>
                </a:solidFill>
                <a:ea typeface="Times New Roman"/>
              </a:rPr>
              <a:t>٨-الإثارة:</a:t>
            </a:r>
            <a:r>
              <a:rPr lang="ar-IQ" sz="2800" b="1" dirty="0" smtClean="0">
                <a:solidFill>
                  <a:srgbClr val="FF0000"/>
                </a:solidFill>
                <a:ea typeface="Times New Roman"/>
                <a:cs typeface="Arial"/>
              </a:rPr>
              <a:t> </a:t>
            </a:r>
            <a:r>
              <a:rPr lang="ar-SA" sz="2800" b="1" dirty="0" smtClean="0">
                <a:ea typeface="Times New Roman"/>
              </a:rPr>
              <a:t>ويعني </a:t>
            </a:r>
            <a:r>
              <a:rPr lang="ar-SA" sz="2800" b="1" dirty="0">
                <a:ea typeface="Times New Roman"/>
              </a:rPr>
              <a:t>إثارة اهتمام الطالب وحماسته ورغبته في </a:t>
            </a:r>
            <a:r>
              <a:rPr lang="ar-SA" sz="2800" b="1" dirty="0" smtClean="0">
                <a:ea typeface="Times New Roman"/>
              </a:rPr>
              <a:t>العمل.</a:t>
            </a:r>
            <a:endParaRPr lang="ar-IQ" sz="2800" b="1" dirty="0" smtClean="0">
              <a:ea typeface="Times New Roman"/>
            </a:endParaRPr>
          </a:p>
          <a:p>
            <a:pPr>
              <a:lnSpc>
                <a:spcPct val="107000"/>
              </a:lnSpc>
              <a:spcAft>
                <a:spcPts val="800"/>
              </a:spcAft>
            </a:pPr>
            <a:r>
              <a:rPr lang="ar-IQ" sz="2800" b="1" dirty="0" smtClean="0">
                <a:solidFill>
                  <a:srgbClr val="FF0000"/>
                </a:solidFill>
                <a:ea typeface="Times New Roman"/>
              </a:rPr>
              <a:t>9-  </a:t>
            </a:r>
            <a:r>
              <a:rPr lang="ar-SA" sz="2800" b="1" dirty="0" smtClean="0">
                <a:solidFill>
                  <a:srgbClr val="FF0000"/>
                </a:solidFill>
                <a:ea typeface="Times New Roman"/>
              </a:rPr>
              <a:t> </a:t>
            </a:r>
            <a:r>
              <a:rPr lang="ar-IQ" sz="2800" b="1" dirty="0" smtClean="0">
                <a:solidFill>
                  <a:srgbClr val="FF0000"/>
                </a:solidFill>
                <a:ea typeface="Times New Roman"/>
              </a:rPr>
              <a:t>ا</a:t>
            </a:r>
            <a:r>
              <a:rPr lang="ar-SA" sz="2800" b="1" dirty="0" smtClean="0">
                <a:solidFill>
                  <a:srgbClr val="FF0000"/>
                </a:solidFill>
                <a:ea typeface="Times New Roman"/>
              </a:rPr>
              <a:t>لتكيف:</a:t>
            </a:r>
            <a:r>
              <a:rPr lang="ar-IQ" sz="2800" b="1" dirty="0" smtClean="0">
                <a:solidFill>
                  <a:srgbClr val="FF0000"/>
                </a:solidFill>
                <a:ea typeface="Times New Roman"/>
                <a:cs typeface="Arial"/>
              </a:rPr>
              <a:t> </a:t>
            </a:r>
            <a:r>
              <a:rPr lang="ar-SA" sz="2800" b="1" dirty="0" smtClean="0">
                <a:ea typeface="Times New Roman"/>
              </a:rPr>
              <a:t>ويعني </a:t>
            </a:r>
            <a:r>
              <a:rPr lang="ar-SA" sz="2800" b="1" dirty="0">
                <a:ea typeface="Times New Roman"/>
              </a:rPr>
              <a:t>أن تتفق المادة في مضمونها وكمها وكيفها مع قدرات المتعلم. </a:t>
            </a:r>
            <a:endParaRPr lang="en-US" sz="2800" b="1" dirty="0">
              <a:ea typeface="Times New Roman"/>
              <a:cs typeface="Arial"/>
            </a:endParaRPr>
          </a:p>
        </p:txBody>
      </p:sp>
    </p:spTree>
    <p:extLst>
      <p:ext uri="{BB962C8B-B14F-4D97-AF65-F5344CB8AC3E}">
        <p14:creationId xmlns:p14="http://schemas.microsoft.com/office/powerpoint/2010/main" val="195041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664" y="332656"/>
            <a:ext cx="8748464" cy="5642955"/>
          </a:xfrm>
          <a:prstGeom prst="rect">
            <a:avLst/>
          </a:prstGeom>
        </p:spPr>
        <p:txBody>
          <a:bodyPr wrap="square">
            <a:spAutoFit/>
          </a:bodyPr>
          <a:lstStyle/>
          <a:p>
            <a:pPr lvl="0">
              <a:lnSpc>
                <a:spcPct val="107000"/>
              </a:lnSpc>
              <a:spcAft>
                <a:spcPts val="800"/>
              </a:spcAft>
            </a:pPr>
            <a:r>
              <a:rPr lang="ar-SA" sz="3200" b="1" dirty="0">
                <a:solidFill>
                  <a:srgbClr val="FF0000"/>
                </a:solidFill>
                <a:ea typeface="Times New Roman"/>
              </a:rPr>
              <a:t>١٠ - المواد التعليمية المبرمجة </a:t>
            </a:r>
            <a:r>
              <a:rPr lang="ar-SA" sz="3200" b="1" dirty="0" smtClean="0">
                <a:solidFill>
                  <a:srgbClr val="FF0000"/>
                </a:solidFill>
                <a:ea typeface="Times New Roman"/>
              </a:rPr>
              <a:t>والآلات</a:t>
            </a:r>
            <a:r>
              <a:rPr lang="ar-IQ" sz="3200" b="1" dirty="0">
                <a:solidFill>
                  <a:srgbClr val="FF0000"/>
                </a:solidFill>
                <a:ea typeface="Times New Roman"/>
              </a:rPr>
              <a:t>:</a:t>
            </a:r>
            <a:endParaRPr lang="ar-IQ" sz="3200" b="1" dirty="0" smtClean="0">
              <a:solidFill>
                <a:srgbClr val="FF0000"/>
              </a:solidFill>
              <a:ea typeface="Times New Roman"/>
            </a:endParaRPr>
          </a:p>
          <a:p>
            <a:pPr lvl="0">
              <a:lnSpc>
                <a:spcPct val="107000"/>
              </a:lnSpc>
              <a:spcAft>
                <a:spcPts val="800"/>
              </a:spcAft>
            </a:pPr>
            <a:r>
              <a:rPr lang="ar-IQ" sz="3200" b="1" dirty="0" smtClean="0">
                <a:solidFill>
                  <a:prstClr val="black"/>
                </a:solidFill>
                <a:ea typeface="Times New Roman"/>
              </a:rPr>
              <a:t> </a:t>
            </a:r>
            <a:r>
              <a:rPr lang="ar-IQ" sz="3200" b="1" dirty="0">
                <a:solidFill>
                  <a:prstClr val="black"/>
                </a:solidFill>
                <a:ea typeface="Times New Roman"/>
              </a:rPr>
              <a:t>ي</a:t>
            </a:r>
            <a:r>
              <a:rPr lang="ar-SA" sz="3200" b="1" dirty="0">
                <a:solidFill>
                  <a:prstClr val="black"/>
                </a:solidFill>
                <a:ea typeface="Times New Roman"/>
              </a:rPr>
              <a:t>ستخدم التعلم المبرمج مواد تعليمية مبرمجة تعرض عن طريق آلات تعليمية أو أجهزة حاسوبية، وقد تكون المواد التعليمية المبرمجة مطبوعة في كتاب أو مسجلة على اشرطة سمعية أو مرثية معينة، وتنتشر حالياً المواد التعليمية المحوسبة التي تعرض من خلال الحاسوب .</a:t>
            </a:r>
            <a:endParaRPr lang="en-US" sz="3200" b="1" dirty="0">
              <a:solidFill>
                <a:prstClr val="black"/>
              </a:solidFill>
              <a:ea typeface="Times New Roman"/>
              <a:cs typeface="Arial"/>
            </a:endParaRPr>
          </a:p>
          <a:p>
            <a:pPr lvl="0">
              <a:lnSpc>
                <a:spcPct val="107000"/>
              </a:lnSpc>
              <a:spcAft>
                <a:spcPts val="800"/>
              </a:spcAft>
            </a:pPr>
            <a:r>
              <a:rPr lang="ar-SA" sz="3200" b="1" dirty="0">
                <a:solidFill>
                  <a:prstClr val="black"/>
                </a:solidFill>
                <a:ea typeface="Times New Roman"/>
              </a:rPr>
              <a:t> </a:t>
            </a:r>
            <a:r>
              <a:rPr lang="ar-SA" sz="3200" b="1" dirty="0">
                <a:solidFill>
                  <a:srgbClr val="FF0000"/>
                </a:solidFill>
                <a:ea typeface="Times New Roman"/>
              </a:rPr>
              <a:t>11- التعليم الذاتي:</a:t>
            </a:r>
            <a:endParaRPr lang="en-US" sz="3200" b="1" dirty="0">
              <a:solidFill>
                <a:srgbClr val="FF0000"/>
              </a:solidFill>
              <a:ea typeface="Times New Roman"/>
              <a:cs typeface="Arial"/>
            </a:endParaRPr>
          </a:p>
          <a:p>
            <a:pPr lvl="0">
              <a:lnSpc>
                <a:spcPct val="107000"/>
              </a:lnSpc>
              <a:spcAft>
                <a:spcPts val="800"/>
              </a:spcAft>
            </a:pPr>
            <a:r>
              <a:rPr lang="ar-SA" sz="3200" b="1" dirty="0">
                <a:solidFill>
                  <a:prstClr val="black"/>
                </a:solidFill>
                <a:ea typeface="Times New Roman"/>
              </a:rPr>
              <a:t>يستخدم التعليم المبرمج مواد وإجراءات وأدوات تكون فيما بينها برنامجاً في </a:t>
            </a:r>
            <a:r>
              <a:rPr lang="ar-SA" sz="3200" b="1" dirty="0" smtClean="0">
                <a:solidFill>
                  <a:prstClr val="black"/>
                </a:solidFill>
                <a:ea typeface="Times New Roman"/>
              </a:rPr>
              <a:t>التعلم</a:t>
            </a:r>
            <a:r>
              <a:rPr lang="ar-IQ" sz="3200" b="1" dirty="0" smtClean="0">
                <a:solidFill>
                  <a:prstClr val="black"/>
                </a:solidFill>
                <a:ea typeface="Times New Roman"/>
                <a:cs typeface="Arial"/>
              </a:rPr>
              <a:t> </a:t>
            </a:r>
            <a:r>
              <a:rPr lang="ar-SA" sz="3200" b="1" dirty="0" smtClean="0">
                <a:solidFill>
                  <a:prstClr val="black"/>
                </a:solidFill>
                <a:ea typeface="Times New Roman"/>
              </a:rPr>
              <a:t>الذاتي</a:t>
            </a:r>
            <a:r>
              <a:rPr lang="ar-SA" sz="3200" b="1" dirty="0">
                <a:solidFill>
                  <a:prstClr val="black"/>
                </a:solidFill>
                <a:ea typeface="Times New Roman"/>
              </a:rPr>
              <a:t>، وهذا يعنى أن المرء يتعلم بسرعته </a:t>
            </a:r>
            <a:r>
              <a:rPr lang="ar-SA" sz="3200" b="1" dirty="0" smtClean="0">
                <a:solidFill>
                  <a:prstClr val="black"/>
                </a:solidFill>
                <a:ea typeface="Times New Roman"/>
              </a:rPr>
              <a:t>الذاتي</a:t>
            </a:r>
            <a:r>
              <a:rPr lang="ar-IQ" sz="3200" b="1" dirty="0" smtClean="0">
                <a:solidFill>
                  <a:prstClr val="black"/>
                </a:solidFill>
                <a:ea typeface="Times New Roman"/>
              </a:rPr>
              <a:t>ة </a:t>
            </a:r>
            <a:r>
              <a:rPr lang="ar-SA" sz="3200" b="1" dirty="0" smtClean="0">
                <a:solidFill>
                  <a:prstClr val="black"/>
                </a:solidFill>
                <a:ea typeface="Times New Roman"/>
              </a:rPr>
              <a:t>. </a:t>
            </a:r>
            <a:endParaRPr lang="en-US" sz="3200" b="1" dirty="0">
              <a:solidFill>
                <a:prstClr val="black"/>
              </a:solidFill>
              <a:ea typeface="Times New Roman"/>
              <a:cs typeface="Arial"/>
            </a:endParaRPr>
          </a:p>
        </p:txBody>
      </p:sp>
    </p:spTree>
    <p:extLst>
      <p:ext uri="{BB962C8B-B14F-4D97-AF65-F5344CB8AC3E}">
        <p14:creationId xmlns:p14="http://schemas.microsoft.com/office/powerpoint/2010/main" val="20844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331640" y="188640"/>
            <a:ext cx="6696744" cy="79208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انواع التعلم المبرمج </a:t>
            </a:r>
            <a:endParaRPr lang="en-US" dirty="0"/>
          </a:p>
        </p:txBody>
      </p:sp>
      <p:sp>
        <p:nvSpPr>
          <p:cNvPr id="4" name="قوس كبير أيسر 3"/>
          <p:cNvSpPr/>
          <p:nvPr/>
        </p:nvSpPr>
        <p:spPr>
          <a:xfrm rot="5400000">
            <a:off x="4211960" y="-819472"/>
            <a:ext cx="1224136" cy="4824536"/>
          </a:xfrm>
          <a:prstGeom prst="leftBrace">
            <a:avLst>
              <a:gd name="adj1" fmla="val 0"/>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5" name="مستطيل 4"/>
          <p:cNvSpPr/>
          <p:nvPr/>
        </p:nvSpPr>
        <p:spPr>
          <a:xfrm>
            <a:off x="4824028" y="2204864"/>
            <a:ext cx="4212468" cy="45365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nSpc>
                <a:spcPct val="107000"/>
              </a:lnSpc>
              <a:spcAft>
                <a:spcPts val="800"/>
              </a:spcAft>
            </a:pPr>
            <a:r>
              <a:rPr lang="ar-IQ" b="1" dirty="0">
                <a:solidFill>
                  <a:srgbClr val="FF0000"/>
                </a:solidFill>
                <a:ea typeface="Times New Roman"/>
              </a:rPr>
              <a:t>1- </a:t>
            </a:r>
            <a:r>
              <a:rPr lang="ar-SA" b="1" dirty="0">
                <a:solidFill>
                  <a:srgbClr val="FF0000"/>
                </a:solidFill>
                <a:ea typeface="Times New Roman"/>
              </a:rPr>
              <a:t>البرمجة الخطية:</a:t>
            </a:r>
            <a:r>
              <a:rPr lang="ar-IQ" b="1" dirty="0">
                <a:solidFill>
                  <a:srgbClr val="FF0000"/>
                </a:solidFill>
                <a:ea typeface="Times New Roman"/>
              </a:rPr>
              <a:t> ي</a:t>
            </a:r>
            <a:r>
              <a:rPr lang="ar-SA" b="1" dirty="0">
                <a:solidFill>
                  <a:prstClr val="black"/>
                </a:solidFill>
                <a:ea typeface="Times New Roman"/>
              </a:rPr>
              <a:t>نسب هذا النوع إلى عالم النفس الأمريكي  </a:t>
            </a:r>
            <a:r>
              <a:rPr lang="ar-SA" b="1" dirty="0" err="1">
                <a:solidFill>
                  <a:prstClr val="black"/>
                </a:solidFill>
                <a:ea typeface="Times New Roman"/>
              </a:rPr>
              <a:t>سكنر</a:t>
            </a:r>
            <a:r>
              <a:rPr lang="ar-SA" b="1" dirty="0">
                <a:solidFill>
                  <a:prstClr val="black"/>
                </a:solidFill>
                <a:ea typeface="Times New Roman"/>
              </a:rPr>
              <a:t> ويعرف بالبرنامج </a:t>
            </a:r>
            <a:r>
              <a:rPr lang="ar-SA" b="1" dirty="0" err="1">
                <a:solidFill>
                  <a:prstClr val="black"/>
                </a:solidFill>
                <a:ea typeface="Times New Roman"/>
              </a:rPr>
              <a:t>السكنري</a:t>
            </a:r>
            <a:r>
              <a:rPr lang="ar-SA" b="1" dirty="0">
                <a:solidFill>
                  <a:prstClr val="black"/>
                </a:solidFill>
                <a:ea typeface="Times New Roman"/>
              </a:rPr>
              <a:t> وفيه يتم ترتيب المادة نفسياً من السهل إلى الصعب ومن البسيط إلى المركب بعد أن يكون المبرمج قد قام بتجزئة المادة، وحل</a:t>
            </a:r>
            <a:r>
              <a:rPr lang="ar-IQ" b="1" dirty="0">
                <a:solidFill>
                  <a:prstClr val="black"/>
                </a:solidFill>
                <a:ea typeface="Times New Roman"/>
              </a:rPr>
              <a:t>ل</a:t>
            </a:r>
            <a:r>
              <a:rPr lang="ar-SA" b="1" dirty="0">
                <a:solidFill>
                  <a:prstClr val="black"/>
                </a:solidFill>
                <a:ea typeface="Times New Roman"/>
              </a:rPr>
              <a:t>ها ووضعها في عدد كبير من الخطوات الصغيرة المعتمد بعضها على بعض وتكون كل خطوة من عبارة أو جملة أو جمل</a:t>
            </a:r>
            <a:r>
              <a:rPr lang="ar-IQ" b="1" dirty="0">
                <a:solidFill>
                  <a:prstClr val="black"/>
                </a:solidFill>
                <a:ea typeface="Times New Roman"/>
              </a:rPr>
              <a:t>ت</a:t>
            </a:r>
            <a:r>
              <a:rPr lang="ar-SA" b="1" dirty="0">
                <a:solidFill>
                  <a:prstClr val="black"/>
                </a:solidFill>
                <a:ea typeface="Times New Roman"/>
              </a:rPr>
              <a:t>ين على أن يحذف من العبارة كلمة أساسية. وعلى الطالب ان </a:t>
            </a:r>
            <a:r>
              <a:rPr lang="ar-IQ" b="1" dirty="0">
                <a:solidFill>
                  <a:prstClr val="black"/>
                </a:solidFill>
                <a:ea typeface="Times New Roman"/>
              </a:rPr>
              <a:t>يبني </a:t>
            </a:r>
            <a:r>
              <a:rPr lang="ar-SA" b="1" dirty="0">
                <a:solidFill>
                  <a:prstClr val="black"/>
                </a:solidFill>
                <a:ea typeface="Times New Roman"/>
              </a:rPr>
              <a:t>استجابة بحيث ي</a:t>
            </a:r>
            <a:r>
              <a:rPr lang="ar-IQ" b="1" dirty="0">
                <a:solidFill>
                  <a:prstClr val="black"/>
                </a:solidFill>
                <a:ea typeface="Times New Roman"/>
              </a:rPr>
              <a:t>م</a:t>
            </a:r>
            <a:r>
              <a:rPr lang="ar-SA" b="1" dirty="0" err="1">
                <a:solidFill>
                  <a:prstClr val="black"/>
                </a:solidFill>
                <a:ea typeface="Times New Roman"/>
              </a:rPr>
              <a:t>لأ</a:t>
            </a:r>
            <a:r>
              <a:rPr lang="ar-SA" b="1" dirty="0">
                <a:solidFill>
                  <a:prstClr val="black"/>
                </a:solidFill>
                <a:ea typeface="Times New Roman"/>
              </a:rPr>
              <a:t> الفراغ في ناحية مخصصة لهذه الغاية، والبرمجة الخطية  انسب ما تكون للميادين التي تعالج الحقائق والتعريفات والمهارات الأساسية حيث يتم تحديد مستلزمات الهدف ثم التدرب عليه، فتسير العملية التعليمية شيئاً فشيئا حتى يكون المفهوم الكلي.</a:t>
            </a:r>
            <a:endParaRPr lang="en-US" b="1" dirty="0">
              <a:solidFill>
                <a:prstClr val="black"/>
              </a:solidFill>
              <a:ea typeface="Times New Roman"/>
              <a:cs typeface="Arial"/>
            </a:endParaRPr>
          </a:p>
        </p:txBody>
      </p:sp>
      <p:sp>
        <p:nvSpPr>
          <p:cNvPr id="6" name="مستطيل 5"/>
          <p:cNvSpPr/>
          <p:nvPr/>
        </p:nvSpPr>
        <p:spPr>
          <a:xfrm>
            <a:off x="179512" y="2204864"/>
            <a:ext cx="4248472" cy="453650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nSpc>
                <a:spcPct val="107000"/>
              </a:lnSpc>
              <a:spcAft>
                <a:spcPts val="800"/>
              </a:spcAft>
            </a:pPr>
            <a:r>
              <a:rPr lang="ar-IQ" b="1" dirty="0" smtClean="0">
                <a:solidFill>
                  <a:srgbClr val="FF0000"/>
                </a:solidFill>
                <a:ea typeface="Times New Roman"/>
              </a:rPr>
              <a:t>2- ا</a:t>
            </a:r>
            <a:r>
              <a:rPr lang="ar-SA" b="1" dirty="0" smtClean="0">
                <a:solidFill>
                  <a:srgbClr val="FF0000"/>
                </a:solidFill>
                <a:ea typeface="Times New Roman"/>
              </a:rPr>
              <a:t>لبرمجة </a:t>
            </a:r>
            <a:r>
              <a:rPr lang="ar-SA" b="1" dirty="0">
                <a:solidFill>
                  <a:srgbClr val="FF0000"/>
                </a:solidFill>
                <a:ea typeface="Times New Roman"/>
              </a:rPr>
              <a:t>المتشعبة.</a:t>
            </a:r>
            <a:endParaRPr lang="en-US" b="1" dirty="0">
              <a:solidFill>
                <a:srgbClr val="FF0000"/>
              </a:solidFill>
              <a:ea typeface="Times New Roman"/>
              <a:cs typeface="Arial"/>
            </a:endParaRPr>
          </a:p>
          <a:p>
            <a:pPr lvl="0">
              <a:lnSpc>
                <a:spcPct val="107000"/>
              </a:lnSpc>
              <a:spcAft>
                <a:spcPts val="800"/>
              </a:spcAft>
            </a:pPr>
            <a:r>
              <a:rPr lang="ar-SA" b="1" dirty="0">
                <a:solidFill>
                  <a:prstClr val="black"/>
                </a:solidFill>
                <a:ea typeface="Times New Roman"/>
              </a:rPr>
              <a:t>تم تطوير هذا النمط من قبل العالم الأمريكي نورمان </a:t>
            </a:r>
            <a:r>
              <a:rPr lang="ar-SA" b="1" dirty="0" err="1">
                <a:solidFill>
                  <a:prstClr val="black"/>
                </a:solidFill>
                <a:ea typeface="Times New Roman"/>
              </a:rPr>
              <a:t>كراودر</a:t>
            </a:r>
            <a:r>
              <a:rPr lang="ar-SA" b="1" dirty="0">
                <a:solidFill>
                  <a:prstClr val="black"/>
                </a:solidFill>
                <a:ea typeface="Times New Roman"/>
              </a:rPr>
              <a:t>، ويقوم مبدأ البرمجة المتشعبة على تقديم فقرة أو فقرتين ثم يطرح سؤال له علاقة بالفقرة المعطاة، عليه عدة إجابات وعلى المتعلم اختيار الإجابة الصحيحة من بين البدائل المطروحة فإذا كانت الإجابات المنتقاة صحيحة يوجه البرنامج المتعلم إلى إطار آخـر، أما إذا كانت الإجابة المنتقاة خطأ، فإن البرنامج يوجه المتعلم إلى إطار فرعي آخر يسمى بالإطار العلاجي لمعالجة الخطأ حيث تتيح للمتعلم تصحيح الخطأ، ويتضح أن البرنامج المتشعب هو أسلوب تشخيصي علاجي في الوقت نفسه، يكشف عن مواضع القوة والضعف لدى المتعلم. </a:t>
            </a:r>
            <a:endParaRPr lang="en-US" b="1" dirty="0">
              <a:solidFill>
                <a:prstClr val="black"/>
              </a:solidFill>
              <a:ea typeface="Times New Roman"/>
              <a:cs typeface="Arial"/>
            </a:endParaRPr>
          </a:p>
        </p:txBody>
      </p:sp>
    </p:spTree>
    <p:extLst>
      <p:ext uri="{BB962C8B-B14F-4D97-AF65-F5344CB8AC3E}">
        <p14:creationId xmlns:p14="http://schemas.microsoft.com/office/powerpoint/2010/main" val="1336063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2126" y="260648"/>
            <a:ext cx="8568952" cy="1214948"/>
          </a:xfrm>
          <a:prstGeom prst="rect">
            <a:avLst/>
          </a:prstGeom>
        </p:spPr>
        <p:txBody>
          <a:bodyPr wrap="square">
            <a:spAutoFit/>
          </a:bodyPr>
          <a:lstStyle/>
          <a:p>
            <a:pPr lvl="0">
              <a:lnSpc>
                <a:spcPct val="107000"/>
              </a:lnSpc>
              <a:spcAft>
                <a:spcPts val="800"/>
              </a:spcAft>
            </a:pPr>
            <a:endParaRPr lang="ar-IQ" sz="3200" dirty="0">
              <a:solidFill>
                <a:prstClr val="black"/>
              </a:solidFill>
              <a:ea typeface="Times New Roman"/>
            </a:endParaRPr>
          </a:p>
          <a:p>
            <a:pPr lvl="0">
              <a:lnSpc>
                <a:spcPct val="107000"/>
              </a:lnSpc>
              <a:spcAft>
                <a:spcPts val="800"/>
              </a:spcAft>
            </a:pPr>
            <a:endParaRPr lang="en-US" sz="3200" dirty="0">
              <a:solidFill>
                <a:prstClr val="black"/>
              </a:solidFill>
              <a:ea typeface="Times New Roman"/>
              <a:cs typeface="Arial"/>
            </a:endParaRPr>
          </a:p>
        </p:txBody>
      </p:sp>
      <p:sp>
        <p:nvSpPr>
          <p:cNvPr id="3" name="مستطيل 2"/>
          <p:cNvSpPr/>
          <p:nvPr/>
        </p:nvSpPr>
        <p:spPr>
          <a:xfrm>
            <a:off x="1624608" y="184046"/>
            <a:ext cx="5832648" cy="101270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IQ" sz="3200" b="1" dirty="0" smtClean="0"/>
              <a:t>الخطوات التي تراعى عند وضع البرنامج </a:t>
            </a:r>
            <a:endParaRPr lang="en-US" sz="3200" b="1" dirty="0"/>
          </a:p>
        </p:txBody>
      </p:sp>
      <p:sp>
        <p:nvSpPr>
          <p:cNvPr id="4" name="سهم رباعي 3"/>
          <p:cNvSpPr/>
          <p:nvPr/>
        </p:nvSpPr>
        <p:spPr>
          <a:xfrm>
            <a:off x="3923928" y="1196752"/>
            <a:ext cx="1800200" cy="3672408"/>
          </a:xfrm>
          <a:prstGeom prst="quad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5" name="مستطيل 4"/>
          <p:cNvSpPr/>
          <p:nvPr/>
        </p:nvSpPr>
        <p:spPr>
          <a:xfrm>
            <a:off x="5844480" y="2456892"/>
            <a:ext cx="2808312" cy="86409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3200" b="1" dirty="0" smtClean="0"/>
              <a:t>1- التخطيط </a:t>
            </a:r>
            <a:endParaRPr lang="en-US" sz="3200" b="1" dirty="0"/>
          </a:p>
        </p:txBody>
      </p:sp>
      <p:sp>
        <p:nvSpPr>
          <p:cNvPr id="6" name="شكل بيضاوي 5"/>
          <p:cNvSpPr/>
          <p:nvPr/>
        </p:nvSpPr>
        <p:spPr>
          <a:xfrm>
            <a:off x="3059832" y="5085184"/>
            <a:ext cx="3240360" cy="126531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3200" b="1" dirty="0" smtClean="0"/>
              <a:t>2- كتابة البرنامج </a:t>
            </a:r>
            <a:endParaRPr lang="en-US" sz="3200" b="1" dirty="0"/>
          </a:p>
        </p:txBody>
      </p:sp>
      <p:sp>
        <p:nvSpPr>
          <p:cNvPr id="7" name="مستطيل مستدير الزوايا 6"/>
          <p:cNvSpPr/>
          <p:nvPr/>
        </p:nvSpPr>
        <p:spPr>
          <a:xfrm>
            <a:off x="827584" y="2204683"/>
            <a:ext cx="2952328" cy="129614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3200" b="1" dirty="0" smtClean="0"/>
              <a:t>تجربة البرنامج  ومراجعته</a:t>
            </a:r>
            <a:endParaRPr lang="en-US" sz="3200" b="1" dirty="0"/>
          </a:p>
        </p:txBody>
      </p:sp>
    </p:spTree>
    <p:extLst>
      <p:ext uri="{BB962C8B-B14F-4D97-AF65-F5344CB8AC3E}">
        <p14:creationId xmlns:p14="http://schemas.microsoft.com/office/powerpoint/2010/main" val="1192940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blip>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07504" y="45368"/>
            <a:ext cx="8856984" cy="7879080"/>
          </a:xfrm>
          <a:prstGeom prst="rect">
            <a:avLst/>
          </a:prstGeom>
        </p:spPr>
        <p:txBody>
          <a:bodyPr wrap="square">
            <a:spAutoFit/>
          </a:bodyPr>
          <a:lstStyle/>
          <a:p>
            <a:pPr>
              <a:lnSpc>
                <a:spcPct val="107000"/>
              </a:lnSpc>
              <a:spcAft>
                <a:spcPts val="800"/>
              </a:spcAft>
            </a:pPr>
            <a:r>
              <a:rPr lang="ar-IQ" sz="2800" b="1" dirty="0" smtClean="0">
                <a:solidFill>
                  <a:srgbClr val="FF0000"/>
                </a:solidFill>
                <a:ea typeface="Times New Roman"/>
              </a:rPr>
              <a:t>اولا - </a:t>
            </a:r>
            <a:r>
              <a:rPr lang="ar-SA" sz="2800" b="1" dirty="0" smtClean="0">
                <a:solidFill>
                  <a:srgbClr val="FF0000"/>
                </a:solidFill>
                <a:ea typeface="Times New Roman"/>
              </a:rPr>
              <a:t>مراحل </a:t>
            </a:r>
            <a:r>
              <a:rPr lang="ar-SA" sz="2800" b="1" dirty="0">
                <a:solidFill>
                  <a:srgbClr val="FF0000"/>
                </a:solidFill>
                <a:ea typeface="Times New Roman"/>
              </a:rPr>
              <a:t>التخطيط</a:t>
            </a:r>
            <a:r>
              <a:rPr lang="ar-SA" sz="2800" b="1" dirty="0" smtClean="0">
                <a:solidFill>
                  <a:srgbClr val="FF0000"/>
                </a:solidFill>
                <a:ea typeface="Times New Roman"/>
              </a:rPr>
              <a:t>:</a:t>
            </a:r>
            <a:endParaRPr lang="en-US" sz="2800" b="1" dirty="0">
              <a:solidFill>
                <a:srgbClr val="FF0000"/>
              </a:solidFill>
              <a:ea typeface="Times New Roman"/>
              <a:cs typeface="Arial"/>
            </a:endParaRPr>
          </a:p>
          <a:p>
            <a:pPr marL="342900" lvl="0" indent="-342900">
              <a:lnSpc>
                <a:spcPct val="107000"/>
              </a:lnSpc>
              <a:buFont typeface="+mj-cs"/>
              <a:buAutoNum type="arabicDbPlain"/>
            </a:pPr>
            <a:r>
              <a:rPr lang="ar-IQ" sz="2800" b="1" dirty="0" smtClean="0">
                <a:solidFill>
                  <a:srgbClr val="00B0F0"/>
                </a:solidFill>
                <a:ea typeface="Times New Roman"/>
              </a:rPr>
              <a:t>- </a:t>
            </a:r>
            <a:r>
              <a:rPr lang="ar-SA" sz="2800" b="1" dirty="0" smtClean="0">
                <a:solidFill>
                  <a:srgbClr val="00B0F0"/>
                </a:solidFill>
                <a:ea typeface="Times New Roman"/>
              </a:rPr>
              <a:t>تحديد </a:t>
            </a:r>
            <a:r>
              <a:rPr lang="ar-SA" sz="2800" b="1" dirty="0">
                <a:solidFill>
                  <a:srgbClr val="00B0F0"/>
                </a:solidFill>
                <a:ea typeface="Times New Roman"/>
              </a:rPr>
              <a:t>المادة التعليميـة : </a:t>
            </a:r>
            <a:r>
              <a:rPr lang="ar-SA" sz="2800" b="1" dirty="0">
                <a:ea typeface="Times New Roman"/>
              </a:rPr>
              <a:t>يفـضـل عنـد اخـبـار مـادة البرنامج أن تكون مألوفة لمعـد البرنامج، أو في مجال تخصصه حتى يسهل التعامل معها. </a:t>
            </a:r>
            <a:endParaRPr lang="en-US" sz="2800" b="1" dirty="0">
              <a:ea typeface="Times New Roman"/>
              <a:cs typeface="Arial"/>
            </a:endParaRPr>
          </a:p>
          <a:p>
            <a:pPr marL="342900" lvl="0" indent="-342900">
              <a:lnSpc>
                <a:spcPct val="107000"/>
              </a:lnSpc>
              <a:buFont typeface="+mj-cs"/>
              <a:buAutoNum type="arabicDbPlain"/>
            </a:pPr>
            <a:r>
              <a:rPr lang="ar-IQ" sz="2800" b="1" dirty="0" smtClean="0">
                <a:solidFill>
                  <a:srgbClr val="00B0F0"/>
                </a:solidFill>
                <a:ea typeface="Times New Roman"/>
              </a:rPr>
              <a:t>- </a:t>
            </a:r>
            <a:r>
              <a:rPr lang="ar-SA" sz="2800" b="1" dirty="0" smtClean="0">
                <a:solidFill>
                  <a:srgbClr val="00B0F0"/>
                </a:solidFill>
                <a:ea typeface="Times New Roman"/>
              </a:rPr>
              <a:t>تحديد </a:t>
            </a:r>
            <a:r>
              <a:rPr lang="ar-SA" sz="2800" b="1" dirty="0">
                <a:solidFill>
                  <a:srgbClr val="00B0F0"/>
                </a:solidFill>
                <a:ea typeface="Times New Roman"/>
              </a:rPr>
              <a:t>أهداف البرنامج بعبارات سلوكية قابلة للقياس: </a:t>
            </a:r>
            <a:r>
              <a:rPr lang="ar-SA" sz="2800" b="1" dirty="0">
                <a:ea typeface="Times New Roman"/>
              </a:rPr>
              <a:t>عندما يقوم معد البرنامج بتحديد أهداف المادة التعليمية، يجب عليه أن يحدد بدقة، ما يكون عليه سلوك المتعلم، بعبارات هدفية محددة.</a:t>
            </a:r>
            <a:endParaRPr lang="en-US" sz="2800" b="1" dirty="0">
              <a:ea typeface="Times New Roman"/>
              <a:cs typeface="Arial"/>
            </a:endParaRPr>
          </a:p>
          <a:p>
            <a:pPr marL="457200" indent="-457200">
              <a:lnSpc>
                <a:spcPct val="107000"/>
              </a:lnSpc>
              <a:spcAft>
                <a:spcPts val="800"/>
              </a:spcAft>
              <a:buFontTx/>
              <a:buChar char="-"/>
            </a:pPr>
            <a:r>
              <a:rPr lang="ar-SA" sz="2800" b="1" dirty="0" smtClean="0">
                <a:solidFill>
                  <a:srgbClr val="00B0F0"/>
                </a:solidFill>
                <a:latin typeface="Arial"/>
                <a:ea typeface="Times New Roman"/>
              </a:rPr>
              <a:t>تحديد </a:t>
            </a:r>
            <a:r>
              <a:rPr lang="ar-SA" sz="2800" b="1" dirty="0">
                <a:solidFill>
                  <a:srgbClr val="00B0F0"/>
                </a:solidFill>
                <a:latin typeface="Arial"/>
                <a:ea typeface="Times New Roman"/>
              </a:rPr>
              <a:t>نقطة البداية عند المتعلمين: </a:t>
            </a:r>
            <a:r>
              <a:rPr lang="ar-SA" sz="2800" b="1" dirty="0">
                <a:latin typeface="Arial"/>
                <a:ea typeface="Times New Roman"/>
              </a:rPr>
              <a:t>بعد تحديد الأهـداف السلوكية، يجب على معـد البرنامج أن يعرف مستوى المتعلمين الذين سيتعلمون البرامج، من حيث مستويات الذكاء والخبرات </a:t>
            </a:r>
            <a:r>
              <a:rPr lang="ar-SA" sz="2800" b="1" dirty="0" smtClean="0">
                <a:latin typeface="Arial"/>
                <a:ea typeface="Times New Roman"/>
              </a:rPr>
              <a:t>السابقة</a:t>
            </a:r>
            <a:r>
              <a:rPr lang="ar-IQ" sz="2800" b="1" dirty="0" smtClean="0">
                <a:latin typeface="Arial"/>
                <a:ea typeface="Times New Roman"/>
              </a:rPr>
              <a:t>.</a:t>
            </a:r>
            <a:r>
              <a:rPr lang="ar-SA" sz="2800" dirty="0">
                <a:ea typeface="Times New Roman"/>
              </a:rPr>
              <a:t> </a:t>
            </a:r>
            <a:r>
              <a:rPr lang="ar-SA" sz="2800" dirty="0" smtClean="0">
                <a:ea typeface="Times New Roman"/>
              </a:rPr>
              <a:t>٤</a:t>
            </a:r>
            <a:endParaRPr lang="ar-IQ" sz="2800" dirty="0" smtClean="0">
              <a:ea typeface="Times New Roman"/>
            </a:endParaRPr>
          </a:p>
          <a:p>
            <a:pPr marL="457200" indent="-457200">
              <a:lnSpc>
                <a:spcPct val="107000"/>
              </a:lnSpc>
              <a:spcAft>
                <a:spcPts val="800"/>
              </a:spcAft>
              <a:buFontTx/>
              <a:buChar char="-"/>
            </a:pPr>
            <a:r>
              <a:rPr lang="ar-SA" sz="2800" b="1" dirty="0" smtClean="0">
                <a:solidFill>
                  <a:srgbClr val="00B0F0"/>
                </a:solidFill>
                <a:ea typeface="Times New Roman"/>
              </a:rPr>
              <a:t>تحليل </a:t>
            </a:r>
            <a:r>
              <a:rPr lang="ar-SA" sz="2800" b="1" dirty="0">
                <a:solidFill>
                  <a:srgbClr val="00B0F0"/>
                </a:solidFill>
                <a:ea typeface="Times New Roman"/>
              </a:rPr>
              <a:t>المهمة: </a:t>
            </a:r>
            <a:r>
              <a:rPr lang="ar-SA" sz="2800" b="1" dirty="0">
                <a:ea typeface="Times New Roman"/>
              </a:rPr>
              <a:t>بعد أن تحدد الأهـداف التعليميـة يحلل المحتوى التعليمي للمادة إلى عناصر أو مكونات فرعية تسمى بالمهمات، بحيث تشكل كل مهمة فكرة واحدة تصاغ على شكل جملة او فقرة وترتب نفسياً من السهل إلى الصعب ومن البسيط إلى المركب ومن المحسوس إلى المجرد ومن المعلوم إلى المجهول</a:t>
            </a:r>
            <a:r>
              <a:rPr lang="ar-SA" sz="2800" dirty="0">
                <a:ea typeface="Times New Roman"/>
              </a:rPr>
              <a:t>.</a:t>
            </a:r>
            <a:endParaRPr lang="en-US" sz="2800" dirty="0">
              <a:ea typeface="Times New Roman"/>
              <a:cs typeface="Arial"/>
            </a:endParaRPr>
          </a:p>
          <a:p>
            <a:pPr marL="342900" lvl="0" indent="-342900">
              <a:lnSpc>
                <a:spcPct val="107000"/>
              </a:lnSpc>
              <a:spcAft>
                <a:spcPts val="800"/>
              </a:spcAft>
              <a:buFont typeface="+mj-cs"/>
              <a:buAutoNum type="arabicDbPlain"/>
            </a:pPr>
            <a:endParaRPr lang="ar-IQ" sz="2800" b="1" dirty="0" smtClean="0">
              <a:latin typeface="Arial"/>
              <a:ea typeface="Times New Roman"/>
            </a:endParaRPr>
          </a:p>
          <a:p>
            <a:pPr marL="342900" lvl="0" indent="-342900">
              <a:lnSpc>
                <a:spcPct val="107000"/>
              </a:lnSpc>
              <a:spcAft>
                <a:spcPts val="800"/>
              </a:spcAft>
              <a:buFont typeface="+mj-cs"/>
              <a:buAutoNum type="arabicDbPlain"/>
            </a:pPr>
            <a:endParaRPr lang="en-US" sz="2800" b="1" dirty="0">
              <a:ea typeface="Times New Roman"/>
              <a:cs typeface="Arial"/>
            </a:endParaRPr>
          </a:p>
        </p:txBody>
      </p:sp>
    </p:spTree>
    <p:extLst>
      <p:ext uri="{BB962C8B-B14F-4D97-AF65-F5344CB8AC3E}">
        <p14:creationId xmlns:p14="http://schemas.microsoft.com/office/powerpoint/2010/main" val="10346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857"/>
            <a:ext cx="8928992" cy="6728637"/>
          </a:xfrm>
          <a:prstGeom prst="rect">
            <a:avLst/>
          </a:prstGeom>
        </p:spPr>
        <p:txBody>
          <a:bodyPr wrap="square">
            <a:spAutoFit/>
          </a:bodyPr>
          <a:lstStyle/>
          <a:p>
            <a:pPr>
              <a:lnSpc>
                <a:spcPct val="107000"/>
              </a:lnSpc>
              <a:spcAft>
                <a:spcPts val="800"/>
              </a:spcAft>
            </a:pPr>
            <a:r>
              <a:rPr lang="ar-IQ" sz="2800" b="1" dirty="0" smtClean="0">
                <a:solidFill>
                  <a:srgbClr val="FF0000"/>
                </a:solidFill>
                <a:ea typeface="Times New Roman"/>
              </a:rPr>
              <a:t>ثانيا :</a:t>
            </a:r>
            <a:r>
              <a:rPr lang="ar-SA" sz="2800" b="1" dirty="0" smtClean="0">
                <a:solidFill>
                  <a:srgbClr val="FF0000"/>
                </a:solidFill>
                <a:ea typeface="Times New Roman"/>
              </a:rPr>
              <a:t>مرحلة </a:t>
            </a:r>
            <a:r>
              <a:rPr lang="ar-SA" sz="2800" b="1" dirty="0">
                <a:solidFill>
                  <a:srgbClr val="FF0000"/>
                </a:solidFill>
                <a:ea typeface="Times New Roman"/>
              </a:rPr>
              <a:t>كتابة البرنامج </a:t>
            </a:r>
            <a:r>
              <a:rPr lang="ar-SA" sz="2800" b="1" dirty="0" smtClean="0">
                <a:solidFill>
                  <a:srgbClr val="FF0000"/>
                </a:solidFill>
                <a:ea typeface="Times New Roman"/>
              </a:rPr>
              <a:t>:</a:t>
            </a:r>
            <a:r>
              <a:rPr lang="ar-IQ" sz="2800" b="1" dirty="0" smtClean="0">
                <a:solidFill>
                  <a:srgbClr val="FF0000"/>
                </a:solidFill>
                <a:ea typeface="Times New Roman"/>
                <a:cs typeface="Arial"/>
              </a:rPr>
              <a:t> </a:t>
            </a:r>
            <a:r>
              <a:rPr lang="ar-SA" sz="2800" b="1" dirty="0" smtClean="0">
                <a:solidFill>
                  <a:srgbClr val="FF0000"/>
                </a:solidFill>
                <a:ea typeface="Times New Roman"/>
              </a:rPr>
              <a:t>تتم </a:t>
            </a:r>
            <a:r>
              <a:rPr lang="ar-SA" sz="2800" b="1" dirty="0">
                <a:solidFill>
                  <a:srgbClr val="FF0000"/>
                </a:solidFill>
                <a:ea typeface="Times New Roman"/>
              </a:rPr>
              <a:t>هذه المرحلة بالخطوات الآتية</a:t>
            </a:r>
            <a:r>
              <a:rPr lang="ar-SA" sz="2800" b="1" dirty="0" smtClean="0">
                <a:solidFill>
                  <a:srgbClr val="FF0000"/>
                </a:solidFill>
                <a:ea typeface="Times New Roman"/>
              </a:rPr>
              <a:t>:</a:t>
            </a:r>
            <a:endParaRPr lang="en-US" sz="2800" b="1" dirty="0">
              <a:solidFill>
                <a:srgbClr val="FF0000"/>
              </a:solidFill>
              <a:ea typeface="Times New Roman"/>
              <a:cs typeface="Arial"/>
            </a:endParaRPr>
          </a:p>
          <a:p>
            <a:pPr>
              <a:lnSpc>
                <a:spcPct val="107000"/>
              </a:lnSpc>
              <a:spcAft>
                <a:spcPts val="800"/>
              </a:spcAft>
            </a:pPr>
            <a:r>
              <a:rPr lang="ar-IQ" sz="2800" b="1" dirty="0" smtClean="0">
                <a:solidFill>
                  <a:srgbClr val="00B0F0"/>
                </a:solidFill>
                <a:ea typeface="Times New Roman"/>
              </a:rPr>
              <a:t>1- </a:t>
            </a:r>
            <a:r>
              <a:rPr lang="ar-SA" sz="2800" b="1" dirty="0" smtClean="0">
                <a:solidFill>
                  <a:srgbClr val="00B0F0"/>
                </a:solidFill>
                <a:ea typeface="Times New Roman"/>
              </a:rPr>
              <a:t>كتابة </a:t>
            </a:r>
            <a:r>
              <a:rPr lang="ar-SA" sz="2800" b="1" dirty="0">
                <a:solidFill>
                  <a:srgbClr val="00B0F0"/>
                </a:solidFill>
                <a:ea typeface="Times New Roman"/>
              </a:rPr>
              <a:t>أطر البرنامج : </a:t>
            </a:r>
            <a:r>
              <a:rPr lang="ar-SA" sz="2800" b="1" dirty="0">
                <a:ea typeface="Times New Roman"/>
              </a:rPr>
              <a:t>تتطلب هذه المرحلة مهارات فائقة من واضع البرنامج، إن كتاب الأطر بما يتفق ومبادئ التعليم المبرمج أمر بالغ الأهمية. والتنويع في عرض الأطر وكتابتها يعد أمراً في غاية الأهمية، لتحاشي مـلـل المتعلمين من البرنامج. ويتألف الإطار من ثلاثة أقسام هي: المثير، والاستجابة، والتغذية الراجعة، ويفضل مراعـاة </a:t>
            </a:r>
            <a:r>
              <a:rPr lang="ar-SA" sz="2800" b="1" dirty="0" err="1">
                <a:ea typeface="Times New Roman"/>
              </a:rPr>
              <a:t>الأتي</a:t>
            </a:r>
            <a:r>
              <a:rPr lang="ar-SA" sz="2800" b="1" dirty="0">
                <a:ea typeface="Times New Roman"/>
              </a:rPr>
              <a:t> عند كتابة الأطر:</a:t>
            </a:r>
            <a:endParaRPr lang="en-US" sz="2800" b="1" dirty="0">
              <a:ea typeface="Times New Roman"/>
              <a:cs typeface="Arial"/>
            </a:endParaRPr>
          </a:p>
          <a:p>
            <a:pPr marL="342900" lvl="0" indent="-342900">
              <a:lnSpc>
                <a:spcPct val="107000"/>
              </a:lnSpc>
              <a:buFont typeface="Arial"/>
              <a:buChar char="-"/>
            </a:pPr>
            <a:r>
              <a:rPr lang="ar-SA" sz="2800" b="1" dirty="0">
                <a:solidFill>
                  <a:srgbClr val="0070C0"/>
                </a:solidFill>
                <a:ea typeface="Times New Roman"/>
              </a:rPr>
              <a:t>دقة المعلومات العلمية التي يتضمنها كل إطار.</a:t>
            </a:r>
            <a:endParaRPr lang="en-US" sz="2800" b="1" dirty="0">
              <a:solidFill>
                <a:srgbClr val="0070C0"/>
              </a:solidFill>
              <a:ea typeface="Times New Roman"/>
              <a:cs typeface="Arial"/>
            </a:endParaRPr>
          </a:p>
          <a:p>
            <a:pPr marL="342900" lvl="0" indent="-342900">
              <a:lnSpc>
                <a:spcPct val="107000"/>
              </a:lnSpc>
              <a:buFont typeface="Arial"/>
              <a:buChar char="-"/>
            </a:pPr>
            <a:r>
              <a:rPr lang="ar-SA" sz="2800" b="1" dirty="0">
                <a:solidFill>
                  <a:srgbClr val="0070C0"/>
                </a:solidFill>
                <a:ea typeface="Times New Roman"/>
              </a:rPr>
              <a:t>صياغة الأطر بلغة واضحة ومحددة. </a:t>
            </a:r>
            <a:endParaRPr lang="en-US" sz="2800" b="1" dirty="0">
              <a:solidFill>
                <a:srgbClr val="0070C0"/>
              </a:solidFill>
              <a:ea typeface="Times New Roman"/>
              <a:cs typeface="Arial"/>
            </a:endParaRPr>
          </a:p>
          <a:p>
            <a:pPr marL="342900" lvl="0" indent="-342900">
              <a:lnSpc>
                <a:spcPct val="107000"/>
              </a:lnSpc>
              <a:buFont typeface="Arial"/>
              <a:buChar char="-"/>
            </a:pPr>
            <a:r>
              <a:rPr lang="ar-SA" sz="2800" b="1" dirty="0">
                <a:solidFill>
                  <a:srgbClr val="0070C0"/>
                </a:solidFill>
                <a:ea typeface="Times New Roman"/>
              </a:rPr>
              <a:t>ترتيبها ترتيباً منطقياً ونفسياً متسلسلاً.</a:t>
            </a:r>
            <a:endParaRPr lang="en-US" sz="2800" b="1" dirty="0">
              <a:solidFill>
                <a:srgbClr val="0070C0"/>
              </a:solidFill>
              <a:ea typeface="Times New Roman"/>
              <a:cs typeface="Arial"/>
            </a:endParaRPr>
          </a:p>
          <a:p>
            <a:pPr marL="342900" lvl="0" indent="-342900">
              <a:lnSpc>
                <a:spcPct val="107000"/>
              </a:lnSpc>
              <a:buFont typeface="Arial"/>
              <a:buChar char="-"/>
            </a:pPr>
            <a:r>
              <a:rPr lang="ar-SA" sz="2800" b="1" dirty="0">
                <a:solidFill>
                  <a:srgbClr val="0070C0"/>
                </a:solidFill>
                <a:ea typeface="Times New Roman"/>
              </a:rPr>
              <a:t>قياس الأطر لعمليات الفهم، والتطبيق والتقويم وغيرها من العمليات العقلية العليا وعدم الاقتصار على الأسئلة التي تتطلب الحفظ.</a:t>
            </a:r>
            <a:endParaRPr lang="en-US" sz="2800" b="1" dirty="0">
              <a:solidFill>
                <a:srgbClr val="0070C0"/>
              </a:solidFill>
              <a:ea typeface="Times New Roman"/>
              <a:cs typeface="Arial"/>
            </a:endParaRPr>
          </a:p>
          <a:p>
            <a:pPr marL="342900" lvl="0" indent="-342900">
              <a:lnSpc>
                <a:spcPct val="107000"/>
              </a:lnSpc>
              <a:buFont typeface="Arial"/>
              <a:buChar char="-"/>
            </a:pPr>
            <a:r>
              <a:rPr lang="en-US" sz="2800" b="1" dirty="0">
                <a:solidFill>
                  <a:srgbClr val="0070C0"/>
                </a:solidFill>
                <a:latin typeface="Arial"/>
                <a:ea typeface="Times New Roman"/>
                <a:cs typeface="Arial"/>
              </a:rPr>
              <a:t> </a:t>
            </a:r>
            <a:r>
              <a:rPr lang="ar-SA" sz="2800" b="1" dirty="0">
                <a:solidFill>
                  <a:srgbClr val="0070C0"/>
                </a:solidFill>
                <a:latin typeface="Arial"/>
                <a:ea typeface="Times New Roman"/>
              </a:rPr>
              <a:t>إذا اشتمل الإطار على سؤال موضوعي، تليه عدة اختيارات للإجابة فينبغي صياغة إبدال الإجابة بعناية لتكشف فهم الطالب الحقيقي. </a:t>
            </a:r>
            <a:endParaRPr lang="en-US" sz="2800" b="1" dirty="0">
              <a:solidFill>
                <a:srgbClr val="0070C0"/>
              </a:solidFill>
              <a:ea typeface="Times New Roman"/>
              <a:cs typeface="Arial"/>
            </a:endParaRPr>
          </a:p>
          <a:p>
            <a:pPr marL="342900" lvl="0" indent="-342900">
              <a:lnSpc>
                <a:spcPct val="107000"/>
              </a:lnSpc>
              <a:buFont typeface="Arial"/>
              <a:buChar char="-"/>
            </a:pPr>
            <a:r>
              <a:rPr lang="ar-SA" sz="2800" b="1" dirty="0">
                <a:solidFill>
                  <a:srgbClr val="0070C0"/>
                </a:solidFill>
                <a:ea typeface="Times New Roman"/>
              </a:rPr>
              <a:t>شمولية الأطر الأفكار الأساسية للمحتوى التعليمي كافة</a:t>
            </a:r>
            <a:r>
              <a:rPr lang="ar-SA" sz="2800" b="1" dirty="0" smtClean="0">
                <a:solidFill>
                  <a:srgbClr val="0070C0"/>
                </a:solidFill>
                <a:ea typeface="Times New Roman"/>
              </a:rPr>
              <a:t>.</a:t>
            </a:r>
            <a:endParaRPr lang="en-US" sz="2800" b="1" dirty="0">
              <a:solidFill>
                <a:srgbClr val="0070C0"/>
              </a:solidFill>
              <a:ea typeface="Times New Roman"/>
              <a:cs typeface="Arial"/>
            </a:endParaRPr>
          </a:p>
        </p:txBody>
      </p:sp>
    </p:spTree>
    <p:extLst>
      <p:ext uri="{BB962C8B-B14F-4D97-AF65-F5344CB8AC3E}">
        <p14:creationId xmlns:p14="http://schemas.microsoft.com/office/powerpoint/2010/main" val="1453003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928992" cy="7821052"/>
          </a:xfrm>
          <a:prstGeom prst="rect">
            <a:avLst/>
          </a:prstGeom>
        </p:spPr>
        <p:txBody>
          <a:bodyPr wrap="square">
            <a:spAutoFit/>
          </a:bodyPr>
          <a:lstStyle/>
          <a:p>
            <a:pPr>
              <a:lnSpc>
                <a:spcPct val="107000"/>
              </a:lnSpc>
              <a:spcAft>
                <a:spcPts val="800"/>
              </a:spcAft>
            </a:pPr>
            <a:r>
              <a:rPr lang="ar-IQ" sz="2400" b="1" dirty="0" smtClean="0">
                <a:solidFill>
                  <a:srgbClr val="FF0000"/>
                </a:solidFill>
                <a:latin typeface="Arial"/>
                <a:ea typeface="Times New Roman"/>
              </a:rPr>
              <a:t>2- </a:t>
            </a:r>
            <a:r>
              <a:rPr lang="ar-SA" sz="2400" b="1" dirty="0" smtClean="0">
                <a:solidFill>
                  <a:srgbClr val="FF0000"/>
                </a:solidFill>
                <a:latin typeface="Arial"/>
                <a:ea typeface="Times New Roman"/>
              </a:rPr>
              <a:t>توفير </a:t>
            </a:r>
            <a:r>
              <a:rPr lang="ar-SA" sz="2400" b="1" dirty="0">
                <a:solidFill>
                  <a:srgbClr val="FF0000"/>
                </a:solidFill>
                <a:latin typeface="Arial"/>
                <a:ea typeface="Times New Roman"/>
              </a:rPr>
              <a:t>التغذية الراجعة المباشرة: </a:t>
            </a:r>
            <a:r>
              <a:rPr lang="ar-SA" sz="2400" b="1" dirty="0">
                <a:solidFill>
                  <a:prstClr val="black"/>
                </a:solidFill>
                <a:latin typeface="Arial"/>
                <a:ea typeface="Times New Roman"/>
              </a:rPr>
              <a:t>تعـد التغذية الراجعـة مـن أهـم خـصائص التعليم المبرمج ومميزاته، إذ لا بد للإجابة أن تكون متاحة للمتعلم في نهاية كل إطار من أطر البرنامج حتى يتمكن المتعلم من الموازنة بين إجابته والإجابة الصحيحة</a:t>
            </a:r>
            <a:r>
              <a:rPr lang="ar-SA" sz="2400" b="1" dirty="0" smtClean="0">
                <a:solidFill>
                  <a:prstClr val="black"/>
                </a:solidFill>
                <a:latin typeface="Arial"/>
                <a:ea typeface="Times New Roman"/>
              </a:rPr>
              <a:t>.</a:t>
            </a:r>
            <a:endParaRPr lang="ar-IQ" sz="2400" b="1" dirty="0" smtClean="0">
              <a:solidFill>
                <a:prstClr val="black"/>
              </a:solidFill>
              <a:latin typeface="Arial"/>
              <a:ea typeface="Times New Roman"/>
            </a:endParaRPr>
          </a:p>
          <a:p>
            <a:pPr lvl="0">
              <a:lnSpc>
                <a:spcPct val="107000"/>
              </a:lnSpc>
              <a:spcAft>
                <a:spcPts val="800"/>
              </a:spcAft>
            </a:pPr>
            <a:r>
              <a:rPr lang="ar-SA" sz="2400" b="1" dirty="0" smtClean="0">
                <a:ea typeface="Times New Roman"/>
              </a:rPr>
              <a:t> </a:t>
            </a:r>
            <a:r>
              <a:rPr lang="ar-IQ" sz="2400" b="1" dirty="0" smtClean="0">
                <a:solidFill>
                  <a:srgbClr val="FF0000"/>
                </a:solidFill>
                <a:ea typeface="Times New Roman"/>
              </a:rPr>
              <a:t>3 </a:t>
            </a:r>
            <a:r>
              <a:rPr lang="ar-SA" sz="2400" b="1" dirty="0" smtClean="0">
                <a:solidFill>
                  <a:srgbClr val="FF0000"/>
                </a:solidFill>
                <a:ea typeface="Times New Roman"/>
              </a:rPr>
              <a:t>- </a:t>
            </a:r>
            <a:r>
              <a:rPr lang="ar-SA" sz="2400" b="1" dirty="0">
                <a:solidFill>
                  <a:srgbClr val="FF0000"/>
                </a:solidFill>
                <a:ea typeface="Times New Roman"/>
              </a:rPr>
              <a:t>تجريب البرنامج وتعديله: </a:t>
            </a:r>
            <a:r>
              <a:rPr lang="ar-SA" sz="2400" b="1" dirty="0">
                <a:ea typeface="Times New Roman"/>
              </a:rPr>
              <a:t>إن تجريب البرنامج وتعديله من الخطوات المهمـة وعـادة يجرب البرنامج على عدد من الطلبة يتراوح بين (٥ - ١٠) من المتعلمين، </a:t>
            </a:r>
            <a:r>
              <a:rPr lang="ar-SA" sz="2400" b="1" dirty="0" smtClean="0">
                <a:ea typeface="Times New Roman"/>
              </a:rPr>
              <a:t>يجلس </a:t>
            </a:r>
            <a:r>
              <a:rPr lang="ar-SA" sz="2400" b="1" dirty="0">
                <a:ea typeface="Times New Roman"/>
              </a:rPr>
              <a:t>معد البرنامج مع المتعلمين ويتبعهم خطوة خطوة في اثناء تقدمهم في دراسة الأطـر وفي أثناء ذلك يقوم بتسجيل ملاحظاته حول الصعوبات التي يواجهها المتعلمون في قراءة الأطر أو فهمها أو بتسلسله بطريقة ميسورة، ويتحرى أي غموض في الإطار أو السؤال، حيث تعد هذه الملاحظات ونتائج الاختبار، ويتم إجراء التعديلات الضرورية بحيث يصل إلى درجة عالية من الكفاية في أقصى درجة من التحسين، وإلى درجة عالية من الكفاية في تعليم المتعلمين. </a:t>
            </a:r>
            <a:endParaRPr lang="ar-IQ" sz="2400" b="1" dirty="0" smtClean="0">
              <a:ea typeface="Times New Roman"/>
            </a:endParaRPr>
          </a:p>
          <a:p>
            <a:pPr lvl="0">
              <a:lnSpc>
                <a:spcPct val="107000"/>
              </a:lnSpc>
              <a:spcAft>
                <a:spcPts val="800"/>
              </a:spcAft>
            </a:pPr>
            <a:r>
              <a:rPr lang="ar-IQ" sz="2400" b="1" dirty="0" smtClean="0">
                <a:ea typeface="Times New Roman"/>
              </a:rPr>
              <a:t>4 </a:t>
            </a:r>
            <a:r>
              <a:rPr lang="ar-SA" sz="3200" b="1" dirty="0" smtClean="0">
                <a:ea typeface="Times New Roman"/>
              </a:rPr>
              <a:t>- </a:t>
            </a:r>
            <a:r>
              <a:rPr lang="ar-SA" sz="3200" b="1" dirty="0" err="1">
                <a:ea typeface="Times New Roman"/>
              </a:rPr>
              <a:t>صيا</a:t>
            </a:r>
            <a:r>
              <a:rPr lang="ar-IQ" sz="3200" b="1" dirty="0">
                <a:ea typeface="Times New Roman"/>
              </a:rPr>
              <a:t>غ</a:t>
            </a:r>
            <a:r>
              <a:rPr lang="ar-SA" sz="3200" b="1" dirty="0">
                <a:ea typeface="Times New Roman"/>
              </a:rPr>
              <a:t>ة البرنامج بصورته النهائية، بعد أن يقوم المعلم بت</a:t>
            </a:r>
            <a:r>
              <a:rPr lang="ar-IQ" sz="3200" b="1" dirty="0">
                <a:ea typeface="Times New Roman"/>
              </a:rPr>
              <a:t>ن</a:t>
            </a:r>
            <a:r>
              <a:rPr lang="ar-SA" sz="3200" b="1" dirty="0">
                <a:ea typeface="Times New Roman"/>
              </a:rPr>
              <a:t>قيح البرنامج وتعديله يصبح هذا البرنامج جاهزاً للاستخدام النهائي. </a:t>
            </a:r>
            <a:endParaRPr lang="ar-IQ" sz="3200" b="1" dirty="0">
              <a:ea typeface="Times New Roman"/>
            </a:endParaRPr>
          </a:p>
          <a:p>
            <a:pPr>
              <a:lnSpc>
                <a:spcPct val="107000"/>
              </a:lnSpc>
              <a:spcAft>
                <a:spcPts val="800"/>
              </a:spcAft>
            </a:pPr>
            <a:endParaRPr lang="ar-IQ" sz="2400" b="1" dirty="0" smtClean="0">
              <a:ea typeface="Times New Roman"/>
            </a:endParaRPr>
          </a:p>
          <a:p>
            <a:pPr>
              <a:lnSpc>
                <a:spcPct val="107000"/>
              </a:lnSpc>
              <a:spcAft>
                <a:spcPts val="800"/>
              </a:spcAft>
            </a:pPr>
            <a:endParaRPr lang="en-US" sz="2400" b="1" dirty="0">
              <a:ea typeface="Times New Roman"/>
              <a:cs typeface="Arial"/>
            </a:endParaRPr>
          </a:p>
          <a:p>
            <a:pPr lvl="0">
              <a:lnSpc>
                <a:spcPct val="107000"/>
              </a:lnSpc>
              <a:spcAft>
                <a:spcPts val="800"/>
              </a:spcAft>
            </a:pPr>
            <a:endParaRPr lang="ar-IQ" sz="2800" b="1" dirty="0" smtClean="0">
              <a:solidFill>
                <a:prstClr val="black"/>
              </a:solidFill>
              <a:latin typeface="Arial"/>
              <a:ea typeface="Times New Roman"/>
            </a:endParaRPr>
          </a:p>
          <a:p>
            <a:pPr lvl="0">
              <a:lnSpc>
                <a:spcPct val="107000"/>
              </a:lnSpc>
              <a:spcAft>
                <a:spcPts val="800"/>
              </a:spcAft>
            </a:pPr>
            <a:endParaRPr lang="en-US" sz="2800" b="1" dirty="0">
              <a:solidFill>
                <a:prstClr val="black"/>
              </a:solidFill>
              <a:ea typeface="Times New Roman"/>
              <a:cs typeface="Arial"/>
            </a:endParaRPr>
          </a:p>
        </p:txBody>
      </p:sp>
    </p:spTree>
    <p:extLst>
      <p:ext uri="{BB962C8B-B14F-4D97-AF65-F5344CB8AC3E}">
        <p14:creationId xmlns:p14="http://schemas.microsoft.com/office/powerpoint/2010/main" val="4075610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0"/>
        </a:gradFill>
        <a:effectLst/>
      </p:bgPr>
    </p:bg>
    <p:spTree>
      <p:nvGrpSpPr>
        <p:cNvPr id="1" name=""/>
        <p:cNvGrpSpPr/>
        <p:nvPr/>
      </p:nvGrpSpPr>
      <p:grpSpPr>
        <a:xfrm>
          <a:off x="0" y="0"/>
          <a:ext cx="0" cy="0"/>
          <a:chOff x="0" y="0"/>
          <a:chExt cx="0" cy="0"/>
        </a:xfrm>
      </p:grpSpPr>
      <p:sp>
        <p:nvSpPr>
          <p:cNvPr id="4" name="مستطيل 3"/>
          <p:cNvSpPr/>
          <p:nvPr/>
        </p:nvSpPr>
        <p:spPr>
          <a:xfrm>
            <a:off x="272108" y="116632"/>
            <a:ext cx="8712968" cy="1656184"/>
          </a:xfrm>
          <a:prstGeom prst="rect">
            <a:avLst/>
          </a:prstGeom>
          <a:effectLst>
            <a:outerShdw blurRad="50800" dist="38100" dir="10800000" algn="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lvl="0">
              <a:lnSpc>
                <a:spcPct val="107000"/>
              </a:lnSpc>
              <a:spcAft>
                <a:spcPts val="800"/>
              </a:spcAft>
            </a:pPr>
            <a:r>
              <a:rPr lang="ar-IQ" sz="2400" b="1" dirty="0" smtClean="0">
                <a:solidFill>
                  <a:srgbClr val="FF0000"/>
                </a:solidFill>
              </a:rPr>
              <a:t>   5- طريقة التقويم :   </a:t>
            </a:r>
            <a:r>
              <a:rPr lang="ar-SA" sz="2400" b="1" dirty="0" smtClean="0">
                <a:solidFill>
                  <a:srgbClr val="00B0F0"/>
                </a:solidFill>
                <a:ea typeface="Times New Roman"/>
              </a:rPr>
              <a:t>إعداد </a:t>
            </a:r>
            <a:r>
              <a:rPr lang="ar-SA" sz="2400" b="1" dirty="0">
                <a:solidFill>
                  <a:srgbClr val="00B0F0"/>
                </a:solidFill>
                <a:ea typeface="Times New Roman"/>
              </a:rPr>
              <a:t>الاختبارات المرافقة للبرنامج: </a:t>
            </a:r>
            <a:r>
              <a:rPr lang="ar-SA" sz="2400" b="1" dirty="0">
                <a:solidFill>
                  <a:prstClr val="black"/>
                </a:solidFill>
                <a:ea typeface="Times New Roman"/>
              </a:rPr>
              <a:t>بعد ان اصبح البرنامج جاهزاً </a:t>
            </a:r>
            <a:r>
              <a:rPr lang="ar-SA" sz="2400" b="1" dirty="0" smtClean="0">
                <a:solidFill>
                  <a:prstClr val="black"/>
                </a:solidFill>
                <a:ea typeface="Times New Roman"/>
              </a:rPr>
              <a:t>للاستخدام </a:t>
            </a:r>
            <a:r>
              <a:rPr lang="ar-SA" sz="2400" b="1" dirty="0">
                <a:solidFill>
                  <a:prstClr val="black"/>
                </a:solidFill>
                <a:ea typeface="Times New Roman"/>
              </a:rPr>
              <a:t>النهائي يقوم المعلم بإعداد نوعين من الاختبارات هما</a:t>
            </a:r>
            <a:r>
              <a:rPr lang="ar-SA" sz="2400" b="1" dirty="0" smtClean="0">
                <a:solidFill>
                  <a:prstClr val="black"/>
                </a:solidFill>
                <a:ea typeface="Times New Roman"/>
              </a:rPr>
              <a:t>:</a:t>
            </a:r>
            <a:endParaRPr lang="en-US" sz="2400" b="1" dirty="0">
              <a:solidFill>
                <a:prstClr val="black"/>
              </a:solidFill>
              <a:ea typeface="Times New Roman"/>
              <a:cs typeface="Arial"/>
            </a:endParaRPr>
          </a:p>
        </p:txBody>
      </p:sp>
      <p:sp>
        <p:nvSpPr>
          <p:cNvPr id="5" name="قوس كبير أيسر 4"/>
          <p:cNvSpPr/>
          <p:nvPr/>
        </p:nvSpPr>
        <p:spPr>
          <a:xfrm rot="5400000">
            <a:off x="4057700" y="-135396"/>
            <a:ext cx="1080120" cy="4896544"/>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dirty="0"/>
          </a:p>
        </p:txBody>
      </p:sp>
      <p:sp>
        <p:nvSpPr>
          <p:cNvPr id="6" name="مستطيل مستدير الزوايا 5"/>
          <p:cNvSpPr/>
          <p:nvPr/>
        </p:nvSpPr>
        <p:spPr>
          <a:xfrm>
            <a:off x="4880620" y="2909211"/>
            <a:ext cx="4104456" cy="3672408"/>
          </a:xfrm>
          <a:prstGeom prst="roundRect">
            <a:avLst/>
          </a:prstGeom>
          <a:gradFill>
            <a:gsLst>
              <a:gs pos="0">
                <a:schemeClr val="accent6">
                  <a:tint val="50000"/>
                  <a:satMod val="300000"/>
                </a:schemeClr>
              </a:gs>
              <a:gs pos="15000">
                <a:schemeClr val="accent6">
                  <a:tint val="37000"/>
                  <a:satMod val="300000"/>
                </a:schemeClr>
              </a:gs>
              <a:gs pos="100000">
                <a:schemeClr val="accent6">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1">
            <a:schemeClr val="accent6"/>
          </a:lnRef>
          <a:fillRef idx="2">
            <a:schemeClr val="accent6"/>
          </a:fillRef>
          <a:effectRef idx="1">
            <a:schemeClr val="accent6"/>
          </a:effectRef>
          <a:fontRef idx="minor">
            <a:schemeClr val="dk1"/>
          </a:fontRef>
        </p:style>
        <p:txBody>
          <a:bodyPr rtlCol="0" anchor="ctr"/>
          <a:lstStyle/>
          <a:p>
            <a:pPr marL="342900" lvl="0" indent="-342900">
              <a:lnSpc>
                <a:spcPct val="107000"/>
              </a:lnSpc>
              <a:spcAft>
                <a:spcPts val="800"/>
              </a:spcAft>
              <a:buFont typeface="Symbol"/>
              <a:buChar char=""/>
            </a:pPr>
            <a:r>
              <a:rPr lang="ar-SA" sz="2400" b="1" dirty="0">
                <a:solidFill>
                  <a:srgbClr val="FF0000"/>
                </a:solidFill>
                <a:ea typeface="Times New Roman"/>
              </a:rPr>
              <a:t>الاختبار القبلي: </a:t>
            </a:r>
            <a:r>
              <a:rPr lang="ar-SA" sz="2400" b="1" dirty="0">
                <a:solidFill>
                  <a:prstClr val="black"/>
                </a:solidFill>
                <a:ea typeface="Times New Roman"/>
              </a:rPr>
              <a:t>الذي يعطي الطالب قبل البدء في تعلم البرنامج وذلك لتحديد مستواه في الموضوع، فإذا حصل على درجات عالية من هذا الاختبار فلا داع لدراسة البرنامج، أما إذا حصل على درجات متدنية فعليه أن يدرس</a:t>
            </a:r>
            <a:r>
              <a:rPr lang="ar-IQ" sz="2400" b="1" dirty="0">
                <a:solidFill>
                  <a:prstClr val="black"/>
                </a:solidFill>
                <a:ea typeface="Times New Roman"/>
              </a:rPr>
              <a:t> </a:t>
            </a:r>
            <a:r>
              <a:rPr lang="ar-SA" sz="2400" b="1" dirty="0">
                <a:solidFill>
                  <a:prstClr val="black"/>
                </a:solidFill>
                <a:ea typeface="Times New Roman"/>
              </a:rPr>
              <a:t>البرنامج.</a:t>
            </a:r>
            <a:endParaRPr lang="en-US" sz="2400" b="1" dirty="0">
              <a:solidFill>
                <a:prstClr val="black"/>
              </a:solidFill>
              <a:ea typeface="Times New Roman"/>
              <a:cs typeface="Arial"/>
            </a:endParaRPr>
          </a:p>
        </p:txBody>
      </p:sp>
      <p:sp>
        <p:nvSpPr>
          <p:cNvPr id="9" name="مستطيل مستدير الزوايا 8"/>
          <p:cNvSpPr/>
          <p:nvPr/>
        </p:nvSpPr>
        <p:spPr>
          <a:xfrm>
            <a:off x="229196" y="2852936"/>
            <a:ext cx="3888432" cy="3528392"/>
          </a:xfrm>
          <a:prstGeom prst="roundRect">
            <a:avLst/>
          </a:prstGeom>
          <a:gradFill>
            <a:gsLst>
              <a:gs pos="0">
                <a:schemeClr val="accent6">
                  <a:tint val="50000"/>
                  <a:satMod val="300000"/>
                </a:schemeClr>
              </a:gs>
              <a:gs pos="4000">
                <a:schemeClr val="accent6">
                  <a:tint val="37000"/>
                  <a:satMod val="300000"/>
                </a:schemeClr>
              </a:gs>
              <a:gs pos="100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marL="342900" lvl="0" indent="-342900">
              <a:lnSpc>
                <a:spcPct val="107000"/>
              </a:lnSpc>
              <a:spcAft>
                <a:spcPts val="800"/>
              </a:spcAft>
              <a:buFont typeface="Symbol"/>
              <a:buChar char=""/>
            </a:pPr>
            <a:r>
              <a:rPr lang="ar-SA" sz="3200" b="1" dirty="0">
                <a:solidFill>
                  <a:srgbClr val="FF0000"/>
                </a:solidFill>
                <a:ea typeface="Times New Roman"/>
              </a:rPr>
              <a:t>الاختبار البعدي</a:t>
            </a:r>
            <a:r>
              <a:rPr lang="ar-IQ" sz="3200" b="1" dirty="0">
                <a:solidFill>
                  <a:prstClr val="black"/>
                </a:solidFill>
                <a:ea typeface="Times New Roman"/>
              </a:rPr>
              <a:t>:</a:t>
            </a:r>
            <a:r>
              <a:rPr lang="ar-SA" sz="3200" b="1" dirty="0">
                <a:solidFill>
                  <a:prstClr val="black"/>
                </a:solidFill>
                <a:ea typeface="Times New Roman"/>
              </a:rPr>
              <a:t> </a:t>
            </a:r>
            <a:r>
              <a:rPr lang="ar-SA" sz="3200" b="1" dirty="0" smtClean="0">
                <a:solidFill>
                  <a:prstClr val="black"/>
                </a:solidFill>
                <a:ea typeface="Times New Roman"/>
              </a:rPr>
              <a:t>ويعط</a:t>
            </a:r>
            <a:r>
              <a:rPr lang="ar-IQ" sz="3200" b="1" dirty="0" smtClean="0">
                <a:solidFill>
                  <a:prstClr val="black"/>
                </a:solidFill>
                <a:ea typeface="Times New Roman"/>
              </a:rPr>
              <a:t>ى</a:t>
            </a:r>
            <a:r>
              <a:rPr lang="ar-SA" sz="3200" b="1" dirty="0" smtClean="0">
                <a:solidFill>
                  <a:prstClr val="black"/>
                </a:solidFill>
                <a:ea typeface="Times New Roman"/>
              </a:rPr>
              <a:t> هذا</a:t>
            </a:r>
            <a:r>
              <a:rPr lang="ar-IQ" sz="3200" b="1" dirty="0" smtClean="0">
                <a:solidFill>
                  <a:prstClr val="black"/>
                </a:solidFill>
                <a:ea typeface="Times New Roman"/>
              </a:rPr>
              <a:t> الاختبار </a:t>
            </a:r>
            <a:r>
              <a:rPr lang="ar-SA" sz="3200" b="1" dirty="0" smtClean="0">
                <a:solidFill>
                  <a:prstClr val="black"/>
                </a:solidFill>
                <a:ea typeface="Times New Roman"/>
              </a:rPr>
              <a:t>بعد </a:t>
            </a:r>
            <a:r>
              <a:rPr lang="ar-SA" sz="3200" b="1" dirty="0">
                <a:solidFill>
                  <a:prstClr val="black"/>
                </a:solidFill>
                <a:ea typeface="Times New Roman"/>
              </a:rPr>
              <a:t>انتهائه من دراسة البرنامج، وينبغي تأكيد شمولية محتوى المادة كافة، وأهدافها.</a:t>
            </a:r>
            <a:endParaRPr lang="en-US" sz="3200" b="1" dirty="0">
              <a:solidFill>
                <a:prstClr val="black"/>
              </a:solidFill>
              <a:ea typeface="Times New Roman"/>
              <a:cs typeface="Arial"/>
            </a:endParaRPr>
          </a:p>
        </p:txBody>
      </p:sp>
    </p:spTree>
    <p:extLst>
      <p:ext uri="{BB962C8B-B14F-4D97-AF65-F5344CB8AC3E}">
        <p14:creationId xmlns:p14="http://schemas.microsoft.com/office/powerpoint/2010/main" val="435576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240170"/>
          </a:xfrm>
          <a:prstGeom prst="rect">
            <a:avLst/>
          </a:prstGeom>
        </p:spPr>
        <p:txBody>
          <a:bodyPr wrap="square">
            <a:spAutoFit/>
          </a:bodyPr>
          <a:lstStyle/>
          <a:p>
            <a:pPr>
              <a:lnSpc>
                <a:spcPct val="107000"/>
              </a:lnSpc>
              <a:spcAft>
                <a:spcPts val="800"/>
              </a:spcAft>
            </a:pPr>
            <a:r>
              <a:rPr lang="ar-IQ" sz="2800" b="1" dirty="0" smtClean="0">
                <a:ea typeface="Times New Roman"/>
                <a:cs typeface="Arial"/>
              </a:rPr>
              <a:t>دور المعلم في استراتيجية التعليم المبرمج :</a:t>
            </a:r>
          </a:p>
          <a:p>
            <a:pPr>
              <a:lnSpc>
                <a:spcPct val="107000"/>
              </a:lnSpc>
              <a:spcAft>
                <a:spcPts val="800"/>
              </a:spcAft>
            </a:pPr>
            <a:r>
              <a:rPr lang="ar-IQ" sz="2800" b="1" dirty="0" smtClean="0">
                <a:ea typeface="Times New Roman"/>
                <a:cs typeface="Arial"/>
              </a:rPr>
              <a:t>1- يخطط ويحلل ويصمم المواد التعليمية اللازمة للنشاطات الدراسية .</a:t>
            </a:r>
          </a:p>
          <a:p>
            <a:pPr>
              <a:lnSpc>
                <a:spcPct val="107000"/>
              </a:lnSpc>
              <a:spcAft>
                <a:spcPts val="800"/>
              </a:spcAft>
            </a:pPr>
            <a:r>
              <a:rPr lang="ar-IQ" sz="2800" b="1" dirty="0" smtClean="0">
                <a:ea typeface="Times New Roman"/>
                <a:cs typeface="Arial"/>
              </a:rPr>
              <a:t>2- يقوم اعمال الدارسين ونشاطاتهم القبلية والمرحلية والنهائية للتمكن من بلوغ الاهداف .</a:t>
            </a:r>
          </a:p>
          <a:p>
            <a:pPr>
              <a:lnSpc>
                <a:spcPct val="107000"/>
              </a:lnSpc>
              <a:spcAft>
                <a:spcPts val="800"/>
              </a:spcAft>
            </a:pPr>
            <a:r>
              <a:rPr lang="ar-IQ" sz="2800" b="1" dirty="0" smtClean="0">
                <a:ea typeface="Times New Roman"/>
                <a:cs typeface="Arial"/>
              </a:rPr>
              <a:t>3- تشخيص الاخطاء والصعوبات التي يعاني منها الدارسون اثناء التعليم الفردي.  4  - يختار المادة التعليمية التي يتناولها الدارسين في نشاطهم .</a:t>
            </a:r>
          </a:p>
          <a:p>
            <a:pPr>
              <a:lnSpc>
                <a:spcPct val="107000"/>
              </a:lnSpc>
              <a:spcAft>
                <a:spcPts val="800"/>
              </a:spcAft>
            </a:pPr>
            <a:r>
              <a:rPr lang="ar-IQ" sz="2800" b="1" dirty="0" smtClean="0">
                <a:ea typeface="Times New Roman"/>
                <a:cs typeface="Arial"/>
              </a:rPr>
              <a:t>5- يصيغ الاهداف السلوكية على ان تكون واضحة وقابلة لقياس الاداء بسهولة .</a:t>
            </a:r>
          </a:p>
          <a:p>
            <a:pPr>
              <a:lnSpc>
                <a:spcPct val="107000"/>
              </a:lnSpc>
              <a:spcAft>
                <a:spcPts val="800"/>
              </a:spcAft>
            </a:pPr>
            <a:r>
              <a:rPr lang="ar-IQ" sz="2800" b="1" dirty="0" smtClean="0">
                <a:ea typeface="Times New Roman"/>
                <a:cs typeface="Arial"/>
              </a:rPr>
              <a:t>6- اخبار الطلبة بالمدة الزمنية المتاحة للتعلم .</a:t>
            </a:r>
          </a:p>
          <a:p>
            <a:pPr>
              <a:lnSpc>
                <a:spcPct val="107000"/>
              </a:lnSpc>
              <a:spcAft>
                <a:spcPts val="800"/>
              </a:spcAft>
            </a:pPr>
            <a:r>
              <a:rPr lang="ar-IQ" sz="2800" b="1" dirty="0" smtClean="0">
                <a:ea typeface="Times New Roman"/>
                <a:cs typeface="Arial"/>
              </a:rPr>
              <a:t>7- تزويد الطلبة بأهم المفاهيم او الخبرات التي يلزم التركيز عليها وتحصيلها اثناء التعليم . 8- شرح الخطوات التي على الطالب اتباعها لإنجاز البرنامج .</a:t>
            </a:r>
          </a:p>
        </p:txBody>
      </p:sp>
    </p:spTree>
    <p:extLst>
      <p:ext uri="{BB962C8B-B14F-4D97-AF65-F5344CB8AC3E}">
        <p14:creationId xmlns:p14="http://schemas.microsoft.com/office/powerpoint/2010/main" val="3341959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6"/>
            <a:ext cx="8568952" cy="5413470"/>
          </a:xfrm>
          <a:prstGeom prst="rect">
            <a:avLst/>
          </a:prstGeom>
        </p:spPr>
        <p:txBody>
          <a:bodyPr wrap="square">
            <a:spAutoFit/>
          </a:bodyPr>
          <a:lstStyle/>
          <a:p>
            <a:pPr lvl="0">
              <a:lnSpc>
                <a:spcPct val="107000"/>
              </a:lnSpc>
              <a:spcAft>
                <a:spcPts val="800"/>
              </a:spcAft>
            </a:pPr>
            <a:r>
              <a:rPr lang="ar-IQ" sz="4000" b="1" dirty="0" smtClean="0">
                <a:solidFill>
                  <a:srgbClr val="FF0000"/>
                </a:solidFill>
                <a:ea typeface="Times New Roman"/>
              </a:rPr>
              <a:t>دو المتعلم في استراتيجية التعلم المبرمج :</a:t>
            </a:r>
          </a:p>
          <a:p>
            <a:pPr lvl="0">
              <a:lnSpc>
                <a:spcPct val="107000"/>
              </a:lnSpc>
              <a:spcAft>
                <a:spcPts val="800"/>
              </a:spcAft>
            </a:pPr>
            <a:r>
              <a:rPr lang="ar-IQ" sz="3600" b="1" dirty="0" smtClean="0">
                <a:ea typeface="Times New Roman"/>
              </a:rPr>
              <a:t>1- يختار المادة التعليمية التي توصله لتحقيق الاهداف حسب صياغتها السلوكية .</a:t>
            </a:r>
          </a:p>
          <a:p>
            <a:pPr lvl="0">
              <a:lnSpc>
                <a:spcPct val="107000"/>
              </a:lnSpc>
              <a:spcAft>
                <a:spcPts val="800"/>
              </a:spcAft>
            </a:pPr>
            <a:endParaRPr lang="ar-IQ" sz="3600" b="1" dirty="0" smtClean="0">
              <a:ea typeface="Times New Roman"/>
            </a:endParaRPr>
          </a:p>
          <a:p>
            <a:pPr lvl="0">
              <a:lnSpc>
                <a:spcPct val="107000"/>
              </a:lnSpc>
              <a:spcAft>
                <a:spcPts val="800"/>
              </a:spcAft>
            </a:pPr>
            <a:r>
              <a:rPr lang="ar-IQ" sz="3600" b="1" dirty="0" smtClean="0">
                <a:ea typeface="Times New Roman"/>
              </a:rPr>
              <a:t>2- يقوم تقدمه في كل خطوة من خطوات البرنامج .</a:t>
            </a:r>
          </a:p>
          <a:p>
            <a:pPr lvl="0">
              <a:lnSpc>
                <a:spcPct val="107000"/>
              </a:lnSpc>
              <a:spcAft>
                <a:spcPts val="800"/>
              </a:spcAft>
            </a:pPr>
            <a:endParaRPr lang="ar-IQ" sz="3600" b="1" dirty="0" smtClean="0">
              <a:ea typeface="Times New Roman"/>
            </a:endParaRPr>
          </a:p>
          <a:p>
            <a:pPr lvl="0">
              <a:lnSpc>
                <a:spcPct val="107000"/>
              </a:lnSpc>
              <a:spcAft>
                <a:spcPts val="800"/>
              </a:spcAft>
            </a:pPr>
            <a:r>
              <a:rPr lang="ar-IQ" sz="3600" b="1" dirty="0" smtClean="0">
                <a:ea typeface="Times New Roman"/>
              </a:rPr>
              <a:t>3- يسير في تعلمه وفق سرعته وميوله ، اذا وجدت صعوبات في البرنامج .</a:t>
            </a:r>
            <a:endParaRPr lang="ar-IQ" sz="3600" b="1" dirty="0">
              <a:ea typeface="Times New Roman"/>
            </a:endParaRPr>
          </a:p>
        </p:txBody>
      </p:sp>
    </p:spTree>
    <p:extLst>
      <p:ext uri="{BB962C8B-B14F-4D97-AF65-F5344CB8AC3E}">
        <p14:creationId xmlns:p14="http://schemas.microsoft.com/office/powerpoint/2010/main" val="97302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8856984" cy="6027932"/>
          </a:xfrm>
          <a:prstGeom prst="rect">
            <a:avLst/>
          </a:prstGeom>
        </p:spPr>
        <p:txBody>
          <a:bodyPr wrap="square">
            <a:spAutoFit/>
          </a:bodyPr>
          <a:lstStyle/>
          <a:p>
            <a:pPr lvl="0">
              <a:lnSpc>
                <a:spcPct val="107000"/>
              </a:lnSpc>
              <a:spcAft>
                <a:spcPts val="800"/>
              </a:spcAft>
            </a:pPr>
            <a:r>
              <a:rPr lang="ar-SA" sz="3200" b="1" dirty="0">
                <a:solidFill>
                  <a:srgbClr val="FF0000"/>
                </a:solidFill>
                <a:ea typeface="Times New Roman"/>
              </a:rPr>
              <a:t>استراتيجيات جعل التدريس مرحا:</a:t>
            </a:r>
            <a:endParaRPr lang="en-US" sz="3200" b="1" dirty="0">
              <a:solidFill>
                <a:srgbClr val="FF0000"/>
              </a:solidFill>
              <a:ea typeface="Times New Roman"/>
              <a:cs typeface="Arial"/>
            </a:endParaRPr>
          </a:p>
          <a:p>
            <a:pPr lvl="0">
              <a:lnSpc>
                <a:spcPct val="107000"/>
              </a:lnSpc>
              <a:spcAft>
                <a:spcPts val="800"/>
              </a:spcAft>
            </a:pPr>
            <a:r>
              <a:rPr lang="ar-SA" sz="2800" b="1" dirty="0">
                <a:solidFill>
                  <a:srgbClr val="FF0000"/>
                </a:solidFill>
                <a:ea typeface="Times New Roman"/>
              </a:rPr>
              <a:t>التعلم المبرمج</a:t>
            </a:r>
            <a:r>
              <a:rPr lang="ar-IQ" sz="2800" b="1" dirty="0">
                <a:solidFill>
                  <a:srgbClr val="FF0000"/>
                </a:solidFill>
                <a:ea typeface="Times New Roman"/>
              </a:rPr>
              <a:t>: </a:t>
            </a:r>
          </a:p>
          <a:p>
            <a:pPr lvl="0">
              <a:lnSpc>
                <a:spcPct val="107000"/>
              </a:lnSpc>
              <a:spcAft>
                <a:spcPts val="800"/>
              </a:spcAft>
            </a:pPr>
            <a:r>
              <a:rPr lang="ar-SA" sz="3200" b="1" dirty="0">
                <a:solidFill>
                  <a:prstClr val="black"/>
                </a:solidFill>
                <a:ea typeface="Times New Roman"/>
              </a:rPr>
              <a:t>بعد التعلم المبرمج من الطرق التربوية المنهجية التي قامت على أ</a:t>
            </a:r>
            <a:r>
              <a:rPr lang="ar-IQ" sz="3200" b="1" dirty="0">
                <a:solidFill>
                  <a:prstClr val="black"/>
                </a:solidFill>
                <a:ea typeface="Times New Roman"/>
              </a:rPr>
              <a:t>س</a:t>
            </a:r>
            <a:r>
              <a:rPr lang="ar-SA" sz="3200" b="1" dirty="0">
                <a:solidFill>
                  <a:prstClr val="black"/>
                </a:solidFill>
                <a:ea typeface="Times New Roman"/>
              </a:rPr>
              <a:t>س ت</a:t>
            </a:r>
            <a:r>
              <a:rPr lang="ar-IQ" sz="3200" b="1" dirty="0" err="1">
                <a:solidFill>
                  <a:prstClr val="black"/>
                </a:solidFill>
                <a:ea typeface="Times New Roman"/>
              </a:rPr>
              <a:t>جريبية</a:t>
            </a:r>
            <a:r>
              <a:rPr lang="ar-IQ" sz="3200" b="1" dirty="0">
                <a:solidFill>
                  <a:prstClr val="black"/>
                </a:solidFill>
                <a:ea typeface="Times New Roman"/>
              </a:rPr>
              <a:t> </a:t>
            </a:r>
            <a:r>
              <a:rPr lang="ar-SA" sz="3200" b="1" dirty="0">
                <a:solidFill>
                  <a:prstClr val="black"/>
                </a:solidFill>
                <a:ea typeface="Times New Roman"/>
              </a:rPr>
              <a:t> وتستهدف الوصول إلى نظام فعال في تقديم المعلومات والمفاهيم للمتعلم وضمان است</a:t>
            </a:r>
            <a:r>
              <a:rPr lang="ar-IQ" sz="3200" b="1" dirty="0" err="1">
                <a:solidFill>
                  <a:prstClr val="black"/>
                </a:solidFill>
                <a:ea typeface="Times New Roman"/>
              </a:rPr>
              <a:t>يعابه</a:t>
            </a:r>
            <a:r>
              <a:rPr lang="ar-IQ" sz="3200" b="1" dirty="0">
                <a:solidFill>
                  <a:prstClr val="black"/>
                </a:solidFill>
                <a:ea typeface="Times New Roman"/>
              </a:rPr>
              <a:t> </a:t>
            </a:r>
            <a:r>
              <a:rPr lang="ar-SA" sz="3200" b="1" dirty="0">
                <a:solidFill>
                  <a:prstClr val="black"/>
                </a:solidFill>
                <a:ea typeface="Times New Roman"/>
              </a:rPr>
              <a:t>عن طريق ما يقوم به من النشاطات الإيجابية بالتصحيح الفوري للاستجابة، وتسلسل </a:t>
            </a:r>
            <a:r>
              <a:rPr lang="ar-SA" sz="3200" b="1" dirty="0" err="1" smtClean="0">
                <a:solidFill>
                  <a:prstClr val="black"/>
                </a:solidFill>
                <a:ea typeface="Times New Roman"/>
              </a:rPr>
              <a:t>اظ</a:t>
            </a:r>
            <a:r>
              <a:rPr lang="ar-IQ" sz="3200" b="1" dirty="0" smtClean="0">
                <a:solidFill>
                  <a:prstClr val="black"/>
                </a:solidFill>
                <a:ea typeface="Times New Roman"/>
              </a:rPr>
              <a:t>برة </a:t>
            </a:r>
            <a:r>
              <a:rPr lang="ar-SA" sz="3200" b="1" dirty="0">
                <a:solidFill>
                  <a:prstClr val="black"/>
                </a:solidFill>
                <a:ea typeface="Times New Roman"/>
              </a:rPr>
              <a:t>خطوة تلو خطوة، لذلك لاقت هذه الطريقة نجاحاً وتقدماً منذ </a:t>
            </a:r>
            <a:r>
              <a:rPr lang="ar-SA" sz="3200" b="1" dirty="0" err="1" smtClean="0">
                <a:solidFill>
                  <a:prstClr val="black"/>
                </a:solidFill>
                <a:ea typeface="Times New Roman"/>
              </a:rPr>
              <a:t>اللحة</a:t>
            </a:r>
            <a:r>
              <a:rPr lang="ar-SA" sz="3200" b="1" dirty="0" smtClean="0">
                <a:solidFill>
                  <a:prstClr val="black"/>
                </a:solidFill>
                <a:ea typeface="Times New Roman"/>
              </a:rPr>
              <a:t> </a:t>
            </a:r>
            <a:r>
              <a:rPr lang="ar-SA" sz="3200" b="1" dirty="0">
                <a:solidFill>
                  <a:prstClr val="black"/>
                </a:solidFill>
                <a:ea typeface="Times New Roman"/>
              </a:rPr>
              <a:t>الأولى التي قدم فيها عالم النفس الأمريكي سكر هذه الطريقة، حيث بدا المربون، والعاملون في مجال البحث التربوي إخضاع برامج متعددة في مختلف المواد الدراسة للتجريب والتطبيق لتحسين طرائق التعلم ونوعيته </a:t>
            </a:r>
            <a:r>
              <a:rPr lang="ar-SA" sz="3200" b="1" dirty="0" smtClean="0">
                <a:solidFill>
                  <a:prstClr val="black"/>
                </a:solidFill>
                <a:ea typeface="Times New Roman"/>
              </a:rPr>
              <a:t>.</a:t>
            </a:r>
            <a:r>
              <a:rPr lang="ar-SA" sz="3200" b="1" dirty="0">
                <a:solidFill>
                  <a:prstClr val="black"/>
                </a:solidFill>
                <a:ea typeface="Times New Roman"/>
              </a:rPr>
              <a:t> ل</a:t>
            </a:r>
            <a:r>
              <a:rPr lang="ar-IQ" sz="3200" b="1" dirty="0">
                <a:solidFill>
                  <a:prstClr val="black"/>
                </a:solidFill>
                <a:ea typeface="Times New Roman"/>
              </a:rPr>
              <a:t>خ</a:t>
            </a:r>
            <a:endParaRPr lang="en-US" sz="3200" b="1" dirty="0">
              <a:solidFill>
                <a:prstClr val="black"/>
              </a:solidFill>
              <a:ea typeface="Times New Roman"/>
              <a:cs typeface="Arial"/>
            </a:endParaRPr>
          </a:p>
        </p:txBody>
      </p:sp>
    </p:spTree>
    <p:extLst>
      <p:ext uri="{BB962C8B-B14F-4D97-AF65-F5344CB8AC3E}">
        <p14:creationId xmlns:p14="http://schemas.microsoft.com/office/powerpoint/2010/main" val="2536538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1516" y="260648"/>
            <a:ext cx="8352928" cy="5570756"/>
          </a:xfrm>
          <a:prstGeom prst="rect">
            <a:avLst/>
          </a:prstGeom>
        </p:spPr>
        <p:txBody>
          <a:bodyPr wrap="square">
            <a:spAutoFit/>
          </a:bodyPr>
          <a:lstStyle/>
          <a:p>
            <a:pPr marL="571500" indent="-571500">
              <a:buFontTx/>
              <a:buChar char="-"/>
            </a:pPr>
            <a:r>
              <a:rPr lang="ar-IQ" sz="3600" b="1" dirty="0" smtClean="0">
                <a:solidFill>
                  <a:srgbClr val="FF0000"/>
                </a:solidFill>
                <a:latin typeface="Times New Roman"/>
              </a:rPr>
              <a:t>سلبيات </a:t>
            </a:r>
            <a:r>
              <a:rPr lang="ar-IQ" sz="3600" b="1" dirty="0">
                <a:solidFill>
                  <a:srgbClr val="FF0000"/>
                </a:solidFill>
                <a:latin typeface="Times New Roman"/>
              </a:rPr>
              <a:t>التعليم المبرمج</a:t>
            </a:r>
            <a:r>
              <a:rPr lang="ar-IQ" sz="3200" dirty="0"/>
              <a:t/>
            </a:r>
            <a:br>
              <a:rPr lang="ar-IQ" sz="3200" dirty="0"/>
            </a:br>
            <a:r>
              <a:rPr lang="ar-IQ" sz="3200" b="1" dirty="0">
                <a:solidFill>
                  <a:srgbClr val="666666"/>
                </a:solidFill>
                <a:latin typeface="Times New Roman"/>
              </a:rPr>
              <a:t>- لا يصل هذا النوع من التعلم لتحقيق الأهداف الانفعالية فمعظم اهتمامه بتحقيق الأهداف المعرفية و المهارات الأدائية</a:t>
            </a:r>
            <a:r>
              <a:rPr lang="ar-IQ" sz="3200" b="1" dirty="0" smtClean="0">
                <a:solidFill>
                  <a:srgbClr val="666666"/>
                </a:solidFill>
                <a:latin typeface="Times New Roman"/>
              </a:rPr>
              <a:t>.</a:t>
            </a:r>
          </a:p>
          <a:p>
            <a:r>
              <a:rPr lang="ar-IQ" sz="3200" dirty="0"/>
              <a:t/>
            </a:r>
            <a:br>
              <a:rPr lang="ar-IQ" sz="3200" dirty="0"/>
            </a:br>
            <a:r>
              <a:rPr lang="ar-IQ" sz="3200" b="1" dirty="0">
                <a:solidFill>
                  <a:srgbClr val="666666"/>
                </a:solidFill>
                <a:latin typeface="Times New Roman"/>
              </a:rPr>
              <a:t>- قد يؤدي إلى الملل بسبب خطواته الصغيرة المتتالية التي تؤدي إلى طول البرنامج</a:t>
            </a:r>
            <a:r>
              <a:rPr lang="ar-IQ" sz="3200" b="1" dirty="0" smtClean="0">
                <a:solidFill>
                  <a:srgbClr val="666666"/>
                </a:solidFill>
                <a:latin typeface="Times New Roman"/>
              </a:rPr>
              <a:t>.</a:t>
            </a:r>
          </a:p>
          <a:p>
            <a:r>
              <a:rPr lang="ar-IQ" sz="3200" dirty="0"/>
              <a:t/>
            </a:r>
            <a:br>
              <a:rPr lang="ar-IQ" sz="3200" dirty="0"/>
            </a:br>
            <a:r>
              <a:rPr lang="ar-IQ" sz="3200" b="1" dirty="0">
                <a:solidFill>
                  <a:srgbClr val="666666"/>
                </a:solidFill>
                <a:latin typeface="Times New Roman"/>
              </a:rPr>
              <a:t>- قد يتحول التعليم المبرمج إلى عمل آلي يهتم المتعلم فيه بالاستجابة بصورة آلية بكل خطوة على حدة دون مقارنتها أو ربطها بخطوة </a:t>
            </a:r>
            <a:r>
              <a:rPr lang="ar-IQ" sz="3200" b="1" dirty="0" smtClean="0">
                <a:solidFill>
                  <a:srgbClr val="666666"/>
                </a:solidFill>
                <a:latin typeface="Times New Roman"/>
              </a:rPr>
              <a:t>سابقة.</a:t>
            </a:r>
            <a:endParaRPr lang="en-US" sz="3200" dirty="0"/>
          </a:p>
        </p:txBody>
      </p:sp>
    </p:spTree>
    <p:extLst>
      <p:ext uri="{BB962C8B-B14F-4D97-AF65-F5344CB8AC3E}">
        <p14:creationId xmlns:p14="http://schemas.microsoft.com/office/powerpoint/2010/main" val="947679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07704" y="764704"/>
            <a:ext cx="6120680" cy="11521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800" b="1" dirty="0" smtClean="0"/>
              <a:t>يصنف العتوم ، واخرون (2005)الناس الى ثلاث اصناف في حل المشكلات </a:t>
            </a:r>
            <a:endParaRPr lang="en-US" sz="2800" b="1" dirty="0"/>
          </a:p>
        </p:txBody>
      </p:sp>
      <p:sp>
        <p:nvSpPr>
          <p:cNvPr id="3" name="شكل بيضاوي 2"/>
          <p:cNvSpPr/>
          <p:nvPr/>
        </p:nvSpPr>
        <p:spPr>
          <a:xfrm rot="20610733">
            <a:off x="4566783" y="4154668"/>
            <a:ext cx="4567829" cy="956399"/>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000" b="1" dirty="0" smtClean="0"/>
              <a:t>الصنف الاول : يرفع شعار لا توجد مشكلة  بالتالي تتراكم لديهم المشاكل </a:t>
            </a:r>
            <a:endParaRPr lang="en-US" sz="2000" b="1" dirty="0"/>
          </a:p>
        </p:txBody>
      </p:sp>
      <p:sp>
        <p:nvSpPr>
          <p:cNvPr id="4" name="شكل بيضاوي 3"/>
          <p:cNvSpPr/>
          <p:nvPr/>
        </p:nvSpPr>
        <p:spPr>
          <a:xfrm rot="20646030">
            <a:off x="1837262" y="3947006"/>
            <a:ext cx="4939148" cy="86409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000" b="1" dirty="0" smtClean="0"/>
              <a:t>الصنف الثاني : يميل الى تضخيم المشكلة وبالتالي لا يستطيع حلها </a:t>
            </a:r>
            <a:r>
              <a:rPr lang="ar-IQ" dirty="0" smtClean="0"/>
              <a:t>.</a:t>
            </a:r>
            <a:endParaRPr lang="en-US" dirty="0"/>
          </a:p>
        </p:txBody>
      </p:sp>
      <p:sp>
        <p:nvSpPr>
          <p:cNvPr id="6" name="شكل بيضاوي 5"/>
          <p:cNvSpPr/>
          <p:nvPr/>
        </p:nvSpPr>
        <p:spPr>
          <a:xfrm rot="20526804">
            <a:off x="122512" y="3245816"/>
            <a:ext cx="4553955" cy="98025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000" b="1" dirty="0" smtClean="0"/>
              <a:t>الصنف الثالث : تتضح لديه المشكلة ويقدر حجمها الطبيعي جيدا ، وشعاره كل مشكلة ولها حل </a:t>
            </a:r>
            <a:endParaRPr lang="en-US" sz="2000" b="1" dirty="0"/>
          </a:p>
        </p:txBody>
      </p:sp>
      <p:sp>
        <p:nvSpPr>
          <p:cNvPr id="7" name="سهم للأسفل 6"/>
          <p:cNvSpPr/>
          <p:nvPr/>
        </p:nvSpPr>
        <p:spPr>
          <a:xfrm>
            <a:off x="7040724" y="1916832"/>
            <a:ext cx="483604" cy="2088232"/>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8" name="سهم للأسفل 7"/>
          <p:cNvSpPr/>
          <p:nvPr/>
        </p:nvSpPr>
        <p:spPr>
          <a:xfrm>
            <a:off x="4905031" y="1916831"/>
            <a:ext cx="483604" cy="1819113"/>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9" name="سهم للأسفل 8"/>
          <p:cNvSpPr/>
          <p:nvPr/>
        </p:nvSpPr>
        <p:spPr>
          <a:xfrm>
            <a:off x="2157687" y="1916832"/>
            <a:ext cx="483604" cy="1152128"/>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4712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95536" y="332656"/>
            <a:ext cx="8568952" cy="6001643"/>
          </a:xfrm>
          <a:prstGeom prst="rect">
            <a:avLst/>
          </a:prstGeom>
        </p:spPr>
        <p:txBody>
          <a:bodyPr wrap="square">
            <a:spAutoFit/>
          </a:bodyPr>
          <a:lstStyle/>
          <a:p>
            <a:pPr lvl="0"/>
            <a:r>
              <a:rPr lang="ar-IQ" sz="3200" dirty="0">
                <a:solidFill>
                  <a:prstClr val="black"/>
                </a:solidFill>
              </a:rPr>
              <a:t/>
            </a:r>
            <a:br>
              <a:rPr lang="ar-IQ" sz="3200" dirty="0">
                <a:solidFill>
                  <a:prstClr val="black"/>
                </a:solidFill>
              </a:rPr>
            </a:br>
            <a:r>
              <a:rPr lang="ar-IQ" sz="3200" b="1" dirty="0" smtClean="0">
                <a:solidFill>
                  <a:srgbClr val="666666"/>
                </a:solidFill>
                <a:latin typeface="Times New Roman"/>
              </a:rPr>
              <a:t>- </a:t>
            </a:r>
            <a:r>
              <a:rPr lang="ar-IQ" sz="3200" b="1" dirty="0" smtClean="0">
                <a:solidFill>
                  <a:srgbClr val="FF0000"/>
                </a:solidFill>
                <a:latin typeface="Times New Roman"/>
              </a:rPr>
              <a:t>تعريف المشكلة واسلوب حلها :</a:t>
            </a:r>
          </a:p>
          <a:p>
            <a:pPr lvl="0"/>
            <a:r>
              <a:rPr lang="ar-IQ" sz="3200" b="1" dirty="0" smtClean="0">
                <a:solidFill>
                  <a:srgbClr val="666666"/>
                </a:solidFill>
                <a:latin typeface="Times New Roman"/>
              </a:rPr>
              <a:t>- تعرف علي (2002) : موقف تعليمي يكون فيه الفرد مطالبا </a:t>
            </a:r>
            <a:r>
              <a:rPr lang="ar-IQ" sz="3200" b="1" dirty="0" err="1" smtClean="0">
                <a:solidFill>
                  <a:srgbClr val="666666"/>
                </a:solidFill>
                <a:latin typeface="Times New Roman"/>
              </a:rPr>
              <a:t>بانجاز</a:t>
            </a:r>
            <a:r>
              <a:rPr lang="ar-IQ" sz="3200" b="1" dirty="0" smtClean="0">
                <a:solidFill>
                  <a:srgbClr val="666666"/>
                </a:solidFill>
                <a:latin typeface="Times New Roman"/>
              </a:rPr>
              <a:t> مهمة ما لتحقيق هدف معين ، وتكون لديه الرغبة في الوصول اليه ، ولا يستطيع بلوغه في اطار الامكانات المتوفرة لديه .</a:t>
            </a:r>
          </a:p>
          <a:p>
            <a:pPr marL="457200" lvl="0" indent="-457200">
              <a:buFontTx/>
              <a:buChar char="-"/>
            </a:pPr>
            <a:r>
              <a:rPr lang="ar-IQ" sz="3200" b="1" dirty="0" smtClean="0">
                <a:solidFill>
                  <a:srgbClr val="666666"/>
                </a:solidFill>
                <a:latin typeface="Times New Roman"/>
              </a:rPr>
              <a:t>يعرفه جون ديوي : المشكلة بانه موقف محير يثير الشك وعدم اليقين .</a:t>
            </a:r>
          </a:p>
          <a:p>
            <a:pPr marL="457200" lvl="0" indent="-457200">
              <a:buFontTx/>
              <a:buChar char="-"/>
            </a:pPr>
            <a:endParaRPr lang="ar-IQ" sz="3200" b="1" dirty="0">
              <a:solidFill>
                <a:srgbClr val="666666"/>
              </a:solidFill>
              <a:latin typeface="Times New Roman"/>
            </a:endParaRPr>
          </a:p>
          <a:p>
            <a:pPr marL="457200" lvl="0" indent="-457200">
              <a:buFontTx/>
              <a:buChar char="-"/>
            </a:pPr>
            <a:r>
              <a:rPr lang="ar-IQ" sz="3200" b="1" dirty="0" smtClean="0">
                <a:solidFill>
                  <a:srgbClr val="666666"/>
                </a:solidFill>
                <a:latin typeface="Times New Roman"/>
              </a:rPr>
              <a:t>اما اسلوب حل المشكلة فيعرفه </a:t>
            </a:r>
            <a:r>
              <a:rPr lang="ar-IQ" sz="3200" b="1" dirty="0" err="1" smtClean="0">
                <a:solidFill>
                  <a:srgbClr val="666666"/>
                </a:solidFill>
                <a:latin typeface="Times New Roman"/>
              </a:rPr>
              <a:t>امبو</a:t>
            </a:r>
            <a:r>
              <a:rPr lang="ar-IQ" sz="3200" b="1" dirty="0" smtClean="0">
                <a:solidFill>
                  <a:srgbClr val="666666"/>
                </a:solidFill>
                <a:latin typeface="Times New Roman"/>
              </a:rPr>
              <a:t> سعيد والبلوشي : على انه منهجية علمية تتكون من مجموعة من الخطوات تهدف للوصول الى حل للمشكلة المعطاة . </a:t>
            </a:r>
            <a:endParaRPr lang="en-US" sz="3200" dirty="0">
              <a:solidFill>
                <a:prstClr val="black"/>
              </a:solidFill>
            </a:endParaRPr>
          </a:p>
        </p:txBody>
      </p:sp>
    </p:spTree>
    <p:extLst>
      <p:ext uri="{BB962C8B-B14F-4D97-AF65-F5344CB8AC3E}">
        <p14:creationId xmlns:p14="http://schemas.microsoft.com/office/powerpoint/2010/main" val="1176008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536480145"/>
              </p:ext>
            </p:extLst>
          </p:nvPr>
        </p:nvGraphicFramePr>
        <p:xfrm>
          <a:off x="179512" y="1700808"/>
          <a:ext cx="8640960" cy="4389120"/>
        </p:xfrm>
        <a:graphic>
          <a:graphicData uri="http://schemas.openxmlformats.org/drawingml/2006/table">
            <a:tbl>
              <a:tblPr firstRow="1" bandRow="1">
                <a:tableStyleId>{21E4AEA4-8DFA-4A89-87EB-49C32662AFE0}</a:tableStyleId>
              </a:tblPr>
              <a:tblGrid>
                <a:gridCol w="4104457"/>
                <a:gridCol w="2880320"/>
                <a:gridCol w="1656183"/>
              </a:tblGrid>
              <a:tr h="370840">
                <a:tc>
                  <a:txBody>
                    <a:bodyPr/>
                    <a:lstStyle/>
                    <a:p>
                      <a:pPr algn="ctr"/>
                      <a:r>
                        <a:rPr lang="ar-IQ" sz="2400" b="1" dirty="0" smtClean="0"/>
                        <a:t>اسلوب حل المشكلة الجديد </a:t>
                      </a:r>
                      <a:endParaRPr lang="en-US" sz="2400" b="1" dirty="0"/>
                    </a:p>
                  </a:txBody>
                  <a:tcPr/>
                </a:tc>
                <a:tc>
                  <a:txBody>
                    <a:bodyPr/>
                    <a:lstStyle/>
                    <a:p>
                      <a:pPr algn="ctr"/>
                      <a:r>
                        <a:rPr lang="ar-IQ" sz="2400" b="1" dirty="0" smtClean="0"/>
                        <a:t>اسلوب حل المشكلة القديم </a:t>
                      </a:r>
                      <a:endParaRPr lang="en-US" sz="2400" b="1" dirty="0"/>
                    </a:p>
                  </a:txBody>
                  <a:tcPr/>
                </a:tc>
                <a:tc>
                  <a:txBody>
                    <a:bodyPr/>
                    <a:lstStyle/>
                    <a:p>
                      <a:pPr algn="ctr"/>
                      <a:r>
                        <a:rPr lang="ar-IQ" sz="2400" b="1" dirty="0" smtClean="0"/>
                        <a:t>وجه المقارنة </a:t>
                      </a:r>
                      <a:endParaRPr lang="en-US" sz="2400" b="1" dirty="0"/>
                    </a:p>
                  </a:txBody>
                  <a:tcPr/>
                </a:tc>
              </a:tr>
              <a:tr h="370840">
                <a:tc>
                  <a:txBody>
                    <a:bodyPr/>
                    <a:lstStyle/>
                    <a:p>
                      <a:pPr algn="ctr"/>
                      <a:r>
                        <a:rPr lang="ar-IQ" sz="2400" b="1" dirty="0" smtClean="0"/>
                        <a:t>عديدة </a:t>
                      </a:r>
                      <a:endParaRPr lang="en-US" sz="2400" b="1" dirty="0"/>
                    </a:p>
                  </a:txBody>
                  <a:tcPr/>
                </a:tc>
                <a:tc>
                  <a:txBody>
                    <a:bodyPr/>
                    <a:lstStyle/>
                    <a:p>
                      <a:pPr algn="ctr"/>
                      <a:r>
                        <a:rPr lang="ar-IQ" sz="2400" b="1" dirty="0" smtClean="0"/>
                        <a:t>واحدة فقط </a:t>
                      </a:r>
                      <a:endParaRPr lang="en-US" sz="2400" b="1" dirty="0"/>
                    </a:p>
                  </a:txBody>
                  <a:tcPr/>
                </a:tc>
                <a:tc>
                  <a:txBody>
                    <a:bodyPr/>
                    <a:lstStyle/>
                    <a:p>
                      <a:pPr algn="ctr"/>
                      <a:r>
                        <a:rPr lang="ar-IQ" sz="2400" b="1" dirty="0" smtClean="0"/>
                        <a:t>عدد الحلول </a:t>
                      </a:r>
                      <a:endParaRPr lang="en-US" sz="2400" b="1" dirty="0"/>
                    </a:p>
                  </a:txBody>
                  <a:tcPr/>
                </a:tc>
              </a:tr>
              <a:tr h="370840">
                <a:tc>
                  <a:txBody>
                    <a:bodyPr/>
                    <a:lstStyle/>
                    <a:p>
                      <a:pPr algn="ctr"/>
                      <a:r>
                        <a:rPr lang="ar-IQ" sz="2400" b="1" dirty="0" smtClean="0"/>
                        <a:t>توجد اكثر من طريقة للوصول الى الحل.</a:t>
                      </a:r>
                      <a:endParaRPr lang="en-US" sz="2400" b="1" dirty="0"/>
                    </a:p>
                  </a:txBody>
                  <a:tcPr/>
                </a:tc>
                <a:tc>
                  <a:txBody>
                    <a:bodyPr/>
                    <a:lstStyle/>
                    <a:p>
                      <a:pPr algn="ctr"/>
                      <a:r>
                        <a:rPr lang="ar-IQ" sz="2400" b="1" dirty="0" smtClean="0"/>
                        <a:t>واحدة هي المعلم </a:t>
                      </a:r>
                      <a:endParaRPr lang="en-US" sz="2400" b="1" dirty="0"/>
                    </a:p>
                  </a:txBody>
                  <a:tcPr/>
                </a:tc>
                <a:tc>
                  <a:txBody>
                    <a:bodyPr/>
                    <a:lstStyle/>
                    <a:p>
                      <a:pPr algn="ctr"/>
                      <a:r>
                        <a:rPr lang="ar-IQ" sz="2400" b="1" dirty="0" smtClean="0"/>
                        <a:t>طرق الحل </a:t>
                      </a:r>
                      <a:endParaRPr lang="en-US" sz="2400" b="1" dirty="0"/>
                    </a:p>
                  </a:txBody>
                  <a:tcPr/>
                </a:tc>
              </a:tr>
              <a:tr h="370840">
                <a:tc>
                  <a:txBody>
                    <a:bodyPr/>
                    <a:lstStyle/>
                    <a:p>
                      <a:pPr algn="ctr"/>
                      <a:r>
                        <a:rPr lang="ar-IQ" sz="2400" b="1" dirty="0" smtClean="0"/>
                        <a:t>لا</a:t>
                      </a:r>
                      <a:r>
                        <a:rPr lang="ar-IQ" sz="2400" b="1" baseline="0" dirty="0" smtClean="0"/>
                        <a:t> تقيد بذلك </a:t>
                      </a:r>
                      <a:endParaRPr lang="en-US" sz="2400" b="1" dirty="0"/>
                    </a:p>
                  </a:txBody>
                  <a:tcPr/>
                </a:tc>
                <a:tc>
                  <a:txBody>
                    <a:bodyPr/>
                    <a:lstStyle/>
                    <a:p>
                      <a:pPr algn="ctr"/>
                      <a:r>
                        <a:rPr lang="ar-IQ" sz="2400" b="1" dirty="0" smtClean="0"/>
                        <a:t>يتم تقيد حرفي بالإجراءات المعطاة </a:t>
                      </a:r>
                      <a:endParaRPr lang="en-US" sz="2400" b="1" dirty="0"/>
                    </a:p>
                  </a:txBody>
                  <a:tcPr/>
                </a:tc>
                <a:tc>
                  <a:txBody>
                    <a:bodyPr/>
                    <a:lstStyle/>
                    <a:p>
                      <a:pPr algn="ctr"/>
                      <a:r>
                        <a:rPr lang="ar-IQ" sz="2400" b="1" dirty="0" smtClean="0"/>
                        <a:t>التقيد بالإجراءات </a:t>
                      </a:r>
                      <a:endParaRPr lang="en-US" sz="2400" b="1" dirty="0"/>
                    </a:p>
                  </a:txBody>
                  <a:tcPr/>
                </a:tc>
              </a:tr>
              <a:tr h="370840">
                <a:tc>
                  <a:txBody>
                    <a:bodyPr/>
                    <a:lstStyle/>
                    <a:p>
                      <a:pPr algn="ctr"/>
                      <a:r>
                        <a:rPr lang="ar-IQ" sz="2400" b="1" dirty="0" smtClean="0"/>
                        <a:t> لها علاقة بالواقع </a:t>
                      </a:r>
                      <a:endParaRPr lang="en-US" sz="2400" b="1" dirty="0"/>
                    </a:p>
                  </a:txBody>
                  <a:tcPr/>
                </a:tc>
                <a:tc>
                  <a:txBody>
                    <a:bodyPr/>
                    <a:lstStyle/>
                    <a:p>
                      <a:pPr algn="ctr"/>
                      <a:r>
                        <a:rPr lang="ar-IQ" sz="2400" b="1" dirty="0" smtClean="0"/>
                        <a:t>نظرية بحته </a:t>
                      </a:r>
                      <a:endParaRPr lang="en-US" sz="2400" b="1" dirty="0"/>
                    </a:p>
                  </a:txBody>
                  <a:tcPr/>
                </a:tc>
                <a:tc>
                  <a:txBody>
                    <a:bodyPr/>
                    <a:lstStyle/>
                    <a:p>
                      <a:pPr algn="ctr"/>
                      <a:r>
                        <a:rPr lang="ar-IQ" sz="2400" b="1" dirty="0" smtClean="0"/>
                        <a:t>طبيعة</a:t>
                      </a:r>
                      <a:r>
                        <a:rPr lang="ar-IQ" sz="2400" b="1" baseline="0" dirty="0" smtClean="0"/>
                        <a:t> المشكلة </a:t>
                      </a:r>
                      <a:endParaRPr lang="en-US" sz="2400" b="1" dirty="0"/>
                    </a:p>
                  </a:txBody>
                  <a:tcPr/>
                </a:tc>
              </a:tr>
              <a:tr h="370840">
                <a:tc>
                  <a:txBody>
                    <a:bodyPr/>
                    <a:lstStyle/>
                    <a:p>
                      <a:pPr algn="ctr"/>
                      <a:r>
                        <a:rPr lang="ar-IQ" sz="2400" b="1" dirty="0" smtClean="0"/>
                        <a:t>يتحمل الطالب مسئولية كبيرة في تعلمه </a:t>
                      </a:r>
                      <a:endParaRPr lang="en-US" sz="2400" b="1" dirty="0"/>
                    </a:p>
                  </a:txBody>
                  <a:tcPr/>
                </a:tc>
                <a:tc>
                  <a:txBody>
                    <a:bodyPr/>
                    <a:lstStyle/>
                    <a:p>
                      <a:pPr algn="ctr"/>
                      <a:r>
                        <a:rPr lang="ar-IQ" sz="2400" b="1" dirty="0" smtClean="0"/>
                        <a:t>متلقي للمعلومات </a:t>
                      </a:r>
                      <a:endParaRPr lang="en-US" sz="2400" b="1" dirty="0"/>
                    </a:p>
                  </a:txBody>
                  <a:tcPr/>
                </a:tc>
                <a:tc>
                  <a:txBody>
                    <a:bodyPr/>
                    <a:lstStyle/>
                    <a:p>
                      <a:pPr algn="ctr"/>
                      <a:r>
                        <a:rPr lang="ar-IQ" sz="2400" b="1" dirty="0" smtClean="0"/>
                        <a:t>مستوى الطالب  </a:t>
                      </a:r>
                      <a:endParaRPr lang="en-US" sz="2400" b="1" dirty="0"/>
                    </a:p>
                  </a:txBody>
                  <a:tcPr/>
                </a:tc>
              </a:tr>
              <a:tr h="370840">
                <a:tc>
                  <a:txBody>
                    <a:bodyPr/>
                    <a:lstStyle/>
                    <a:p>
                      <a:pPr algn="ctr"/>
                      <a:r>
                        <a:rPr lang="ar-IQ" sz="2400" b="1" dirty="0" smtClean="0"/>
                        <a:t>يستخدم معلوماته السابقة في حل المشكلات </a:t>
                      </a:r>
                      <a:endParaRPr lang="en-US" sz="2400" b="1" dirty="0"/>
                    </a:p>
                  </a:txBody>
                  <a:tcPr/>
                </a:tc>
                <a:tc>
                  <a:txBody>
                    <a:bodyPr/>
                    <a:lstStyle/>
                    <a:p>
                      <a:pPr algn="ctr"/>
                      <a:r>
                        <a:rPr lang="ar-IQ" sz="2400" b="1" dirty="0" smtClean="0"/>
                        <a:t>لا يستخدم المعلومات السابقة </a:t>
                      </a:r>
                      <a:endParaRPr lang="en-US" sz="2400" b="1" dirty="0"/>
                    </a:p>
                  </a:txBody>
                  <a:tcPr/>
                </a:tc>
                <a:tc>
                  <a:txBody>
                    <a:bodyPr/>
                    <a:lstStyle/>
                    <a:p>
                      <a:pPr algn="ctr"/>
                      <a:r>
                        <a:rPr lang="ar-IQ" sz="2400" b="1" dirty="0" smtClean="0"/>
                        <a:t>استخدام المعلومات </a:t>
                      </a:r>
                      <a:endParaRPr lang="en-US" sz="2400" b="1" dirty="0"/>
                    </a:p>
                  </a:txBody>
                  <a:tcPr/>
                </a:tc>
              </a:tr>
              <a:tr h="370840">
                <a:tc>
                  <a:txBody>
                    <a:bodyPr/>
                    <a:lstStyle/>
                    <a:p>
                      <a:pPr algn="ctr"/>
                      <a:r>
                        <a:rPr lang="ar-IQ" sz="2400" b="1" dirty="0" smtClean="0"/>
                        <a:t>مرشد</a:t>
                      </a:r>
                      <a:r>
                        <a:rPr lang="ar-IQ" sz="2400" b="1" baseline="0" dirty="0" smtClean="0"/>
                        <a:t> للطالب </a:t>
                      </a:r>
                      <a:endParaRPr lang="en-US" sz="2400" b="1" dirty="0"/>
                    </a:p>
                  </a:txBody>
                  <a:tcPr/>
                </a:tc>
                <a:tc>
                  <a:txBody>
                    <a:bodyPr/>
                    <a:lstStyle/>
                    <a:p>
                      <a:pPr algn="ctr"/>
                      <a:r>
                        <a:rPr lang="ar-IQ" sz="2400" b="1" dirty="0" smtClean="0"/>
                        <a:t>ملقن للمعلومة </a:t>
                      </a:r>
                      <a:endParaRPr lang="en-US" sz="2400" b="1" dirty="0"/>
                    </a:p>
                  </a:txBody>
                  <a:tcPr/>
                </a:tc>
                <a:tc>
                  <a:txBody>
                    <a:bodyPr/>
                    <a:lstStyle/>
                    <a:p>
                      <a:pPr algn="ctr"/>
                      <a:r>
                        <a:rPr lang="ar-IQ" sz="2400" b="1" dirty="0" smtClean="0"/>
                        <a:t>دور المعلم </a:t>
                      </a:r>
                      <a:endParaRPr lang="en-US" sz="2400" b="1" dirty="0"/>
                    </a:p>
                  </a:txBody>
                  <a:tcPr/>
                </a:tc>
              </a:tr>
            </a:tbl>
          </a:graphicData>
        </a:graphic>
      </p:graphicFrame>
      <p:sp>
        <p:nvSpPr>
          <p:cNvPr id="3" name="مستطيل 2"/>
          <p:cNvSpPr/>
          <p:nvPr/>
        </p:nvSpPr>
        <p:spPr>
          <a:xfrm>
            <a:off x="755576" y="116632"/>
            <a:ext cx="7200800" cy="12961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800" b="1" dirty="0" smtClean="0"/>
              <a:t>مقارنه بين النظرة الحديثة والنظرة القديمة السائدة في حل المشكلات </a:t>
            </a:r>
            <a:endParaRPr lang="en-US" sz="2800" b="1" dirty="0"/>
          </a:p>
        </p:txBody>
      </p:sp>
    </p:spTree>
    <p:extLst>
      <p:ext uri="{BB962C8B-B14F-4D97-AF65-F5344CB8AC3E}">
        <p14:creationId xmlns:p14="http://schemas.microsoft.com/office/powerpoint/2010/main" val="1384415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84976" cy="707886"/>
          </a:xfrm>
          <a:prstGeom prst="rect">
            <a:avLst/>
          </a:prstGeom>
        </p:spPr>
        <p:txBody>
          <a:bodyPr wrap="square">
            <a:spAutoFit/>
          </a:bodyPr>
          <a:lstStyle/>
          <a:p>
            <a:pPr lvl="0"/>
            <a:r>
              <a:rPr lang="ar-IQ" sz="2000" b="1" dirty="0" smtClean="0">
                <a:solidFill>
                  <a:prstClr val="black"/>
                </a:solidFill>
              </a:rPr>
              <a:t>لكي يتعلم الطالب حل المشكلات لابد ان يقوم باستعمال المبادئ والقواعد لتحقيق الاهداف على ما تعلمه من قبل ، كما يمكن ربط اسلوب حل المشكلات بنظرية معالجة المعلومات ، التي يوضحها الشكل التالي : </a:t>
            </a:r>
            <a:endParaRPr lang="en-US" sz="2000" b="1" dirty="0">
              <a:solidFill>
                <a:prstClr val="black"/>
              </a:solidFill>
            </a:endParaRPr>
          </a:p>
        </p:txBody>
      </p:sp>
      <p:sp>
        <p:nvSpPr>
          <p:cNvPr id="3" name="مستطيل 2"/>
          <p:cNvSpPr/>
          <p:nvPr/>
        </p:nvSpPr>
        <p:spPr>
          <a:xfrm>
            <a:off x="7092280" y="2492896"/>
            <a:ext cx="1872208" cy="2304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400" b="1" dirty="0" smtClean="0"/>
              <a:t>التخزين احيانا على شكل تفرع</a:t>
            </a:r>
          </a:p>
          <a:p>
            <a:pPr algn="ctr"/>
            <a:endParaRPr lang="ar-IQ" sz="2400" b="1" dirty="0" smtClean="0"/>
          </a:p>
          <a:p>
            <a:pPr algn="ctr"/>
            <a:r>
              <a:rPr lang="ar-IQ" sz="2400" b="1" dirty="0" smtClean="0"/>
              <a:t> احيانا على شكل قطع منفصلة </a:t>
            </a:r>
            <a:endParaRPr lang="en-US" sz="2400" b="1" dirty="0"/>
          </a:p>
        </p:txBody>
      </p:sp>
      <p:sp>
        <p:nvSpPr>
          <p:cNvPr id="4" name="مستطيل 3"/>
          <p:cNvSpPr/>
          <p:nvPr/>
        </p:nvSpPr>
        <p:spPr>
          <a:xfrm>
            <a:off x="4516020" y="2564904"/>
            <a:ext cx="1181349" cy="23042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400" b="1" dirty="0" smtClean="0"/>
              <a:t>التفسير </a:t>
            </a:r>
          </a:p>
          <a:p>
            <a:pPr algn="ctr"/>
            <a:r>
              <a:rPr lang="ar-IQ" sz="2400" b="1" dirty="0" smtClean="0"/>
              <a:t>التنظيم </a:t>
            </a:r>
          </a:p>
          <a:p>
            <a:pPr algn="ctr"/>
            <a:r>
              <a:rPr lang="ar-IQ" sz="2400" b="1" dirty="0" smtClean="0"/>
              <a:t>المقارنة </a:t>
            </a:r>
          </a:p>
          <a:p>
            <a:pPr algn="ctr"/>
            <a:r>
              <a:rPr lang="ar-IQ" sz="2400" b="1" dirty="0" smtClean="0"/>
              <a:t>التخزين </a:t>
            </a:r>
          </a:p>
          <a:p>
            <a:pPr algn="ctr"/>
            <a:r>
              <a:rPr lang="ar-IQ" sz="2400" b="1" dirty="0" smtClean="0"/>
              <a:t>التحضير </a:t>
            </a:r>
            <a:endParaRPr lang="en-US" sz="2400" b="1" dirty="0"/>
          </a:p>
        </p:txBody>
      </p:sp>
      <p:sp>
        <p:nvSpPr>
          <p:cNvPr id="5" name="مستطيل 4"/>
          <p:cNvSpPr/>
          <p:nvPr/>
        </p:nvSpPr>
        <p:spPr>
          <a:xfrm>
            <a:off x="3366356" y="2593628"/>
            <a:ext cx="504056" cy="309634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6" name="شكل بيضاوي 5"/>
          <p:cNvSpPr/>
          <p:nvPr/>
        </p:nvSpPr>
        <p:spPr>
          <a:xfrm>
            <a:off x="179512" y="2132856"/>
            <a:ext cx="2232248" cy="194421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800" b="1" dirty="0" smtClean="0"/>
              <a:t>الاحداث المشاهدات  التعليمات </a:t>
            </a:r>
            <a:endParaRPr lang="en-US" sz="2800" b="1" dirty="0"/>
          </a:p>
        </p:txBody>
      </p:sp>
      <p:sp>
        <p:nvSpPr>
          <p:cNvPr id="7" name="سهم إلى اليمين 6"/>
          <p:cNvSpPr/>
          <p:nvPr/>
        </p:nvSpPr>
        <p:spPr>
          <a:xfrm>
            <a:off x="2411760" y="2873772"/>
            <a:ext cx="936104" cy="288032"/>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سهم إلى اليمين 7"/>
          <p:cNvSpPr/>
          <p:nvPr/>
        </p:nvSpPr>
        <p:spPr>
          <a:xfrm>
            <a:off x="2411760" y="3326780"/>
            <a:ext cx="936104" cy="288032"/>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9" name="سهم إلى اليمين 8"/>
          <p:cNvSpPr/>
          <p:nvPr/>
        </p:nvSpPr>
        <p:spPr>
          <a:xfrm>
            <a:off x="5724127" y="3182764"/>
            <a:ext cx="1368151" cy="288032"/>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0" name="سهم إلى اليمين 9"/>
          <p:cNvSpPr/>
          <p:nvPr/>
        </p:nvSpPr>
        <p:spPr>
          <a:xfrm rot="10800000">
            <a:off x="5724127" y="3997784"/>
            <a:ext cx="1224135" cy="288032"/>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cxnSp>
        <p:nvCxnSpPr>
          <p:cNvPr id="12" name="رابط مستقيم 11"/>
          <p:cNvCxnSpPr>
            <a:endCxn id="4" idx="1"/>
          </p:cNvCxnSpPr>
          <p:nvPr/>
        </p:nvCxnSpPr>
        <p:spPr>
          <a:xfrm>
            <a:off x="3843653" y="3717032"/>
            <a:ext cx="672367" cy="0"/>
          </a:xfrm>
          <a:prstGeom prst="line">
            <a:avLst/>
          </a:prstGeom>
        </p:spPr>
        <p:style>
          <a:lnRef idx="3">
            <a:schemeClr val="dk1"/>
          </a:lnRef>
          <a:fillRef idx="0">
            <a:schemeClr val="dk1"/>
          </a:fillRef>
          <a:effectRef idx="2">
            <a:schemeClr val="dk1"/>
          </a:effectRef>
          <a:fontRef idx="minor">
            <a:schemeClr val="tx1"/>
          </a:fontRef>
        </p:style>
      </p:cxnSp>
      <p:sp>
        <p:nvSpPr>
          <p:cNvPr id="11" name="مستطيل 10"/>
          <p:cNvSpPr/>
          <p:nvPr/>
        </p:nvSpPr>
        <p:spPr>
          <a:xfrm>
            <a:off x="5713629" y="2597989"/>
            <a:ext cx="1234633" cy="584775"/>
          </a:xfrm>
          <a:prstGeom prst="rect">
            <a:avLst/>
          </a:prstGeom>
        </p:spPr>
        <p:txBody>
          <a:bodyPr wrap="none">
            <a:spAutoFit/>
          </a:bodyPr>
          <a:lstStyle/>
          <a:p>
            <a:r>
              <a:rPr lang="ar-IQ" sz="3200" b="1" dirty="0" smtClean="0">
                <a:solidFill>
                  <a:srgbClr val="FF0000"/>
                </a:solidFill>
                <a:latin typeface="Times New Roman"/>
              </a:rPr>
              <a:t>لتخزين</a:t>
            </a:r>
            <a:r>
              <a:rPr lang="ar-IQ" sz="3200" b="1" dirty="0" smtClean="0">
                <a:solidFill>
                  <a:srgbClr val="666666"/>
                </a:solidFill>
                <a:latin typeface="Times New Roman"/>
              </a:rPr>
              <a:t> </a:t>
            </a:r>
            <a:endParaRPr lang="en-US" dirty="0"/>
          </a:p>
        </p:txBody>
      </p:sp>
      <p:sp>
        <p:nvSpPr>
          <p:cNvPr id="14" name="مستطيل 13"/>
          <p:cNvSpPr/>
          <p:nvPr/>
        </p:nvSpPr>
        <p:spPr>
          <a:xfrm>
            <a:off x="5737181" y="3483496"/>
            <a:ext cx="1324401" cy="523220"/>
          </a:xfrm>
          <a:prstGeom prst="rect">
            <a:avLst/>
          </a:prstGeom>
        </p:spPr>
        <p:txBody>
          <a:bodyPr wrap="none">
            <a:spAutoFit/>
          </a:bodyPr>
          <a:lstStyle/>
          <a:p>
            <a:r>
              <a:rPr lang="ar-IQ" sz="2800" b="1" dirty="0" smtClean="0">
                <a:solidFill>
                  <a:srgbClr val="FF0000"/>
                </a:solidFill>
                <a:latin typeface="Times New Roman"/>
              </a:rPr>
              <a:t>الاستدعاء</a:t>
            </a:r>
            <a:endParaRPr lang="en-US" sz="2800" dirty="0">
              <a:solidFill>
                <a:srgbClr val="FF0000"/>
              </a:solidFill>
            </a:endParaRPr>
          </a:p>
        </p:txBody>
      </p:sp>
      <p:sp>
        <p:nvSpPr>
          <p:cNvPr id="15" name="مستطيل 14"/>
          <p:cNvSpPr/>
          <p:nvPr/>
        </p:nvSpPr>
        <p:spPr>
          <a:xfrm>
            <a:off x="6985593" y="4869160"/>
            <a:ext cx="1739579" cy="400110"/>
          </a:xfrm>
          <a:prstGeom prst="rect">
            <a:avLst/>
          </a:prstGeom>
        </p:spPr>
        <p:txBody>
          <a:bodyPr wrap="none">
            <a:spAutoFit/>
          </a:bodyPr>
          <a:lstStyle/>
          <a:p>
            <a:r>
              <a:rPr lang="ar-IQ" sz="2000" b="1" dirty="0" smtClean="0">
                <a:solidFill>
                  <a:srgbClr val="FF0000"/>
                </a:solidFill>
                <a:latin typeface="Times New Roman"/>
              </a:rPr>
              <a:t>الذاكرة طويلة الامد</a:t>
            </a:r>
            <a:endParaRPr lang="en-US" sz="2000" dirty="0">
              <a:solidFill>
                <a:srgbClr val="FF0000"/>
              </a:solidFill>
            </a:endParaRPr>
          </a:p>
        </p:txBody>
      </p:sp>
      <p:sp>
        <p:nvSpPr>
          <p:cNvPr id="16" name="مستطيل 15"/>
          <p:cNvSpPr/>
          <p:nvPr/>
        </p:nvSpPr>
        <p:spPr>
          <a:xfrm>
            <a:off x="4388014" y="5098661"/>
            <a:ext cx="1319592" cy="400110"/>
          </a:xfrm>
          <a:prstGeom prst="rect">
            <a:avLst/>
          </a:prstGeom>
        </p:spPr>
        <p:txBody>
          <a:bodyPr wrap="none">
            <a:spAutoFit/>
          </a:bodyPr>
          <a:lstStyle/>
          <a:p>
            <a:r>
              <a:rPr lang="ar-IQ" sz="2000" b="1" dirty="0" smtClean="0">
                <a:solidFill>
                  <a:srgbClr val="FF0000"/>
                </a:solidFill>
                <a:latin typeface="Times New Roman"/>
              </a:rPr>
              <a:t>مساحة العمل </a:t>
            </a:r>
            <a:endParaRPr lang="en-US" sz="2000" dirty="0">
              <a:solidFill>
                <a:srgbClr val="FF0000"/>
              </a:solidFill>
            </a:endParaRPr>
          </a:p>
        </p:txBody>
      </p:sp>
      <p:sp>
        <p:nvSpPr>
          <p:cNvPr id="17" name="سهم منحني إلى الأعلى 16"/>
          <p:cNvSpPr/>
          <p:nvPr/>
        </p:nvSpPr>
        <p:spPr>
          <a:xfrm flipH="1">
            <a:off x="3366356" y="5738068"/>
            <a:ext cx="4662026" cy="2832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علامة الطرح 18"/>
          <p:cNvSpPr/>
          <p:nvPr/>
        </p:nvSpPr>
        <p:spPr>
          <a:xfrm rot="16200000">
            <a:off x="7606835" y="5519531"/>
            <a:ext cx="844666" cy="34757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مستطيل 19"/>
          <p:cNvSpPr/>
          <p:nvPr/>
        </p:nvSpPr>
        <p:spPr>
          <a:xfrm>
            <a:off x="2778143" y="1935202"/>
            <a:ext cx="1476164" cy="400110"/>
          </a:xfrm>
          <a:prstGeom prst="rect">
            <a:avLst/>
          </a:prstGeom>
        </p:spPr>
        <p:txBody>
          <a:bodyPr wrap="square">
            <a:spAutoFit/>
          </a:bodyPr>
          <a:lstStyle/>
          <a:p>
            <a:r>
              <a:rPr lang="ar-IQ" sz="2000" b="1" dirty="0" smtClean="0">
                <a:solidFill>
                  <a:prstClr val="black"/>
                </a:solidFill>
              </a:rPr>
              <a:t>مرشح الادراك</a:t>
            </a:r>
            <a:endParaRPr lang="en-US" dirty="0"/>
          </a:p>
        </p:txBody>
      </p:sp>
      <p:sp>
        <p:nvSpPr>
          <p:cNvPr id="21" name="مستطيل 20"/>
          <p:cNvSpPr/>
          <p:nvPr/>
        </p:nvSpPr>
        <p:spPr>
          <a:xfrm>
            <a:off x="3843653" y="6237312"/>
            <a:ext cx="3217929" cy="400110"/>
          </a:xfrm>
          <a:prstGeom prst="rect">
            <a:avLst/>
          </a:prstGeom>
        </p:spPr>
        <p:txBody>
          <a:bodyPr wrap="square">
            <a:spAutoFit/>
          </a:bodyPr>
          <a:lstStyle/>
          <a:p>
            <a:r>
              <a:rPr lang="ar-IQ" sz="2000" b="1" dirty="0" smtClean="0">
                <a:solidFill>
                  <a:prstClr val="black"/>
                </a:solidFill>
              </a:rPr>
              <a:t>حلقة التغذية الراجعة لمشرح الادراك  </a:t>
            </a:r>
            <a:endParaRPr lang="en-US" dirty="0"/>
          </a:p>
        </p:txBody>
      </p:sp>
    </p:spTree>
    <p:extLst>
      <p:ext uri="{BB962C8B-B14F-4D97-AF65-F5344CB8AC3E}">
        <p14:creationId xmlns:p14="http://schemas.microsoft.com/office/powerpoint/2010/main" val="2943304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4624"/>
            <a:ext cx="8946554" cy="6504216"/>
          </a:xfrm>
          <a:prstGeom prst="rect">
            <a:avLst/>
          </a:prstGeom>
        </p:spPr>
        <p:txBody>
          <a:bodyPr wrap="square">
            <a:spAutoFit/>
          </a:bodyPr>
          <a:lstStyle/>
          <a:p>
            <a:pPr>
              <a:lnSpc>
                <a:spcPct val="107000"/>
              </a:lnSpc>
              <a:spcAft>
                <a:spcPts val="800"/>
              </a:spcAft>
            </a:pPr>
            <a:r>
              <a:rPr lang="ar-SA" sz="3200" b="1" dirty="0">
                <a:solidFill>
                  <a:srgbClr val="FF0000"/>
                </a:solidFill>
                <a:ea typeface="Times New Roman"/>
              </a:rPr>
              <a:t>أسلوب حل المشكلات:</a:t>
            </a:r>
            <a:endParaRPr lang="en-US" sz="3200" b="1" dirty="0">
              <a:solidFill>
                <a:srgbClr val="FF0000"/>
              </a:solidFill>
              <a:ea typeface="Times New Roman"/>
              <a:cs typeface="Arial"/>
            </a:endParaRPr>
          </a:p>
          <a:p>
            <a:pPr>
              <a:lnSpc>
                <a:spcPct val="107000"/>
              </a:lnSpc>
              <a:spcAft>
                <a:spcPts val="800"/>
              </a:spcAft>
            </a:pPr>
            <a:r>
              <a:rPr lang="ar-SA" sz="3200" b="1" dirty="0">
                <a:ea typeface="Times New Roman"/>
              </a:rPr>
              <a:t>خطوات التعليم </a:t>
            </a:r>
            <a:r>
              <a:rPr lang="ar-SA" sz="3200" b="1" dirty="0" err="1">
                <a:ea typeface="Times New Roman"/>
              </a:rPr>
              <a:t>باسلوب</a:t>
            </a:r>
            <a:r>
              <a:rPr lang="ar-SA" sz="3200" b="1" dirty="0">
                <a:ea typeface="Times New Roman"/>
              </a:rPr>
              <a:t> حل </a:t>
            </a:r>
            <a:r>
              <a:rPr lang="ar-SA" sz="3200" b="1" dirty="0" smtClean="0">
                <a:ea typeface="Times New Roman"/>
              </a:rPr>
              <a:t>المشكلات</a:t>
            </a:r>
            <a:r>
              <a:rPr lang="ar-IQ" sz="3200" b="1" dirty="0" smtClean="0">
                <a:ea typeface="Times New Roman"/>
                <a:cs typeface="Arial"/>
              </a:rPr>
              <a:t> </a:t>
            </a:r>
            <a:r>
              <a:rPr lang="ar-SA" sz="3200" b="1" dirty="0" smtClean="0">
                <a:ea typeface="Times New Roman"/>
              </a:rPr>
              <a:t>إن </a:t>
            </a:r>
            <a:r>
              <a:rPr lang="ar-SA" sz="3200" b="1" dirty="0">
                <a:ea typeface="Times New Roman"/>
              </a:rPr>
              <a:t>التعلم بأسلوب حل المشكلات يتطلب السير بخطوات منتظمة . هي</a:t>
            </a:r>
            <a:r>
              <a:rPr lang="ar-SA" sz="3200" b="1" dirty="0" smtClean="0">
                <a:ea typeface="Times New Roman"/>
              </a:rPr>
              <a:t>:</a:t>
            </a:r>
            <a:r>
              <a:rPr lang="ar-SA" sz="3200" dirty="0">
                <a:ea typeface="Times New Roman"/>
              </a:rPr>
              <a:t> </a:t>
            </a:r>
            <a:endParaRPr lang="en-US" sz="3200" dirty="0">
              <a:ea typeface="Times New Roman"/>
              <a:cs typeface="Arial"/>
            </a:endParaRPr>
          </a:p>
          <a:p>
            <a:pPr>
              <a:lnSpc>
                <a:spcPct val="107000"/>
              </a:lnSpc>
              <a:spcAft>
                <a:spcPts val="800"/>
              </a:spcAft>
            </a:pPr>
            <a:r>
              <a:rPr lang="ar-IQ" sz="3200" b="1" dirty="0" smtClean="0">
                <a:solidFill>
                  <a:srgbClr val="FF0000"/>
                </a:solidFill>
                <a:ea typeface="Times New Roman"/>
              </a:rPr>
              <a:t>1- </a:t>
            </a:r>
            <a:r>
              <a:rPr lang="ar-SA" sz="3200" b="1" dirty="0" smtClean="0">
                <a:solidFill>
                  <a:srgbClr val="FF0000"/>
                </a:solidFill>
                <a:ea typeface="Times New Roman"/>
              </a:rPr>
              <a:t>خطوة </a:t>
            </a:r>
            <a:r>
              <a:rPr lang="ar-SA" sz="3200" b="1" dirty="0">
                <a:solidFill>
                  <a:srgbClr val="FF0000"/>
                </a:solidFill>
                <a:ea typeface="Times New Roman"/>
              </a:rPr>
              <a:t>الإحساس بالمشكلة</a:t>
            </a:r>
            <a:r>
              <a:rPr lang="ar-SA" sz="3200" b="1" dirty="0" smtClean="0">
                <a:solidFill>
                  <a:srgbClr val="FF0000"/>
                </a:solidFill>
                <a:ea typeface="Times New Roman"/>
              </a:rPr>
              <a:t>:</a:t>
            </a:r>
            <a:endParaRPr lang="en-US" sz="3200" b="1" dirty="0">
              <a:solidFill>
                <a:srgbClr val="FF0000"/>
              </a:solidFill>
              <a:ea typeface="Times New Roman"/>
              <a:cs typeface="Arial"/>
            </a:endParaRPr>
          </a:p>
          <a:p>
            <a:pPr>
              <a:lnSpc>
                <a:spcPct val="107000"/>
              </a:lnSpc>
              <a:spcAft>
                <a:spcPts val="800"/>
              </a:spcAft>
            </a:pPr>
            <a:r>
              <a:rPr lang="ar-SA" sz="3200" b="1" dirty="0">
                <a:ea typeface="Times New Roman"/>
              </a:rPr>
              <a:t>تشمل على تحديد الهدف الرئيس، على هيئة نتاج متوقع من المتعلمين مع وجود عائق يحول بين المتعلم وتحقيق الهدف، أي على المتعلم أن يعرف ما يريد ويعرف مـا </a:t>
            </a:r>
            <a:r>
              <a:rPr lang="ar-IQ" sz="3200" b="1" dirty="0" smtClean="0">
                <a:ea typeface="Times New Roman"/>
              </a:rPr>
              <a:t>ي</a:t>
            </a:r>
            <a:r>
              <a:rPr lang="ar-SA" sz="3200" b="1" dirty="0" smtClean="0">
                <a:ea typeface="Times New Roman"/>
              </a:rPr>
              <a:t>عيـ</a:t>
            </a:r>
            <a:r>
              <a:rPr lang="ar-IQ" sz="3200" b="1" dirty="0" smtClean="0">
                <a:ea typeface="Times New Roman"/>
              </a:rPr>
              <a:t>ق </a:t>
            </a:r>
            <a:r>
              <a:rPr lang="ar-SA" sz="3200" b="1" dirty="0" smtClean="0">
                <a:ea typeface="Times New Roman"/>
              </a:rPr>
              <a:t>إرادته</a:t>
            </a:r>
            <a:r>
              <a:rPr lang="ar-SA" sz="3200" b="1" dirty="0">
                <a:ea typeface="Times New Roman"/>
              </a:rPr>
              <a:t>، وبذلك يمكن القول إن إحساساً بالمشكلة قد حصل، وتهدف هذه الخطوة إلى</a:t>
            </a:r>
            <a:r>
              <a:rPr lang="ar-SA" sz="3200" b="1" dirty="0" smtClean="0">
                <a:ea typeface="Times New Roman"/>
              </a:rPr>
              <a:t>:</a:t>
            </a:r>
            <a:endParaRPr lang="en-US" sz="3200" b="1" dirty="0">
              <a:ea typeface="Times New Roman"/>
              <a:cs typeface="Arial"/>
            </a:endParaRPr>
          </a:p>
          <a:p>
            <a:pPr>
              <a:lnSpc>
                <a:spcPct val="107000"/>
              </a:lnSpc>
              <a:spcAft>
                <a:spcPts val="800"/>
              </a:spcAft>
            </a:pPr>
            <a:r>
              <a:rPr lang="ar-IQ" sz="3200" b="1" dirty="0" smtClean="0">
                <a:ea typeface="Times New Roman"/>
              </a:rPr>
              <a:t>- </a:t>
            </a:r>
            <a:r>
              <a:rPr lang="ar-SA" sz="3200" b="1" dirty="0" smtClean="0">
                <a:ea typeface="Times New Roman"/>
              </a:rPr>
              <a:t>مساعدة </a:t>
            </a:r>
            <a:r>
              <a:rPr lang="ar-SA" sz="3200" b="1" dirty="0">
                <a:ea typeface="Times New Roman"/>
              </a:rPr>
              <a:t>الطلبة على تحديد المشكلة وصياغتها</a:t>
            </a:r>
            <a:r>
              <a:rPr lang="ar-SA" sz="3200" b="1" dirty="0" smtClean="0">
                <a:ea typeface="Times New Roman"/>
              </a:rPr>
              <a:t>.</a:t>
            </a:r>
            <a:endParaRPr lang="en-US" sz="3200" b="1" dirty="0">
              <a:ea typeface="Times New Roman"/>
              <a:cs typeface="Arial"/>
            </a:endParaRPr>
          </a:p>
          <a:p>
            <a:pPr>
              <a:lnSpc>
                <a:spcPct val="107000"/>
              </a:lnSpc>
              <a:spcAft>
                <a:spcPts val="800"/>
              </a:spcAft>
            </a:pPr>
            <a:r>
              <a:rPr lang="ar-IQ" sz="3200" b="1" dirty="0" smtClean="0">
                <a:ea typeface="Times New Roman"/>
              </a:rPr>
              <a:t>- </a:t>
            </a:r>
            <a:r>
              <a:rPr lang="ar-SA" sz="3200" b="1" dirty="0" smtClean="0">
                <a:ea typeface="Times New Roman"/>
              </a:rPr>
              <a:t>مساعدتهم </a:t>
            </a:r>
            <a:r>
              <a:rPr lang="ar-SA" sz="3200" b="1" dirty="0">
                <a:ea typeface="Times New Roman"/>
              </a:rPr>
              <a:t>على تعريف الكلمات المفتاحية في المشكلة</a:t>
            </a:r>
            <a:r>
              <a:rPr lang="ar-SA" sz="3200" b="1" dirty="0" smtClean="0">
                <a:ea typeface="Times New Roman"/>
              </a:rPr>
              <a:t>.</a:t>
            </a:r>
            <a:endParaRPr lang="en-US" sz="3200" b="1" dirty="0">
              <a:ea typeface="Times New Roman"/>
              <a:cs typeface="Arial"/>
            </a:endParaRPr>
          </a:p>
          <a:p>
            <a:pPr>
              <a:lnSpc>
                <a:spcPct val="107000"/>
              </a:lnSpc>
              <a:spcAft>
                <a:spcPts val="800"/>
              </a:spcAft>
            </a:pPr>
            <a:r>
              <a:rPr lang="ar-IQ" sz="3200" b="1" dirty="0" smtClean="0">
                <a:ea typeface="Times New Roman"/>
              </a:rPr>
              <a:t>- </a:t>
            </a:r>
            <a:r>
              <a:rPr lang="ar-SA" sz="3200" b="1" dirty="0" smtClean="0">
                <a:ea typeface="Times New Roman"/>
              </a:rPr>
              <a:t>السماح </a:t>
            </a:r>
            <a:r>
              <a:rPr lang="ar-SA" sz="3200" b="1" dirty="0">
                <a:ea typeface="Times New Roman"/>
              </a:rPr>
              <a:t>لهم بمناقشة مشكلات محتملة، وقابلة للدراسة</a:t>
            </a:r>
            <a:r>
              <a:rPr lang="ar-SA" sz="3200" b="1" dirty="0" smtClean="0">
                <a:ea typeface="Times New Roman"/>
              </a:rPr>
              <a:t>.</a:t>
            </a:r>
            <a:endParaRPr lang="en-US" sz="3200" b="1" dirty="0">
              <a:ea typeface="Times New Roman"/>
              <a:cs typeface="Arial"/>
            </a:endParaRPr>
          </a:p>
        </p:txBody>
      </p:sp>
    </p:spTree>
    <p:extLst>
      <p:ext uri="{BB962C8B-B14F-4D97-AF65-F5344CB8AC3E}">
        <p14:creationId xmlns:p14="http://schemas.microsoft.com/office/powerpoint/2010/main" val="560500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496944" cy="4681153"/>
          </a:xfrm>
          <a:prstGeom prst="rect">
            <a:avLst/>
          </a:prstGeom>
        </p:spPr>
        <p:txBody>
          <a:bodyPr wrap="square">
            <a:spAutoFit/>
          </a:bodyPr>
          <a:lstStyle/>
          <a:p>
            <a:pPr>
              <a:lnSpc>
                <a:spcPct val="107000"/>
              </a:lnSpc>
              <a:spcAft>
                <a:spcPts val="800"/>
              </a:spcAft>
            </a:pPr>
            <a:r>
              <a:rPr lang="ar-IQ" sz="3200" b="1" dirty="0" smtClean="0">
                <a:solidFill>
                  <a:srgbClr val="FF0000"/>
                </a:solidFill>
                <a:ea typeface="Times New Roman"/>
              </a:rPr>
              <a:t>2-</a:t>
            </a:r>
            <a:r>
              <a:rPr lang="ar-IQ" b="1" dirty="0" smtClean="0">
                <a:ea typeface="Times New Roman"/>
              </a:rPr>
              <a:t> </a:t>
            </a:r>
            <a:r>
              <a:rPr lang="ar-SA" sz="3200" b="1" dirty="0" smtClean="0">
                <a:solidFill>
                  <a:srgbClr val="FF0000"/>
                </a:solidFill>
                <a:ea typeface="Times New Roman"/>
              </a:rPr>
              <a:t>خطوة </a:t>
            </a:r>
            <a:r>
              <a:rPr lang="ar-SA" sz="3200" b="1" dirty="0">
                <a:solidFill>
                  <a:srgbClr val="FF0000"/>
                </a:solidFill>
                <a:ea typeface="Times New Roman"/>
              </a:rPr>
              <a:t>تحديد المشكلة وصياغتها</a:t>
            </a:r>
            <a:r>
              <a:rPr lang="ar-SA" sz="3200" b="1" dirty="0" smtClean="0">
                <a:solidFill>
                  <a:srgbClr val="FF0000"/>
                </a:solidFill>
                <a:ea typeface="Times New Roman"/>
              </a:rPr>
              <a:t>:</a:t>
            </a:r>
            <a:endParaRPr lang="en-US" sz="3200" b="1" dirty="0">
              <a:solidFill>
                <a:srgbClr val="FF0000"/>
              </a:solidFill>
              <a:ea typeface="Times New Roman"/>
              <a:cs typeface="Arial"/>
            </a:endParaRPr>
          </a:p>
          <a:p>
            <a:pPr>
              <a:lnSpc>
                <a:spcPct val="107000"/>
              </a:lnSpc>
              <a:spcAft>
                <a:spcPts val="800"/>
              </a:spcAft>
            </a:pPr>
            <a:r>
              <a:rPr lang="ar-SA" sz="2800" b="1" dirty="0">
                <a:ea typeface="Times New Roman"/>
              </a:rPr>
              <a:t>يصف المتعلم أو يعبر عن طبيعة مشكلته، وعناصرها، وحدودها، ومجالها، وحجمها بجملة تقريرية مختصرة أو على هيئة سؤال يتطلب حلاً</a:t>
            </a:r>
            <a:r>
              <a:rPr lang="ar-SA" sz="2800" b="1" dirty="0" smtClean="0">
                <a:ea typeface="Times New Roman"/>
              </a:rPr>
              <a:t>.</a:t>
            </a:r>
            <a:endParaRPr lang="en-US" sz="2800" b="1" dirty="0">
              <a:ea typeface="Times New Roman"/>
              <a:cs typeface="Arial"/>
            </a:endParaRPr>
          </a:p>
          <a:p>
            <a:pPr>
              <a:lnSpc>
                <a:spcPct val="107000"/>
              </a:lnSpc>
              <a:spcAft>
                <a:spcPts val="800"/>
              </a:spcAft>
            </a:pPr>
            <a:r>
              <a:rPr lang="ar-IQ" sz="3200" b="1" dirty="0" smtClean="0">
                <a:solidFill>
                  <a:srgbClr val="FF0000"/>
                </a:solidFill>
                <a:ea typeface="Times New Roman"/>
              </a:rPr>
              <a:t>3- </a:t>
            </a:r>
            <a:r>
              <a:rPr lang="ar-SA" sz="3200" b="1" dirty="0" smtClean="0">
                <a:solidFill>
                  <a:srgbClr val="FF0000"/>
                </a:solidFill>
                <a:ea typeface="Times New Roman"/>
              </a:rPr>
              <a:t>خطوة </a:t>
            </a:r>
            <a:r>
              <a:rPr lang="ar-SA" sz="3200" b="1" dirty="0">
                <a:solidFill>
                  <a:srgbClr val="FF0000"/>
                </a:solidFill>
                <a:ea typeface="Times New Roman"/>
              </a:rPr>
              <a:t>جمع المعلومات</a:t>
            </a:r>
            <a:r>
              <a:rPr lang="ar-SA" sz="3200" b="1" dirty="0" smtClean="0">
                <a:solidFill>
                  <a:srgbClr val="FF0000"/>
                </a:solidFill>
                <a:ea typeface="Times New Roman"/>
              </a:rPr>
              <a:t>:</a:t>
            </a:r>
            <a:endParaRPr lang="en-US" sz="3200" b="1" dirty="0">
              <a:solidFill>
                <a:srgbClr val="FF0000"/>
              </a:solidFill>
              <a:ea typeface="Times New Roman"/>
              <a:cs typeface="Arial"/>
            </a:endParaRPr>
          </a:p>
          <a:p>
            <a:pPr>
              <a:lnSpc>
                <a:spcPct val="107000"/>
              </a:lnSpc>
              <a:spcAft>
                <a:spcPts val="800"/>
              </a:spcAft>
            </a:pPr>
            <a:r>
              <a:rPr lang="ar-SA" sz="2800" b="1" dirty="0">
                <a:ea typeface="Times New Roman"/>
              </a:rPr>
              <a:t>البحث عن الحل باقتراح الأبدال الممكنة (فرض الفروض) والفرض هو حل </a:t>
            </a:r>
            <a:r>
              <a:rPr lang="ar-SA" sz="2800" b="1" dirty="0" smtClean="0">
                <a:ea typeface="Times New Roman"/>
              </a:rPr>
              <a:t>مقترح</a:t>
            </a:r>
            <a:r>
              <a:rPr lang="ar-IQ" sz="2800" b="1" dirty="0" smtClean="0">
                <a:ea typeface="Times New Roman"/>
                <a:cs typeface="Arial"/>
              </a:rPr>
              <a:t> </a:t>
            </a:r>
            <a:r>
              <a:rPr lang="ar-SA" sz="2800" b="1" dirty="0" smtClean="0">
                <a:ea typeface="Times New Roman"/>
              </a:rPr>
              <a:t>يحتاج </a:t>
            </a:r>
            <a:r>
              <a:rPr lang="ar-SA" sz="2800" b="1" dirty="0">
                <a:ea typeface="Times New Roman"/>
              </a:rPr>
              <a:t>إلى تطبيق وحتى يستطيع صاحب المشكلة اقتراح الأبدال والفروض، لا بد </a:t>
            </a:r>
            <a:r>
              <a:rPr lang="ar-SA" sz="2800" b="1" dirty="0" smtClean="0">
                <a:ea typeface="Times New Roman"/>
              </a:rPr>
              <a:t>من</a:t>
            </a:r>
            <a:r>
              <a:rPr lang="ar-IQ" sz="2800" b="1" dirty="0" smtClean="0">
                <a:ea typeface="Times New Roman"/>
                <a:cs typeface="Arial"/>
              </a:rPr>
              <a:t> </a:t>
            </a:r>
            <a:r>
              <a:rPr lang="ar-SA" sz="2800" b="1" dirty="0" smtClean="0">
                <a:ea typeface="Times New Roman"/>
              </a:rPr>
              <a:t>تحليل </a:t>
            </a:r>
            <a:r>
              <a:rPr lang="ar-SA" sz="2800" b="1" dirty="0">
                <a:ea typeface="Times New Roman"/>
              </a:rPr>
              <a:t>المشكلة، وجمع المعلومات، والبيانات المتصلة بها من حيـث أسبابها </a:t>
            </a:r>
            <a:r>
              <a:rPr lang="ar-SA" sz="2800" b="1" dirty="0" smtClean="0">
                <a:ea typeface="Times New Roman"/>
              </a:rPr>
              <a:t>والعوام</a:t>
            </a:r>
            <a:r>
              <a:rPr lang="ar-IQ" sz="2800" b="1" dirty="0" smtClean="0">
                <a:ea typeface="Times New Roman"/>
                <a:cs typeface="Arial"/>
              </a:rPr>
              <a:t> </a:t>
            </a:r>
            <a:r>
              <a:rPr lang="ar-SA" sz="2800" b="1" dirty="0" smtClean="0">
                <a:ea typeface="Times New Roman"/>
              </a:rPr>
              <a:t>المؤثرة </a:t>
            </a:r>
            <a:r>
              <a:rPr lang="ar-SA" sz="2800" b="1" dirty="0">
                <a:ea typeface="Times New Roman"/>
              </a:rPr>
              <a:t>فيها</a:t>
            </a:r>
            <a:r>
              <a:rPr lang="ar-SA" sz="2800" b="1" dirty="0" smtClean="0">
                <a:ea typeface="Times New Roman"/>
              </a:rPr>
              <a:t>.</a:t>
            </a:r>
            <a:endParaRPr lang="en-US" sz="2800" b="1" dirty="0">
              <a:ea typeface="Times New Roman"/>
              <a:cs typeface="Arial"/>
            </a:endParaRPr>
          </a:p>
        </p:txBody>
      </p:sp>
    </p:spTree>
    <p:extLst>
      <p:ext uri="{BB962C8B-B14F-4D97-AF65-F5344CB8AC3E}">
        <p14:creationId xmlns:p14="http://schemas.microsoft.com/office/powerpoint/2010/main" val="1387199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8057" y="188640"/>
            <a:ext cx="8856984" cy="5672963"/>
          </a:xfrm>
          <a:prstGeom prst="rect">
            <a:avLst/>
          </a:prstGeom>
        </p:spPr>
        <p:txBody>
          <a:bodyPr wrap="square">
            <a:spAutoFit/>
          </a:bodyPr>
          <a:lstStyle/>
          <a:p>
            <a:pPr>
              <a:lnSpc>
                <a:spcPct val="107000"/>
              </a:lnSpc>
              <a:spcAft>
                <a:spcPts val="800"/>
              </a:spcAft>
            </a:pPr>
            <a:endParaRPr lang="ar-IQ" sz="3200" b="1" dirty="0" smtClean="0">
              <a:solidFill>
                <a:srgbClr val="FF0000"/>
              </a:solidFill>
              <a:ea typeface="Times New Roman"/>
            </a:endParaRPr>
          </a:p>
          <a:p>
            <a:pPr lvl="0">
              <a:lnSpc>
                <a:spcPct val="107000"/>
              </a:lnSpc>
              <a:spcAft>
                <a:spcPts val="800"/>
              </a:spcAft>
            </a:pPr>
            <a:r>
              <a:rPr lang="ar-IQ" sz="3200" b="1" dirty="0" smtClean="0">
                <a:solidFill>
                  <a:srgbClr val="FF0000"/>
                </a:solidFill>
                <a:ea typeface="Times New Roman"/>
              </a:rPr>
              <a:t>4- </a:t>
            </a:r>
            <a:r>
              <a:rPr lang="ar-SA" sz="3200" b="1" dirty="0">
                <a:solidFill>
                  <a:srgbClr val="FF0000"/>
                </a:solidFill>
                <a:ea typeface="Times New Roman"/>
              </a:rPr>
              <a:t>خطوة اختيار الحل المناسب:</a:t>
            </a:r>
            <a:r>
              <a:rPr lang="ar-IQ" sz="3200" b="1" dirty="0">
                <a:solidFill>
                  <a:srgbClr val="FF0000"/>
                </a:solidFill>
                <a:ea typeface="Times New Roman"/>
              </a:rPr>
              <a:t> </a:t>
            </a:r>
          </a:p>
          <a:p>
            <a:pPr lvl="0">
              <a:lnSpc>
                <a:spcPct val="107000"/>
              </a:lnSpc>
              <a:spcAft>
                <a:spcPts val="800"/>
              </a:spcAft>
            </a:pPr>
            <a:r>
              <a:rPr lang="ar-SA" sz="2800" b="1" dirty="0">
                <a:solidFill>
                  <a:prstClr val="black"/>
                </a:solidFill>
                <a:ea typeface="Times New Roman"/>
              </a:rPr>
              <a:t>من بين الإبدال الممكنة، أو الحلول الكثيرة المطروحة (اختيار الفرضيات) وهنا يقـوم المتعلم باختيار كل فرضية على حدة، حتى يتوصل إلى الفرضية الصحيحة والتي</a:t>
            </a:r>
            <a:r>
              <a:rPr lang="ar-IQ" sz="2800" b="1" dirty="0">
                <a:solidFill>
                  <a:prstClr val="black"/>
                </a:solidFill>
                <a:ea typeface="Times New Roman"/>
              </a:rPr>
              <a:t> </a:t>
            </a:r>
            <a:r>
              <a:rPr lang="ar-SA" sz="2800" b="1" dirty="0">
                <a:solidFill>
                  <a:prstClr val="black"/>
                </a:solidFill>
                <a:ea typeface="Times New Roman"/>
              </a:rPr>
              <a:t>تتمثل بالحل المناسب.</a:t>
            </a:r>
            <a:endParaRPr lang="en-US" sz="2800" b="1" dirty="0">
              <a:solidFill>
                <a:prstClr val="black"/>
              </a:solidFill>
              <a:ea typeface="Times New Roman"/>
              <a:cs typeface="Arial"/>
            </a:endParaRPr>
          </a:p>
          <a:p>
            <a:pPr lvl="0">
              <a:lnSpc>
                <a:spcPct val="107000"/>
              </a:lnSpc>
              <a:spcAft>
                <a:spcPts val="800"/>
              </a:spcAft>
            </a:pPr>
            <a:r>
              <a:rPr lang="ar-SA" dirty="0">
                <a:solidFill>
                  <a:prstClr val="black"/>
                </a:solidFill>
                <a:ea typeface="Times New Roman"/>
              </a:rPr>
              <a:t> </a:t>
            </a:r>
            <a:endParaRPr lang="ar-IQ" sz="3200" b="1" dirty="0">
              <a:solidFill>
                <a:srgbClr val="FF0000"/>
              </a:solidFill>
              <a:ea typeface="Times New Roman"/>
            </a:endParaRPr>
          </a:p>
          <a:p>
            <a:pPr>
              <a:lnSpc>
                <a:spcPct val="107000"/>
              </a:lnSpc>
              <a:spcAft>
                <a:spcPts val="800"/>
              </a:spcAft>
            </a:pPr>
            <a:r>
              <a:rPr lang="ar-IQ" sz="3200" b="1" dirty="0" smtClean="0">
                <a:solidFill>
                  <a:srgbClr val="FF0000"/>
                </a:solidFill>
                <a:ea typeface="Times New Roman"/>
              </a:rPr>
              <a:t>5- </a:t>
            </a:r>
            <a:r>
              <a:rPr lang="ar-SA" sz="3200" b="1" dirty="0" smtClean="0">
                <a:solidFill>
                  <a:srgbClr val="FF0000"/>
                </a:solidFill>
                <a:ea typeface="Times New Roman"/>
              </a:rPr>
              <a:t>خطوة </a:t>
            </a:r>
            <a:r>
              <a:rPr lang="ar-SA" sz="3200" b="1" dirty="0">
                <a:solidFill>
                  <a:srgbClr val="FF0000"/>
                </a:solidFill>
                <a:ea typeface="Times New Roman"/>
              </a:rPr>
              <a:t>تنفيذ الحل، أو الحلول المقترحة، واختبار صحتها أي تقويمها:</a:t>
            </a:r>
            <a:r>
              <a:rPr lang="ar-SA" sz="2800" dirty="0">
                <a:solidFill>
                  <a:srgbClr val="FF0000"/>
                </a:solidFill>
                <a:ea typeface="Times New Roman"/>
              </a:rPr>
              <a:t> </a:t>
            </a:r>
            <a:r>
              <a:rPr lang="ar-SA" sz="2800" b="1" dirty="0">
                <a:ea typeface="Times New Roman"/>
              </a:rPr>
              <a:t>في هذه الخطوة يقوم صاحب المشكلة بالتطبيق العملي للحل، وتدوين ملاحظاته على النتائج التي توصل إليها ويستمر في ذلك حتى يصل إلى الحـل. وإن عملية التقويم تواكب اختيار الحلول، أو الفرضيات وتتزامن معها، وتعقبها كذلك</a:t>
            </a:r>
            <a:r>
              <a:rPr lang="ar-SA" b="1" dirty="0">
                <a:ea typeface="Times New Roman"/>
              </a:rPr>
              <a:t>.</a:t>
            </a:r>
            <a:endParaRPr lang="en-US" b="1" dirty="0">
              <a:ea typeface="Times New Roman"/>
              <a:cs typeface="Arial"/>
            </a:endParaRPr>
          </a:p>
        </p:txBody>
      </p:sp>
    </p:spTree>
    <p:extLst>
      <p:ext uri="{BB962C8B-B14F-4D97-AF65-F5344CB8AC3E}">
        <p14:creationId xmlns:p14="http://schemas.microsoft.com/office/powerpoint/2010/main" val="381273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6864" y="332656"/>
            <a:ext cx="8712968" cy="5819927"/>
          </a:xfrm>
          <a:prstGeom prst="rect">
            <a:avLst/>
          </a:prstGeom>
        </p:spPr>
        <p:txBody>
          <a:bodyPr wrap="square">
            <a:spAutoFit/>
          </a:bodyPr>
          <a:lstStyle/>
          <a:p>
            <a:pPr>
              <a:lnSpc>
                <a:spcPct val="107000"/>
              </a:lnSpc>
              <a:spcAft>
                <a:spcPts val="800"/>
              </a:spcAft>
            </a:pPr>
            <a:r>
              <a:rPr lang="ar-SA" sz="2000" b="1" dirty="0">
                <a:ea typeface="Times New Roman"/>
              </a:rPr>
              <a:t>إن استخدام حل المشكلات كأسلوب تعلمي يحتاج إلى عدة شروط منها: أن يكون المعلم قادراً على حل المشكلات بأسلوب علمي صحيح، ويعرف </a:t>
            </a:r>
            <a:r>
              <a:rPr lang="ar-SA" sz="2000" b="1" dirty="0" smtClean="0">
                <a:ea typeface="Times New Roman"/>
              </a:rPr>
              <a:t>المبادي</a:t>
            </a:r>
            <a:r>
              <a:rPr lang="ar-IQ" sz="2000" b="1" dirty="0" smtClean="0">
                <a:ea typeface="Times New Roman"/>
                <a:cs typeface="Arial"/>
              </a:rPr>
              <a:t> </a:t>
            </a:r>
            <a:r>
              <a:rPr lang="ar-SA" sz="2000" b="1" dirty="0" smtClean="0">
                <a:ea typeface="Times New Roman"/>
              </a:rPr>
              <a:t>والأسس </a:t>
            </a:r>
            <a:r>
              <a:rPr lang="ar-SA" sz="2000" b="1" dirty="0">
                <a:ea typeface="Times New Roman"/>
              </a:rPr>
              <a:t>والاستراتيجيات اللازمة لذلك. </a:t>
            </a:r>
            <a:r>
              <a:rPr lang="ar-SA" sz="2000" b="1" dirty="0" smtClean="0">
                <a:ea typeface="Times New Roman"/>
              </a:rPr>
              <a:t>أ</a:t>
            </a:r>
            <a:endParaRPr lang="ar-IQ" sz="2000" b="1" dirty="0" smtClean="0">
              <a:ea typeface="Times New Roman"/>
            </a:endParaRPr>
          </a:p>
          <a:p>
            <a:pPr marL="285750" indent="-285750">
              <a:lnSpc>
                <a:spcPct val="107000"/>
              </a:lnSpc>
              <a:spcAft>
                <a:spcPts val="800"/>
              </a:spcAft>
              <a:buFontTx/>
              <a:buChar char="-"/>
            </a:pPr>
            <a:r>
              <a:rPr lang="ar-IQ" sz="2000" b="1" dirty="0" smtClean="0">
                <a:ea typeface="Times New Roman"/>
              </a:rPr>
              <a:t>ا</a:t>
            </a:r>
            <a:r>
              <a:rPr lang="ar-SA" sz="2000" b="1" dirty="0" smtClean="0">
                <a:ea typeface="Times New Roman"/>
              </a:rPr>
              <a:t>ن </a:t>
            </a:r>
            <a:r>
              <a:rPr lang="ar-SA" sz="2000" b="1" dirty="0">
                <a:ea typeface="Times New Roman"/>
              </a:rPr>
              <a:t>يمتلك القدرة على تحديد </a:t>
            </a:r>
            <a:r>
              <a:rPr lang="ar-SA" sz="2000" b="1" dirty="0" smtClean="0">
                <a:ea typeface="Times New Roman"/>
              </a:rPr>
              <a:t>الأهداف.</a:t>
            </a:r>
            <a:endParaRPr lang="ar-IQ" sz="2000" b="1" dirty="0" smtClean="0">
              <a:ea typeface="Times New Roman"/>
              <a:cs typeface="Arial"/>
            </a:endParaRPr>
          </a:p>
          <a:p>
            <a:pPr marL="285750" indent="-285750">
              <a:lnSpc>
                <a:spcPct val="107000"/>
              </a:lnSpc>
              <a:spcAft>
                <a:spcPts val="800"/>
              </a:spcAft>
              <a:buFontTx/>
              <a:buChar char="-"/>
            </a:pPr>
            <a:r>
              <a:rPr lang="ar-IQ" sz="2000" b="1" dirty="0" smtClean="0">
                <a:ea typeface="Times New Roman"/>
              </a:rPr>
              <a:t>ا</a:t>
            </a:r>
            <a:r>
              <a:rPr lang="ar-SA" sz="2000" b="1" dirty="0" smtClean="0">
                <a:ea typeface="Times New Roman"/>
              </a:rPr>
              <a:t>ن </a:t>
            </a:r>
            <a:r>
              <a:rPr lang="ar-SA" sz="2000" b="1" dirty="0">
                <a:ea typeface="Times New Roman"/>
              </a:rPr>
              <a:t>تكون المشكلة من النوع الذي يثير اهتمام الفرد، ويتحدى قدراته بشكل معقول أن يستخدم المعلم التقويم التكويني النامي لتقويم عمل الطلبة مع تزويدهم </a:t>
            </a:r>
            <a:r>
              <a:rPr lang="ar-SA" sz="2000" b="1" dirty="0" smtClean="0">
                <a:ea typeface="Times New Roman"/>
              </a:rPr>
              <a:t>بتغذية</a:t>
            </a:r>
            <a:r>
              <a:rPr lang="ar-IQ" sz="2000" b="1" dirty="0">
                <a:ea typeface="Times New Roman"/>
                <a:cs typeface="Arial"/>
              </a:rPr>
              <a:t> </a:t>
            </a:r>
            <a:r>
              <a:rPr lang="ar-SA" sz="2000" b="1" dirty="0" smtClean="0">
                <a:ea typeface="Times New Roman"/>
              </a:rPr>
              <a:t>راجعة </a:t>
            </a:r>
            <a:r>
              <a:rPr lang="ar-SA" sz="2000" b="1" dirty="0">
                <a:ea typeface="Times New Roman"/>
              </a:rPr>
              <a:t>فورية حول أدائهم وتفهيمهم نحو الحل. </a:t>
            </a:r>
            <a:endParaRPr lang="ar-IQ" sz="2000" b="1" dirty="0" smtClean="0">
              <a:ea typeface="Times New Roman"/>
            </a:endParaRPr>
          </a:p>
          <a:p>
            <a:pPr marL="285750" indent="-285750">
              <a:lnSpc>
                <a:spcPct val="107000"/>
              </a:lnSpc>
              <a:spcAft>
                <a:spcPts val="800"/>
              </a:spcAft>
              <a:buFontTx/>
              <a:buChar char="-"/>
            </a:pPr>
            <a:r>
              <a:rPr lang="ar-SA" sz="2000" b="1" dirty="0" smtClean="0">
                <a:ea typeface="Times New Roman"/>
              </a:rPr>
              <a:t>أن </a:t>
            </a:r>
            <a:r>
              <a:rPr lang="ar-SA" sz="2000" b="1" dirty="0">
                <a:ea typeface="Times New Roman"/>
              </a:rPr>
              <a:t>يتأكد المعلم من أن طلبته يمتلكون المهارات، والمعلومات الأساسية (</a:t>
            </a:r>
            <a:r>
              <a:rPr lang="ar-SA" sz="2000" b="1" dirty="0" smtClean="0">
                <a:ea typeface="Times New Roman"/>
              </a:rPr>
              <a:t>المتطلبات</a:t>
            </a:r>
            <a:r>
              <a:rPr lang="ar-IQ" sz="2000" b="1" dirty="0" smtClean="0">
                <a:ea typeface="Times New Roman"/>
                <a:cs typeface="Arial"/>
              </a:rPr>
              <a:t> </a:t>
            </a:r>
            <a:r>
              <a:rPr lang="ar-SA" sz="2000" b="1" dirty="0" smtClean="0">
                <a:ea typeface="Times New Roman"/>
              </a:rPr>
              <a:t>الأساسية</a:t>
            </a:r>
            <a:r>
              <a:rPr lang="ar-SA" sz="2000" b="1" dirty="0">
                <a:ea typeface="Times New Roman"/>
              </a:rPr>
              <a:t>) التي يحتاجون إليها لحل </a:t>
            </a:r>
            <a:r>
              <a:rPr lang="ar-SA" sz="2000" b="1" dirty="0" smtClean="0">
                <a:ea typeface="Times New Roman"/>
              </a:rPr>
              <a:t>المشكلة.</a:t>
            </a:r>
            <a:endParaRPr lang="ar-IQ" sz="2000" b="1" dirty="0">
              <a:ea typeface="Times New Roman"/>
              <a:cs typeface="Arial"/>
            </a:endParaRPr>
          </a:p>
          <a:p>
            <a:pPr marL="285750" indent="-285750">
              <a:lnSpc>
                <a:spcPct val="107000"/>
              </a:lnSpc>
              <a:spcAft>
                <a:spcPts val="800"/>
              </a:spcAft>
              <a:buFontTx/>
              <a:buChar char="-"/>
            </a:pPr>
            <a:r>
              <a:rPr lang="ar-IQ" sz="2000" b="1" dirty="0" smtClean="0">
                <a:ea typeface="Times New Roman"/>
                <a:cs typeface="Arial"/>
              </a:rPr>
              <a:t>ا</a:t>
            </a:r>
            <a:r>
              <a:rPr lang="ar-SA" sz="2000" b="1" dirty="0" smtClean="0">
                <a:ea typeface="Times New Roman"/>
              </a:rPr>
              <a:t>ن </a:t>
            </a:r>
            <a:r>
              <a:rPr lang="ar-SA" sz="2000" b="1" dirty="0">
                <a:ea typeface="Times New Roman"/>
              </a:rPr>
              <a:t>يوفر المعلم المواقف التي توفر للمتعلمين فرص التقرب العلمي المناسب على حل </a:t>
            </a:r>
            <a:r>
              <a:rPr lang="ar-IQ" sz="2000" b="1" dirty="0" smtClean="0">
                <a:ea typeface="Times New Roman"/>
              </a:rPr>
              <a:t>المشكلات </a:t>
            </a:r>
          </a:p>
          <a:p>
            <a:pPr marL="285750" indent="-285750">
              <a:lnSpc>
                <a:spcPct val="107000"/>
              </a:lnSpc>
              <a:spcAft>
                <a:spcPts val="800"/>
              </a:spcAft>
              <a:buFontTx/>
              <a:buChar char="-"/>
            </a:pPr>
            <a:r>
              <a:rPr lang="ar-SA" sz="2000" b="1" dirty="0" smtClean="0">
                <a:ea typeface="Times New Roman"/>
              </a:rPr>
              <a:t>أن </a:t>
            </a:r>
            <a:r>
              <a:rPr lang="ar-SA" sz="2000" b="1" dirty="0">
                <a:ea typeface="Times New Roman"/>
              </a:rPr>
              <a:t>يساعد المعلم المتعلمين على تكوين محط أو نموذج أو </a:t>
            </a:r>
            <a:r>
              <a:rPr lang="ar-SA" sz="2000" b="1" dirty="0" err="1">
                <a:ea typeface="Times New Roman"/>
              </a:rPr>
              <a:t>إستراتيجية</a:t>
            </a:r>
            <a:r>
              <a:rPr lang="ar-SA" sz="2000" b="1" dirty="0">
                <a:ea typeface="Times New Roman"/>
              </a:rPr>
              <a:t> يتبنونها في التصدي للمشكلات ومحاولة </a:t>
            </a:r>
            <a:r>
              <a:rPr lang="ar-SA" sz="2000" b="1" dirty="0" smtClean="0">
                <a:ea typeface="Times New Roman"/>
              </a:rPr>
              <a:t>حلها.</a:t>
            </a:r>
            <a:endParaRPr lang="ar-IQ" sz="2000" b="1" dirty="0" smtClean="0">
              <a:ea typeface="Times New Roman"/>
            </a:endParaRPr>
          </a:p>
          <a:p>
            <a:pPr marL="285750" indent="-285750">
              <a:lnSpc>
                <a:spcPct val="107000"/>
              </a:lnSpc>
              <a:spcAft>
                <a:spcPts val="800"/>
              </a:spcAft>
              <a:buFontTx/>
              <a:buChar char="-"/>
            </a:pPr>
            <a:r>
              <a:rPr lang="ar-SA" sz="2000" b="1" dirty="0" smtClean="0">
                <a:ea typeface="Times New Roman"/>
              </a:rPr>
              <a:t>ان </a:t>
            </a:r>
            <a:r>
              <a:rPr lang="ar-SA" sz="2000" b="1" dirty="0">
                <a:ea typeface="Times New Roman"/>
              </a:rPr>
              <a:t>يجري المعلم </a:t>
            </a:r>
            <a:r>
              <a:rPr lang="ar-SA" sz="2000" b="1" dirty="0" err="1">
                <a:ea typeface="Times New Roman"/>
              </a:rPr>
              <a:t>إستراتيجية</a:t>
            </a:r>
            <a:r>
              <a:rPr lang="ar-SA" sz="2000" b="1" dirty="0">
                <a:ea typeface="Times New Roman"/>
              </a:rPr>
              <a:t> الحل على مشكلات جديدة تيسر عملية انتقال </a:t>
            </a:r>
            <a:r>
              <a:rPr lang="ar-SA" sz="2000" b="1" dirty="0" smtClean="0">
                <a:ea typeface="Times New Roman"/>
              </a:rPr>
              <a:t>الطريقة</a:t>
            </a:r>
            <a:r>
              <a:rPr lang="ar-IQ" sz="2000" b="1" dirty="0" smtClean="0">
                <a:ea typeface="Times New Roman"/>
                <a:cs typeface="Arial"/>
              </a:rPr>
              <a:t> </a:t>
            </a:r>
            <a:r>
              <a:rPr lang="ar-IQ" sz="2000" b="1" dirty="0" err="1" smtClean="0">
                <a:ea typeface="Times New Roman"/>
              </a:rPr>
              <a:t>ةتمكن</a:t>
            </a:r>
            <a:r>
              <a:rPr lang="ar-IQ" sz="2000" b="1" dirty="0" smtClean="0">
                <a:ea typeface="Times New Roman"/>
              </a:rPr>
              <a:t> </a:t>
            </a:r>
            <a:r>
              <a:rPr lang="ar-SA" sz="2000" b="1" dirty="0" smtClean="0">
                <a:ea typeface="Times New Roman"/>
              </a:rPr>
              <a:t>الطالب </a:t>
            </a:r>
            <a:r>
              <a:rPr lang="ar-SA" sz="2000" b="1" dirty="0">
                <a:ea typeface="Times New Roman"/>
              </a:rPr>
              <a:t>من استخدام النظرة الشمولية </a:t>
            </a:r>
            <a:r>
              <a:rPr lang="ar-SA" sz="2000" b="1" dirty="0" smtClean="0">
                <a:ea typeface="Times New Roman"/>
              </a:rPr>
              <a:t>للمشكلة.</a:t>
            </a:r>
            <a:endParaRPr lang="ar-IQ" sz="2000" b="1" dirty="0" smtClean="0">
              <a:ea typeface="Times New Roman"/>
              <a:cs typeface="Arial"/>
            </a:endParaRPr>
          </a:p>
          <a:p>
            <a:pPr marL="285750" indent="-285750">
              <a:lnSpc>
                <a:spcPct val="107000"/>
              </a:lnSpc>
              <a:spcAft>
                <a:spcPts val="800"/>
              </a:spcAft>
              <a:buFontTx/>
              <a:buChar char="-"/>
            </a:pPr>
            <a:r>
              <a:rPr lang="ar-IQ" sz="2000" b="1" dirty="0">
                <a:ea typeface="Times New Roman"/>
                <a:cs typeface="Arial"/>
              </a:rPr>
              <a:t>أ</a:t>
            </a:r>
            <a:r>
              <a:rPr lang="ar-SA" sz="2000" b="1" dirty="0" smtClean="0">
                <a:ea typeface="Times New Roman"/>
              </a:rPr>
              <a:t>ن </a:t>
            </a:r>
            <a:r>
              <a:rPr lang="ar-SA" sz="2000" b="1" dirty="0">
                <a:ea typeface="Times New Roman"/>
              </a:rPr>
              <a:t>يوجه المعلم الطالب ليتدرب على العمل الجماعي والعمل في فرق لحل </a:t>
            </a:r>
            <a:r>
              <a:rPr lang="ar-SA" sz="2000" b="1" dirty="0" smtClean="0">
                <a:ea typeface="Times New Roman"/>
              </a:rPr>
              <a:t>مشكلات</a:t>
            </a:r>
            <a:r>
              <a:rPr lang="ar-IQ" sz="2000" b="1" dirty="0" smtClean="0">
                <a:ea typeface="Times New Roman"/>
                <a:cs typeface="Arial"/>
              </a:rPr>
              <a:t> </a:t>
            </a:r>
            <a:r>
              <a:rPr lang="ar-SA" sz="2000" b="1" dirty="0" smtClean="0">
                <a:ea typeface="Times New Roman"/>
              </a:rPr>
              <a:t>مختارة</a:t>
            </a:r>
            <a:r>
              <a:rPr lang="ar-SA" sz="2000" b="1" dirty="0">
                <a:ea typeface="Times New Roman"/>
              </a:rPr>
              <a:t>.</a:t>
            </a:r>
            <a:endParaRPr lang="en-US" sz="2000" b="1" dirty="0">
              <a:ea typeface="Times New Roman"/>
              <a:cs typeface="Arial"/>
            </a:endParaRPr>
          </a:p>
          <a:p>
            <a:pPr marL="285750" indent="-285750">
              <a:lnSpc>
                <a:spcPct val="107000"/>
              </a:lnSpc>
              <a:spcAft>
                <a:spcPts val="800"/>
              </a:spcAft>
              <a:buFontTx/>
              <a:buChar char="-"/>
            </a:pPr>
            <a:endParaRPr lang="ar-IQ" dirty="0" smtClean="0">
              <a:ea typeface="Times New Roman"/>
            </a:endParaRPr>
          </a:p>
        </p:txBody>
      </p:sp>
    </p:spTree>
    <p:extLst>
      <p:ext uri="{BB962C8B-B14F-4D97-AF65-F5344CB8AC3E}">
        <p14:creationId xmlns:p14="http://schemas.microsoft.com/office/powerpoint/2010/main" val="15095521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8994204" cy="8395888"/>
          </a:xfrm>
          <a:prstGeom prst="rect">
            <a:avLst/>
          </a:prstGeom>
        </p:spPr>
        <p:txBody>
          <a:bodyPr wrap="square">
            <a:spAutoFit/>
          </a:bodyPr>
          <a:lstStyle/>
          <a:p>
            <a:pPr>
              <a:lnSpc>
                <a:spcPct val="107000"/>
              </a:lnSpc>
              <a:spcAft>
                <a:spcPts val="800"/>
              </a:spcAft>
            </a:pPr>
            <a:r>
              <a:rPr lang="ar-SA" sz="2800" b="1" dirty="0">
                <a:ea typeface="Times New Roman"/>
              </a:rPr>
              <a:t>وفي ضوء خطوات حل المشكلات المعروضة سابقاً هناك عدد من استراتيجيات </a:t>
            </a:r>
            <a:r>
              <a:rPr lang="ar-SA" sz="2800" b="1" dirty="0" smtClean="0">
                <a:ea typeface="Times New Roman"/>
              </a:rPr>
              <a:t>حل</a:t>
            </a:r>
            <a:r>
              <a:rPr lang="ar-IQ" sz="2800" b="1" dirty="0" smtClean="0">
                <a:ea typeface="Times New Roman"/>
                <a:cs typeface="Arial"/>
              </a:rPr>
              <a:t> </a:t>
            </a:r>
            <a:r>
              <a:rPr lang="ar-SA" sz="2800" b="1" dirty="0" smtClean="0">
                <a:ea typeface="Times New Roman"/>
              </a:rPr>
              <a:t>المشكلة </a:t>
            </a:r>
            <a:r>
              <a:rPr lang="ar-SA" sz="2800" b="1" dirty="0">
                <a:ea typeface="Times New Roman"/>
              </a:rPr>
              <a:t>التي يمكن اتباعها منها</a:t>
            </a:r>
            <a:r>
              <a:rPr lang="ar-SA" sz="2800" b="1" dirty="0" smtClean="0">
                <a:ea typeface="Times New Roman"/>
              </a:rPr>
              <a:t>:</a:t>
            </a:r>
            <a:endParaRPr lang="en-US" sz="2800" b="1" dirty="0">
              <a:ea typeface="Times New Roman"/>
              <a:cs typeface="Arial"/>
            </a:endParaRPr>
          </a:p>
          <a:p>
            <a:pPr>
              <a:lnSpc>
                <a:spcPct val="107000"/>
              </a:lnSpc>
              <a:spcAft>
                <a:spcPts val="800"/>
              </a:spcAft>
            </a:pPr>
            <a:r>
              <a:rPr lang="ar-SA" sz="2800" b="1" dirty="0">
                <a:ea typeface="Times New Roman"/>
              </a:rPr>
              <a:t>1</a:t>
            </a:r>
            <a:r>
              <a:rPr lang="ar-SA" sz="3200" b="1" dirty="0">
                <a:solidFill>
                  <a:srgbClr val="FF0000"/>
                </a:solidFill>
                <a:ea typeface="Times New Roman"/>
              </a:rPr>
              <a:t>- المنحنى المبرمج في حل </a:t>
            </a:r>
            <a:r>
              <a:rPr lang="ar-SA" sz="3200" b="1" dirty="0" smtClean="0">
                <a:solidFill>
                  <a:srgbClr val="FF0000"/>
                </a:solidFill>
                <a:ea typeface="Times New Roman"/>
              </a:rPr>
              <a:t>المشكلات:</a:t>
            </a:r>
            <a:r>
              <a:rPr lang="ar-IQ" sz="3200" b="1" dirty="0" smtClean="0">
                <a:solidFill>
                  <a:srgbClr val="FF0000"/>
                </a:solidFill>
                <a:ea typeface="Times New Roman"/>
                <a:cs typeface="Arial"/>
              </a:rPr>
              <a:t>  </a:t>
            </a:r>
            <a:r>
              <a:rPr lang="ar-SA" sz="2800" b="1" dirty="0" smtClean="0">
                <a:ea typeface="Times New Roman"/>
              </a:rPr>
              <a:t>ويشمل </a:t>
            </a:r>
            <a:r>
              <a:rPr lang="ar-SA" sz="2800" b="1" dirty="0">
                <a:ea typeface="Times New Roman"/>
              </a:rPr>
              <a:t>هذا المنحنى على عدد من </a:t>
            </a:r>
            <a:r>
              <a:rPr lang="ar-SA" sz="2800" b="1" dirty="0" smtClean="0">
                <a:ea typeface="Times New Roman"/>
              </a:rPr>
              <a:t>الخطوات:</a:t>
            </a:r>
            <a:r>
              <a:rPr lang="ar-IQ" sz="2800" b="1" dirty="0" smtClean="0">
                <a:ea typeface="Times New Roman"/>
                <a:cs typeface="Arial"/>
              </a:rPr>
              <a:t> أ-</a:t>
            </a:r>
            <a:r>
              <a:rPr lang="ar-SA" sz="2800" b="1" dirty="0" smtClean="0">
                <a:ea typeface="Times New Roman"/>
              </a:rPr>
              <a:t>تقديم </a:t>
            </a:r>
            <a:r>
              <a:rPr lang="ar-SA" sz="2800" b="1" dirty="0">
                <a:ea typeface="Times New Roman"/>
              </a:rPr>
              <a:t>المشكلة، أو طرحها على هيئة سؤال شفوي أو مكتوب </a:t>
            </a:r>
            <a:endParaRPr lang="ar-IQ" sz="2800" b="1" dirty="0" smtClean="0">
              <a:ea typeface="Times New Roman"/>
              <a:cs typeface="Arial"/>
            </a:endParaRPr>
          </a:p>
          <a:p>
            <a:pPr>
              <a:lnSpc>
                <a:spcPct val="107000"/>
              </a:lnSpc>
              <a:spcAft>
                <a:spcPts val="800"/>
              </a:spcAft>
            </a:pPr>
            <a:r>
              <a:rPr lang="ar-IQ" sz="2800" b="1" dirty="0" smtClean="0">
                <a:ea typeface="Times New Roman"/>
              </a:rPr>
              <a:t>ب- </a:t>
            </a:r>
            <a:r>
              <a:rPr lang="ar-SA" sz="2800" b="1" dirty="0" smtClean="0">
                <a:ea typeface="Times New Roman"/>
              </a:rPr>
              <a:t>لطلب </a:t>
            </a:r>
            <a:r>
              <a:rPr lang="ar-SA" sz="2800" b="1" dirty="0">
                <a:ea typeface="Times New Roman"/>
              </a:rPr>
              <a:t>إلى طرح الحلول، وخطواتهـا بشكل منطقي، والاستماع </a:t>
            </a:r>
            <a:r>
              <a:rPr lang="ar-SA" sz="2800" b="1" dirty="0" smtClean="0">
                <a:ea typeface="Times New Roman"/>
              </a:rPr>
              <a:t>إلى</a:t>
            </a:r>
            <a:r>
              <a:rPr lang="ar-IQ" sz="2800" b="1" dirty="0" smtClean="0">
                <a:ea typeface="Times New Roman"/>
                <a:cs typeface="Arial"/>
              </a:rPr>
              <a:t> </a:t>
            </a:r>
            <a:r>
              <a:rPr lang="ar-SA" sz="2800" b="1" dirty="0" smtClean="0">
                <a:ea typeface="Times New Roman"/>
              </a:rPr>
              <a:t>الاستجابات.</a:t>
            </a:r>
            <a:r>
              <a:rPr lang="ar-IQ" sz="2800" b="1" dirty="0" smtClean="0">
                <a:ea typeface="Times New Roman"/>
                <a:cs typeface="Arial"/>
              </a:rPr>
              <a:t> </a:t>
            </a:r>
          </a:p>
          <a:p>
            <a:pPr>
              <a:lnSpc>
                <a:spcPct val="107000"/>
              </a:lnSpc>
              <a:spcAft>
                <a:spcPts val="800"/>
              </a:spcAft>
            </a:pPr>
            <a:r>
              <a:rPr lang="ar-IQ" sz="2800" b="1" dirty="0" smtClean="0">
                <a:ea typeface="Times New Roman"/>
                <a:cs typeface="Arial"/>
              </a:rPr>
              <a:t>ت - ت</a:t>
            </a:r>
            <a:r>
              <a:rPr lang="ar-SA" sz="2800" b="1" dirty="0" smtClean="0">
                <a:ea typeface="Times New Roman"/>
              </a:rPr>
              <a:t>زويد </a:t>
            </a:r>
            <a:r>
              <a:rPr lang="ar-SA" sz="2800" b="1" dirty="0">
                <a:ea typeface="Times New Roman"/>
              </a:rPr>
              <a:t>الطلبة بتغذية راجعة هادفة ومباشرة</a:t>
            </a:r>
            <a:r>
              <a:rPr lang="ar-SA" sz="2800" b="1" dirty="0" smtClean="0">
                <a:ea typeface="Times New Roman"/>
              </a:rPr>
              <a:t>.</a:t>
            </a:r>
            <a:endParaRPr lang="ar-IQ" sz="2800" b="1" dirty="0" smtClean="0">
              <a:ea typeface="Times New Roman"/>
            </a:endParaRPr>
          </a:p>
          <a:p>
            <a:pPr>
              <a:lnSpc>
                <a:spcPct val="107000"/>
              </a:lnSpc>
              <a:spcAft>
                <a:spcPts val="800"/>
              </a:spcAft>
            </a:pPr>
            <a:r>
              <a:rPr lang="ar-SA" sz="2800" dirty="0" smtClean="0">
                <a:ea typeface="Times New Roman"/>
              </a:rPr>
              <a:t> </a:t>
            </a:r>
            <a:r>
              <a:rPr lang="ar-IQ" sz="2800" b="1" dirty="0" smtClean="0">
                <a:ea typeface="Times New Roman"/>
              </a:rPr>
              <a:t>ث-  </a:t>
            </a:r>
            <a:r>
              <a:rPr lang="ar-SA" sz="2800" b="1" dirty="0" smtClean="0">
                <a:ea typeface="Times New Roman"/>
              </a:rPr>
              <a:t>تصحيح </a:t>
            </a:r>
            <a:r>
              <a:rPr lang="ar-SA" sz="2800" b="1" dirty="0">
                <a:ea typeface="Times New Roman"/>
              </a:rPr>
              <a:t>مسار المتعلم </a:t>
            </a:r>
            <a:r>
              <a:rPr lang="ar-SA" sz="2800" b="1" dirty="0" err="1">
                <a:ea typeface="Times New Roman"/>
              </a:rPr>
              <a:t>ذائياً</a:t>
            </a:r>
            <a:r>
              <a:rPr lang="ar-SA" sz="2800" b="1" dirty="0">
                <a:ea typeface="Times New Roman"/>
              </a:rPr>
              <a:t> في سوء التغذية الراجعة وتعديل خطاء إلى أن يتطابق مع الخطوات </a:t>
            </a:r>
            <a:r>
              <a:rPr lang="ar-SA" sz="2800" b="1" dirty="0" smtClean="0">
                <a:ea typeface="Times New Roman"/>
              </a:rPr>
              <a:t>المنشود</a:t>
            </a:r>
            <a:r>
              <a:rPr lang="ar-IQ" sz="2800" b="1" dirty="0" smtClean="0">
                <a:ea typeface="Times New Roman"/>
              </a:rPr>
              <a:t>ة.</a:t>
            </a:r>
            <a:endParaRPr lang="ar-IQ" sz="2800" b="1" dirty="0" smtClean="0">
              <a:ea typeface="Times New Roman"/>
              <a:cs typeface="Arial"/>
            </a:endParaRPr>
          </a:p>
          <a:p>
            <a:pPr>
              <a:lnSpc>
                <a:spcPct val="107000"/>
              </a:lnSpc>
              <a:spcAft>
                <a:spcPts val="800"/>
              </a:spcAft>
            </a:pPr>
            <a:r>
              <a:rPr lang="ar-IQ" sz="2800" b="1" dirty="0" smtClean="0">
                <a:ea typeface="Times New Roman"/>
                <a:cs typeface="Arial"/>
              </a:rPr>
              <a:t>ح- </a:t>
            </a:r>
            <a:r>
              <a:rPr lang="ar-SA" sz="2800" b="1" dirty="0" smtClean="0">
                <a:ea typeface="Times New Roman"/>
              </a:rPr>
              <a:t>تزويد </a:t>
            </a:r>
            <a:r>
              <a:rPr lang="ar-SA" sz="2800" b="1" dirty="0">
                <a:ea typeface="Times New Roman"/>
              </a:rPr>
              <a:t>المتعلمين بتلميحات حول الخطوات اللاحقة بعد اختياره </a:t>
            </a:r>
            <a:r>
              <a:rPr lang="ar-SA" sz="2800" b="1" dirty="0" err="1" smtClean="0">
                <a:ea typeface="Times New Roman"/>
              </a:rPr>
              <a:t>الخطوا</a:t>
            </a:r>
            <a:r>
              <a:rPr lang="ar-IQ" sz="2800" b="1" dirty="0" smtClean="0">
                <a:ea typeface="Times New Roman"/>
              </a:rPr>
              <a:t>ت</a:t>
            </a:r>
            <a:endParaRPr lang="en-US" sz="2800" b="1" dirty="0">
              <a:ea typeface="Times New Roman"/>
              <a:cs typeface="Arial"/>
            </a:endParaRPr>
          </a:p>
          <a:p>
            <a:pPr>
              <a:lnSpc>
                <a:spcPct val="107000"/>
              </a:lnSpc>
              <a:spcAft>
                <a:spcPts val="800"/>
              </a:spcAft>
            </a:pPr>
            <a:r>
              <a:rPr lang="ar-SA" sz="2800" b="1" dirty="0" smtClean="0">
                <a:ea typeface="Times New Roman"/>
              </a:rPr>
              <a:t>الناجحة</a:t>
            </a:r>
            <a:r>
              <a:rPr lang="ar-IQ" sz="2800" b="1" dirty="0" smtClean="0">
                <a:ea typeface="Times New Roman"/>
                <a:cs typeface="Arial"/>
              </a:rPr>
              <a:t>.</a:t>
            </a:r>
          </a:p>
          <a:p>
            <a:pPr>
              <a:lnSpc>
                <a:spcPct val="107000"/>
              </a:lnSpc>
              <a:spcAft>
                <a:spcPts val="800"/>
              </a:spcAft>
            </a:pPr>
            <a:r>
              <a:rPr lang="ar-IQ" sz="2800" b="1" dirty="0" smtClean="0">
                <a:ea typeface="Times New Roman"/>
                <a:cs typeface="Arial"/>
              </a:rPr>
              <a:t>خ- </a:t>
            </a:r>
            <a:r>
              <a:rPr lang="ar-SA" sz="2800" b="1" dirty="0" smtClean="0">
                <a:ea typeface="Times New Roman"/>
              </a:rPr>
              <a:t>تعزيز </a:t>
            </a:r>
            <a:r>
              <a:rPr lang="ar-SA" sz="2800" b="1" dirty="0">
                <a:ea typeface="Times New Roman"/>
              </a:rPr>
              <a:t>عمل المتعلم وتشجيعه على مراجعة الخطوات التي اتبعها، ثم إعطاء مشكلات مشابهة لتطبيق </a:t>
            </a:r>
            <a:r>
              <a:rPr lang="ar-SA" sz="2800" b="1" dirty="0" err="1">
                <a:ea typeface="Times New Roman"/>
              </a:rPr>
              <a:t>الإستراتيجية</a:t>
            </a:r>
            <a:r>
              <a:rPr lang="ar-SA" sz="2800" b="1" dirty="0">
                <a:ea typeface="Times New Roman"/>
              </a:rPr>
              <a:t> التي توصل إليها.</a:t>
            </a:r>
            <a:endParaRPr lang="en-US" sz="2800" b="1" dirty="0">
              <a:ea typeface="Times New Roman"/>
              <a:cs typeface="Arial"/>
            </a:endParaRPr>
          </a:p>
          <a:p>
            <a:pPr>
              <a:lnSpc>
                <a:spcPct val="107000"/>
              </a:lnSpc>
              <a:spcAft>
                <a:spcPts val="800"/>
              </a:spcAft>
            </a:pPr>
            <a:r>
              <a:rPr lang="ar-SA" sz="2800" dirty="0">
                <a:ea typeface="Times New Roman"/>
              </a:rPr>
              <a:t> </a:t>
            </a:r>
            <a:endParaRPr lang="en-US" sz="2800" dirty="0">
              <a:ea typeface="Times New Roman"/>
              <a:cs typeface="Arial"/>
            </a:endParaRPr>
          </a:p>
          <a:p>
            <a:pPr marL="285750" indent="-285750">
              <a:lnSpc>
                <a:spcPct val="107000"/>
              </a:lnSpc>
              <a:spcAft>
                <a:spcPts val="800"/>
              </a:spcAft>
              <a:buFontTx/>
              <a:buChar char="-"/>
            </a:pPr>
            <a:endParaRPr lang="en-US" sz="2800" b="1" dirty="0">
              <a:ea typeface="Times New Roman"/>
              <a:cs typeface="Arial"/>
            </a:endParaRPr>
          </a:p>
          <a:p>
            <a:pPr>
              <a:lnSpc>
                <a:spcPct val="107000"/>
              </a:lnSpc>
              <a:spcAft>
                <a:spcPts val="800"/>
              </a:spcAft>
            </a:pPr>
            <a:r>
              <a:rPr lang="ar-SA" dirty="0">
                <a:ea typeface="Times New Roman"/>
              </a:rPr>
              <a:t> </a:t>
            </a:r>
            <a:endParaRPr lang="en-US" dirty="0">
              <a:ea typeface="Times New Roman"/>
              <a:cs typeface="Arial"/>
            </a:endParaRPr>
          </a:p>
        </p:txBody>
      </p:sp>
    </p:spTree>
    <p:extLst>
      <p:ext uri="{BB962C8B-B14F-4D97-AF65-F5344CB8AC3E}">
        <p14:creationId xmlns:p14="http://schemas.microsoft.com/office/powerpoint/2010/main" val="2205980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057107"/>
          </a:xfrm>
          <a:prstGeom prst="rect">
            <a:avLst/>
          </a:prstGeom>
        </p:spPr>
        <p:txBody>
          <a:bodyPr wrap="square">
            <a:spAutoFit/>
          </a:bodyPr>
          <a:lstStyle/>
          <a:p>
            <a:pPr lvl="0">
              <a:lnSpc>
                <a:spcPct val="107000"/>
              </a:lnSpc>
              <a:spcAft>
                <a:spcPts val="800"/>
              </a:spcAft>
            </a:pPr>
            <a:r>
              <a:rPr lang="ar-SA" sz="3600" b="1" dirty="0">
                <a:solidFill>
                  <a:srgbClr val="FF0000"/>
                </a:solidFill>
                <a:ea typeface="Times New Roman"/>
              </a:rPr>
              <a:t>تعريف</a:t>
            </a:r>
            <a:r>
              <a:rPr lang="ar-IQ" sz="3600" b="1" dirty="0">
                <a:solidFill>
                  <a:srgbClr val="FF0000"/>
                </a:solidFill>
                <a:ea typeface="Times New Roman"/>
              </a:rPr>
              <a:t> التعليم المبرمج </a:t>
            </a:r>
            <a:r>
              <a:rPr lang="ar-SA" sz="3600" b="1" dirty="0">
                <a:solidFill>
                  <a:srgbClr val="FF0000"/>
                </a:solidFill>
                <a:ea typeface="Times New Roman"/>
              </a:rPr>
              <a:t>:</a:t>
            </a:r>
            <a:endParaRPr lang="ar-IQ" sz="3600" b="1" dirty="0">
              <a:solidFill>
                <a:srgbClr val="FF0000"/>
              </a:solidFill>
              <a:ea typeface="Times New Roman"/>
            </a:endParaRPr>
          </a:p>
          <a:p>
            <a:pPr lvl="0">
              <a:lnSpc>
                <a:spcPct val="107000"/>
              </a:lnSpc>
              <a:spcAft>
                <a:spcPts val="800"/>
              </a:spcAft>
            </a:pPr>
            <a:r>
              <a:rPr lang="ar-SA" sz="3200" b="1" dirty="0">
                <a:solidFill>
                  <a:prstClr val="black"/>
                </a:solidFill>
                <a:ea typeface="Times New Roman"/>
              </a:rPr>
              <a:t>التعليم المبرمج هو طريقة تفريد في التعليم، تقوم على تقسيم الموضوع الدراسي، أو المهمة </a:t>
            </a:r>
            <a:r>
              <a:rPr lang="ar-SA" sz="3200" b="1" dirty="0" err="1">
                <a:solidFill>
                  <a:prstClr val="black"/>
                </a:solidFill>
                <a:ea typeface="Times New Roman"/>
              </a:rPr>
              <a:t>المرا</a:t>
            </a:r>
            <a:r>
              <a:rPr lang="ar-IQ" sz="3200" b="1" dirty="0">
                <a:solidFill>
                  <a:prstClr val="black"/>
                </a:solidFill>
                <a:ea typeface="Times New Roman"/>
              </a:rPr>
              <a:t>د</a:t>
            </a:r>
            <a:r>
              <a:rPr lang="ar-SA" sz="3200" b="1" dirty="0">
                <a:solidFill>
                  <a:prstClr val="black"/>
                </a:solidFill>
                <a:ea typeface="Times New Roman"/>
              </a:rPr>
              <a:t> تعلمها إلى مجموعة الأفكار، أو الخطوات المرتبة ترتيباً منطقياً م</a:t>
            </a:r>
            <a:r>
              <a:rPr lang="ar-IQ" sz="3200" b="1" dirty="0">
                <a:solidFill>
                  <a:prstClr val="black"/>
                </a:solidFill>
                <a:ea typeface="Times New Roman"/>
              </a:rPr>
              <a:t>ت</a:t>
            </a:r>
            <a:r>
              <a:rPr lang="ar-SA" sz="3200" b="1" dirty="0">
                <a:solidFill>
                  <a:prstClr val="black"/>
                </a:solidFill>
                <a:ea typeface="Times New Roman"/>
              </a:rPr>
              <a:t>سلسلا تهدف في مجملها إلى تحقيق أهداف تعليمية محددة، وتعرض عن طريق كتاب، أو آلة، أو جهاز معين وينتقل الطالب في تعلمه من خطوة إلى أخرى انتقالاً تدريجياً يعطي في نهايتها </a:t>
            </a:r>
            <a:r>
              <a:rPr lang="ar-SA" sz="3200" b="1" dirty="0" err="1">
                <a:solidFill>
                  <a:prstClr val="black"/>
                </a:solidFill>
                <a:ea typeface="Times New Roman"/>
              </a:rPr>
              <a:t>تغ</a:t>
            </a:r>
            <a:r>
              <a:rPr lang="ar-IQ" sz="3200" b="1" dirty="0">
                <a:solidFill>
                  <a:prstClr val="black"/>
                </a:solidFill>
                <a:ea typeface="Times New Roman"/>
              </a:rPr>
              <a:t>ذ</a:t>
            </a:r>
            <a:r>
              <a:rPr lang="ar-SA" sz="3200" b="1" dirty="0" err="1">
                <a:solidFill>
                  <a:prstClr val="black"/>
                </a:solidFill>
                <a:ea typeface="Times New Roman"/>
              </a:rPr>
              <a:t>يـة</a:t>
            </a:r>
            <a:r>
              <a:rPr lang="ar-SA" sz="3200" b="1" dirty="0">
                <a:solidFill>
                  <a:prstClr val="black"/>
                </a:solidFill>
                <a:ea typeface="Times New Roman"/>
              </a:rPr>
              <a:t> راجعة فورية، لاختباره عن صحة استجابته أو خط</a:t>
            </a:r>
            <a:r>
              <a:rPr lang="ar-IQ" sz="3200" b="1" dirty="0">
                <a:solidFill>
                  <a:prstClr val="black"/>
                </a:solidFill>
                <a:ea typeface="Times New Roman"/>
              </a:rPr>
              <a:t>ئ</a:t>
            </a:r>
            <a:r>
              <a:rPr lang="ar-SA" sz="3200" b="1" dirty="0">
                <a:solidFill>
                  <a:prstClr val="black"/>
                </a:solidFill>
                <a:ea typeface="Times New Roman"/>
              </a:rPr>
              <a:t>ها. وهي طريقة لترتيب المواد التعليمية في خطوات صغيرة مرتبة منطقياً وكل خطوة أو إطار في البرنامج تزود المتعلم بمعلومات وتتطلب أن يستجيب لهذه المعلومات ويزود المتعلم بتغذية راجعة تتصل بصحة استجابته.</a:t>
            </a:r>
            <a:endParaRPr lang="en-US" sz="3200" b="1" dirty="0">
              <a:solidFill>
                <a:prstClr val="black"/>
              </a:solidFill>
              <a:ea typeface="Times New Roman"/>
              <a:cs typeface="Arial"/>
            </a:endParaRPr>
          </a:p>
        </p:txBody>
      </p:sp>
    </p:spTree>
    <p:extLst>
      <p:ext uri="{BB962C8B-B14F-4D97-AF65-F5344CB8AC3E}">
        <p14:creationId xmlns:p14="http://schemas.microsoft.com/office/powerpoint/2010/main" val="2279322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928992" cy="8615051"/>
          </a:xfrm>
          <a:prstGeom prst="rect">
            <a:avLst/>
          </a:prstGeom>
        </p:spPr>
        <p:txBody>
          <a:bodyPr wrap="square">
            <a:spAutoFit/>
          </a:bodyPr>
          <a:lstStyle/>
          <a:p>
            <a:pPr>
              <a:lnSpc>
                <a:spcPct val="107000"/>
              </a:lnSpc>
              <a:spcAft>
                <a:spcPts val="800"/>
              </a:spcAft>
            </a:pPr>
            <a:r>
              <a:rPr lang="ar-IQ" b="1" dirty="0" smtClean="0">
                <a:ea typeface="Times New Roman"/>
              </a:rPr>
              <a:t>2</a:t>
            </a:r>
            <a:r>
              <a:rPr lang="ar-SA" b="1" dirty="0" smtClean="0">
                <a:ea typeface="Times New Roman"/>
              </a:rPr>
              <a:t>- </a:t>
            </a:r>
            <a:r>
              <a:rPr lang="ar-SA" sz="3200" b="1" dirty="0">
                <a:solidFill>
                  <a:srgbClr val="FF0000"/>
                </a:solidFill>
                <a:ea typeface="Times New Roman"/>
              </a:rPr>
              <a:t>الطريقة المصطنعة</a:t>
            </a:r>
            <a:r>
              <a:rPr lang="ar-SA" sz="3200" b="1" dirty="0" smtClean="0">
                <a:solidFill>
                  <a:srgbClr val="FF0000"/>
                </a:solidFill>
                <a:ea typeface="Times New Roman"/>
              </a:rPr>
              <a:t>:</a:t>
            </a:r>
            <a:endParaRPr lang="en-US" sz="3200" b="1" dirty="0">
              <a:solidFill>
                <a:srgbClr val="FF0000"/>
              </a:solidFill>
              <a:ea typeface="Times New Roman"/>
              <a:cs typeface="Arial"/>
            </a:endParaRPr>
          </a:p>
          <a:p>
            <a:pPr>
              <a:lnSpc>
                <a:spcPct val="107000"/>
              </a:lnSpc>
              <a:spcAft>
                <a:spcPts val="800"/>
              </a:spcAft>
            </a:pPr>
            <a:r>
              <a:rPr lang="ar-SA" sz="2800" b="1" dirty="0">
                <a:ea typeface="Times New Roman"/>
              </a:rPr>
              <a:t>يتم ذلك بوضع المتعلم في موقف مصطنع شبيه بالمواقف الحقيقية التي قد يتعرض لها إزاءها كما لو كان موقفاً أو مشكلة حقيقية، ومن ثم تزويده بالتغذية الراجعة الفورية عن الموقف نفسه، كما في الواقع. ومن شروط هـذه الطريقـة تـوافر موقف </a:t>
            </a:r>
            <a:r>
              <a:rPr lang="ar-SA" sz="2800" b="1" dirty="0" err="1">
                <a:ea typeface="Times New Roman"/>
              </a:rPr>
              <a:t>مشکل</a:t>
            </a:r>
            <a:r>
              <a:rPr lang="ar-SA" sz="2800" b="1" dirty="0">
                <a:ea typeface="Times New Roman"/>
              </a:rPr>
              <a:t> ووضع المتعلم فيه والطلب إليه التصرف كما لو كان الأمر حقيقياً وتعديل التصرف إلى أن يكشف المتعلم الأسلوب الصحيح المنشود ويتقن ممارسته ويعبد الحلـول </a:t>
            </a:r>
            <a:r>
              <a:rPr lang="ar-SA" sz="2800" b="1" dirty="0" smtClean="0">
                <a:ea typeface="Times New Roman"/>
              </a:rPr>
              <a:t>في</a:t>
            </a:r>
            <a:r>
              <a:rPr lang="ar-IQ" sz="2800" b="1" dirty="0" smtClean="0">
                <a:ea typeface="Times New Roman"/>
                <a:cs typeface="Arial"/>
              </a:rPr>
              <a:t> م</a:t>
            </a:r>
            <a:r>
              <a:rPr lang="ar-SA" sz="2800" b="1" dirty="0" smtClean="0">
                <a:ea typeface="Times New Roman"/>
              </a:rPr>
              <a:t>واقف </a:t>
            </a:r>
            <a:r>
              <a:rPr lang="ar-SA" sz="2800" b="1" dirty="0">
                <a:ea typeface="Times New Roman"/>
              </a:rPr>
              <a:t>مشابهة </a:t>
            </a:r>
            <a:r>
              <a:rPr lang="ar-SA" sz="2800" b="1" dirty="0" smtClean="0">
                <a:ea typeface="Times New Roman"/>
              </a:rPr>
              <a:t>مصطنعة</a:t>
            </a:r>
            <a:r>
              <a:rPr lang="ar-IQ" sz="2800" b="1" dirty="0" smtClean="0">
                <a:ea typeface="Times New Roman"/>
              </a:rPr>
              <a:t>.</a:t>
            </a:r>
            <a:r>
              <a:rPr lang="ar-SA" sz="2800" dirty="0">
                <a:ea typeface="Times New Roman"/>
              </a:rPr>
              <a:t> </a:t>
            </a:r>
            <a:endParaRPr lang="ar-IQ" sz="2800" dirty="0" smtClean="0">
              <a:ea typeface="Times New Roman"/>
            </a:endParaRPr>
          </a:p>
          <a:p>
            <a:pPr>
              <a:lnSpc>
                <a:spcPct val="107000"/>
              </a:lnSpc>
              <a:spcAft>
                <a:spcPts val="800"/>
              </a:spcAft>
            </a:pPr>
            <a:r>
              <a:rPr lang="ar-IQ" sz="3200" b="1" dirty="0" smtClean="0">
                <a:solidFill>
                  <a:srgbClr val="FF0000"/>
                </a:solidFill>
                <a:ea typeface="Times New Roman"/>
              </a:rPr>
              <a:t>3- </a:t>
            </a:r>
            <a:r>
              <a:rPr lang="ar-SA" sz="3200" b="1" dirty="0" smtClean="0">
                <a:solidFill>
                  <a:srgbClr val="FF0000"/>
                </a:solidFill>
                <a:ea typeface="Times New Roman"/>
              </a:rPr>
              <a:t>طريقة </a:t>
            </a:r>
            <a:r>
              <a:rPr lang="ar-SA" sz="3200" b="1" dirty="0">
                <a:solidFill>
                  <a:srgbClr val="FF0000"/>
                </a:solidFill>
                <a:ea typeface="Times New Roman"/>
              </a:rPr>
              <a:t>التدرب في مواقع العمل</a:t>
            </a:r>
            <a:r>
              <a:rPr lang="ar-SA" sz="2800" dirty="0">
                <a:ea typeface="Times New Roman"/>
              </a:rPr>
              <a:t>: </a:t>
            </a:r>
            <a:endParaRPr lang="ar-IQ" sz="2800" dirty="0" smtClean="0">
              <a:ea typeface="Times New Roman"/>
            </a:endParaRPr>
          </a:p>
          <a:p>
            <a:pPr>
              <a:lnSpc>
                <a:spcPct val="107000"/>
              </a:lnSpc>
              <a:spcAft>
                <a:spcPts val="800"/>
              </a:spcAft>
            </a:pPr>
            <a:r>
              <a:rPr lang="ar-SA" sz="2800" b="1" dirty="0" smtClean="0">
                <a:ea typeface="Times New Roman"/>
              </a:rPr>
              <a:t>بعـد </a:t>
            </a:r>
            <a:r>
              <a:rPr lang="ar-SA" sz="2800" b="1" dirty="0">
                <a:ea typeface="Times New Roman"/>
              </a:rPr>
              <a:t>هـذا الأسلوب مـن الأساليب المهمة، وخاصة في مجالات التدريب المهني والصناعي، وتوقف فاعليته على إتقان المتدربين للمتطلبات الأساسية وامتلاكهم للمعارف، والمفاهيم والمبادئ اللازمة، وعلى توافر المدرب الكفء، وفي إطار هذا الأسلوب تستخدم المشكلات الحقيقية في مواقف عملية واقعية.</a:t>
            </a:r>
            <a:endParaRPr lang="en-US" sz="2800" b="1" dirty="0">
              <a:ea typeface="Times New Roman"/>
              <a:cs typeface="Arial"/>
            </a:endParaRPr>
          </a:p>
          <a:p>
            <a:pPr>
              <a:lnSpc>
                <a:spcPct val="107000"/>
              </a:lnSpc>
              <a:spcAft>
                <a:spcPts val="800"/>
              </a:spcAft>
            </a:pPr>
            <a:r>
              <a:rPr lang="ar-SA" sz="2800" dirty="0">
                <a:ea typeface="Times New Roman"/>
              </a:rPr>
              <a:t> </a:t>
            </a:r>
            <a:endParaRPr lang="en-US" sz="2800" dirty="0">
              <a:ea typeface="Times New Roman"/>
              <a:cs typeface="Arial"/>
            </a:endParaRPr>
          </a:p>
          <a:p>
            <a:pPr>
              <a:lnSpc>
                <a:spcPct val="107000"/>
              </a:lnSpc>
              <a:spcAft>
                <a:spcPts val="800"/>
              </a:spcAft>
            </a:pPr>
            <a:endParaRPr lang="ar-IQ" sz="2800" b="1" dirty="0" smtClean="0">
              <a:ea typeface="Times New Roman"/>
            </a:endParaRPr>
          </a:p>
          <a:p>
            <a:pPr>
              <a:lnSpc>
                <a:spcPct val="107000"/>
              </a:lnSpc>
              <a:spcAft>
                <a:spcPts val="800"/>
              </a:spcAft>
            </a:pPr>
            <a:endParaRPr lang="en-US" sz="2800" b="1" dirty="0">
              <a:ea typeface="Times New Roman"/>
              <a:cs typeface="Arial"/>
            </a:endParaRPr>
          </a:p>
          <a:p>
            <a:pPr>
              <a:lnSpc>
                <a:spcPct val="107000"/>
              </a:lnSpc>
              <a:spcAft>
                <a:spcPts val="800"/>
              </a:spcAft>
            </a:pPr>
            <a:r>
              <a:rPr lang="ar-SA" dirty="0">
                <a:ea typeface="Times New Roman"/>
              </a:rPr>
              <a:t> </a:t>
            </a:r>
            <a:endParaRPr lang="en-US" dirty="0">
              <a:ea typeface="Times New Roman"/>
              <a:cs typeface="Arial"/>
            </a:endParaRPr>
          </a:p>
        </p:txBody>
      </p:sp>
    </p:spTree>
    <p:extLst>
      <p:ext uri="{BB962C8B-B14F-4D97-AF65-F5344CB8AC3E}">
        <p14:creationId xmlns:p14="http://schemas.microsoft.com/office/powerpoint/2010/main" val="417441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1748" y="116632"/>
            <a:ext cx="8784976" cy="5998309"/>
          </a:xfrm>
          <a:prstGeom prst="rect">
            <a:avLst/>
          </a:prstGeom>
        </p:spPr>
        <p:txBody>
          <a:bodyPr wrap="square">
            <a:spAutoFit/>
          </a:bodyPr>
          <a:lstStyle/>
          <a:p>
            <a:pPr>
              <a:lnSpc>
                <a:spcPct val="107000"/>
              </a:lnSpc>
              <a:spcAft>
                <a:spcPts val="800"/>
              </a:spcAft>
            </a:pPr>
            <a:r>
              <a:rPr lang="ar-IQ" sz="3200" b="1" dirty="0" smtClean="0">
                <a:solidFill>
                  <a:srgbClr val="FF0000"/>
                </a:solidFill>
                <a:ea typeface="Times New Roman"/>
                <a:cs typeface="Arial"/>
              </a:rPr>
              <a:t>4</a:t>
            </a:r>
            <a:r>
              <a:rPr lang="ar-SA" sz="3200" b="1" dirty="0" smtClean="0">
                <a:solidFill>
                  <a:srgbClr val="FF0000"/>
                </a:solidFill>
                <a:ea typeface="Times New Roman"/>
              </a:rPr>
              <a:t>- </a:t>
            </a:r>
            <a:r>
              <a:rPr lang="ar-SA" sz="3200" b="1" dirty="0">
                <a:solidFill>
                  <a:srgbClr val="FF0000"/>
                </a:solidFill>
                <a:ea typeface="Times New Roman"/>
              </a:rPr>
              <a:t>اسلوب استمطار الأفكار</a:t>
            </a:r>
            <a:r>
              <a:rPr lang="ar-SA" sz="3200" b="1" dirty="0" smtClean="0">
                <a:solidFill>
                  <a:srgbClr val="FF0000"/>
                </a:solidFill>
                <a:ea typeface="Times New Roman"/>
              </a:rPr>
              <a:t>:</a:t>
            </a:r>
            <a:endParaRPr lang="en-US" sz="3200" b="1" dirty="0">
              <a:solidFill>
                <a:srgbClr val="FF0000"/>
              </a:solidFill>
              <a:ea typeface="Times New Roman"/>
              <a:cs typeface="Arial"/>
            </a:endParaRPr>
          </a:p>
          <a:p>
            <a:pPr>
              <a:lnSpc>
                <a:spcPct val="107000"/>
              </a:lnSpc>
              <a:spcAft>
                <a:spcPts val="800"/>
              </a:spcAft>
            </a:pPr>
            <a:r>
              <a:rPr lang="ar-SA" sz="2800" b="1" dirty="0">
                <a:ea typeface="Times New Roman"/>
              </a:rPr>
              <a:t>يقوم هذا الأسلوب على طرح المشكلة أمام الطلبة وتبصيرهم بكل جوانبها والعوامل المؤثرة فيها، ثم الطلب إليهم تقديم الحلول الفورية الشفوية، ويقوم المعلـم يـدوين هذه الحلول، وتصنيفها دون محاولة تقويمها أو التعليق عليها، وبذلك بتمكن من جمع أكبر عدد من الحلول المقترحة من المصادر البشرية، ويقوم المهتمون بالأمر بمحاكمة الحلول المطروحة واختيار المناسب منها بعد جلسة الاستمطار</a:t>
            </a:r>
            <a:r>
              <a:rPr lang="ar-SA" sz="2800" b="1" dirty="0" smtClean="0">
                <a:ea typeface="Times New Roman"/>
              </a:rPr>
              <a:t>.</a:t>
            </a:r>
            <a:r>
              <a:rPr lang="ar-SA" sz="2800" b="1" dirty="0">
                <a:ea typeface="Times New Roman"/>
              </a:rPr>
              <a:t> </a:t>
            </a:r>
            <a:endParaRPr lang="ar-IQ" sz="2800" b="1" dirty="0" smtClean="0">
              <a:ea typeface="Times New Roman"/>
            </a:endParaRPr>
          </a:p>
          <a:p>
            <a:pPr>
              <a:lnSpc>
                <a:spcPct val="107000"/>
              </a:lnSpc>
              <a:spcAft>
                <a:spcPts val="800"/>
              </a:spcAft>
            </a:pPr>
            <a:r>
              <a:rPr lang="ar-IQ" sz="2800" b="1" dirty="0" smtClean="0">
                <a:solidFill>
                  <a:srgbClr val="FF0000"/>
                </a:solidFill>
                <a:ea typeface="Times New Roman"/>
              </a:rPr>
              <a:t>5- </a:t>
            </a:r>
            <a:r>
              <a:rPr lang="ar-SA" sz="2800" b="1" dirty="0" smtClean="0">
                <a:solidFill>
                  <a:srgbClr val="FF0000"/>
                </a:solidFill>
                <a:ea typeface="Times New Roman"/>
              </a:rPr>
              <a:t>استراتيجية </a:t>
            </a:r>
            <a:r>
              <a:rPr lang="ar-SA" sz="2800" b="1" dirty="0">
                <a:solidFill>
                  <a:srgbClr val="FF0000"/>
                </a:solidFill>
                <a:ea typeface="Times New Roman"/>
              </a:rPr>
              <a:t>التفريق والتجميع: </a:t>
            </a:r>
            <a:endParaRPr lang="ar-IQ" sz="2800" b="1" dirty="0" smtClean="0">
              <a:solidFill>
                <a:srgbClr val="FF0000"/>
              </a:solidFill>
              <a:ea typeface="Times New Roman"/>
            </a:endParaRPr>
          </a:p>
          <a:p>
            <a:pPr>
              <a:lnSpc>
                <a:spcPct val="107000"/>
              </a:lnSpc>
              <a:spcAft>
                <a:spcPts val="800"/>
              </a:spcAft>
            </a:pPr>
            <a:r>
              <a:rPr lang="ar-SA" sz="2800" b="1" dirty="0" smtClean="0">
                <a:ea typeface="Times New Roman"/>
              </a:rPr>
              <a:t>تحلل </a:t>
            </a:r>
            <a:r>
              <a:rPr lang="ar-SA" sz="2800" b="1" dirty="0">
                <a:ea typeface="Times New Roman"/>
              </a:rPr>
              <a:t>المشكلة المطروحة ثم تقدم أكبر عدد من الأسباب التي قد تكون سبباً لها، والتفكير في كل واحد منها على حدة واستثناء الحلول واحداً بعد الآخر عـن طـريـق التجربة، ثم اقتراح مجموعة أخـرى مـن الحلول وتجربتهـا إلى أن يتوصل إلى </a:t>
            </a:r>
            <a:r>
              <a:rPr lang="ar-SA" sz="2800" b="1" dirty="0" smtClean="0">
                <a:ea typeface="Times New Roman"/>
              </a:rPr>
              <a:t>الحـل</a:t>
            </a:r>
            <a:r>
              <a:rPr lang="ar-IQ" sz="2800" b="1" dirty="0" smtClean="0">
                <a:ea typeface="Times New Roman"/>
                <a:cs typeface="Arial"/>
              </a:rPr>
              <a:t> ا</a:t>
            </a:r>
            <a:r>
              <a:rPr lang="ar-SA" sz="2800" b="1" dirty="0" smtClean="0">
                <a:ea typeface="Times New Roman"/>
              </a:rPr>
              <a:t>لمنشود.</a:t>
            </a:r>
            <a:endParaRPr lang="en-US" sz="2800" b="1" dirty="0">
              <a:ea typeface="Times New Roman"/>
              <a:cs typeface="Arial"/>
            </a:endParaRPr>
          </a:p>
        </p:txBody>
      </p:sp>
    </p:spTree>
    <p:extLst>
      <p:ext uri="{BB962C8B-B14F-4D97-AF65-F5344CB8AC3E}">
        <p14:creationId xmlns:p14="http://schemas.microsoft.com/office/powerpoint/2010/main" val="2563426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8960" y="116632"/>
            <a:ext cx="8928992" cy="6988516"/>
          </a:xfrm>
          <a:prstGeom prst="rect">
            <a:avLst/>
          </a:prstGeom>
        </p:spPr>
        <p:txBody>
          <a:bodyPr wrap="square">
            <a:spAutoFit/>
          </a:bodyPr>
          <a:lstStyle/>
          <a:p>
            <a:pPr>
              <a:lnSpc>
                <a:spcPct val="107000"/>
              </a:lnSpc>
              <a:spcAft>
                <a:spcPts val="800"/>
              </a:spcAft>
            </a:pPr>
            <a:r>
              <a:rPr lang="ar-SA" sz="2800" b="1" dirty="0">
                <a:solidFill>
                  <a:prstClr val="black"/>
                </a:solidFill>
                <a:ea typeface="Times New Roman"/>
              </a:rPr>
              <a:t>ملخص للاستراتيجيات المستخدمة في أسلوب حل المشكلات  يمكن للمعلم تضمين وإيصال مفاهيم وأساليب واستراتيجيات حل المشكلات</a:t>
            </a:r>
            <a:r>
              <a:rPr lang="ar-IQ" sz="2800" b="1" dirty="0">
                <a:solidFill>
                  <a:prstClr val="black"/>
                </a:solidFill>
                <a:ea typeface="Times New Roman"/>
              </a:rPr>
              <a:t> ل</a:t>
            </a:r>
            <a:r>
              <a:rPr lang="ar-SA" sz="2800" b="1" dirty="0">
                <a:solidFill>
                  <a:prstClr val="black"/>
                </a:solidFill>
                <a:ea typeface="Times New Roman"/>
              </a:rPr>
              <a:t>لطلبة عن </a:t>
            </a:r>
            <a:r>
              <a:rPr lang="ar-SA" sz="2800" b="1" dirty="0" smtClean="0">
                <a:solidFill>
                  <a:prstClr val="black"/>
                </a:solidFill>
                <a:ea typeface="Times New Roman"/>
              </a:rPr>
              <a:t>طريق:</a:t>
            </a:r>
            <a:endParaRPr lang="ar-IQ" sz="2800" b="1" dirty="0" smtClean="0">
              <a:solidFill>
                <a:prstClr val="black"/>
              </a:solidFill>
              <a:ea typeface="Times New Roman"/>
            </a:endParaRPr>
          </a:p>
          <a:p>
            <a:pPr>
              <a:lnSpc>
                <a:spcPct val="107000"/>
              </a:lnSpc>
              <a:spcAft>
                <a:spcPts val="800"/>
              </a:spcAft>
            </a:pPr>
            <a:r>
              <a:rPr lang="ar-SA" sz="2800" b="1" dirty="0" smtClean="0">
                <a:ea typeface="Times New Roman"/>
              </a:rPr>
              <a:t>من </a:t>
            </a:r>
            <a:r>
              <a:rPr lang="ar-SA" sz="2800" b="1" dirty="0">
                <a:ea typeface="Times New Roman"/>
              </a:rPr>
              <a:t>خلال الدروس والمواد المستخدمة والمتضمنة في المنهاج الخفي</a:t>
            </a:r>
            <a:r>
              <a:rPr lang="ar-SA" sz="2800" b="1" dirty="0" smtClean="0">
                <a:ea typeface="Times New Roman"/>
              </a:rPr>
              <a:t>.</a:t>
            </a:r>
            <a:endParaRPr lang="en-US" sz="2800" b="1" dirty="0">
              <a:ea typeface="Times New Roman"/>
              <a:cs typeface="Arial"/>
            </a:endParaRPr>
          </a:p>
          <a:p>
            <a:pPr>
              <a:lnSpc>
                <a:spcPct val="107000"/>
              </a:lnSpc>
              <a:spcAft>
                <a:spcPts val="800"/>
              </a:spcAft>
            </a:pPr>
            <a:r>
              <a:rPr lang="ar-IQ" sz="2800" b="1" dirty="0" smtClean="0">
                <a:solidFill>
                  <a:srgbClr val="FF0000"/>
                </a:solidFill>
                <a:ea typeface="Times New Roman"/>
              </a:rPr>
              <a:t>1- </a:t>
            </a:r>
            <a:r>
              <a:rPr lang="ar-SA" sz="2800" b="1" dirty="0" smtClean="0">
                <a:solidFill>
                  <a:srgbClr val="FF0000"/>
                </a:solidFill>
                <a:ea typeface="Times New Roman"/>
              </a:rPr>
              <a:t>تصميم </a:t>
            </a:r>
            <a:r>
              <a:rPr lang="ar-SA" sz="2800" b="1" dirty="0">
                <a:solidFill>
                  <a:srgbClr val="FF0000"/>
                </a:solidFill>
                <a:ea typeface="Times New Roman"/>
              </a:rPr>
              <a:t>وتخطيط دروس بإتباع أسلوب حل المشكلات</a:t>
            </a:r>
            <a:r>
              <a:rPr lang="ar-SA" sz="2800" b="1" dirty="0" smtClean="0">
                <a:solidFill>
                  <a:srgbClr val="FF0000"/>
                </a:solidFill>
                <a:ea typeface="Times New Roman"/>
              </a:rPr>
              <a:t>:</a:t>
            </a:r>
            <a:endParaRPr lang="en-US" sz="2800" b="1" dirty="0">
              <a:solidFill>
                <a:srgbClr val="FF0000"/>
              </a:solidFill>
              <a:ea typeface="Times New Roman"/>
              <a:cs typeface="Arial"/>
            </a:endParaRPr>
          </a:p>
          <a:p>
            <a:pPr>
              <a:lnSpc>
                <a:spcPct val="107000"/>
              </a:lnSpc>
              <a:spcAft>
                <a:spcPts val="800"/>
              </a:spcAft>
            </a:pPr>
            <a:r>
              <a:rPr lang="ar-IQ" sz="2800" b="1" dirty="0" smtClean="0">
                <a:ea typeface="Times New Roman"/>
              </a:rPr>
              <a:t>* </a:t>
            </a:r>
            <a:r>
              <a:rPr lang="ar-SA" sz="2800" b="1" dirty="0" smtClean="0">
                <a:ea typeface="Times New Roman"/>
              </a:rPr>
              <a:t>ركز </a:t>
            </a:r>
            <a:r>
              <a:rPr lang="ar-SA" sz="2800" b="1" dirty="0">
                <a:ea typeface="Times New Roman"/>
              </a:rPr>
              <a:t>على تنمية مهارات التفكير عنـد الطلبـة بدلا من التركيز على </a:t>
            </a:r>
            <a:r>
              <a:rPr lang="ar-SA" sz="2800" b="1" dirty="0" smtClean="0">
                <a:ea typeface="Times New Roman"/>
              </a:rPr>
              <a:t>د</a:t>
            </a:r>
            <a:r>
              <a:rPr lang="ar-IQ" sz="2800" b="1" dirty="0" smtClean="0">
                <a:ea typeface="Times New Roman"/>
              </a:rPr>
              <a:t>ق</a:t>
            </a:r>
            <a:r>
              <a:rPr lang="ar-SA" sz="2800" b="1" dirty="0" smtClean="0">
                <a:ea typeface="Times New Roman"/>
              </a:rPr>
              <a:t>ة</a:t>
            </a:r>
            <a:endParaRPr lang="en-US" sz="2800" b="1" dirty="0" smtClean="0">
              <a:ea typeface="Times New Roman"/>
              <a:cs typeface="Arial"/>
            </a:endParaRPr>
          </a:p>
          <a:p>
            <a:pPr>
              <a:lnSpc>
                <a:spcPct val="107000"/>
              </a:lnSpc>
              <a:spcAft>
                <a:spcPts val="800"/>
              </a:spcAft>
            </a:pPr>
            <a:r>
              <a:rPr lang="ar-SA" sz="2800" b="1" dirty="0" smtClean="0">
                <a:ea typeface="Times New Roman"/>
              </a:rPr>
              <a:t>الإجابات.</a:t>
            </a:r>
            <a:endParaRPr lang="ar-IQ" sz="2800" b="1" dirty="0">
              <a:ea typeface="Times New Roman"/>
              <a:cs typeface="Arial"/>
            </a:endParaRPr>
          </a:p>
          <a:p>
            <a:pPr>
              <a:lnSpc>
                <a:spcPct val="107000"/>
              </a:lnSpc>
              <a:spcAft>
                <a:spcPts val="800"/>
              </a:spcAft>
            </a:pPr>
            <a:r>
              <a:rPr lang="ar-IQ" sz="2800" b="1" dirty="0" smtClean="0">
                <a:ea typeface="Times New Roman"/>
                <a:cs typeface="Arial"/>
              </a:rPr>
              <a:t>* </a:t>
            </a:r>
            <a:r>
              <a:rPr lang="ar-SA" sz="2800" b="1" dirty="0" smtClean="0">
                <a:ea typeface="Times New Roman"/>
              </a:rPr>
              <a:t>اعرض </a:t>
            </a:r>
            <a:r>
              <a:rPr lang="ar-SA" sz="2800" b="1" dirty="0">
                <a:ea typeface="Times New Roman"/>
              </a:rPr>
              <a:t>مشكلات لها علاقة باهتمامات واحتياجات الطلبة تكون ذات </a:t>
            </a:r>
            <a:r>
              <a:rPr lang="ar-SA" sz="2800" b="1" dirty="0" smtClean="0">
                <a:ea typeface="Times New Roman"/>
              </a:rPr>
              <a:t>معنى</a:t>
            </a:r>
            <a:endParaRPr lang="en-US" sz="2800" b="1" dirty="0">
              <a:ea typeface="Times New Roman"/>
              <a:cs typeface="Arial"/>
            </a:endParaRPr>
          </a:p>
          <a:p>
            <a:pPr>
              <a:lnSpc>
                <a:spcPct val="107000"/>
              </a:lnSpc>
              <a:spcAft>
                <a:spcPts val="800"/>
              </a:spcAft>
            </a:pPr>
            <a:r>
              <a:rPr lang="ar-SA" sz="2800" b="1" dirty="0">
                <a:ea typeface="Times New Roman"/>
              </a:rPr>
              <a:t>لها</a:t>
            </a:r>
            <a:r>
              <a:rPr lang="ar-SA" sz="2800" b="1" dirty="0" smtClean="0">
                <a:ea typeface="Times New Roman"/>
              </a:rPr>
              <a:t>.</a:t>
            </a:r>
            <a:endParaRPr lang="en-US" sz="2800" b="1" dirty="0">
              <a:ea typeface="Times New Roman"/>
              <a:cs typeface="Arial"/>
            </a:endParaRPr>
          </a:p>
          <a:p>
            <a:pPr>
              <a:lnSpc>
                <a:spcPct val="107000"/>
              </a:lnSpc>
              <a:spcAft>
                <a:spcPts val="800"/>
              </a:spcAft>
            </a:pPr>
            <a:r>
              <a:rPr lang="ar-IQ" sz="2800" b="1" dirty="0" smtClean="0">
                <a:ea typeface="Times New Roman"/>
              </a:rPr>
              <a:t>* </a:t>
            </a:r>
            <a:r>
              <a:rPr lang="ar-SA" sz="2800" b="1" dirty="0" smtClean="0">
                <a:ea typeface="Times New Roman"/>
              </a:rPr>
              <a:t>حدد </a:t>
            </a:r>
            <a:r>
              <a:rPr lang="ar-SA" sz="2800" b="1" dirty="0">
                <a:ea typeface="Times New Roman"/>
              </a:rPr>
              <a:t>المعرفة القبلية اللازمة لحل مشكلة ما، ثم قيم كم من هذه المعرفة </a:t>
            </a:r>
            <a:r>
              <a:rPr lang="ar-SA" sz="2800" b="1" dirty="0" smtClean="0">
                <a:ea typeface="Times New Roman"/>
              </a:rPr>
              <a:t>ضمن</a:t>
            </a:r>
            <a:r>
              <a:rPr lang="ar-IQ" sz="2800" b="1" dirty="0" smtClean="0">
                <a:ea typeface="Times New Roman"/>
                <a:cs typeface="Arial"/>
              </a:rPr>
              <a:t> </a:t>
            </a:r>
            <a:r>
              <a:rPr lang="ar-SA" sz="2800" b="1" dirty="0" smtClean="0">
                <a:ea typeface="Times New Roman"/>
              </a:rPr>
              <a:t>البني </a:t>
            </a:r>
            <a:r>
              <a:rPr lang="ar-SA" sz="2800" b="1" dirty="0">
                <a:ea typeface="Times New Roman"/>
              </a:rPr>
              <a:t>المعرفية للطلبة (ضمن مجال معرفتهم</a:t>
            </a:r>
            <a:r>
              <a:rPr lang="ar-SA" sz="2800" b="1" dirty="0" smtClean="0">
                <a:ea typeface="Times New Roman"/>
              </a:rPr>
              <a:t>).</a:t>
            </a:r>
            <a:endParaRPr lang="en-US" sz="2800" b="1" dirty="0">
              <a:ea typeface="Times New Roman"/>
              <a:cs typeface="Arial"/>
            </a:endParaRPr>
          </a:p>
          <a:p>
            <a:pPr>
              <a:lnSpc>
                <a:spcPct val="107000"/>
              </a:lnSpc>
              <a:spcAft>
                <a:spcPts val="800"/>
              </a:spcAft>
            </a:pPr>
            <a:endParaRPr lang="en-US" sz="2800" dirty="0">
              <a:solidFill>
                <a:prstClr val="black"/>
              </a:solidFill>
              <a:ea typeface="Times New Roman"/>
              <a:cs typeface="Arial"/>
            </a:endParaRPr>
          </a:p>
          <a:p>
            <a:pPr lvl="0">
              <a:lnSpc>
                <a:spcPct val="107000"/>
              </a:lnSpc>
              <a:spcAft>
                <a:spcPts val="800"/>
              </a:spcAft>
            </a:pPr>
            <a:endParaRPr lang="en-US" sz="2800" dirty="0">
              <a:solidFill>
                <a:prstClr val="black"/>
              </a:solidFill>
              <a:ea typeface="Times New Roman"/>
              <a:cs typeface="Arial"/>
            </a:endParaRPr>
          </a:p>
        </p:txBody>
      </p:sp>
    </p:spTree>
    <p:extLst>
      <p:ext uri="{BB962C8B-B14F-4D97-AF65-F5344CB8AC3E}">
        <p14:creationId xmlns:p14="http://schemas.microsoft.com/office/powerpoint/2010/main" val="2050461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6864" y="332656"/>
            <a:ext cx="8640960" cy="6249339"/>
          </a:xfrm>
          <a:prstGeom prst="rect">
            <a:avLst/>
          </a:prstGeom>
        </p:spPr>
        <p:txBody>
          <a:bodyPr wrap="square">
            <a:spAutoFit/>
          </a:bodyPr>
          <a:lstStyle/>
          <a:p>
            <a:pPr lvl="0">
              <a:lnSpc>
                <a:spcPct val="107000"/>
              </a:lnSpc>
              <a:spcAft>
                <a:spcPts val="800"/>
              </a:spcAft>
            </a:pPr>
            <a:r>
              <a:rPr lang="ar-IQ" sz="3200" b="1" dirty="0">
                <a:solidFill>
                  <a:prstClr val="black"/>
                </a:solidFill>
                <a:ea typeface="Times New Roman"/>
              </a:rPr>
              <a:t>* </a:t>
            </a:r>
            <a:r>
              <a:rPr lang="ar-SA" sz="3200" b="1" dirty="0">
                <a:solidFill>
                  <a:prstClr val="black"/>
                </a:solidFill>
                <a:ea typeface="Times New Roman"/>
              </a:rPr>
              <a:t>قدم مواد المحتوى بحيث تكون بمثابة معرفة قبلية لازمة وفي الوقت نفسه </a:t>
            </a:r>
            <a:r>
              <a:rPr lang="ar-SA" sz="3200" b="1" dirty="0" smtClean="0">
                <a:solidFill>
                  <a:prstClr val="black"/>
                </a:solidFill>
                <a:ea typeface="Times New Roman"/>
              </a:rPr>
              <a:t>لا</a:t>
            </a:r>
            <a:r>
              <a:rPr lang="ar-IQ" sz="3200" b="1" dirty="0" smtClean="0">
                <a:solidFill>
                  <a:prstClr val="black"/>
                </a:solidFill>
                <a:ea typeface="Times New Roman"/>
                <a:cs typeface="Arial"/>
              </a:rPr>
              <a:t> </a:t>
            </a:r>
            <a:r>
              <a:rPr lang="ar-SA" sz="3200" b="1" dirty="0" smtClean="0">
                <a:solidFill>
                  <a:prstClr val="black"/>
                </a:solidFill>
                <a:ea typeface="Times New Roman"/>
              </a:rPr>
              <a:t>تشكل </a:t>
            </a:r>
            <a:r>
              <a:rPr lang="ar-SA" sz="3200" b="1" dirty="0">
                <a:solidFill>
                  <a:prstClr val="black"/>
                </a:solidFill>
                <a:ea typeface="Times New Roman"/>
              </a:rPr>
              <a:t>محددات لحل المشكلة</a:t>
            </a:r>
            <a:r>
              <a:rPr lang="ar-SA" sz="3200" b="1" dirty="0" smtClean="0">
                <a:solidFill>
                  <a:prstClr val="black"/>
                </a:solidFill>
                <a:ea typeface="Times New Roman"/>
              </a:rPr>
              <a:t>.</a:t>
            </a:r>
            <a:endParaRPr lang="en-US" sz="3200" b="1" dirty="0">
              <a:solidFill>
                <a:prstClr val="black"/>
              </a:solidFill>
              <a:ea typeface="Times New Roman"/>
              <a:cs typeface="Arial"/>
            </a:endParaRPr>
          </a:p>
          <a:p>
            <a:pPr lvl="0">
              <a:lnSpc>
                <a:spcPct val="107000"/>
              </a:lnSpc>
              <a:spcAft>
                <a:spcPts val="800"/>
              </a:spcAft>
            </a:pPr>
            <a:r>
              <a:rPr lang="ar-SA" sz="3200" b="1" dirty="0">
                <a:solidFill>
                  <a:prstClr val="black"/>
                </a:solidFill>
                <a:ea typeface="Times New Roman"/>
              </a:rPr>
              <a:t>وفر للطلبة نشاطات ذات طبيعة عملية تطبيقية بدل عرض المادة بشكل </a:t>
            </a:r>
            <a:r>
              <a:rPr lang="ar-SA" sz="3200" b="1" dirty="0" smtClean="0">
                <a:solidFill>
                  <a:prstClr val="black"/>
                </a:solidFill>
                <a:ea typeface="Times New Roman"/>
              </a:rPr>
              <a:t>مباشر.</a:t>
            </a:r>
            <a:r>
              <a:rPr lang="ar-IQ" sz="3200" b="1" dirty="0" smtClean="0">
                <a:solidFill>
                  <a:prstClr val="black"/>
                </a:solidFill>
                <a:ea typeface="Times New Roman"/>
                <a:cs typeface="Arial"/>
              </a:rPr>
              <a:t> </a:t>
            </a:r>
            <a:r>
              <a:rPr lang="ar-SA" sz="3200" b="1" dirty="0" smtClean="0">
                <a:solidFill>
                  <a:prstClr val="black"/>
                </a:solidFill>
                <a:ea typeface="Times New Roman"/>
              </a:rPr>
              <a:t>اطلب </a:t>
            </a:r>
            <a:r>
              <a:rPr lang="ar-SA" sz="3200" b="1" dirty="0">
                <a:solidFill>
                  <a:prstClr val="black"/>
                </a:solidFill>
                <a:ea typeface="Times New Roman"/>
              </a:rPr>
              <a:t>من الطلاب إعطاء مبررات وتعليلات للإجابات التي يعطوها</a:t>
            </a:r>
            <a:r>
              <a:rPr lang="ar-SA" sz="3200" b="1" dirty="0" smtClean="0">
                <a:solidFill>
                  <a:prstClr val="black"/>
                </a:solidFill>
                <a:ea typeface="Times New Roman"/>
              </a:rPr>
              <a:t>.</a:t>
            </a:r>
            <a:endParaRPr lang="en-US" sz="3200" b="1" dirty="0">
              <a:solidFill>
                <a:prstClr val="black"/>
              </a:solidFill>
              <a:ea typeface="Times New Roman"/>
              <a:cs typeface="Arial"/>
            </a:endParaRPr>
          </a:p>
          <a:p>
            <a:pPr lvl="0">
              <a:lnSpc>
                <a:spcPct val="107000"/>
              </a:lnSpc>
              <a:spcAft>
                <a:spcPts val="800"/>
              </a:spcAft>
            </a:pPr>
            <a:r>
              <a:rPr lang="ar-IQ" sz="3200" b="1" dirty="0" smtClean="0">
                <a:solidFill>
                  <a:prstClr val="black"/>
                </a:solidFill>
                <a:ea typeface="Times New Roman"/>
              </a:rPr>
              <a:t>* ا</a:t>
            </a:r>
            <a:r>
              <a:rPr lang="ar-SA" sz="3200" b="1" dirty="0" smtClean="0">
                <a:solidFill>
                  <a:prstClr val="black"/>
                </a:solidFill>
                <a:ea typeface="Times New Roman"/>
              </a:rPr>
              <a:t>دمج </a:t>
            </a:r>
            <a:r>
              <a:rPr lang="ar-SA" sz="3200" b="1" dirty="0">
                <a:solidFill>
                  <a:prstClr val="black"/>
                </a:solidFill>
                <a:ea typeface="Times New Roman"/>
              </a:rPr>
              <a:t>الخطط التدريسية النابعة من الطلبة أنفسهم في تخطيط المادة </a:t>
            </a:r>
            <a:r>
              <a:rPr lang="ar-SA" sz="3200" b="1" dirty="0" smtClean="0">
                <a:solidFill>
                  <a:prstClr val="black"/>
                </a:solidFill>
                <a:ea typeface="Times New Roman"/>
              </a:rPr>
              <a:t>الدراسية </a:t>
            </a:r>
            <a:r>
              <a:rPr lang="ar-SA" sz="3200" b="1" dirty="0">
                <a:solidFill>
                  <a:prstClr val="black"/>
                </a:solidFill>
                <a:ea typeface="Times New Roman"/>
              </a:rPr>
              <a:t>وتنظيمها وعرضها.</a:t>
            </a:r>
            <a:endParaRPr lang="en-US" sz="3200" b="1" dirty="0">
              <a:solidFill>
                <a:prstClr val="black"/>
              </a:solidFill>
              <a:ea typeface="Times New Roman"/>
              <a:cs typeface="Arial"/>
            </a:endParaRPr>
          </a:p>
          <a:p>
            <a:pPr lvl="0">
              <a:lnSpc>
                <a:spcPct val="107000"/>
              </a:lnSpc>
              <a:spcAft>
                <a:spcPts val="800"/>
              </a:spcAft>
            </a:pPr>
            <a:r>
              <a:rPr lang="ar-IQ" sz="3200" b="1" dirty="0" smtClean="0">
                <a:solidFill>
                  <a:prstClr val="black"/>
                </a:solidFill>
                <a:ea typeface="Times New Roman"/>
              </a:rPr>
              <a:t>* </a:t>
            </a:r>
            <a:r>
              <a:rPr lang="ar-SA" sz="3200" b="1" dirty="0" smtClean="0">
                <a:solidFill>
                  <a:prstClr val="black"/>
                </a:solidFill>
                <a:ea typeface="Times New Roman"/>
              </a:rPr>
              <a:t>زود </a:t>
            </a:r>
            <a:r>
              <a:rPr lang="ar-SA" sz="3200" b="1" dirty="0">
                <a:solidFill>
                  <a:prstClr val="black"/>
                </a:solidFill>
                <a:ea typeface="Times New Roman"/>
              </a:rPr>
              <a:t>الطلبة بأنواع مختلفة من المواد ذات الطابع المتشعب/ ثم احذر من </a:t>
            </a:r>
            <a:r>
              <a:rPr lang="ar-SA" sz="3200" b="1" dirty="0" smtClean="0">
                <a:solidFill>
                  <a:prstClr val="black"/>
                </a:solidFill>
                <a:ea typeface="Times New Roman"/>
              </a:rPr>
              <a:t>تحديد</a:t>
            </a:r>
            <a:r>
              <a:rPr lang="ar-IQ" sz="3200" b="1" dirty="0" smtClean="0">
                <a:solidFill>
                  <a:prstClr val="black"/>
                </a:solidFill>
                <a:ea typeface="Times New Roman"/>
                <a:cs typeface="Arial"/>
              </a:rPr>
              <a:t> </a:t>
            </a:r>
            <a:r>
              <a:rPr lang="ar-SA" sz="3200" b="1" dirty="0" smtClean="0">
                <a:solidFill>
                  <a:prstClr val="black"/>
                </a:solidFill>
                <a:ea typeface="Times New Roman"/>
              </a:rPr>
              <a:t>الطلبة </a:t>
            </a:r>
            <a:r>
              <a:rPr lang="ar-SA" sz="3200" b="1" dirty="0">
                <a:solidFill>
                  <a:prstClr val="black"/>
                </a:solidFill>
                <a:ea typeface="Times New Roman"/>
              </a:rPr>
              <a:t>بطريقة واحدة للإجابة.</a:t>
            </a:r>
            <a:endParaRPr lang="en-US" sz="3200" b="1" dirty="0">
              <a:solidFill>
                <a:prstClr val="black"/>
              </a:solidFill>
              <a:ea typeface="Times New Roman"/>
              <a:cs typeface="Arial"/>
            </a:endParaRPr>
          </a:p>
          <a:p>
            <a:pPr lvl="0">
              <a:lnSpc>
                <a:spcPct val="107000"/>
              </a:lnSpc>
              <a:spcAft>
                <a:spcPts val="800"/>
              </a:spcAft>
            </a:pPr>
            <a:endParaRPr lang="en-US" sz="2800" dirty="0">
              <a:solidFill>
                <a:prstClr val="black"/>
              </a:solidFill>
              <a:ea typeface="Times New Roman"/>
              <a:cs typeface="Arial"/>
            </a:endParaRPr>
          </a:p>
          <a:p>
            <a:pPr lvl="0">
              <a:lnSpc>
                <a:spcPct val="107000"/>
              </a:lnSpc>
              <a:spcAft>
                <a:spcPts val="800"/>
              </a:spcAft>
            </a:pPr>
            <a:endParaRPr lang="en-US" sz="2800" dirty="0">
              <a:solidFill>
                <a:prstClr val="black"/>
              </a:solidFill>
              <a:ea typeface="Times New Roman"/>
              <a:cs typeface="Arial"/>
            </a:endParaRPr>
          </a:p>
        </p:txBody>
      </p:sp>
    </p:spTree>
    <p:extLst>
      <p:ext uri="{BB962C8B-B14F-4D97-AF65-F5344CB8AC3E}">
        <p14:creationId xmlns:p14="http://schemas.microsoft.com/office/powerpoint/2010/main" val="3933650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856984" cy="6196440"/>
          </a:xfrm>
          <a:prstGeom prst="rect">
            <a:avLst/>
          </a:prstGeom>
        </p:spPr>
        <p:txBody>
          <a:bodyPr wrap="square">
            <a:spAutoFit/>
          </a:bodyPr>
          <a:lstStyle/>
          <a:p>
            <a:pPr marL="285750" indent="-285750">
              <a:lnSpc>
                <a:spcPct val="107000"/>
              </a:lnSpc>
              <a:spcAft>
                <a:spcPts val="800"/>
              </a:spcAft>
              <a:buFont typeface="Arial" charset="0"/>
              <a:buChar char="•"/>
            </a:pPr>
            <a:r>
              <a:rPr lang="ar-SA" sz="3200" b="1" dirty="0" smtClean="0">
                <a:ea typeface="Times New Roman"/>
              </a:rPr>
              <a:t>خلال </a:t>
            </a:r>
            <a:r>
              <a:rPr lang="ar-SA" sz="3200" b="1" dirty="0">
                <a:ea typeface="Times New Roman"/>
              </a:rPr>
              <a:t>عرض الدرس وخلال النشاطات الصفية، اطـرح أسئلة إضافية ذات طابع متشعب متعدد الإجابة بهدف سبر غور تفكير الطلبة </a:t>
            </a:r>
            <a:r>
              <a:rPr lang="ar-SA" sz="3200" b="1" dirty="0" smtClean="0">
                <a:ea typeface="Times New Roman"/>
              </a:rPr>
              <a:t>.</a:t>
            </a:r>
            <a:endParaRPr lang="ar-IQ" sz="3200" b="1" dirty="0" smtClean="0">
              <a:ea typeface="Times New Roman"/>
            </a:endParaRPr>
          </a:p>
          <a:p>
            <a:pPr marL="285750" indent="-285750">
              <a:lnSpc>
                <a:spcPct val="107000"/>
              </a:lnSpc>
              <a:spcAft>
                <a:spcPts val="800"/>
              </a:spcAft>
              <a:buFont typeface="Arial" charset="0"/>
              <a:buChar char="•"/>
            </a:pPr>
            <a:r>
              <a:rPr lang="ar-SA" sz="3200" b="1" dirty="0" smtClean="0">
                <a:ea typeface="Times New Roman"/>
              </a:rPr>
              <a:t> </a:t>
            </a:r>
            <a:r>
              <a:rPr lang="ar-SA" sz="3200" b="1" dirty="0">
                <a:ea typeface="Times New Roman"/>
              </a:rPr>
              <a:t>افسح المجال للطلبة لاستعمال مصادر عديدة للحصول على المعرفة عن </a:t>
            </a:r>
            <a:r>
              <a:rPr lang="ar-SA" sz="3200" b="1" dirty="0" smtClean="0">
                <a:ea typeface="Times New Roman"/>
              </a:rPr>
              <a:t>طريق</a:t>
            </a:r>
            <a:r>
              <a:rPr lang="ar-IQ" sz="3200" b="1" dirty="0" smtClean="0">
                <a:ea typeface="Times New Roman"/>
                <a:cs typeface="Arial"/>
              </a:rPr>
              <a:t> </a:t>
            </a:r>
            <a:r>
              <a:rPr lang="ar-SA" sz="3200" b="1" dirty="0" smtClean="0">
                <a:ea typeface="Times New Roman"/>
              </a:rPr>
              <a:t>توفير </a:t>
            </a:r>
            <a:r>
              <a:rPr lang="ar-SA" sz="3200" b="1" dirty="0">
                <a:ea typeface="Times New Roman"/>
              </a:rPr>
              <a:t>اكبر عدد من المراجع والفهارس والموسوعات </a:t>
            </a:r>
            <a:r>
              <a:rPr lang="ar-SA" sz="3200" b="1" dirty="0" smtClean="0">
                <a:ea typeface="Times New Roman"/>
              </a:rPr>
              <a:t>والمصادر.</a:t>
            </a:r>
            <a:endParaRPr lang="ar-IQ" sz="3200" b="1" dirty="0" smtClean="0">
              <a:ea typeface="Times New Roman"/>
              <a:cs typeface="Arial"/>
            </a:endParaRPr>
          </a:p>
          <a:p>
            <a:pPr marL="285750" indent="-285750">
              <a:lnSpc>
                <a:spcPct val="107000"/>
              </a:lnSpc>
              <a:spcAft>
                <a:spcPts val="800"/>
              </a:spcAft>
              <a:buFont typeface="Arial" charset="0"/>
              <a:buChar char="•"/>
            </a:pPr>
            <a:r>
              <a:rPr lang="ar-SA" sz="3200" b="1" dirty="0" smtClean="0">
                <a:ea typeface="Times New Roman"/>
              </a:rPr>
              <a:t>اعد </a:t>
            </a:r>
            <a:r>
              <a:rPr lang="ar-SA" sz="3200" b="1" dirty="0">
                <a:ea typeface="Times New Roman"/>
              </a:rPr>
              <a:t>صياغة الأسئلة في حال عدم قدرة الطلبة على الإجابة. افسح </a:t>
            </a:r>
            <a:r>
              <a:rPr lang="ar-SA" sz="3200" b="1" dirty="0" smtClean="0">
                <a:ea typeface="Times New Roman"/>
              </a:rPr>
              <a:t>المجال </a:t>
            </a:r>
            <a:r>
              <a:rPr lang="ar-SA" sz="3200" b="1" dirty="0">
                <a:ea typeface="Times New Roman"/>
              </a:rPr>
              <a:t>للطلبة لفحص فرضياتهم التي وضعوها من تلقاء أنفسهم. </a:t>
            </a:r>
            <a:endParaRPr lang="ar-IQ" sz="3200" b="1" dirty="0" smtClean="0">
              <a:ea typeface="Times New Roman"/>
            </a:endParaRPr>
          </a:p>
          <a:p>
            <a:pPr marL="285750" indent="-285750">
              <a:lnSpc>
                <a:spcPct val="107000"/>
              </a:lnSpc>
              <a:spcAft>
                <a:spcPts val="800"/>
              </a:spcAft>
              <a:buFont typeface="Arial" charset="0"/>
              <a:buChar char="•"/>
            </a:pPr>
            <a:r>
              <a:rPr lang="ar-SA" sz="3200" b="1" dirty="0" smtClean="0">
                <a:ea typeface="Times New Roman"/>
              </a:rPr>
              <a:t>أشعر </a:t>
            </a:r>
            <a:r>
              <a:rPr lang="ar-SA" sz="3200" b="1" dirty="0">
                <a:ea typeface="Times New Roman"/>
              </a:rPr>
              <a:t>الطلبة بالنجاح في نهاية الدرس وذلك بالتركيز والتكلم عـن الأساليب والمعرفة والاستراتيجيات التي استخدموها في حل المشكلة (حتى إذا لم </a:t>
            </a:r>
            <a:r>
              <a:rPr lang="ar-SA" sz="3200" b="1" dirty="0" smtClean="0">
                <a:ea typeface="Times New Roman"/>
              </a:rPr>
              <a:t>يتوصل</a:t>
            </a:r>
            <a:r>
              <a:rPr lang="ar-IQ" sz="3200" b="1" dirty="0" smtClean="0">
                <a:ea typeface="Times New Roman"/>
                <a:cs typeface="Arial"/>
              </a:rPr>
              <a:t> ا</a:t>
            </a:r>
            <a:r>
              <a:rPr lang="ar-SA" sz="3200" b="1" dirty="0" smtClean="0">
                <a:ea typeface="Times New Roman"/>
              </a:rPr>
              <a:t>لطلبة </a:t>
            </a:r>
            <a:r>
              <a:rPr lang="ar-SA" sz="3200" b="1" dirty="0">
                <a:ea typeface="Times New Roman"/>
              </a:rPr>
              <a:t>إلى الحل الأمثل / للمشكلة).</a:t>
            </a:r>
            <a:endParaRPr lang="en-US" sz="3200" b="1" dirty="0">
              <a:ea typeface="Times New Roman"/>
              <a:cs typeface="Arial"/>
            </a:endParaRPr>
          </a:p>
        </p:txBody>
      </p:sp>
    </p:spTree>
    <p:extLst>
      <p:ext uri="{BB962C8B-B14F-4D97-AF65-F5344CB8AC3E}">
        <p14:creationId xmlns:p14="http://schemas.microsoft.com/office/powerpoint/2010/main" val="25274162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640960" cy="6474658"/>
          </a:xfrm>
          <a:prstGeom prst="rect">
            <a:avLst/>
          </a:prstGeom>
        </p:spPr>
        <p:txBody>
          <a:bodyPr wrap="square">
            <a:spAutoFit/>
          </a:bodyPr>
          <a:lstStyle/>
          <a:p>
            <a:pPr>
              <a:lnSpc>
                <a:spcPct val="107000"/>
              </a:lnSpc>
              <a:spcAft>
                <a:spcPts val="800"/>
              </a:spcAft>
            </a:pPr>
            <a:r>
              <a:rPr lang="ar-IQ" dirty="0" smtClean="0">
                <a:latin typeface="Calibri"/>
                <a:ea typeface="Times New Roman"/>
              </a:rPr>
              <a:t>2- </a:t>
            </a:r>
            <a:r>
              <a:rPr lang="ar-SA" sz="3200" b="1" dirty="0" smtClean="0">
                <a:solidFill>
                  <a:srgbClr val="FF0000"/>
                </a:solidFill>
                <a:latin typeface="Calibri"/>
                <a:ea typeface="Times New Roman"/>
              </a:rPr>
              <a:t>استخدام </a:t>
            </a:r>
            <a:r>
              <a:rPr lang="ar-SA" sz="3200" b="1" dirty="0">
                <a:solidFill>
                  <a:srgbClr val="FF0000"/>
                </a:solidFill>
                <a:latin typeface="Calibri"/>
                <a:ea typeface="Times New Roman"/>
              </a:rPr>
              <a:t>المواد في الصفوف التي تتبع أسلوب حل المشكلات: </a:t>
            </a:r>
            <a:r>
              <a:rPr lang="ar-SA" dirty="0" smtClean="0">
                <a:latin typeface="Calibri"/>
                <a:ea typeface="Times New Roman"/>
              </a:rPr>
              <a:t>-</a:t>
            </a:r>
            <a:endParaRPr lang="en-US" dirty="0">
              <a:latin typeface="Calibri"/>
              <a:ea typeface="Times New Roman"/>
              <a:cs typeface="Arial"/>
            </a:endParaRPr>
          </a:p>
          <a:p>
            <a:pPr marL="285750" indent="-285750">
              <a:lnSpc>
                <a:spcPct val="107000"/>
              </a:lnSpc>
              <a:spcAft>
                <a:spcPts val="800"/>
              </a:spcAft>
              <a:buFont typeface="Arial" charset="0"/>
              <a:buChar char="•"/>
            </a:pPr>
            <a:r>
              <a:rPr lang="ar-SA" sz="2400" b="1" dirty="0" smtClean="0">
                <a:latin typeface="Calibri"/>
                <a:ea typeface="Times New Roman"/>
              </a:rPr>
              <a:t>وفر </a:t>
            </a:r>
            <a:r>
              <a:rPr lang="ar-SA" sz="2400" b="1" dirty="0">
                <a:latin typeface="Calibri"/>
                <a:ea typeface="Times New Roman"/>
              </a:rPr>
              <a:t>للطلبة أكبر قدر من المواد وأكثرها تنوعاً (مواد جاهزة ومواد من تحضيرك وتصميمك) وافسح المجال للطلبة لاستعمال هذه المواد بحرية</a:t>
            </a:r>
            <a:r>
              <a:rPr lang="ar-SA" sz="2400" b="1" dirty="0" smtClean="0">
                <a:latin typeface="Calibri"/>
                <a:ea typeface="Times New Roman"/>
              </a:rPr>
              <a:t>.</a:t>
            </a:r>
            <a:endParaRPr lang="ar-IQ" sz="2400" b="1" dirty="0" smtClean="0">
              <a:latin typeface="Calibri"/>
              <a:ea typeface="Times New Roman"/>
            </a:endParaRPr>
          </a:p>
          <a:p>
            <a:pPr marL="285750" indent="-285750">
              <a:lnSpc>
                <a:spcPct val="107000"/>
              </a:lnSpc>
              <a:spcAft>
                <a:spcPts val="800"/>
              </a:spcAft>
              <a:buFont typeface="Arial" charset="0"/>
              <a:buChar char="•"/>
            </a:pPr>
            <a:r>
              <a:rPr lang="ar-SA" sz="2400" b="1" dirty="0" smtClean="0">
                <a:latin typeface="Calibri"/>
                <a:ea typeface="Times New Roman"/>
              </a:rPr>
              <a:t> </a:t>
            </a:r>
            <a:r>
              <a:rPr lang="ar-SA" sz="2400" b="1" dirty="0">
                <a:latin typeface="Calibri"/>
                <a:ea typeface="Times New Roman"/>
              </a:rPr>
              <a:t>وفر للطلبة مواد وأجهزة تحث على التفكير والتحليل وطرح الأسئلة (</a:t>
            </a:r>
            <a:r>
              <a:rPr lang="ar-SA" sz="2400" b="1" dirty="0" smtClean="0">
                <a:latin typeface="Calibri"/>
                <a:ea typeface="Times New Roman"/>
              </a:rPr>
              <a:t>جهاز</a:t>
            </a:r>
            <a:r>
              <a:rPr lang="ar-IQ" sz="2400" b="1" dirty="0" smtClean="0">
                <a:latin typeface="Calibri"/>
                <a:ea typeface="Times New Roman"/>
                <a:cs typeface="Arial"/>
              </a:rPr>
              <a:t> </a:t>
            </a:r>
            <a:r>
              <a:rPr lang="ar-SA" sz="2400" b="1" dirty="0" smtClean="0">
                <a:latin typeface="Calibri"/>
                <a:ea typeface="Times New Roman"/>
              </a:rPr>
              <a:t>كهربائي</a:t>
            </a:r>
            <a:r>
              <a:rPr lang="ar-SA" sz="2400" b="1" dirty="0">
                <a:latin typeface="Calibri"/>
                <a:ea typeface="Times New Roman"/>
              </a:rPr>
              <a:t>/ آلة تظهر أجزاءها الداخلية</a:t>
            </a:r>
            <a:r>
              <a:rPr lang="ar-SA" sz="2400" b="1" dirty="0" smtClean="0">
                <a:latin typeface="Calibri"/>
                <a:ea typeface="Times New Roman"/>
              </a:rPr>
              <a:t>).</a:t>
            </a:r>
            <a:endParaRPr lang="ar-IQ" sz="2400" b="1" dirty="0" smtClean="0">
              <a:latin typeface="Calibri"/>
              <a:ea typeface="Times New Roman"/>
              <a:cs typeface="Arial"/>
            </a:endParaRPr>
          </a:p>
          <a:p>
            <a:pPr marL="285750" indent="-285750">
              <a:lnSpc>
                <a:spcPct val="107000"/>
              </a:lnSpc>
              <a:spcAft>
                <a:spcPts val="800"/>
              </a:spcAft>
              <a:buFont typeface="Arial" charset="0"/>
              <a:buChar char="•"/>
            </a:pPr>
            <a:r>
              <a:rPr lang="ar-SA" sz="2400" b="1" dirty="0" smtClean="0">
                <a:latin typeface="Calibri"/>
                <a:ea typeface="Times New Roman"/>
              </a:rPr>
              <a:t>كون </a:t>
            </a:r>
            <a:r>
              <a:rPr lang="ar-SA" sz="2400" b="1" dirty="0">
                <a:latin typeface="Calibri"/>
                <a:ea typeface="Times New Roman"/>
              </a:rPr>
              <a:t>مجموعة متنوعة من مراكز التعلم و محطات تخص داخل </a:t>
            </a:r>
            <a:r>
              <a:rPr lang="ar-SA" sz="2400" b="1" dirty="0" smtClean="0">
                <a:latin typeface="Calibri"/>
                <a:ea typeface="Times New Roman"/>
              </a:rPr>
              <a:t>الصف.</a:t>
            </a:r>
            <a:r>
              <a:rPr lang="ar-IQ" sz="2400" b="1" dirty="0" smtClean="0">
                <a:latin typeface="Calibri"/>
                <a:ea typeface="Times New Roman"/>
                <a:cs typeface="Arial"/>
              </a:rPr>
              <a:t> </a:t>
            </a:r>
          </a:p>
          <a:p>
            <a:pPr marL="285750" indent="-285750">
              <a:lnSpc>
                <a:spcPct val="107000"/>
              </a:lnSpc>
              <a:spcAft>
                <a:spcPts val="800"/>
              </a:spcAft>
              <a:buFont typeface="Arial" charset="0"/>
              <a:buChar char="•"/>
            </a:pPr>
            <a:r>
              <a:rPr lang="ar-SA" sz="2400" b="1" dirty="0" smtClean="0">
                <a:latin typeface="Calibri"/>
                <a:ea typeface="Times New Roman"/>
              </a:rPr>
              <a:t>اجعل </a:t>
            </a:r>
            <a:r>
              <a:rPr lang="ar-SA" sz="2400" b="1" dirty="0">
                <a:latin typeface="Calibri"/>
                <a:ea typeface="Times New Roman"/>
              </a:rPr>
              <a:t>البيئة المادية داخل الصف منظمة ومرتبة قدر الإمكان (ضع </a:t>
            </a:r>
            <a:r>
              <a:rPr lang="ar-SA" sz="2400" b="1" dirty="0" smtClean="0">
                <a:latin typeface="Calibri"/>
                <a:ea typeface="Times New Roman"/>
              </a:rPr>
              <a:t>ملصقات</a:t>
            </a:r>
            <a:r>
              <a:rPr lang="ar-IQ" sz="2400" b="1" dirty="0" smtClean="0">
                <a:latin typeface="Calibri"/>
                <a:ea typeface="Times New Roman"/>
                <a:cs typeface="Arial"/>
              </a:rPr>
              <a:t> </a:t>
            </a:r>
            <a:r>
              <a:rPr lang="ar-SA" sz="2400" b="1" dirty="0" smtClean="0">
                <a:latin typeface="Calibri"/>
                <a:ea typeface="Times New Roman"/>
              </a:rPr>
              <a:t>تبين </a:t>
            </a:r>
            <a:r>
              <a:rPr lang="ar-SA" sz="2400" b="1" dirty="0">
                <a:latin typeface="Calibri"/>
                <a:ea typeface="Times New Roman"/>
              </a:rPr>
              <a:t>محتويات كل صندوق أو زاوية من زوايا الصف. </a:t>
            </a:r>
            <a:endParaRPr lang="ar-IQ" sz="2400" b="1" dirty="0">
              <a:latin typeface="Calibri"/>
              <a:ea typeface="Times New Roman"/>
            </a:endParaRPr>
          </a:p>
          <a:p>
            <a:pPr marL="285750" indent="-285750">
              <a:lnSpc>
                <a:spcPct val="107000"/>
              </a:lnSpc>
              <a:spcAft>
                <a:spcPts val="800"/>
              </a:spcAft>
              <a:buFont typeface="Arial" charset="0"/>
              <a:buChar char="•"/>
            </a:pPr>
            <a:r>
              <a:rPr lang="ar-SA" sz="2400" b="1" dirty="0" smtClean="0">
                <a:latin typeface="Calibri"/>
                <a:ea typeface="Times New Roman"/>
              </a:rPr>
              <a:t>شجع </a:t>
            </a:r>
            <a:r>
              <a:rPr lang="ar-SA" sz="2400" b="1" dirty="0">
                <a:latin typeface="Calibri"/>
                <a:ea typeface="Times New Roman"/>
              </a:rPr>
              <a:t>الطلبة في البحث عن استخدام مواد وأجهزة ومصادر معلومات </a:t>
            </a:r>
            <a:r>
              <a:rPr lang="ar-SA" sz="2400" b="1" dirty="0" smtClean="0">
                <a:latin typeface="Calibri"/>
                <a:ea typeface="Times New Roman"/>
              </a:rPr>
              <a:t>غير</a:t>
            </a:r>
            <a:r>
              <a:rPr lang="ar-IQ" sz="2400" b="1" dirty="0" smtClean="0">
                <a:latin typeface="Calibri"/>
                <a:ea typeface="Times New Roman"/>
                <a:cs typeface="Arial"/>
              </a:rPr>
              <a:t> </a:t>
            </a:r>
            <a:r>
              <a:rPr lang="ar-SA" sz="2400" b="1" dirty="0" smtClean="0">
                <a:latin typeface="Calibri"/>
                <a:ea typeface="Times New Roman"/>
              </a:rPr>
              <a:t>التي </a:t>
            </a:r>
            <a:r>
              <a:rPr lang="ar-SA" sz="2400" b="1" dirty="0">
                <a:latin typeface="Calibri"/>
                <a:ea typeface="Times New Roman"/>
              </a:rPr>
              <a:t>تقوم بتزويدهم </a:t>
            </a:r>
            <a:r>
              <a:rPr lang="ar-SA" sz="2400" b="1" dirty="0" smtClean="0">
                <a:latin typeface="Calibri"/>
                <a:ea typeface="Times New Roman"/>
              </a:rPr>
              <a:t>بها.</a:t>
            </a:r>
            <a:r>
              <a:rPr lang="ar-IQ" sz="2400" b="1" dirty="0" smtClean="0">
                <a:latin typeface="Calibri"/>
                <a:ea typeface="Times New Roman"/>
                <a:cs typeface="Arial"/>
              </a:rPr>
              <a:t> </a:t>
            </a:r>
          </a:p>
          <a:p>
            <a:pPr marL="285750" indent="-285750">
              <a:lnSpc>
                <a:spcPct val="107000"/>
              </a:lnSpc>
              <a:spcAft>
                <a:spcPts val="800"/>
              </a:spcAft>
              <a:buFont typeface="Arial" charset="0"/>
              <a:buChar char="•"/>
            </a:pPr>
            <a:r>
              <a:rPr lang="ar-IQ" sz="2400" b="1" dirty="0" smtClean="0">
                <a:latin typeface="Calibri"/>
                <a:ea typeface="Times New Roman"/>
                <a:cs typeface="Arial"/>
              </a:rPr>
              <a:t>شجع </a:t>
            </a:r>
            <a:r>
              <a:rPr lang="ar-SA" sz="2400" b="1" dirty="0" smtClean="0">
                <a:latin typeface="Calibri"/>
                <a:ea typeface="Times New Roman"/>
              </a:rPr>
              <a:t>الطلبة </a:t>
            </a:r>
            <a:r>
              <a:rPr lang="ar-SA" sz="2400" b="1" dirty="0">
                <a:latin typeface="Calibri"/>
                <a:ea typeface="Times New Roman"/>
              </a:rPr>
              <a:t>على استعمال/ استخدام المواد والأجهزة بأكثر من طريقة </a:t>
            </a:r>
            <a:r>
              <a:rPr lang="ar-SA" sz="2400" b="1" dirty="0" smtClean="0">
                <a:latin typeface="Calibri"/>
                <a:ea typeface="Times New Roman"/>
              </a:rPr>
              <a:t>ولأكثر</a:t>
            </a:r>
            <a:r>
              <a:rPr lang="ar-IQ" sz="2400" b="1" dirty="0" smtClean="0">
                <a:latin typeface="Calibri"/>
                <a:ea typeface="Times New Roman"/>
                <a:cs typeface="Arial"/>
              </a:rPr>
              <a:t> </a:t>
            </a:r>
            <a:r>
              <a:rPr lang="ar-SA" sz="2400" b="1" dirty="0" smtClean="0">
                <a:latin typeface="Calibri"/>
                <a:ea typeface="Times New Roman"/>
              </a:rPr>
              <a:t>من هدف.</a:t>
            </a:r>
            <a:endParaRPr lang="ar-IQ" sz="2400" b="1" dirty="0" smtClean="0">
              <a:latin typeface="Calibri"/>
              <a:ea typeface="Times New Roman"/>
              <a:cs typeface="Arial"/>
            </a:endParaRPr>
          </a:p>
          <a:p>
            <a:pPr marL="285750" indent="-285750">
              <a:lnSpc>
                <a:spcPct val="107000"/>
              </a:lnSpc>
              <a:spcAft>
                <a:spcPts val="800"/>
              </a:spcAft>
              <a:buFont typeface="Arial" charset="0"/>
              <a:buChar char="•"/>
            </a:pPr>
            <a:r>
              <a:rPr lang="ar-IQ" sz="2400" b="1" dirty="0">
                <a:latin typeface="Calibri"/>
                <a:ea typeface="Times New Roman"/>
                <a:cs typeface="Arial"/>
              </a:rPr>
              <a:t>أ</a:t>
            </a:r>
            <a:r>
              <a:rPr lang="ar-SA" sz="2400" b="1" dirty="0" smtClean="0">
                <a:latin typeface="Calibri"/>
                <a:ea typeface="Times New Roman"/>
              </a:rPr>
              <a:t>ستعمل </a:t>
            </a:r>
            <a:r>
              <a:rPr lang="ar-SA" sz="2400" b="1" dirty="0">
                <a:latin typeface="Calibri"/>
                <a:ea typeface="Times New Roman"/>
              </a:rPr>
              <a:t>جدران الصف لعرض نتاجات الطلبـة وبين الطرق </a:t>
            </a:r>
            <a:r>
              <a:rPr lang="ar-SA" sz="2400" b="1" dirty="0" smtClean="0">
                <a:latin typeface="Calibri"/>
                <a:ea typeface="Times New Roman"/>
              </a:rPr>
              <a:t>والأساليب</a:t>
            </a:r>
            <a:r>
              <a:rPr lang="ar-IQ" sz="2400" b="1" dirty="0" smtClean="0">
                <a:latin typeface="Calibri"/>
                <a:ea typeface="Times New Roman"/>
                <a:cs typeface="Arial"/>
              </a:rPr>
              <a:t> </a:t>
            </a:r>
            <a:r>
              <a:rPr lang="ar-IQ" sz="2400" b="1" dirty="0">
                <a:latin typeface="Calibri"/>
                <a:ea typeface="Times New Roman"/>
                <a:cs typeface="Arial"/>
              </a:rPr>
              <a:t> </a:t>
            </a:r>
            <a:r>
              <a:rPr lang="ar-SA" sz="2400" b="1" dirty="0" smtClean="0">
                <a:latin typeface="Calibri"/>
                <a:ea typeface="Times New Roman"/>
              </a:rPr>
              <a:t>والتوجهات </a:t>
            </a:r>
            <a:r>
              <a:rPr lang="ar-SA" sz="2400" b="1" dirty="0">
                <a:latin typeface="Calibri"/>
                <a:ea typeface="Times New Roman"/>
              </a:rPr>
              <a:t>المختلفة التي اتبعت لحل المشكلة للقيام بالنشاط</a:t>
            </a:r>
            <a:r>
              <a:rPr lang="ar-SA" sz="2400" b="1" dirty="0" smtClean="0">
                <a:latin typeface="Calibri"/>
                <a:ea typeface="Times New Roman"/>
              </a:rPr>
              <a:t>.</a:t>
            </a:r>
            <a:endParaRPr lang="en-US" sz="2400" b="1" dirty="0">
              <a:latin typeface="Calibri"/>
              <a:ea typeface="Times New Roman"/>
              <a:cs typeface="Arial"/>
            </a:endParaRPr>
          </a:p>
        </p:txBody>
      </p:sp>
    </p:spTree>
    <p:extLst>
      <p:ext uri="{BB962C8B-B14F-4D97-AF65-F5344CB8AC3E}">
        <p14:creationId xmlns:p14="http://schemas.microsoft.com/office/powerpoint/2010/main" val="31547858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00012"/>
            <a:ext cx="8640960" cy="6043129"/>
          </a:xfrm>
          <a:prstGeom prst="rect">
            <a:avLst/>
          </a:prstGeom>
        </p:spPr>
        <p:txBody>
          <a:bodyPr wrap="square">
            <a:spAutoFit/>
          </a:bodyPr>
          <a:lstStyle/>
          <a:p>
            <a:pPr>
              <a:lnSpc>
                <a:spcPct val="107000"/>
              </a:lnSpc>
              <a:spcAft>
                <a:spcPts val="800"/>
              </a:spcAft>
            </a:pPr>
            <a:r>
              <a:rPr lang="ar-SA" dirty="0">
                <a:latin typeface="Calibri"/>
                <a:ea typeface="Times New Roman"/>
              </a:rPr>
              <a:t> </a:t>
            </a:r>
            <a:r>
              <a:rPr lang="ar-IQ" b="1" dirty="0" smtClean="0">
                <a:solidFill>
                  <a:srgbClr val="FF0000"/>
                </a:solidFill>
                <a:latin typeface="Calibri"/>
                <a:ea typeface="Times New Roman"/>
              </a:rPr>
              <a:t>-  </a:t>
            </a:r>
            <a:r>
              <a:rPr lang="ar-IQ" sz="3600" b="1" dirty="0" smtClean="0">
                <a:solidFill>
                  <a:srgbClr val="FF0000"/>
                </a:solidFill>
                <a:latin typeface="Calibri"/>
                <a:ea typeface="Times New Roman"/>
                <a:cs typeface="Arial"/>
              </a:rPr>
              <a:t>ت</a:t>
            </a:r>
            <a:r>
              <a:rPr lang="ar-SA" sz="3600" b="1" dirty="0" err="1" smtClean="0">
                <a:solidFill>
                  <a:srgbClr val="FF0000"/>
                </a:solidFill>
                <a:latin typeface="Calibri"/>
                <a:ea typeface="Times New Roman"/>
              </a:rPr>
              <a:t>علیم</a:t>
            </a:r>
            <a:r>
              <a:rPr lang="ar-SA" sz="3600" b="1" dirty="0" smtClean="0">
                <a:solidFill>
                  <a:srgbClr val="FF0000"/>
                </a:solidFill>
                <a:latin typeface="Calibri"/>
                <a:ea typeface="Times New Roman"/>
              </a:rPr>
              <a:t> </a:t>
            </a:r>
            <a:r>
              <a:rPr lang="ar-SA" sz="3600" b="1" dirty="0">
                <a:solidFill>
                  <a:srgbClr val="FF0000"/>
                </a:solidFill>
                <a:latin typeface="Calibri"/>
                <a:ea typeface="Times New Roman"/>
              </a:rPr>
              <a:t>خطوات التفكير</a:t>
            </a:r>
            <a:r>
              <a:rPr lang="ar-SA" sz="3600" dirty="0" smtClean="0">
                <a:latin typeface="Calibri"/>
                <a:ea typeface="Times New Roman"/>
              </a:rPr>
              <a:t>:</a:t>
            </a:r>
            <a:endParaRPr lang="en-US" dirty="0">
              <a:latin typeface="Calibri"/>
              <a:ea typeface="Times New Roman"/>
              <a:cs typeface="Arial"/>
            </a:endParaRPr>
          </a:p>
          <a:p>
            <a:pPr>
              <a:lnSpc>
                <a:spcPct val="107000"/>
              </a:lnSpc>
              <a:spcAft>
                <a:spcPts val="800"/>
              </a:spcAft>
            </a:pPr>
            <a:r>
              <a:rPr lang="ar-SA" sz="3200" b="1" dirty="0">
                <a:latin typeface="Calibri"/>
                <a:ea typeface="Times New Roman"/>
              </a:rPr>
              <a:t>من الأمور الحيوية لنجاح أسلوب حل المشكلات تعليم الطلبـة خـطـوات </a:t>
            </a:r>
            <a:r>
              <a:rPr lang="ar-SA" sz="3200" b="1" dirty="0" smtClean="0">
                <a:latin typeface="Calibri"/>
                <a:ea typeface="Times New Roman"/>
              </a:rPr>
              <a:t>التفكير</a:t>
            </a:r>
            <a:r>
              <a:rPr lang="ar-IQ" sz="3200" b="1" dirty="0" smtClean="0">
                <a:latin typeface="Calibri"/>
                <a:ea typeface="Times New Roman"/>
                <a:cs typeface="Arial"/>
              </a:rPr>
              <a:t> والتي تتلخص بلاتي : </a:t>
            </a:r>
            <a:endParaRPr lang="en-US" sz="3200" b="1" dirty="0">
              <a:latin typeface="Calibri"/>
              <a:ea typeface="Times New Roman"/>
              <a:cs typeface="Arial"/>
            </a:endParaRPr>
          </a:p>
          <a:p>
            <a:pPr>
              <a:lnSpc>
                <a:spcPct val="107000"/>
              </a:lnSpc>
              <a:spcAft>
                <a:spcPts val="800"/>
              </a:spcAft>
            </a:pPr>
            <a:r>
              <a:rPr lang="ar-IQ" sz="3200" b="1" dirty="0" smtClean="0">
                <a:latin typeface="Calibri"/>
                <a:ea typeface="Times New Roman"/>
              </a:rPr>
              <a:t>1- </a:t>
            </a:r>
            <a:r>
              <a:rPr lang="ar-SA" sz="3200" b="1" dirty="0" smtClean="0">
                <a:latin typeface="Calibri"/>
                <a:ea typeface="Times New Roman"/>
              </a:rPr>
              <a:t>توليد </a:t>
            </a:r>
            <a:r>
              <a:rPr lang="ar-SA" sz="3200" b="1" dirty="0">
                <a:latin typeface="Calibri"/>
                <a:ea typeface="Times New Roman"/>
              </a:rPr>
              <a:t>الفرضيات بناء على مبررات عقلية منطقية وعلى ملاحظة سابقة. </a:t>
            </a:r>
            <a:endParaRPr lang="ar-IQ" sz="3200" b="1" dirty="0" smtClean="0">
              <a:latin typeface="Calibri"/>
              <a:ea typeface="Times New Roman"/>
            </a:endParaRPr>
          </a:p>
          <a:p>
            <a:pPr>
              <a:lnSpc>
                <a:spcPct val="107000"/>
              </a:lnSpc>
              <a:spcAft>
                <a:spcPts val="800"/>
              </a:spcAft>
            </a:pPr>
            <a:r>
              <a:rPr lang="ar-IQ" sz="3200" b="1" dirty="0" smtClean="0">
                <a:latin typeface="Calibri"/>
                <a:ea typeface="Times New Roman"/>
              </a:rPr>
              <a:t>2- </a:t>
            </a:r>
            <a:r>
              <a:rPr lang="ar-SA" sz="3200" b="1" dirty="0" smtClean="0">
                <a:latin typeface="Calibri"/>
                <a:ea typeface="Times New Roman"/>
              </a:rPr>
              <a:t>عمل </a:t>
            </a:r>
            <a:r>
              <a:rPr lang="ar-SA" sz="3200" b="1" dirty="0">
                <a:latin typeface="Calibri"/>
                <a:ea typeface="Times New Roman"/>
              </a:rPr>
              <a:t>التنبؤات/ توقعات بناء على الفرضيات . </a:t>
            </a:r>
            <a:endParaRPr lang="ar-IQ" sz="3200" b="1" dirty="0" smtClean="0">
              <a:latin typeface="Calibri"/>
              <a:ea typeface="Times New Roman"/>
            </a:endParaRPr>
          </a:p>
          <a:p>
            <a:pPr>
              <a:lnSpc>
                <a:spcPct val="107000"/>
              </a:lnSpc>
              <a:spcAft>
                <a:spcPts val="800"/>
              </a:spcAft>
            </a:pPr>
            <a:r>
              <a:rPr lang="ar-IQ" sz="3200" b="1" dirty="0" smtClean="0">
                <a:latin typeface="Calibri"/>
                <a:ea typeface="Times New Roman"/>
              </a:rPr>
              <a:t>3- </a:t>
            </a:r>
            <a:r>
              <a:rPr lang="ar-SA" sz="3200" b="1" dirty="0" smtClean="0">
                <a:latin typeface="Calibri"/>
                <a:ea typeface="Times New Roman"/>
              </a:rPr>
              <a:t>فحص </a:t>
            </a:r>
            <a:r>
              <a:rPr lang="ar-SA" sz="3200" b="1" dirty="0">
                <a:latin typeface="Calibri"/>
                <a:ea typeface="Times New Roman"/>
              </a:rPr>
              <a:t>التوقعات/ التنبؤات ن طرق جمع البيانات والمعلومات. </a:t>
            </a:r>
            <a:endParaRPr lang="ar-IQ" sz="3200" b="1" dirty="0" smtClean="0">
              <a:latin typeface="Calibri"/>
              <a:ea typeface="Times New Roman"/>
            </a:endParaRPr>
          </a:p>
          <a:p>
            <a:pPr>
              <a:lnSpc>
                <a:spcPct val="107000"/>
              </a:lnSpc>
              <a:spcAft>
                <a:spcPts val="800"/>
              </a:spcAft>
            </a:pPr>
            <a:r>
              <a:rPr lang="ar-IQ" sz="3200" b="1" dirty="0" smtClean="0">
                <a:latin typeface="Calibri"/>
                <a:ea typeface="Times New Roman"/>
              </a:rPr>
              <a:t>4- </a:t>
            </a:r>
            <a:r>
              <a:rPr lang="ar-SA" sz="3200" b="1" dirty="0" smtClean="0">
                <a:latin typeface="Calibri"/>
                <a:ea typeface="Times New Roman"/>
              </a:rPr>
              <a:t>تقييم </a:t>
            </a:r>
            <a:r>
              <a:rPr lang="ar-SA" sz="3200" b="1" dirty="0">
                <a:latin typeface="Calibri"/>
                <a:ea typeface="Times New Roman"/>
              </a:rPr>
              <a:t>التنبؤات على ضوء البيانات. </a:t>
            </a:r>
            <a:endParaRPr lang="ar-IQ" sz="3200" b="1" dirty="0" smtClean="0">
              <a:latin typeface="Calibri"/>
              <a:ea typeface="Times New Roman"/>
            </a:endParaRPr>
          </a:p>
          <a:p>
            <a:pPr>
              <a:lnSpc>
                <a:spcPct val="107000"/>
              </a:lnSpc>
              <a:spcAft>
                <a:spcPts val="800"/>
              </a:spcAft>
            </a:pPr>
            <a:r>
              <a:rPr lang="ar-IQ" sz="3200" b="1" dirty="0" smtClean="0">
                <a:latin typeface="Calibri"/>
                <a:ea typeface="Times New Roman"/>
              </a:rPr>
              <a:t>5- </a:t>
            </a:r>
            <a:r>
              <a:rPr lang="ar-SA" sz="3200" b="1" dirty="0" smtClean="0">
                <a:latin typeface="Calibri"/>
                <a:ea typeface="Times New Roman"/>
              </a:rPr>
              <a:t>إعادة </a:t>
            </a:r>
            <a:r>
              <a:rPr lang="ar-SA" sz="3200" b="1" dirty="0">
                <a:latin typeface="Calibri"/>
                <a:ea typeface="Times New Roman"/>
              </a:rPr>
              <a:t>الدورة باستعمال المعلومات والبيانات الجديدة من التجربة السابقة</a:t>
            </a:r>
            <a:r>
              <a:rPr lang="ar-SA" dirty="0" smtClean="0">
                <a:latin typeface="Calibri"/>
                <a:ea typeface="Times New Roman"/>
              </a:rPr>
              <a:t>.</a:t>
            </a:r>
            <a:endParaRPr lang="en-US" dirty="0">
              <a:latin typeface="Calibri"/>
              <a:ea typeface="Times New Roman"/>
              <a:cs typeface="Arial"/>
            </a:endParaRPr>
          </a:p>
        </p:txBody>
      </p:sp>
    </p:spTree>
    <p:extLst>
      <p:ext uri="{BB962C8B-B14F-4D97-AF65-F5344CB8AC3E}">
        <p14:creationId xmlns:p14="http://schemas.microsoft.com/office/powerpoint/2010/main" val="8018952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1408" y="44624"/>
            <a:ext cx="8928992" cy="6715621"/>
          </a:xfrm>
          <a:prstGeom prst="rect">
            <a:avLst/>
          </a:prstGeom>
        </p:spPr>
        <p:txBody>
          <a:bodyPr wrap="square">
            <a:spAutoFit/>
          </a:bodyPr>
          <a:lstStyle/>
          <a:p>
            <a:pPr>
              <a:lnSpc>
                <a:spcPct val="107000"/>
              </a:lnSpc>
              <a:spcAft>
                <a:spcPts val="800"/>
              </a:spcAft>
            </a:pPr>
            <a:r>
              <a:rPr lang="ar-IQ" sz="3600" b="1" dirty="0" smtClean="0">
                <a:solidFill>
                  <a:srgbClr val="FF0000"/>
                </a:solidFill>
                <a:latin typeface="Calibri"/>
                <a:ea typeface="Times New Roman"/>
              </a:rPr>
              <a:t>- </a:t>
            </a:r>
            <a:r>
              <a:rPr lang="ar-SA" sz="3600" b="1" dirty="0" smtClean="0">
                <a:solidFill>
                  <a:srgbClr val="FF0000"/>
                </a:solidFill>
                <a:latin typeface="Calibri"/>
                <a:ea typeface="Times New Roman"/>
              </a:rPr>
              <a:t>الرزم (الحقيبة) التعليمية المبرمجة</a:t>
            </a:r>
            <a:r>
              <a:rPr lang="ar-IQ" sz="3600" b="1" dirty="0" smtClean="0">
                <a:solidFill>
                  <a:srgbClr val="FF0000"/>
                </a:solidFill>
                <a:latin typeface="Calibri"/>
                <a:ea typeface="Times New Roman"/>
              </a:rPr>
              <a:t>: </a:t>
            </a:r>
            <a:endParaRPr lang="en-US" sz="3600" b="1" dirty="0">
              <a:solidFill>
                <a:srgbClr val="FF0000"/>
              </a:solidFill>
              <a:latin typeface="Calibri"/>
              <a:ea typeface="Times New Roman"/>
              <a:cs typeface="Arial"/>
            </a:endParaRPr>
          </a:p>
          <a:p>
            <a:pPr>
              <a:lnSpc>
                <a:spcPct val="107000"/>
              </a:lnSpc>
              <a:spcAft>
                <a:spcPts val="800"/>
              </a:spcAft>
            </a:pPr>
            <a:r>
              <a:rPr lang="ar-SA" sz="3600" b="1" dirty="0">
                <a:latin typeface="Calibri"/>
                <a:ea typeface="Times New Roman"/>
              </a:rPr>
              <a:t>تعريف </a:t>
            </a:r>
            <a:r>
              <a:rPr lang="ar-SA" sz="3600" b="1" dirty="0" smtClean="0">
                <a:latin typeface="Calibri"/>
                <a:ea typeface="Times New Roman"/>
              </a:rPr>
              <a:t>الحقيبة </a:t>
            </a:r>
            <a:r>
              <a:rPr lang="ar-SA" sz="3600" b="1" dirty="0">
                <a:latin typeface="Calibri"/>
                <a:ea typeface="Times New Roman"/>
              </a:rPr>
              <a:t>التعليمية ما هي إلا نظام تعليمي يشمل مجموعة من المواد المترابطة ذات أهداف متعددة ومحددة، يستطيع المتعلم أن يتفاعل معها معتمداً على نفسه وحسب سرعته الخاصة، وبتوجيه من المعلم حيناً أو من الدليل الملحق بهـا أحياناً أخـرى مـن أجـل </a:t>
            </a:r>
            <a:r>
              <a:rPr lang="ar-SA" sz="3600" b="1" dirty="0" smtClean="0">
                <a:latin typeface="Calibri"/>
                <a:ea typeface="Times New Roman"/>
              </a:rPr>
              <a:t>إتقـان</a:t>
            </a:r>
            <a:r>
              <a:rPr lang="ar-IQ" sz="3600" b="1" dirty="0" smtClean="0">
                <a:latin typeface="Calibri"/>
                <a:ea typeface="Times New Roman"/>
                <a:cs typeface="Arial"/>
              </a:rPr>
              <a:t> ا</a:t>
            </a:r>
            <a:r>
              <a:rPr lang="ar-SA" sz="3600" b="1" dirty="0" smtClean="0">
                <a:latin typeface="Calibri"/>
                <a:ea typeface="Times New Roman"/>
              </a:rPr>
              <a:t>لتعلم.</a:t>
            </a:r>
            <a:r>
              <a:rPr lang="ar-IQ" sz="3600" b="1" dirty="0" smtClean="0">
                <a:latin typeface="Calibri"/>
                <a:ea typeface="Times New Roman"/>
                <a:cs typeface="Arial"/>
              </a:rPr>
              <a:t> </a:t>
            </a:r>
            <a:r>
              <a:rPr lang="ar-SA" sz="3600" b="1" dirty="0" smtClean="0">
                <a:latin typeface="Calibri"/>
                <a:ea typeface="Times New Roman"/>
              </a:rPr>
              <a:t>وفيها </a:t>
            </a:r>
            <a:r>
              <a:rPr lang="ar-SA" sz="3600" b="1" dirty="0">
                <a:latin typeface="Calibri"/>
                <a:ea typeface="Times New Roman"/>
              </a:rPr>
              <a:t>تنظيم المادة في حقيبة أو رزمة بحيث تتضمن هذه الحقيبة أو الرزمة، الأهـداف التعليمية ومحتويات المادة الدراسية، والنشاطات التي على الطالب القيام بها، والتمارين الـتي عليه أن يحلها، المقررات والمراجع المطلوبة، وأسلوب تقويم الطالب في إعطائه </a:t>
            </a:r>
            <a:r>
              <a:rPr lang="ar-SA" sz="3600" b="1" dirty="0" smtClean="0">
                <a:latin typeface="Calibri"/>
                <a:ea typeface="Times New Roman"/>
              </a:rPr>
              <a:t>علامته</a:t>
            </a:r>
            <a:r>
              <a:rPr lang="ar-IQ" sz="3600" b="1" dirty="0" smtClean="0">
                <a:latin typeface="Calibri"/>
                <a:ea typeface="Times New Roman"/>
                <a:cs typeface="Arial"/>
              </a:rPr>
              <a:t> ا</a:t>
            </a:r>
            <a:r>
              <a:rPr lang="ar-SA" sz="3600" b="1" dirty="0" smtClean="0">
                <a:latin typeface="Calibri"/>
                <a:ea typeface="Times New Roman"/>
              </a:rPr>
              <a:t>لنهائية </a:t>
            </a:r>
            <a:r>
              <a:rPr lang="ar-SA" sz="3600" b="1" dirty="0">
                <a:latin typeface="Calibri"/>
                <a:ea typeface="Times New Roman"/>
              </a:rPr>
              <a:t>أو معدله </a:t>
            </a:r>
            <a:r>
              <a:rPr lang="ar-SA" sz="3600" b="1" dirty="0" smtClean="0">
                <a:latin typeface="Calibri"/>
                <a:ea typeface="Times New Roman"/>
              </a:rPr>
              <a:t>الفصلي</a:t>
            </a:r>
            <a:r>
              <a:rPr lang="ar-IQ" sz="3600" b="1" dirty="0" smtClean="0">
                <a:latin typeface="Calibri"/>
                <a:ea typeface="Times New Roman"/>
                <a:cs typeface="Arial"/>
              </a:rPr>
              <a:t>.</a:t>
            </a:r>
            <a:r>
              <a:rPr lang="ar-SA" b="1" dirty="0">
                <a:latin typeface="Calibri"/>
                <a:ea typeface="Times New Roman"/>
              </a:rPr>
              <a:t> </a:t>
            </a:r>
            <a:endParaRPr lang="en-US" b="1" dirty="0">
              <a:latin typeface="Calibri"/>
              <a:ea typeface="Times New Roman"/>
              <a:cs typeface="Arial"/>
            </a:endParaRPr>
          </a:p>
        </p:txBody>
      </p:sp>
    </p:spTree>
    <p:extLst>
      <p:ext uri="{BB962C8B-B14F-4D97-AF65-F5344CB8AC3E}">
        <p14:creationId xmlns:p14="http://schemas.microsoft.com/office/powerpoint/2010/main" val="2692920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79506" y="260648"/>
            <a:ext cx="8340965" cy="5815890"/>
          </a:xfrm>
          <a:prstGeom prst="rect">
            <a:avLst/>
          </a:prstGeom>
        </p:spPr>
        <p:txBody>
          <a:bodyPr wrap="square">
            <a:spAutoFit/>
          </a:bodyPr>
          <a:lstStyle/>
          <a:p>
            <a:pPr lvl="0">
              <a:lnSpc>
                <a:spcPct val="107000"/>
              </a:lnSpc>
              <a:spcAft>
                <a:spcPts val="800"/>
              </a:spcAft>
            </a:pPr>
            <a:r>
              <a:rPr lang="ar-IQ" b="1" dirty="0" smtClean="0">
                <a:solidFill>
                  <a:prstClr val="black"/>
                </a:solidFill>
                <a:latin typeface="Calibri"/>
                <a:ea typeface="Times New Roman"/>
              </a:rPr>
              <a:t>* </a:t>
            </a:r>
            <a:r>
              <a:rPr lang="ar-SA" sz="3600" b="1" dirty="0">
                <a:solidFill>
                  <a:srgbClr val="FF0000"/>
                </a:solidFill>
                <a:latin typeface="Calibri"/>
                <a:ea typeface="Times New Roman"/>
              </a:rPr>
              <a:t>الايجابيات</a:t>
            </a:r>
            <a:r>
              <a:rPr lang="ar-IQ" sz="3600" b="1" dirty="0">
                <a:solidFill>
                  <a:srgbClr val="FF0000"/>
                </a:solidFill>
                <a:latin typeface="Calibri"/>
                <a:ea typeface="Times New Roman"/>
              </a:rPr>
              <a:t>:</a:t>
            </a:r>
            <a:endParaRPr lang="en-US" sz="3600" b="1" dirty="0">
              <a:solidFill>
                <a:srgbClr val="FF0000"/>
              </a:solidFill>
              <a:latin typeface="Calibri"/>
              <a:ea typeface="Times New Roman"/>
              <a:cs typeface="Arial"/>
            </a:endParaRPr>
          </a:p>
          <a:p>
            <a:pPr lvl="0">
              <a:lnSpc>
                <a:spcPct val="107000"/>
              </a:lnSpc>
              <a:spcAft>
                <a:spcPts val="800"/>
              </a:spcAft>
            </a:pPr>
            <a:r>
              <a:rPr lang="ar-IQ" sz="2800" b="1" dirty="0">
                <a:solidFill>
                  <a:prstClr val="black"/>
                </a:solidFill>
                <a:latin typeface="Calibri"/>
                <a:ea typeface="Times New Roman"/>
              </a:rPr>
              <a:t>1- </a:t>
            </a:r>
            <a:r>
              <a:rPr lang="ar-SA" sz="2800" b="1" dirty="0">
                <a:solidFill>
                  <a:prstClr val="black"/>
                </a:solidFill>
                <a:latin typeface="Calibri"/>
                <a:ea typeface="Times New Roman"/>
              </a:rPr>
              <a:t>منظمة وسهلة التناول.</a:t>
            </a:r>
            <a:endParaRPr lang="ar-IQ" sz="2800" b="1" dirty="0">
              <a:solidFill>
                <a:prstClr val="black"/>
              </a:solidFill>
              <a:latin typeface="Calibri"/>
              <a:ea typeface="Times New Roman"/>
            </a:endParaRPr>
          </a:p>
          <a:p>
            <a:pPr lvl="0">
              <a:lnSpc>
                <a:spcPct val="107000"/>
              </a:lnSpc>
              <a:spcAft>
                <a:spcPts val="800"/>
              </a:spcAft>
            </a:pPr>
            <a:r>
              <a:rPr lang="ar-IQ" sz="2800" b="1" dirty="0">
                <a:solidFill>
                  <a:prstClr val="black"/>
                </a:solidFill>
                <a:latin typeface="Calibri"/>
                <a:ea typeface="Times New Roman"/>
              </a:rPr>
              <a:t>2-  </a:t>
            </a:r>
            <a:r>
              <a:rPr lang="ar-SA" sz="2800" b="1" dirty="0">
                <a:solidFill>
                  <a:prstClr val="black"/>
                </a:solidFill>
                <a:latin typeface="Calibri"/>
                <a:ea typeface="Times New Roman"/>
              </a:rPr>
              <a:t>ساعد على تعليم الطلاب ذوي الظروف الخاصـة والـذين يتعذر عليهم الاتصال بالمعلم بمباشرة لبعد سكانهم أو لمعاناتهم من مشاكل اقتصادية أو جسمية أو نفسية</a:t>
            </a:r>
            <a:r>
              <a:rPr lang="ar-IQ" sz="2800" b="1" dirty="0">
                <a:solidFill>
                  <a:prstClr val="black"/>
                </a:solidFill>
                <a:latin typeface="Calibri"/>
                <a:ea typeface="Times New Roman"/>
              </a:rPr>
              <a:t> </a:t>
            </a:r>
            <a:r>
              <a:rPr lang="ar-SA" sz="2800" b="1" dirty="0">
                <a:solidFill>
                  <a:prstClr val="black"/>
                </a:solidFill>
                <a:latin typeface="Calibri"/>
                <a:ea typeface="Times New Roman"/>
              </a:rPr>
              <a:t>معينة</a:t>
            </a:r>
            <a:r>
              <a:rPr lang="ar-SA" sz="3200" b="1" dirty="0" smtClean="0">
                <a:solidFill>
                  <a:prstClr val="black"/>
                </a:solidFill>
                <a:latin typeface="Calibri"/>
                <a:ea typeface="Times New Roman"/>
              </a:rPr>
              <a:t>.</a:t>
            </a:r>
            <a:endParaRPr lang="ar-IQ" sz="3200" b="1" dirty="0" smtClean="0">
              <a:latin typeface="Calibri"/>
              <a:ea typeface="Times New Roman"/>
            </a:endParaRPr>
          </a:p>
          <a:p>
            <a:pPr>
              <a:lnSpc>
                <a:spcPct val="107000"/>
              </a:lnSpc>
              <a:spcAft>
                <a:spcPts val="800"/>
              </a:spcAft>
            </a:pPr>
            <a:r>
              <a:rPr lang="ar-IQ" sz="3200" b="1" dirty="0" smtClean="0">
                <a:latin typeface="Calibri"/>
                <a:ea typeface="Times New Roman"/>
              </a:rPr>
              <a:t>3- تناسب نمط التعليم في نظام الصف المقترح او الجامعة المقترحة .</a:t>
            </a:r>
          </a:p>
          <a:p>
            <a:pPr>
              <a:lnSpc>
                <a:spcPct val="107000"/>
              </a:lnSpc>
              <a:spcAft>
                <a:spcPts val="800"/>
              </a:spcAft>
            </a:pPr>
            <a:r>
              <a:rPr lang="ar-IQ" sz="3200" b="1" dirty="0" smtClean="0">
                <a:latin typeface="Calibri"/>
                <a:ea typeface="Times New Roman"/>
                <a:cs typeface="Arial"/>
              </a:rPr>
              <a:t>4- تنمي الاستقلالية وحب الاعتماد على النفس .</a:t>
            </a:r>
          </a:p>
          <a:p>
            <a:pPr>
              <a:lnSpc>
                <a:spcPct val="107000"/>
              </a:lnSpc>
              <a:spcAft>
                <a:spcPts val="800"/>
              </a:spcAft>
            </a:pPr>
            <a:r>
              <a:rPr lang="ar-IQ" sz="3200" b="1" dirty="0" smtClean="0">
                <a:latin typeface="Calibri"/>
                <a:ea typeface="Times New Roman"/>
                <a:cs typeface="Arial"/>
              </a:rPr>
              <a:t>5- تراعي السرعة الذاتية في التعلم .</a:t>
            </a:r>
            <a:endParaRPr lang="en-US" sz="3200" b="1" dirty="0">
              <a:latin typeface="Calibri"/>
              <a:ea typeface="Times New Roman"/>
              <a:cs typeface="Arial"/>
            </a:endParaRPr>
          </a:p>
          <a:p>
            <a:pPr>
              <a:lnSpc>
                <a:spcPct val="107000"/>
              </a:lnSpc>
              <a:spcAft>
                <a:spcPts val="800"/>
              </a:spcAft>
            </a:pPr>
            <a:r>
              <a:rPr lang="ar-SA" dirty="0">
                <a:latin typeface="Calibri"/>
                <a:ea typeface="Times New Roman"/>
              </a:rPr>
              <a:t> </a:t>
            </a:r>
            <a:endParaRPr lang="en-US" dirty="0">
              <a:latin typeface="Calibri"/>
              <a:ea typeface="Times New Roman"/>
              <a:cs typeface="Arial"/>
            </a:endParaRPr>
          </a:p>
        </p:txBody>
      </p:sp>
    </p:spTree>
    <p:extLst>
      <p:ext uri="{BB962C8B-B14F-4D97-AF65-F5344CB8AC3E}">
        <p14:creationId xmlns:p14="http://schemas.microsoft.com/office/powerpoint/2010/main" val="826734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04664"/>
            <a:ext cx="8496944" cy="4524315"/>
          </a:xfrm>
          <a:prstGeom prst="rect">
            <a:avLst/>
          </a:prstGeom>
        </p:spPr>
        <p:txBody>
          <a:bodyPr wrap="square">
            <a:spAutoFit/>
          </a:bodyPr>
          <a:lstStyle/>
          <a:p>
            <a:r>
              <a:rPr lang="ar-IQ" sz="3200" b="1" dirty="0">
                <a:solidFill>
                  <a:srgbClr val="3F3F3F"/>
                </a:solidFill>
                <a:latin typeface="Times New Roman"/>
              </a:rPr>
              <a:t>من خلال ما راج في هذا الموضوع، نجد </a:t>
            </a:r>
            <a:r>
              <a:rPr lang="ar-IQ" sz="3200" b="1" dirty="0" smtClean="0">
                <a:solidFill>
                  <a:srgbClr val="3F3F3F"/>
                </a:solidFill>
                <a:latin typeface="Times New Roman"/>
              </a:rPr>
              <a:t>أن: </a:t>
            </a:r>
          </a:p>
          <a:p>
            <a:r>
              <a:rPr lang="ar-IQ" sz="3200" b="1" dirty="0" smtClean="0">
                <a:solidFill>
                  <a:srgbClr val="3F3F3F"/>
                </a:solidFill>
                <a:latin typeface="Times New Roman"/>
              </a:rPr>
              <a:t>1- </a:t>
            </a:r>
            <a:r>
              <a:rPr lang="ar-IQ" sz="3200" b="1" dirty="0">
                <a:solidFill>
                  <a:srgbClr val="3F3F3F"/>
                </a:solidFill>
                <a:latin typeface="Times New Roman"/>
              </a:rPr>
              <a:t>التعليم لمبرمج يحقق نتائج ايجابية أكثر من التعليم التقليدي ، لكن يصعب تحديد أفضل برنامج يمكن استخدامه أو الذي يضمن لنا أفضل النتائج</a:t>
            </a:r>
            <a:r>
              <a:rPr lang="ar-IQ" sz="3200" b="1" dirty="0" smtClean="0">
                <a:solidFill>
                  <a:srgbClr val="3F3F3F"/>
                </a:solidFill>
                <a:latin typeface="Times New Roman"/>
              </a:rPr>
              <a:t>، فرغم </a:t>
            </a:r>
            <a:r>
              <a:rPr lang="ar-IQ" sz="3200" b="1" dirty="0">
                <a:solidFill>
                  <a:srgbClr val="3F3F3F"/>
                </a:solidFill>
                <a:latin typeface="Times New Roman"/>
              </a:rPr>
              <a:t>كل شيء يضل البرنامج الواحد عاجزا ن تحقيق كل الأهداف المتوخاة ،سواء على الجانب المعرفي أو </a:t>
            </a:r>
            <a:r>
              <a:rPr lang="ar-IQ" sz="3200" b="1" dirty="0" err="1">
                <a:solidFill>
                  <a:srgbClr val="3F3F3F"/>
                </a:solidFill>
                <a:latin typeface="Times New Roman"/>
              </a:rPr>
              <a:t>المهاراتي</a:t>
            </a:r>
            <a:r>
              <a:rPr lang="ar-IQ" sz="3200" b="1" dirty="0">
                <a:solidFill>
                  <a:srgbClr val="3F3F3F"/>
                </a:solidFill>
                <a:latin typeface="Times New Roman"/>
              </a:rPr>
              <a:t> أو الانفعالي. </a:t>
            </a:r>
            <a:endParaRPr lang="ar-IQ" sz="3200" b="1" dirty="0" smtClean="0">
              <a:solidFill>
                <a:srgbClr val="3F3F3F"/>
              </a:solidFill>
              <a:latin typeface="Times New Roman"/>
            </a:endParaRPr>
          </a:p>
          <a:p>
            <a:r>
              <a:rPr lang="ar-IQ" sz="3200" b="1" dirty="0" smtClean="0">
                <a:solidFill>
                  <a:srgbClr val="3F3F3F"/>
                </a:solidFill>
                <a:latin typeface="Times New Roman"/>
              </a:rPr>
              <a:t>2-   </a:t>
            </a:r>
            <a:r>
              <a:rPr lang="ar-IQ" sz="3200" b="1" dirty="0">
                <a:solidFill>
                  <a:srgbClr val="3F3F3F"/>
                </a:solidFill>
                <a:latin typeface="Times New Roman"/>
              </a:rPr>
              <a:t>لتحقيق أفضل النتائج للتعلم يمكن استخدام أكثر من برنامج في وقت واحد بحيث نأخذ من كل برنامج مزاياه حتى نصل إلى تحقيق الغايات والأهداف المرتقبة.</a:t>
            </a:r>
            <a:endParaRPr lang="en-US" sz="3200" b="1" dirty="0"/>
          </a:p>
        </p:txBody>
      </p:sp>
    </p:spTree>
    <p:extLst>
      <p:ext uri="{BB962C8B-B14F-4D97-AF65-F5344CB8AC3E}">
        <p14:creationId xmlns:p14="http://schemas.microsoft.com/office/powerpoint/2010/main" val="61885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58306" y="116632"/>
            <a:ext cx="811815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3200" dirty="0" smtClean="0"/>
              <a:t>من خلال التعاريف ممكن ان يلخص التعليم المبرمج بالاتي :</a:t>
            </a:r>
            <a:endParaRPr lang="en-US" sz="3200" dirty="0"/>
          </a:p>
        </p:txBody>
      </p:sp>
      <p:sp>
        <p:nvSpPr>
          <p:cNvPr id="4" name="سهم منحني إلى الأعلى 3"/>
          <p:cNvSpPr/>
          <p:nvPr/>
        </p:nvSpPr>
        <p:spPr>
          <a:xfrm rot="5400000" flipV="1">
            <a:off x="6354646" y="2870492"/>
            <a:ext cx="4139567" cy="504056"/>
          </a:xfrm>
          <a:prstGeom prst="bentUp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5" name="مستطيل 4"/>
          <p:cNvSpPr/>
          <p:nvPr/>
        </p:nvSpPr>
        <p:spPr>
          <a:xfrm>
            <a:off x="868728" y="1292876"/>
            <a:ext cx="6422894" cy="91198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800" b="1" dirty="0" smtClean="0"/>
              <a:t>يرتبط العمل بالطالب الذي يقوم بجمع المعلومات والانشطة .</a:t>
            </a:r>
            <a:endParaRPr lang="en-US" sz="2800" b="1" dirty="0"/>
          </a:p>
        </p:txBody>
      </p:sp>
      <p:sp>
        <p:nvSpPr>
          <p:cNvPr id="6" name="مستطيل 5"/>
          <p:cNvSpPr/>
          <p:nvPr/>
        </p:nvSpPr>
        <p:spPr>
          <a:xfrm>
            <a:off x="810902" y="2395577"/>
            <a:ext cx="6480720" cy="8640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800" b="1" dirty="0" smtClean="0"/>
              <a:t>هو احد طرق التعلم </a:t>
            </a:r>
            <a:r>
              <a:rPr lang="ar-IQ" dirty="0" smtClean="0"/>
              <a:t>.</a:t>
            </a:r>
            <a:endParaRPr lang="en-US" dirty="0"/>
          </a:p>
        </p:txBody>
      </p:sp>
      <p:sp>
        <p:nvSpPr>
          <p:cNvPr id="7" name="مستطيل 6"/>
          <p:cNvSpPr/>
          <p:nvPr/>
        </p:nvSpPr>
        <p:spPr>
          <a:xfrm>
            <a:off x="810901" y="3471372"/>
            <a:ext cx="6460403"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800" b="1" dirty="0" smtClean="0"/>
              <a:t>تكون خطواته مرتبة </a:t>
            </a:r>
            <a:r>
              <a:rPr lang="ar-IQ" dirty="0" smtClean="0"/>
              <a:t>.</a:t>
            </a:r>
            <a:endParaRPr lang="en-US" dirty="0"/>
          </a:p>
        </p:txBody>
      </p:sp>
      <p:sp>
        <p:nvSpPr>
          <p:cNvPr id="8" name="مستطيل 7"/>
          <p:cNvSpPr/>
          <p:nvPr/>
        </p:nvSpPr>
        <p:spPr>
          <a:xfrm>
            <a:off x="810902" y="4653136"/>
            <a:ext cx="7071783" cy="10801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800" b="1" dirty="0" smtClean="0"/>
              <a:t>الطالب يعرف الخطأ قبل الانتقال الى الخطوة الاخرى .( او السؤال )</a:t>
            </a:r>
            <a:endParaRPr lang="en-US" sz="2800" b="1" dirty="0"/>
          </a:p>
        </p:txBody>
      </p:sp>
      <p:sp>
        <p:nvSpPr>
          <p:cNvPr id="9" name="سهم إلى اليسار 8"/>
          <p:cNvSpPr/>
          <p:nvPr/>
        </p:nvSpPr>
        <p:spPr>
          <a:xfrm>
            <a:off x="7280274" y="1613713"/>
            <a:ext cx="1396182" cy="288032"/>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0" name="سهم إلى اليسار 9"/>
          <p:cNvSpPr/>
          <p:nvPr/>
        </p:nvSpPr>
        <p:spPr>
          <a:xfrm>
            <a:off x="7250478" y="2683609"/>
            <a:ext cx="1396182" cy="288032"/>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سهم إلى اليسار 10"/>
          <p:cNvSpPr/>
          <p:nvPr/>
        </p:nvSpPr>
        <p:spPr>
          <a:xfrm>
            <a:off x="7184594" y="3759404"/>
            <a:ext cx="1396182" cy="288032"/>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22426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928992" cy="6240170"/>
          </a:xfrm>
          <a:prstGeom prst="rect">
            <a:avLst/>
          </a:prstGeom>
        </p:spPr>
        <p:txBody>
          <a:bodyPr wrap="square">
            <a:spAutoFit/>
          </a:bodyPr>
          <a:lstStyle/>
          <a:p>
            <a:pPr>
              <a:lnSpc>
                <a:spcPct val="107000"/>
              </a:lnSpc>
              <a:spcAft>
                <a:spcPts val="800"/>
              </a:spcAft>
            </a:pPr>
            <a:r>
              <a:rPr lang="ar-SA" sz="2800" b="1" dirty="0">
                <a:solidFill>
                  <a:srgbClr val="FF0000"/>
                </a:solidFill>
                <a:latin typeface="Calibri"/>
                <a:ea typeface="Times New Roman"/>
              </a:rPr>
              <a:t>المجمعات التعليمية (</a:t>
            </a:r>
            <a:r>
              <a:rPr lang="en-US" sz="2800" b="1" dirty="0">
                <a:solidFill>
                  <a:srgbClr val="FF0000"/>
                </a:solidFill>
                <a:latin typeface="Calibri"/>
                <a:ea typeface="Times New Roman"/>
                <a:cs typeface="Arial"/>
              </a:rPr>
              <a:t>Modules</a:t>
            </a:r>
            <a:r>
              <a:rPr lang="ar-SA" sz="2800" b="1" dirty="0" smtClean="0">
                <a:solidFill>
                  <a:srgbClr val="FF0000"/>
                </a:solidFill>
                <a:latin typeface="Calibri"/>
                <a:ea typeface="Times New Roman"/>
              </a:rPr>
              <a:t>)</a:t>
            </a:r>
            <a:r>
              <a:rPr lang="ar-IQ" sz="2800" b="1" dirty="0" smtClean="0">
                <a:solidFill>
                  <a:srgbClr val="FF0000"/>
                </a:solidFill>
                <a:latin typeface="Calibri"/>
                <a:ea typeface="Times New Roman"/>
                <a:cs typeface="Arial"/>
              </a:rPr>
              <a:t>  : </a:t>
            </a:r>
            <a:r>
              <a:rPr lang="ar-SA" sz="2800" b="1" dirty="0" err="1" smtClean="0">
                <a:solidFill>
                  <a:srgbClr val="FF0000"/>
                </a:solidFill>
                <a:latin typeface="Calibri"/>
                <a:ea typeface="Times New Roman"/>
              </a:rPr>
              <a:t>تعریف</a:t>
            </a:r>
            <a:r>
              <a:rPr lang="ar-SA" sz="2800" b="1" dirty="0" smtClean="0">
                <a:solidFill>
                  <a:srgbClr val="FF0000"/>
                </a:solidFill>
                <a:latin typeface="Calibri"/>
                <a:ea typeface="Times New Roman"/>
              </a:rPr>
              <a:t> </a:t>
            </a:r>
            <a:r>
              <a:rPr lang="ar-SA" sz="2800" b="1" dirty="0">
                <a:solidFill>
                  <a:srgbClr val="FF0000"/>
                </a:solidFill>
                <a:latin typeface="Calibri"/>
                <a:ea typeface="Times New Roman"/>
              </a:rPr>
              <a:t>المجمعات التعليمية</a:t>
            </a:r>
            <a:r>
              <a:rPr lang="ar-SA" sz="2800" b="1" dirty="0" smtClean="0">
                <a:solidFill>
                  <a:srgbClr val="FF0000"/>
                </a:solidFill>
                <a:latin typeface="Calibri"/>
                <a:ea typeface="Times New Roman"/>
              </a:rPr>
              <a:t>:</a:t>
            </a:r>
            <a:endParaRPr lang="en-US" sz="2800" b="1" dirty="0">
              <a:solidFill>
                <a:srgbClr val="FF0000"/>
              </a:solidFill>
              <a:latin typeface="Calibri"/>
              <a:ea typeface="Times New Roman"/>
              <a:cs typeface="Arial"/>
            </a:endParaRPr>
          </a:p>
          <a:p>
            <a:pPr>
              <a:lnSpc>
                <a:spcPct val="107000"/>
              </a:lnSpc>
              <a:spcAft>
                <a:spcPts val="800"/>
              </a:spcAft>
            </a:pPr>
            <a:r>
              <a:rPr lang="ar-IQ" sz="2800" b="1" dirty="0" smtClean="0">
                <a:latin typeface="Calibri"/>
                <a:ea typeface="Times New Roman"/>
              </a:rPr>
              <a:t>1- </a:t>
            </a:r>
            <a:r>
              <a:rPr lang="ar-SA" sz="2800" b="1" dirty="0" smtClean="0">
                <a:latin typeface="Calibri"/>
                <a:ea typeface="Times New Roman"/>
              </a:rPr>
              <a:t>وحدة </a:t>
            </a:r>
            <a:r>
              <a:rPr lang="ar-SA" sz="2800" b="1" dirty="0">
                <a:latin typeface="Calibri"/>
                <a:ea typeface="Times New Roman"/>
              </a:rPr>
              <a:t>مستقلة من التعليم</a:t>
            </a:r>
            <a:r>
              <a:rPr lang="ar-SA" sz="2800" b="1" dirty="0" smtClean="0">
                <a:latin typeface="Calibri"/>
                <a:ea typeface="Times New Roman"/>
              </a:rPr>
              <a:t>.</a:t>
            </a:r>
            <a:endParaRPr lang="en-US" sz="2800" b="1" dirty="0">
              <a:latin typeface="Calibri"/>
              <a:ea typeface="Times New Roman"/>
              <a:cs typeface="Arial"/>
            </a:endParaRPr>
          </a:p>
          <a:p>
            <a:pPr>
              <a:lnSpc>
                <a:spcPct val="107000"/>
              </a:lnSpc>
              <a:spcAft>
                <a:spcPts val="800"/>
              </a:spcAft>
            </a:pPr>
            <a:r>
              <a:rPr lang="ar-IQ" sz="2800" b="1" dirty="0" smtClean="0">
                <a:latin typeface="Calibri"/>
                <a:ea typeface="Times New Roman"/>
              </a:rPr>
              <a:t>2- </a:t>
            </a:r>
            <a:r>
              <a:rPr lang="ar-SA" sz="2800" b="1" dirty="0" smtClean="0">
                <a:latin typeface="Calibri"/>
                <a:ea typeface="Times New Roman"/>
              </a:rPr>
              <a:t>مادة </a:t>
            </a:r>
            <a:r>
              <a:rPr lang="ar-SA" sz="2800" b="1" dirty="0">
                <a:latin typeface="Calibri"/>
                <a:ea typeface="Times New Roman"/>
              </a:rPr>
              <a:t>تعليمية مفردة</a:t>
            </a:r>
            <a:r>
              <a:rPr lang="ar-SA" sz="2800" b="1" dirty="0" smtClean="0">
                <a:latin typeface="Calibri"/>
                <a:ea typeface="Times New Roman"/>
              </a:rPr>
              <a:t>.</a:t>
            </a:r>
            <a:endParaRPr lang="en-US" sz="2800" b="1" dirty="0">
              <a:latin typeface="Calibri"/>
              <a:ea typeface="Times New Roman"/>
              <a:cs typeface="Arial"/>
            </a:endParaRPr>
          </a:p>
          <a:p>
            <a:pPr>
              <a:lnSpc>
                <a:spcPct val="107000"/>
              </a:lnSpc>
              <a:spcAft>
                <a:spcPts val="800"/>
              </a:spcAft>
            </a:pPr>
            <a:r>
              <a:rPr lang="ar-IQ" sz="2800" b="1" dirty="0" smtClean="0">
                <a:latin typeface="Calibri"/>
                <a:ea typeface="Times New Roman"/>
              </a:rPr>
              <a:t>3- </a:t>
            </a:r>
            <a:r>
              <a:rPr lang="ar-SA" sz="2800" b="1" dirty="0" smtClean="0">
                <a:latin typeface="Calibri"/>
                <a:ea typeface="Times New Roman"/>
              </a:rPr>
              <a:t>مجموعة </a:t>
            </a:r>
            <a:r>
              <a:rPr lang="ar-SA" sz="2800" b="1" dirty="0">
                <a:latin typeface="Calibri"/>
                <a:ea typeface="Times New Roman"/>
              </a:rPr>
              <a:t>من المواد، والإجراءات</a:t>
            </a:r>
            <a:r>
              <a:rPr lang="ar-SA" sz="2800" b="1" dirty="0" smtClean="0">
                <a:latin typeface="Calibri"/>
                <a:ea typeface="Times New Roman"/>
              </a:rPr>
              <a:t>.</a:t>
            </a:r>
            <a:endParaRPr lang="en-US" sz="2800" b="1" dirty="0">
              <a:latin typeface="Calibri"/>
              <a:ea typeface="Times New Roman"/>
              <a:cs typeface="Arial"/>
            </a:endParaRPr>
          </a:p>
          <a:p>
            <a:pPr>
              <a:lnSpc>
                <a:spcPct val="107000"/>
              </a:lnSpc>
              <a:spcAft>
                <a:spcPts val="800"/>
              </a:spcAft>
            </a:pPr>
            <a:r>
              <a:rPr lang="ar-IQ" sz="2800" b="1" dirty="0" smtClean="0">
                <a:latin typeface="Calibri"/>
                <a:ea typeface="Times New Roman"/>
              </a:rPr>
              <a:t>4- </a:t>
            </a:r>
            <a:r>
              <a:rPr lang="ar-SA" sz="2800" b="1" dirty="0" smtClean="0">
                <a:latin typeface="Calibri"/>
                <a:ea typeface="Times New Roman"/>
              </a:rPr>
              <a:t>برنامج </a:t>
            </a:r>
            <a:r>
              <a:rPr lang="ar-SA" sz="2800" b="1" dirty="0">
                <a:latin typeface="Calibri"/>
                <a:ea typeface="Times New Roman"/>
              </a:rPr>
              <a:t>محكم التنظيم يقترح مجموعة من الأنشطة والإبدال التعليمية. مجموعة من المواد المبرمجة</a:t>
            </a:r>
            <a:r>
              <a:rPr lang="ar-SA" sz="2800" b="1" dirty="0" smtClean="0">
                <a:latin typeface="Calibri"/>
                <a:ea typeface="Times New Roman"/>
              </a:rPr>
              <a:t>.</a:t>
            </a:r>
            <a:endParaRPr lang="en-US" sz="2800" b="1" dirty="0">
              <a:latin typeface="Calibri"/>
              <a:ea typeface="Times New Roman"/>
              <a:cs typeface="Arial"/>
            </a:endParaRPr>
          </a:p>
          <a:p>
            <a:pPr>
              <a:lnSpc>
                <a:spcPct val="107000"/>
              </a:lnSpc>
              <a:spcAft>
                <a:spcPts val="800"/>
              </a:spcAft>
            </a:pPr>
            <a:r>
              <a:rPr lang="ar-IQ" sz="2800" b="1" dirty="0" smtClean="0">
                <a:latin typeface="Calibri"/>
                <a:ea typeface="Times New Roman"/>
              </a:rPr>
              <a:t>5- </a:t>
            </a:r>
            <a:r>
              <a:rPr lang="ar-SA" sz="2800" b="1" dirty="0" smtClean="0">
                <a:latin typeface="Calibri"/>
                <a:ea typeface="Times New Roman"/>
              </a:rPr>
              <a:t>نظام </a:t>
            </a:r>
            <a:r>
              <a:rPr lang="ar-SA" sz="2800" b="1" dirty="0">
                <a:latin typeface="Calibri"/>
                <a:ea typeface="Times New Roman"/>
              </a:rPr>
              <a:t>تعليمي يشتمل على مجموعة من المواد التعليمية المترابطة</a:t>
            </a:r>
            <a:r>
              <a:rPr lang="ar-SA" sz="2800" b="1" dirty="0" smtClean="0">
                <a:latin typeface="Calibri"/>
                <a:ea typeface="Times New Roman"/>
              </a:rPr>
              <a:t>.</a:t>
            </a:r>
            <a:endParaRPr lang="en-US" sz="2800" b="1" dirty="0">
              <a:latin typeface="Calibri"/>
              <a:ea typeface="Times New Roman"/>
              <a:cs typeface="Arial"/>
            </a:endParaRPr>
          </a:p>
          <a:p>
            <a:pPr>
              <a:lnSpc>
                <a:spcPct val="107000"/>
              </a:lnSpc>
              <a:spcAft>
                <a:spcPts val="800"/>
              </a:spcAft>
            </a:pPr>
            <a:r>
              <a:rPr lang="ar-SA" sz="2800" b="1" dirty="0">
                <a:latin typeface="Calibri"/>
                <a:ea typeface="Times New Roman"/>
              </a:rPr>
              <a:t>المجمع التعليمي نظام يظهر على شكل برنامج يتكون من مواد تعليمية. وهو تنظيم لوحدة تعليمية بحيث يقوم المتعلم بالأنشطة نفسه بنفسه بغيـة تحقيـق الأهداف، ومن ثم يقوم بالتقويم الذاتي الذي يظهر درجة بلوغه الأهداف، ولعل أول مـن ابتكر هذا النظام </a:t>
            </a:r>
            <a:r>
              <a:rPr lang="ar-SA" sz="2800" b="1" dirty="0" err="1">
                <a:latin typeface="Calibri"/>
                <a:ea typeface="Times New Roman"/>
              </a:rPr>
              <a:t>فلانجان</a:t>
            </a:r>
            <a:r>
              <a:rPr lang="ar-SA" sz="2800" b="1" dirty="0">
                <a:latin typeface="Calibri"/>
                <a:ea typeface="Times New Roman"/>
              </a:rPr>
              <a:t> </a:t>
            </a:r>
            <a:r>
              <a:rPr lang="en-US" sz="2800" b="1" dirty="0" err="1">
                <a:latin typeface="Calibri"/>
                <a:ea typeface="Times New Roman"/>
                <a:cs typeface="Arial"/>
              </a:rPr>
              <a:t>Flangan</a:t>
            </a:r>
            <a:r>
              <a:rPr lang="en-US" sz="2800" b="1" dirty="0">
                <a:latin typeface="Arial"/>
                <a:ea typeface="Times New Roman"/>
                <a:cs typeface="Arial"/>
              </a:rPr>
              <a:t> </a:t>
            </a:r>
            <a:r>
              <a:rPr lang="ar-SA" sz="2800" b="1" dirty="0">
                <a:latin typeface="Arial"/>
                <a:ea typeface="Times New Roman"/>
              </a:rPr>
              <a:t>في أوائل الستينيات من هذا </a:t>
            </a:r>
            <a:r>
              <a:rPr lang="ar-SA" sz="2800" b="1" dirty="0" smtClean="0">
                <a:latin typeface="Arial"/>
                <a:ea typeface="Times New Roman"/>
              </a:rPr>
              <a:t>القرن</a:t>
            </a:r>
            <a:r>
              <a:rPr lang="ar-IQ" sz="2800" b="1" dirty="0">
                <a:latin typeface="Arial"/>
                <a:ea typeface="Times New Roman"/>
              </a:rPr>
              <a:t>.</a:t>
            </a:r>
            <a:endParaRPr lang="en-US" sz="2800" b="1" dirty="0">
              <a:latin typeface="Calibri"/>
              <a:ea typeface="Times New Roman"/>
              <a:cs typeface="Arial"/>
            </a:endParaRPr>
          </a:p>
        </p:txBody>
      </p:sp>
    </p:spTree>
    <p:extLst>
      <p:ext uri="{BB962C8B-B14F-4D97-AF65-F5344CB8AC3E}">
        <p14:creationId xmlns:p14="http://schemas.microsoft.com/office/powerpoint/2010/main" val="25817250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5528" y="78093"/>
            <a:ext cx="8712968" cy="6156109"/>
          </a:xfrm>
          <a:prstGeom prst="rect">
            <a:avLst/>
          </a:prstGeom>
        </p:spPr>
        <p:txBody>
          <a:bodyPr wrap="square">
            <a:spAutoFit/>
          </a:bodyPr>
          <a:lstStyle/>
          <a:p>
            <a:pPr lvl="0">
              <a:lnSpc>
                <a:spcPct val="107000"/>
              </a:lnSpc>
              <a:spcAft>
                <a:spcPts val="800"/>
              </a:spcAft>
            </a:pPr>
            <a:r>
              <a:rPr lang="ar-SA" b="1" dirty="0">
                <a:solidFill>
                  <a:prstClr val="black"/>
                </a:solidFill>
                <a:latin typeface="Calibri"/>
                <a:ea typeface="Times New Roman"/>
              </a:rPr>
              <a:t>وا</a:t>
            </a:r>
            <a:r>
              <a:rPr lang="ar-SA" sz="3200" b="1" dirty="0">
                <a:solidFill>
                  <a:prstClr val="black"/>
                </a:solidFill>
                <a:latin typeface="Calibri"/>
                <a:ea typeface="Times New Roman"/>
              </a:rPr>
              <a:t>لمجمع التعليمي يتكون من</a:t>
            </a:r>
            <a:r>
              <a:rPr lang="ar-SA" sz="3200" b="1" dirty="0" smtClean="0">
                <a:solidFill>
                  <a:prstClr val="black"/>
                </a:solidFill>
                <a:latin typeface="Calibri"/>
                <a:ea typeface="Times New Roman"/>
              </a:rPr>
              <a:t>:</a:t>
            </a:r>
            <a:endParaRPr lang="en-US" sz="3200" b="1" dirty="0">
              <a:solidFill>
                <a:prstClr val="black"/>
              </a:solidFill>
              <a:latin typeface="Calibri"/>
              <a:ea typeface="Times New Roman"/>
              <a:cs typeface="Arial"/>
            </a:endParaRPr>
          </a:p>
          <a:p>
            <a:pPr lvl="0">
              <a:lnSpc>
                <a:spcPct val="107000"/>
              </a:lnSpc>
              <a:spcAft>
                <a:spcPts val="800"/>
              </a:spcAft>
            </a:pPr>
            <a:r>
              <a:rPr lang="ar-IQ" sz="3200" b="1" dirty="0" smtClean="0">
                <a:solidFill>
                  <a:prstClr val="black"/>
                </a:solidFill>
                <a:latin typeface="Calibri"/>
                <a:ea typeface="Times New Roman"/>
              </a:rPr>
              <a:t>1- </a:t>
            </a:r>
            <a:r>
              <a:rPr lang="ar-SA" sz="3200" b="1" dirty="0" smtClean="0">
                <a:solidFill>
                  <a:prstClr val="black"/>
                </a:solidFill>
                <a:latin typeface="Calibri"/>
                <a:ea typeface="Times New Roman"/>
              </a:rPr>
              <a:t>الاختبار </a:t>
            </a:r>
            <a:r>
              <a:rPr lang="ar-SA" sz="3200" b="1" dirty="0">
                <a:solidFill>
                  <a:prstClr val="black"/>
                </a:solidFill>
                <a:latin typeface="Calibri"/>
                <a:ea typeface="Times New Roman"/>
              </a:rPr>
              <a:t>القبلي: ويهدف الاختبار القبلي إلى تحديد الخبرات التعليمية السابقة لدى المتعلم من معلومات عن موضوع الذي يعالجه المجمع </a:t>
            </a:r>
            <a:r>
              <a:rPr lang="ar-SA" sz="3200" b="1" dirty="0" smtClean="0">
                <a:solidFill>
                  <a:prstClr val="black"/>
                </a:solidFill>
                <a:latin typeface="Calibri"/>
                <a:ea typeface="Times New Roman"/>
              </a:rPr>
              <a:t>التعليمي</a:t>
            </a:r>
            <a:endParaRPr lang="en-US" sz="3200" b="1" dirty="0">
              <a:solidFill>
                <a:prstClr val="black"/>
              </a:solidFill>
              <a:latin typeface="Calibri"/>
              <a:ea typeface="Times New Roman"/>
              <a:cs typeface="Arial"/>
            </a:endParaRPr>
          </a:p>
          <a:p>
            <a:pPr lvl="0">
              <a:lnSpc>
                <a:spcPct val="107000"/>
              </a:lnSpc>
              <a:spcAft>
                <a:spcPts val="800"/>
              </a:spcAft>
            </a:pPr>
            <a:r>
              <a:rPr lang="ar-IQ" sz="3200" b="1" dirty="0" smtClean="0">
                <a:solidFill>
                  <a:prstClr val="black"/>
                </a:solidFill>
                <a:latin typeface="Calibri"/>
                <a:ea typeface="Times New Roman"/>
              </a:rPr>
              <a:t>2 - </a:t>
            </a:r>
            <a:r>
              <a:rPr lang="ar-SA" sz="3200" b="1" dirty="0" smtClean="0">
                <a:solidFill>
                  <a:prstClr val="black"/>
                </a:solidFill>
                <a:latin typeface="Calibri"/>
                <a:ea typeface="Times New Roman"/>
              </a:rPr>
              <a:t>لنظرة </a:t>
            </a:r>
            <a:r>
              <a:rPr lang="ar-SA" sz="3200" b="1" dirty="0">
                <a:solidFill>
                  <a:prstClr val="black"/>
                </a:solidFill>
                <a:latin typeface="Calibri"/>
                <a:ea typeface="Times New Roman"/>
              </a:rPr>
              <a:t>الشاملة:</a:t>
            </a:r>
            <a:endParaRPr lang="en-US" sz="3200" b="1" dirty="0">
              <a:solidFill>
                <a:prstClr val="black"/>
              </a:solidFill>
              <a:latin typeface="Calibri"/>
              <a:ea typeface="Times New Roman"/>
              <a:cs typeface="Arial"/>
            </a:endParaRPr>
          </a:p>
          <a:p>
            <a:pPr lvl="0">
              <a:lnSpc>
                <a:spcPct val="107000"/>
              </a:lnSpc>
              <a:spcAft>
                <a:spcPts val="800"/>
              </a:spcAft>
            </a:pPr>
            <a:r>
              <a:rPr lang="ar-SA" sz="3200" b="1" dirty="0">
                <a:solidFill>
                  <a:prstClr val="black"/>
                </a:solidFill>
                <a:latin typeface="Calibri"/>
                <a:ea typeface="Times New Roman"/>
              </a:rPr>
              <a:t> </a:t>
            </a:r>
            <a:r>
              <a:rPr lang="ar-SA" sz="3200" b="1" dirty="0" smtClean="0">
                <a:solidFill>
                  <a:prstClr val="black"/>
                </a:solidFill>
                <a:latin typeface="Calibri"/>
                <a:ea typeface="Times New Roman"/>
              </a:rPr>
              <a:t>وتهدف </a:t>
            </a:r>
            <a:r>
              <a:rPr lang="ar-SA" sz="3200" b="1" dirty="0">
                <a:solidFill>
                  <a:prstClr val="black"/>
                </a:solidFill>
                <a:latin typeface="Calibri"/>
                <a:ea typeface="Times New Roman"/>
              </a:rPr>
              <a:t>النظرة الشاملة للمجمع إلى إعطاء القارئ فكـرة عـامـة عـن مـضمون المادة الدراسية التي يعالجها المجمع التعليمي، وتكمن أهمية النظـرة الشاملة في المجمع التعليمي في تزويد المتعلم بتصور عـام وشامل حول الحقائق </a:t>
            </a:r>
            <a:r>
              <a:rPr lang="ar-SA" sz="3200" b="1" dirty="0" err="1" smtClean="0">
                <a:solidFill>
                  <a:prstClr val="black"/>
                </a:solidFill>
                <a:latin typeface="Calibri"/>
                <a:ea typeface="Times New Roman"/>
              </a:rPr>
              <a:t>والمفـاه</a:t>
            </a:r>
            <a:r>
              <a:rPr lang="ar-SA" sz="3200" b="1" dirty="0" smtClean="0">
                <a:solidFill>
                  <a:prstClr val="black"/>
                </a:solidFill>
                <a:latin typeface="Calibri"/>
                <a:ea typeface="Times New Roman"/>
              </a:rPr>
              <a:t>ـ</a:t>
            </a:r>
            <a:r>
              <a:rPr lang="ar-IQ" sz="3200" b="1" dirty="0" smtClean="0">
                <a:solidFill>
                  <a:prstClr val="black"/>
                </a:solidFill>
                <a:latin typeface="Calibri"/>
                <a:ea typeface="Times New Roman"/>
              </a:rPr>
              <a:t>ي</a:t>
            </a:r>
            <a:r>
              <a:rPr lang="ar-SA" sz="3200" b="1" dirty="0" smtClean="0">
                <a:solidFill>
                  <a:prstClr val="black"/>
                </a:solidFill>
                <a:latin typeface="Calibri"/>
                <a:ea typeface="Times New Roman"/>
              </a:rPr>
              <a:t>م الـواردة</a:t>
            </a:r>
            <a:endParaRPr lang="en-US" sz="3200" b="1" dirty="0">
              <a:solidFill>
                <a:prstClr val="black"/>
              </a:solidFill>
              <a:latin typeface="Calibri"/>
              <a:ea typeface="Times New Roman"/>
              <a:cs typeface="Arial"/>
            </a:endParaRPr>
          </a:p>
          <a:p>
            <a:pPr lvl="0">
              <a:lnSpc>
                <a:spcPct val="107000"/>
              </a:lnSpc>
              <a:spcAft>
                <a:spcPts val="800"/>
              </a:spcAft>
            </a:pPr>
            <a:r>
              <a:rPr lang="ar-SA" sz="3200" b="1" dirty="0">
                <a:solidFill>
                  <a:prstClr val="black"/>
                </a:solidFill>
                <a:latin typeface="Calibri"/>
                <a:ea typeface="Times New Roman"/>
              </a:rPr>
              <a:t>وبالتالي يساعد هذا التصور في تنمية استعداد المتعلم للتعلم.</a:t>
            </a:r>
            <a:endParaRPr lang="en-US" sz="3200" b="1" dirty="0">
              <a:solidFill>
                <a:prstClr val="black"/>
              </a:solidFill>
              <a:latin typeface="Calibri"/>
              <a:ea typeface="Times New Roman"/>
              <a:cs typeface="Arial"/>
            </a:endParaRPr>
          </a:p>
          <a:p>
            <a:pPr lvl="0">
              <a:lnSpc>
                <a:spcPct val="107000"/>
              </a:lnSpc>
              <a:spcAft>
                <a:spcPts val="800"/>
              </a:spcAft>
            </a:pPr>
            <a:r>
              <a:rPr lang="ar-SA" b="1" dirty="0">
                <a:solidFill>
                  <a:prstClr val="black"/>
                </a:solidFill>
                <a:latin typeface="Calibri"/>
                <a:ea typeface="Times New Roman"/>
              </a:rPr>
              <a:t> </a:t>
            </a:r>
            <a:endParaRPr lang="en-US" b="1" dirty="0">
              <a:solidFill>
                <a:prstClr val="black"/>
              </a:solidFill>
              <a:latin typeface="Calibri"/>
              <a:ea typeface="Times New Roman"/>
              <a:cs typeface="Arial"/>
            </a:endParaRPr>
          </a:p>
        </p:txBody>
      </p:sp>
    </p:spTree>
    <p:extLst>
      <p:ext uri="{BB962C8B-B14F-4D97-AF65-F5344CB8AC3E}">
        <p14:creationId xmlns:p14="http://schemas.microsoft.com/office/powerpoint/2010/main" val="1217133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7165" y="116632"/>
            <a:ext cx="8640960" cy="6957033"/>
          </a:xfrm>
          <a:prstGeom prst="rect">
            <a:avLst/>
          </a:prstGeom>
        </p:spPr>
        <p:txBody>
          <a:bodyPr wrap="square">
            <a:spAutoFit/>
          </a:bodyPr>
          <a:lstStyle/>
          <a:p>
            <a:pPr>
              <a:lnSpc>
                <a:spcPct val="107000"/>
              </a:lnSpc>
              <a:spcAft>
                <a:spcPts val="800"/>
              </a:spcAft>
            </a:pPr>
            <a:r>
              <a:rPr lang="ar-IQ" sz="3200" dirty="0" smtClean="0">
                <a:solidFill>
                  <a:srgbClr val="FF0000"/>
                </a:solidFill>
                <a:latin typeface="Calibri"/>
                <a:ea typeface="Times New Roman"/>
              </a:rPr>
              <a:t>3</a:t>
            </a:r>
            <a:r>
              <a:rPr lang="ar-IQ" sz="3200" b="1" dirty="0" smtClean="0">
                <a:solidFill>
                  <a:srgbClr val="FF0000"/>
                </a:solidFill>
                <a:latin typeface="Calibri"/>
                <a:ea typeface="Times New Roman"/>
              </a:rPr>
              <a:t>- </a:t>
            </a:r>
            <a:r>
              <a:rPr lang="ar-SA" sz="2800" b="1" dirty="0" smtClean="0">
                <a:solidFill>
                  <a:srgbClr val="FF0000"/>
                </a:solidFill>
                <a:latin typeface="Calibri"/>
                <a:ea typeface="Times New Roman"/>
              </a:rPr>
              <a:t> </a:t>
            </a:r>
            <a:r>
              <a:rPr lang="ar-SA" sz="2800" b="1" dirty="0">
                <a:solidFill>
                  <a:srgbClr val="FF0000"/>
                </a:solidFill>
                <a:latin typeface="Calibri"/>
                <a:ea typeface="Times New Roman"/>
              </a:rPr>
              <a:t>الأهداف التربوية : </a:t>
            </a:r>
            <a:r>
              <a:rPr lang="ar-SA" sz="2800" b="1" dirty="0">
                <a:latin typeface="Calibri"/>
                <a:ea typeface="Times New Roman"/>
              </a:rPr>
              <a:t>لا شك في أن المجمع التعليمي ليس سوى إعادة الموحدة الدراسية بحيث تعتمد على الدراسة الذاتية، والوحدة الدراسية تسعى إلى تحقيق أهداف تربوية معينة في المجالات الثلاثة المعرفية والانفعالية حركية، ولا بد أن تكون ها.. الأهداف محددة </a:t>
            </a:r>
            <a:r>
              <a:rPr lang="ar-IQ" sz="2800" b="1" dirty="0">
                <a:latin typeface="Calibri"/>
                <a:ea typeface="Times New Roman"/>
              </a:rPr>
              <a:t>ت</a:t>
            </a:r>
            <a:r>
              <a:rPr lang="ar-SA" sz="2800" b="1" dirty="0" smtClean="0">
                <a:latin typeface="Calibri"/>
                <a:ea typeface="Times New Roman"/>
              </a:rPr>
              <a:t>حديدأ </a:t>
            </a:r>
            <a:r>
              <a:rPr lang="ar-SA" sz="2800" b="1" dirty="0">
                <a:latin typeface="Calibri"/>
                <a:ea typeface="Times New Roman"/>
              </a:rPr>
              <a:t>جيدا </a:t>
            </a:r>
            <a:r>
              <a:rPr lang="ar-SA" sz="2800" b="1" dirty="0" smtClean="0">
                <a:latin typeface="Calibri"/>
                <a:ea typeface="Times New Roman"/>
              </a:rPr>
              <a:t>ومصا</a:t>
            </a:r>
            <a:r>
              <a:rPr lang="ar-IQ" sz="2800" b="1" dirty="0" smtClean="0">
                <a:latin typeface="Calibri"/>
                <a:ea typeface="Times New Roman"/>
              </a:rPr>
              <a:t>غ</a:t>
            </a:r>
            <a:r>
              <a:rPr lang="ar-SA" sz="2800" b="1" dirty="0" smtClean="0">
                <a:latin typeface="Calibri"/>
                <a:ea typeface="Times New Roman"/>
              </a:rPr>
              <a:t>ة </a:t>
            </a:r>
            <a:r>
              <a:rPr lang="ar-SA" sz="2800" b="1" dirty="0">
                <a:latin typeface="Calibri"/>
                <a:ea typeface="Times New Roman"/>
              </a:rPr>
              <a:t>سلوكيا كنتاجات تعليمية من وجهة نظر المتعلم، ومعرفة المتعلم بالأهداف تؤدي إلى زيادة حفر المتعلم ودافعيته هو التعلم بالإضافة إلى أنها تبين مدى تقدمه في تعلم الوحدة الدراسية. </a:t>
            </a:r>
            <a:endParaRPr lang="ar-IQ" sz="2800" b="1" dirty="0" smtClean="0">
              <a:latin typeface="Calibri"/>
              <a:ea typeface="Times New Roman"/>
            </a:endParaRPr>
          </a:p>
          <a:p>
            <a:pPr>
              <a:lnSpc>
                <a:spcPct val="107000"/>
              </a:lnSpc>
              <a:spcAft>
                <a:spcPts val="800"/>
              </a:spcAft>
            </a:pPr>
            <a:r>
              <a:rPr lang="ar-IQ" sz="2800" b="1" dirty="0" smtClean="0">
                <a:solidFill>
                  <a:srgbClr val="FF0000"/>
                </a:solidFill>
                <a:latin typeface="Calibri"/>
                <a:ea typeface="Times New Roman"/>
              </a:rPr>
              <a:t>4- </a:t>
            </a:r>
            <a:r>
              <a:rPr lang="ar-SA" sz="2800" b="1" dirty="0" smtClean="0">
                <a:solidFill>
                  <a:srgbClr val="FF0000"/>
                </a:solidFill>
                <a:latin typeface="Calibri"/>
                <a:ea typeface="Times New Roman"/>
              </a:rPr>
              <a:t>الوحدات التعليمية</a:t>
            </a:r>
            <a:r>
              <a:rPr lang="ar-IQ" sz="2800" b="1" dirty="0" smtClean="0">
                <a:solidFill>
                  <a:srgbClr val="FF0000"/>
                </a:solidFill>
                <a:latin typeface="Calibri"/>
                <a:ea typeface="Times New Roman"/>
                <a:cs typeface="Arial"/>
              </a:rPr>
              <a:t>: </a:t>
            </a:r>
            <a:endParaRPr lang="en-US" sz="2800" b="1" dirty="0">
              <a:solidFill>
                <a:srgbClr val="FF0000"/>
              </a:solidFill>
              <a:latin typeface="Calibri"/>
              <a:ea typeface="Times New Roman"/>
              <a:cs typeface="Arial"/>
            </a:endParaRPr>
          </a:p>
          <a:p>
            <a:pPr>
              <a:lnSpc>
                <a:spcPct val="107000"/>
              </a:lnSpc>
              <a:spcAft>
                <a:spcPts val="800"/>
              </a:spcAft>
            </a:pPr>
            <a:r>
              <a:rPr lang="ar-SA" sz="2800" b="1" dirty="0">
                <a:latin typeface="Calibri"/>
                <a:ea typeface="Times New Roman"/>
              </a:rPr>
              <a:t>تقسم الوحدة الدراسية التي نظمت في مجمع تعليمي إلى وحدات تعليمية يسهل دراستها وتناولها من قبل المتعلم وكل وحدة تعليمية تتكون من: </a:t>
            </a:r>
            <a:endParaRPr lang="ar-IQ" sz="2800" b="1" dirty="0" smtClean="0">
              <a:latin typeface="Calibri"/>
              <a:ea typeface="Times New Roman"/>
            </a:endParaRPr>
          </a:p>
          <a:p>
            <a:pPr>
              <a:lnSpc>
                <a:spcPct val="107000"/>
              </a:lnSpc>
              <a:spcAft>
                <a:spcPts val="800"/>
              </a:spcAft>
            </a:pPr>
            <a:r>
              <a:rPr lang="ar-IQ" sz="2800" b="1" dirty="0" smtClean="0">
                <a:latin typeface="Calibri"/>
                <a:ea typeface="Times New Roman"/>
              </a:rPr>
              <a:t>أ</a:t>
            </a:r>
            <a:r>
              <a:rPr lang="ar-SA" sz="2800" b="1" dirty="0" smtClean="0">
                <a:latin typeface="Calibri"/>
                <a:ea typeface="Times New Roman"/>
              </a:rPr>
              <a:t>- </a:t>
            </a:r>
            <a:r>
              <a:rPr lang="ar-SA" sz="2800" b="1" dirty="0">
                <a:solidFill>
                  <a:srgbClr val="FF0000"/>
                </a:solidFill>
                <a:latin typeface="Calibri"/>
                <a:ea typeface="Times New Roman"/>
              </a:rPr>
              <a:t>الأهداف السلوكية للوحدة التعليميـة </a:t>
            </a:r>
            <a:r>
              <a:rPr lang="ar-SA" sz="2800" b="1" dirty="0">
                <a:latin typeface="Calibri"/>
                <a:ea typeface="Times New Roman"/>
              </a:rPr>
              <a:t>وهـذه الأهـداف تكـون </a:t>
            </a:r>
            <a:r>
              <a:rPr lang="ar-IQ" sz="2800" b="1" dirty="0" smtClean="0">
                <a:latin typeface="Calibri"/>
                <a:ea typeface="Times New Roman"/>
              </a:rPr>
              <a:t>مح</a:t>
            </a:r>
            <a:r>
              <a:rPr lang="ar-SA" sz="2800" b="1" dirty="0" smtClean="0">
                <a:latin typeface="Calibri"/>
                <a:ea typeface="Times New Roman"/>
              </a:rPr>
              <a:t>ـ</a:t>
            </a:r>
            <a:r>
              <a:rPr lang="ar-SA" sz="2800" b="1" dirty="0" err="1" smtClean="0">
                <a:latin typeface="Calibri"/>
                <a:ea typeface="Times New Roman"/>
              </a:rPr>
              <a:t>ددة</a:t>
            </a:r>
            <a:r>
              <a:rPr lang="ar-SA" sz="2800" b="1" dirty="0" smtClean="0">
                <a:latin typeface="Calibri"/>
                <a:ea typeface="Times New Roman"/>
              </a:rPr>
              <a:t> </a:t>
            </a:r>
            <a:r>
              <a:rPr lang="ar-SA" sz="2800" b="1" dirty="0">
                <a:latin typeface="Calibri"/>
                <a:ea typeface="Times New Roman"/>
              </a:rPr>
              <a:t>لدرجة واضحة </a:t>
            </a:r>
            <a:r>
              <a:rPr lang="ar-SA" sz="2800" b="1" dirty="0" smtClean="0">
                <a:latin typeface="Calibri"/>
                <a:ea typeface="Times New Roman"/>
              </a:rPr>
              <a:t>ومصا</a:t>
            </a:r>
            <a:r>
              <a:rPr lang="ar-IQ" sz="2800" b="1" dirty="0" smtClean="0">
                <a:latin typeface="Calibri"/>
                <a:ea typeface="Times New Roman"/>
              </a:rPr>
              <a:t>غ</a:t>
            </a:r>
            <a:r>
              <a:rPr lang="ar-SA" sz="2800" b="1" dirty="0" smtClean="0">
                <a:latin typeface="Calibri"/>
                <a:ea typeface="Times New Roman"/>
              </a:rPr>
              <a:t>ة سلوك</a:t>
            </a:r>
            <a:r>
              <a:rPr lang="ar-IQ" sz="2800" b="1" dirty="0" smtClean="0">
                <a:latin typeface="Calibri"/>
                <a:ea typeface="Times New Roman"/>
              </a:rPr>
              <a:t>ي</a:t>
            </a:r>
            <a:r>
              <a:rPr lang="ar-SA" sz="2800" b="1" dirty="0" smtClean="0">
                <a:latin typeface="Calibri"/>
                <a:ea typeface="Times New Roman"/>
              </a:rPr>
              <a:t>ا</a:t>
            </a:r>
            <a:r>
              <a:rPr lang="ar-SA" sz="2800" b="1" dirty="0">
                <a:latin typeface="Calibri"/>
                <a:ea typeface="Times New Roman"/>
              </a:rPr>
              <a:t>، وهي مشتقة من الأهداف العامة </a:t>
            </a:r>
            <a:r>
              <a:rPr lang="ar-SA" sz="2800" b="1" dirty="0" smtClean="0">
                <a:latin typeface="Calibri"/>
                <a:ea typeface="Times New Roman"/>
              </a:rPr>
              <a:t>للمج</a:t>
            </a:r>
            <a:r>
              <a:rPr lang="ar-IQ" sz="2800" b="1" dirty="0" smtClean="0">
                <a:latin typeface="Calibri"/>
                <a:ea typeface="Times New Roman"/>
              </a:rPr>
              <a:t>ت</a:t>
            </a:r>
            <a:r>
              <a:rPr lang="ar-SA" sz="2800" b="1" dirty="0" smtClean="0">
                <a:latin typeface="Calibri"/>
                <a:ea typeface="Times New Roman"/>
              </a:rPr>
              <a:t>مع </a:t>
            </a:r>
            <a:r>
              <a:rPr lang="ar-SA" sz="2800" b="1" dirty="0">
                <a:latin typeface="Calibri"/>
                <a:ea typeface="Times New Roman"/>
              </a:rPr>
              <a:t>التعليمي </a:t>
            </a:r>
            <a:r>
              <a:rPr lang="ar-IQ" sz="2800" b="1" dirty="0" smtClean="0">
                <a:latin typeface="Calibri"/>
                <a:ea typeface="Times New Roman"/>
              </a:rPr>
              <a:t>.</a:t>
            </a:r>
          </a:p>
          <a:p>
            <a:pPr>
              <a:lnSpc>
                <a:spcPct val="107000"/>
              </a:lnSpc>
              <a:spcAft>
                <a:spcPts val="800"/>
              </a:spcAft>
            </a:pPr>
            <a:endParaRPr lang="ar-IQ" sz="2800" b="1" dirty="0" smtClean="0">
              <a:latin typeface="Calibri"/>
              <a:ea typeface="Times New Roman"/>
            </a:endParaRPr>
          </a:p>
        </p:txBody>
      </p:sp>
    </p:spTree>
    <p:extLst>
      <p:ext uri="{BB962C8B-B14F-4D97-AF65-F5344CB8AC3E}">
        <p14:creationId xmlns:p14="http://schemas.microsoft.com/office/powerpoint/2010/main" val="41521278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712968" cy="6290825"/>
          </a:xfrm>
          <a:prstGeom prst="rect">
            <a:avLst/>
          </a:prstGeom>
        </p:spPr>
        <p:txBody>
          <a:bodyPr wrap="square">
            <a:spAutoFit/>
          </a:bodyPr>
          <a:lstStyle/>
          <a:p>
            <a:pPr lvl="0">
              <a:lnSpc>
                <a:spcPct val="107000"/>
              </a:lnSpc>
              <a:spcAft>
                <a:spcPts val="800"/>
              </a:spcAft>
            </a:pPr>
            <a:r>
              <a:rPr lang="ar-IQ" sz="2800" b="1" dirty="0" smtClean="0">
                <a:solidFill>
                  <a:srgbClr val="FF0000"/>
                </a:solidFill>
                <a:latin typeface="Calibri"/>
                <a:ea typeface="Times New Roman"/>
              </a:rPr>
              <a:t>ب- </a:t>
            </a:r>
            <a:r>
              <a:rPr lang="ar-SA" sz="2800" b="1" dirty="0" smtClean="0">
                <a:solidFill>
                  <a:srgbClr val="FF0000"/>
                </a:solidFill>
                <a:latin typeface="Calibri"/>
                <a:ea typeface="Times New Roman"/>
              </a:rPr>
              <a:t>الأنشطة </a:t>
            </a:r>
            <a:r>
              <a:rPr lang="ar-SA" sz="2800" b="1" dirty="0">
                <a:solidFill>
                  <a:srgbClr val="FF0000"/>
                </a:solidFill>
                <a:latin typeface="Calibri"/>
                <a:ea typeface="Times New Roman"/>
              </a:rPr>
              <a:t>التعليمية، </a:t>
            </a:r>
            <a:r>
              <a:rPr lang="ar-SA" sz="2800" b="1" dirty="0">
                <a:solidFill>
                  <a:prstClr val="black"/>
                </a:solidFill>
                <a:latin typeface="Calibri"/>
                <a:ea typeface="Times New Roman"/>
              </a:rPr>
              <a:t>وهي مجموعة الإجراءات والقراءات والتمارين التي </a:t>
            </a:r>
            <a:r>
              <a:rPr lang="ar-IQ" sz="2800" b="1" dirty="0" err="1">
                <a:solidFill>
                  <a:prstClr val="black"/>
                </a:solidFill>
                <a:latin typeface="Calibri"/>
                <a:ea typeface="Times New Roman"/>
              </a:rPr>
              <a:t>ي</a:t>
            </a:r>
            <a:r>
              <a:rPr lang="ar-SA" sz="2800" b="1" dirty="0" smtClean="0">
                <a:solidFill>
                  <a:prstClr val="black"/>
                </a:solidFill>
                <a:latin typeface="Calibri"/>
                <a:ea typeface="Times New Roman"/>
              </a:rPr>
              <a:t>نـاط</a:t>
            </a:r>
            <a:r>
              <a:rPr lang="ar-IQ" sz="2800" b="1" dirty="0" smtClean="0">
                <a:solidFill>
                  <a:prstClr val="black"/>
                </a:solidFill>
                <a:latin typeface="Calibri"/>
                <a:ea typeface="Times New Roman"/>
              </a:rPr>
              <a:t> </a:t>
            </a:r>
            <a:r>
              <a:rPr lang="ar-SA" sz="2800" b="1" dirty="0" err="1" smtClean="0">
                <a:solidFill>
                  <a:prstClr val="black"/>
                </a:solidFill>
                <a:latin typeface="Calibri"/>
                <a:ea typeface="Times New Roman"/>
              </a:rPr>
              <a:t>با</a:t>
            </a:r>
            <a:r>
              <a:rPr lang="ar-IQ" sz="2800" b="1" smtClean="0">
                <a:solidFill>
                  <a:prstClr val="black"/>
                </a:solidFill>
                <a:latin typeface="Calibri"/>
                <a:ea typeface="Times New Roman"/>
              </a:rPr>
              <a:t>لمتعلم تنفيذها </a:t>
            </a:r>
            <a:r>
              <a:rPr lang="ar-SA" sz="2800" b="1" smtClean="0">
                <a:solidFill>
                  <a:prstClr val="black"/>
                </a:solidFill>
                <a:latin typeface="Calibri"/>
                <a:ea typeface="Times New Roman"/>
              </a:rPr>
              <a:t>. </a:t>
            </a:r>
            <a:endParaRPr lang="ar-IQ" sz="2800" b="1" dirty="0" smtClean="0">
              <a:solidFill>
                <a:prstClr val="black"/>
              </a:solidFill>
              <a:latin typeface="Calibri"/>
              <a:ea typeface="Times New Roman"/>
            </a:endParaRPr>
          </a:p>
          <a:p>
            <a:pPr lvl="0">
              <a:lnSpc>
                <a:spcPct val="107000"/>
              </a:lnSpc>
              <a:spcAft>
                <a:spcPts val="800"/>
              </a:spcAft>
            </a:pPr>
            <a:r>
              <a:rPr lang="ar-IQ" sz="2800" b="1" dirty="0" smtClean="0">
                <a:solidFill>
                  <a:srgbClr val="FF0000"/>
                </a:solidFill>
                <a:latin typeface="Calibri"/>
                <a:ea typeface="Times New Roman"/>
              </a:rPr>
              <a:t>ج- </a:t>
            </a:r>
            <a:r>
              <a:rPr lang="ar-SA" sz="2800" b="1" dirty="0">
                <a:solidFill>
                  <a:srgbClr val="FF0000"/>
                </a:solidFill>
                <a:latin typeface="Calibri"/>
                <a:ea typeface="Times New Roman"/>
              </a:rPr>
              <a:t>الأسئلة والتمارين التقويمية </a:t>
            </a:r>
            <a:r>
              <a:rPr lang="ar-SA" sz="2800" b="1" dirty="0">
                <a:solidFill>
                  <a:prstClr val="black"/>
                </a:solidFill>
                <a:latin typeface="Calibri"/>
                <a:ea typeface="Times New Roman"/>
              </a:rPr>
              <a:t>التي تظهر مدى استيعاب المتعلم للمادة الدراسية وبالتالي قدرته على التحقيق الأهداف، وهذه الأسئلة والتمارين تبدأ مع الوحدة التعليمية وتنتهي معها، فهي التقويم المستمر والنامي الذي يظهر مدى قدرة المتعلم على التقدم في المجمع التعليمي. الاختبار النهائي للوحدة التعليمية، ويهدف هذا الاختبار إلى تقويم </a:t>
            </a:r>
            <a:r>
              <a:rPr lang="ar-SA" sz="2800" b="1" dirty="0" smtClean="0">
                <a:solidFill>
                  <a:prstClr val="black"/>
                </a:solidFill>
                <a:latin typeface="Calibri"/>
                <a:ea typeface="Times New Roman"/>
              </a:rPr>
              <a:t>نهائي</a:t>
            </a:r>
            <a:r>
              <a:rPr lang="ar-IQ" sz="2800" b="1" dirty="0" smtClean="0">
                <a:solidFill>
                  <a:prstClr val="black"/>
                </a:solidFill>
                <a:latin typeface="Calibri"/>
                <a:ea typeface="Times New Roman"/>
                <a:cs typeface="Arial"/>
              </a:rPr>
              <a:t> </a:t>
            </a:r>
            <a:r>
              <a:rPr lang="ar-SA" sz="2800" b="1" dirty="0" smtClean="0">
                <a:solidFill>
                  <a:prstClr val="black"/>
                </a:solidFill>
                <a:latin typeface="Calibri"/>
                <a:ea typeface="Times New Roman"/>
              </a:rPr>
              <a:t>للمتعلم </a:t>
            </a:r>
            <a:r>
              <a:rPr lang="ar-SA" sz="2800" b="1" dirty="0">
                <a:solidFill>
                  <a:prstClr val="black"/>
                </a:solidFill>
                <a:latin typeface="Calibri"/>
                <a:ea typeface="Times New Roman"/>
              </a:rPr>
              <a:t>في مدى بلونه الأهداف التعليمية للوحدة</a:t>
            </a:r>
            <a:r>
              <a:rPr lang="ar-SA" sz="2800" b="1" dirty="0" smtClean="0">
                <a:solidFill>
                  <a:prstClr val="black"/>
                </a:solidFill>
                <a:latin typeface="Calibri"/>
                <a:ea typeface="Times New Roman"/>
              </a:rPr>
              <a:t>.</a:t>
            </a:r>
            <a:endParaRPr lang="en-US" sz="2800" b="1" dirty="0">
              <a:solidFill>
                <a:prstClr val="black"/>
              </a:solidFill>
              <a:latin typeface="Calibri"/>
              <a:ea typeface="Times New Roman"/>
              <a:cs typeface="Arial"/>
            </a:endParaRPr>
          </a:p>
          <a:p>
            <a:pPr lvl="0">
              <a:lnSpc>
                <a:spcPct val="107000"/>
              </a:lnSpc>
              <a:spcAft>
                <a:spcPts val="800"/>
              </a:spcAft>
            </a:pPr>
            <a:r>
              <a:rPr lang="ar-IQ" sz="2800" b="1" dirty="0" smtClean="0">
                <a:solidFill>
                  <a:srgbClr val="FF0000"/>
                </a:solidFill>
                <a:latin typeface="Calibri"/>
                <a:ea typeface="Times New Roman"/>
              </a:rPr>
              <a:t>5- </a:t>
            </a:r>
            <a:r>
              <a:rPr lang="ar-SA" sz="2800" b="1" dirty="0" smtClean="0">
                <a:solidFill>
                  <a:srgbClr val="FF0000"/>
                </a:solidFill>
                <a:latin typeface="Calibri"/>
                <a:ea typeface="Times New Roman"/>
              </a:rPr>
              <a:t>الاختيار </a:t>
            </a:r>
            <a:r>
              <a:rPr lang="ar-SA" sz="2800" b="1" dirty="0">
                <a:solidFill>
                  <a:srgbClr val="FF0000"/>
                </a:solidFill>
                <a:latin typeface="Calibri"/>
                <a:ea typeface="Times New Roman"/>
              </a:rPr>
              <a:t>البعدي: </a:t>
            </a:r>
            <a:r>
              <a:rPr lang="ar-SA" sz="2800" b="1" dirty="0">
                <a:solidFill>
                  <a:prstClr val="black"/>
                </a:solidFill>
                <a:latin typeface="Calibri"/>
                <a:ea typeface="Times New Roman"/>
              </a:rPr>
              <a:t>والاختيار البعدي للمجمع التعليمي يهدف إلى تحديد مدى بلوغ المتعلم للأهـداف الأساسية لمجمع التعليمي، وقد يكون الاختبار البعـدي هو نفسه الاختبار القبلي ويرفق بالاختبارين البعدي والشبلي دليل للإجابات الصحيحة ليقوم المتعلم بتصحيحها ذاتياً، وللتأكد من بلوغه الأهداف التي تعلمها مسبقاً.</a:t>
            </a:r>
            <a:endParaRPr lang="en-US" sz="2800" b="1" dirty="0">
              <a:solidFill>
                <a:prstClr val="black"/>
              </a:solidFill>
              <a:latin typeface="Calibri"/>
              <a:ea typeface="Times New Roman"/>
              <a:cs typeface="Arial"/>
            </a:endParaRPr>
          </a:p>
        </p:txBody>
      </p:sp>
    </p:spTree>
    <p:extLst>
      <p:ext uri="{BB962C8B-B14F-4D97-AF65-F5344CB8AC3E}">
        <p14:creationId xmlns:p14="http://schemas.microsoft.com/office/powerpoint/2010/main" val="39792743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76672"/>
            <a:ext cx="8352929" cy="5632311"/>
          </a:xfrm>
          <a:prstGeom prst="rect">
            <a:avLst/>
          </a:prstGeom>
        </p:spPr>
        <p:txBody>
          <a:bodyPr wrap="square">
            <a:spAutoFit/>
          </a:bodyPr>
          <a:lstStyle/>
          <a:p>
            <a:r>
              <a:rPr lang="ar-IQ" sz="2000" b="1" dirty="0" smtClean="0">
                <a:solidFill>
                  <a:prstClr val="black"/>
                </a:solidFill>
              </a:rPr>
              <a:t>المصادر :</a:t>
            </a:r>
          </a:p>
          <a:p>
            <a:r>
              <a:rPr lang="ar-IQ" sz="2000" dirty="0" smtClean="0">
                <a:solidFill>
                  <a:prstClr val="black"/>
                </a:solidFill>
              </a:rPr>
              <a:t>1- </a:t>
            </a:r>
            <a:r>
              <a:rPr lang="ar-IQ" sz="2000" dirty="0" err="1" smtClean="0">
                <a:solidFill>
                  <a:prstClr val="black"/>
                </a:solidFill>
              </a:rPr>
              <a:t>امبو</a:t>
            </a:r>
            <a:r>
              <a:rPr lang="ar-IQ" sz="2000" dirty="0" smtClean="0">
                <a:solidFill>
                  <a:prstClr val="black"/>
                </a:solidFill>
              </a:rPr>
              <a:t> سعيدي ، عبدالله بن خميس ، البلوشي ، سلمان بن محمد ، </a:t>
            </a:r>
            <a:r>
              <a:rPr lang="ar-IQ" sz="2000" b="1" dirty="0" smtClean="0">
                <a:solidFill>
                  <a:prstClr val="black"/>
                </a:solidFill>
              </a:rPr>
              <a:t>طرائق تدريس العلوم مفاهيم وتطبيقات علميه</a:t>
            </a:r>
            <a:r>
              <a:rPr lang="ar-IQ" sz="2000" dirty="0" smtClean="0">
                <a:solidFill>
                  <a:prstClr val="black"/>
                </a:solidFill>
              </a:rPr>
              <a:t> ، دار المسيرة للنشر والتوزيع والطباعة ، 2008م.</a:t>
            </a:r>
          </a:p>
          <a:p>
            <a:endParaRPr lang="ar-IQ" sz="2000" dirty="0" smtClean="0">
              <a:solidFill>
                <a:prstClr val="black"/>
              </a:solidFill>
            </a:endParaRPr>
          </a:p>
          <a:p>
            <a:r>
              <a:rPr lang="ar-IQ" sz="2000" dirty="0" smtClean="0">
                <a:solidFill>
                  <a:prstClr val="black"/>
                </a:solidFill>
              </a:rPr>
              <a:t>2- العتوم ، عدنان ، واخرون ، </a:t>
            </a:r>
            <a:r>
              <a:rPr lang="ar-IQ" sz="2000" b="1" dirty="0" smtClean="0">
                <a:solidFill>
                  <a:prstClr val="black"/>
                </a:solidFill>
              </a:rPr>
              <a:t>علم النفس التربوي النظرية والتطبيق </a:t>
            </a:r>
            <a:r>
              <a:rPr lang="ar-IQ" sz="2000" dirty="0" smtClean="0">
                <a:solidFill>
                  <a:prstClr val="black"/>
                </a:solidFill>
              </a:rPr>
              <a:t>، دار الميسرة للنشر والتوزيع والطباعة ،عمان ، 2005م.</a:t>
            </a:r>
          </a:p>
          <a:p>
            <a:endParaRPr lang="ar-IQ" sz="2000" dirty="0" smtClean="0">
              <a:solidFill>
                <a:prstClr val="black"/>
              </a:solidFill>
            </a:endParaRPr>
          </a:p>
          <a:p>
            <a:r>
              <a:rPr lang="ar-IQ" sz="2000" dirty="0" smtClean="0">
                <a:solidFill>
                  <a:prstClr val="black"/>
                </a:solidFill>
              </a:rPr>
              <a:t>3- مرعي ، توفيق ، الحيلة محمد محمود، </a:t>
            </a:r>
            <a:r>
              <a:rPr lang="ar-IQ" sz="2000" b="1" dirty="0" smtClean="0">
                <a:solidFill>
                  <a:prstClr val="black"/>
                </a:solidFill>
              </a:rPr>
              <a:t>طرائق تدريس العامة </a:t>
            </a:r>
            <a:r>
              <a:rPr lang="ar-IQ" sz="2000" dirty="0" smtClean="0">
                <a:solidFill>
                  <a:prstClr val="black"/>
                </a:solidFill>
              </a:rPr>
              <a:t>،دار المسيرة للنشر للتوزيع والطباعة، عمان 2002م </a:t>
            </a:r>
            <a:r>
              <a:rPr lang="ar-IQ" sz="2000" dirty="0" smtClean="0">
                <a:solidFill>
                  <a:prstClr val="black"/>
                </a:solidFill>
              </a:rPr>
              <a:t>.</a:t>
            </a:r>
          </a:p>
          <a:p>
            <a:r>
              <a:rPr lang="ar-IQ" sz="2000" dirty="0" smtClean="0"/>
              <a:t> 4-مرعي ، توفيق أحمد، الحيلة ، </a:t>
            </a:r>
            <a:r>
              <a:rPr lang="ar-IQ" sz="2000" dirty="0"/>
              <a:t>محمد محمود </a:t>
            </a:r>
            <a:r>
              <a:rPr lang="ar-IQ" sz="2000" dirty="0" smtClean="0"/>
              <a:t>، </a:t>
            </a:r>
            <a:r>
              <a:rPr lang="ar-IQ" sz="2000" b="1" dirty="0" smtClean="0"/>
              <a:t>تفريد </a:t>
            </a:r>
            <a:r>
              <a:rPr lang="ar-IQ" sz="2000" b="1" dirty="0"/>
              <a:t>التعليم </a:t>
            </a:r>
            <a:r>
              <a:rPr lang="ar-IQ" sz="2000" dirty="0" smtClean="0"/>
              <a:t>، </a:t>
            </a:r>
            <a:r>
              <a:rPr lang="ar-IQ" sz="2000" dirty="0"/>
              <a:t>دار </a:t>
            </a:r>
            <a:r>
              <a:rPr lang="ar-IQ" sz="2000" dirty="0" err="1" smtClean="0"/>
              <a:t>الفكرللطباعة</a:t>
            </a:r>
            <a:r>
              <a:rPr lang="ar-IQ" sz="2000" dirty="0" smtClean="0"/>
              <a:t> والنشر والتوزيع ، عمان 1998م..</a:t>
            </a:r>
            <a:endParaRPr lang="ar-IQ" sz="2000" dirty="0" smtClean="0">
              <a:solidFill>
                <a:prstClr val="black"/>
              </a:solidFill>
            </a:endParaRPr>
          </a:p>
          <a:p>
            <a:endParaRPr lang="ar-IQ" sz="2000" dirty="0" smtClean="0">
              <a:solidFill>
                <a:prstClr val="black"/>
              </a:solidFill>
            </a:endParaRPr>
          </a:p>
          <a:p>
            <a:endParaRPr lang="ar-IQ" sz="2000" dirty="0" smtClean="0">
              <a:solidFill>
                <a:prstClr val="black"/>
              </a:solidFill>
            </a:endParaRPr>
          </a:p>
          <a:p>
            <a:r>
              <a:rPr lang="ar-IQ" sz="2000" dirty="0" smtClean="0">
                <a:solidFill>
                  <a:prstClr val="black"/>
                </a:solidFill>
              </a:rPr>
              <a:t>5- </a:t>
            </a:r>
            <a:r>
              <a:rPr lang="ar-IQ" sz="2000" dirty="0" smtClean="0">
                <a:solidFill>
                  <a:prstClr val="black"/>
                </a:solidFill>
              </a:rPr>
              <a:t>محمد علي ، </a:t>
            </a:r>
            <a:r>
              <a:rPr lang="ar-IQ" sz="2000" b="1" dirty="0" smtClean="0">
                <a:solidFill>
                  <a:prstClr val="black"/>
                </a:solidFill>
              </a:rPr>
              <a:t>التربية العملية وتدريس العلوم </a:t>
            </a:r>
            <a:r>
              <a:rPr lang="ar-IQ" sz="2000" dirty="0" smtClean="0">
                <a:solidFill>
                  <a:prstClr val="black"/>
                </a:solidFill>
              </a:rPr>
              <a:t>، دار المسيرة للنشر والتوزيع والطباعة ،عمان ، 2002م.</a:t>
            </a:r>
          </a:p>
          <a:p>
            <a:endParaRPr lang="ar-IQ" sz="2000" dirty="0" smtClean="0">
              <a:solidFill>
                <a:prstClr val="black"/>
              </a:solidFill>
            </a:endParaRPr>
          </a:p>
          <a:p>
            <a:r>
              <a:rPr lang="ar-IQ" sz="2000" dirty="0" smtClean="0">
                <a:solidFill>
                  <a:prstClr val="black"/>
                </a:solidFill>
              </a:rPr>
              <a:t>6- </a:t>
            </a:r>
            <a:r>
              <a:rPr lang="ar-IQ" sz="2000" smtClean="0">
                <a:solidFill>
                  <a:prstClr val="black"/>
                </a:solidFill>
              </a:rPr>
              <a:t>ا</a:t>
            </a:r>
            <a:r>
              <a:rPr lang="ar-IQ" sz="2000" smtClean="0">
                <a:solidFill>
                  <a:prstClr val="black"/>
                </a:solidFill>
              </a:rPr>
              <a:t>لسليتي</a:t>
            </a:r>
            <a:r>
              <a:rPr lang="ar-IQ" sz="2000" dirty="0" smtClean="0">
                <a:solidFill>
                  <a:prstClr val="black"/>
                </a:solidFill>
              </a:rPr>
              <a:t> </a:t>
            </a:r>
            <a:r>
              <a:rPr lang="ar-IQ" sz="2000" dirty="0" smtClean="0">
                <a:solidFill>
                  <a:prstClr val="black"/>
                </a:solidFill>
              </a:rPr>
              <a:t>، فراس ، </a:t>
            </a:r>
            <a:r>
              <a:rPr lang="ar-IQ" sz="2000" b="1" dirty="0" smtClean="0">
                <a:solidFill>
                  <a:prstClr val="black"/>
                </a:solidFill>
              </a:rPr>
              <a:t>استراتيجيات التعليم والتعلم النظرية والتطبيق </a:t>
            </a:r>
            <a:r>
              <a:rPr lang="ar-IQ" sz="2000" dirty="0" smtClean="0">
                <a:solidFill>
                  <a:prstClr val="black"/>
                </a:solidFill>
              </a:rPr>
              <a:t>، عالم الكتب الحديث للتوزيع والنشر ، عمان ، 2008م.</a:t>
            </a:r>
            <a:endParaRPr lang="en-US" dirty="0"/>
          </a:p>
        </p:txBody>
      </p:sp>
    </p:spTree>
    <p:extLst>
      <p:ext uri="{BB962C8B-B14F-4D97-AF65-F5344CB8AC3E}">
        <p14:creationId xmlns:p14="http://schemas.microsoft.com/office/powerpoint/2010/main" val="39509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47864" y="2780928"/>
            <a:ext cx="2376264" cy="115212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خصائص البرنامج </a:t>
            </a:r>
            <a:endParaRPr lang="en-US" dirty="0"/>
          </a:p>
        </p:txBody>
      </p:sp>
      <p:sp>
        <p:nvSpPr>
          <p:cNvPr id="3" name="مستطيل 2"/>
          <p:cNvSpPr/>
          <p:nvPr/>
        </p:nvSpPr>
        <p:spPr>
          <a:xfrm>
            <a:off x="3203848" y="188640"/>
            <a:ext cx="2520280" cy="93610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dirty="0" smtClean="0"/>
              <a:t>يعمل كل طالب بمفرده </a:t>
            </a:r>
            <a:endParaRPr lang="en-US" dirty="0"/>
          </a:p>
        </p:txBody>
      </p:sp>
      <p:sp>
        <p:nvSpPr>
          <p:cNvPr id="4" name="مستطيل 3"/>
          <p:cNvSpPr/>
          <p:nvPr/>
        </p:nvSpPr>
        <p:spPr>
          <a:xfrm>
            <a:off x="6516217" y="1340768"/>
            <a:ext cx="2364474" cy="7920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يعمل كل طالب حسب سرعته </a:t>
            </a:r>
            <a:endParaRPr lang="en-US" dirty="0"/>
          </a:p>
        </p:txBody>
      </p:sp>
      <p:sp>
        <p:nvSpPr>
          <p:cNvPr id="5" name="مستطيل 4"/>
          <p:cNvSpPr/>
          <p:nvPr/>
        </p:nvSpPr>
        <p:spPr>
          <a:xfrm>
            <a:off x="390074" y="1268760"/>
            <a:ext cx="2237710" cy="8640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يوجه البرنامج الطالب عند ما يخطئ </a:t>
            </a:r>
            <a:r>
              <a:rPr lang="ar-IQ" dirty="0" err="1" smtClean="0"/>
              <a:t>بالاجابة</a:t>
            </a:r>
            <a:r>
              <a:rPr lang="ar-IQ" dirty="0" smtClean="0"/>
              <a:t> </a:t>
            </a:r>
            <a:endParaRPr lang="en-US" dirty="0"/>
          </a:p>
        </p:txBody>
      </p:sp>
      <p:sp>
        <p:nvSpPr>
          <p:cNvPr id="6" name="مستطيل 5"/>
          <p:cNvSpPr/>
          <p:nvPr/>
        </p:nvSpPr>
        <p:spPr>
          <a:xfrm>
            <a:off x="6684447" y="3104964"/>
            <a:ext cx="2304256" cy="8280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تقديم المادة التعليمية بشكل اطارات </a:t>
            </a:r>
            <a:endParaRPr lang="en-US" dirty="0"/>
          </a:p>
        </p:txBody>
      </p:sp>
      <p:sp>
        <p:nvSpPr>
          <p:cNvPr id="7" name="مستطيل 6"/>
          <p:cNvSpPr/>
          <p:nvPr/>
        </p:nvSpPr>
        <p:spPr>
          <a:xfrm>
            <a:off x="6516217" y="4725144"/>
            <a:ext cx="2364474" cy="110881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يستجيب الطالب  فيه استجابة معينة للمثير ( السؤال ) وغالبا </a:t>
            </a:r>
            <a:r>
              <a:rPr lang="ar-IQ" dirty="0" err="1" smtClean="0"/>
              <a:t>ماتكون</a:t>
            </a:r>
            <a:r>
              <a:rPr lang="ar-IQ" dirty="0" smtClean="0"/>
              <a:t> استجابة موفقة </a:t>
            </a:r>
            <a:endParaRPr lang="en-US" dirty="0"/>
          </a:p>
        </p:txBody>
      </p:sp>
      <p:sp>
        <p:nvSpPr>
          <p:cNvPr id="8" name="مستطيل 7"/>
          <p:cNvSpPr/>
          <p:nvPr/>
        </p:nvSpPr>
        <p:spPr>
          <a:xfrm>
            <a:off x="3203848" y="5723838"/>
            <a:ext cx="2520280" cy="80150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dirty="0" smtClean="0"/>
              <a:t>يسمح للطالب معرفة الاجابة </a:t>
            </a:r>
            <a:r>
              <a:rPr lang="ar-IQ" dirty="0" err="1" smtClean="0"/>
              <a:t>الصحيه</a:t>
            </a:r>
            <a:r>
              <a:rPr lang="ar-IQ" dirty="0" smtClean="0"/>
              <a:t> </a:t>
            </a:r>
            <a:endParaRPr lang="en-US" dirty="0"/>
          </a:p>
        </p:txBody>
      </p:sp>
      <p:sp>
        <p:nvSpPr>
          <p:cNvPr id="9" name="مستطيل 8"/>
          <p:cNvSpPr/>
          <p:nvPr/>
        </p:nvSpPr>
        <p:spPr>
          <a:xfrm>
            <a:off x="102043" y="3104964"/>
            <a:ext cx="2304256" cy="9361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التقويم الذاتي المستمر وشعور الطالب بالتوافق خطوه اثر خطوه </a:t>
            </a:r>
            <a:endParaRPr lang="en-US" dirty="0"/>
          </a:p>
        </p:txBody>
      </p:sp>
      <p:sp>
        <p:nvSpPr>
          <p:cNvPr id="10" name="مستطيل 9"/>
          <p:cNvSpPr/>
          <p:nvPr/>
        </p:nvSpPr>
        <p:spPr>
          <a:xfrm>
            <a:off x="425949" y="5234132"/>
            <a:ext cx="1980349" cy="97941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dirty="0" smtClean="0"/>
              <a:t>يعزز ذلك عملية التعليم </a:t>
            </a:r>
            <a:endParaRPr lang="en-US" dirty="0"/>
          </a:p>
        </p:txBody>
      </p:sp>
      <p:sp>
        <p:nvSpPr>
          <p:cNvPr id="11" name="سهم إلى اليمين 10"/>
          <p:cNvSpPr/>
          <p:nvPr/>
        </p:nvSpPr>
        <p:spPr>
          <a:xfrm rot="2575030">
            <a:off x="5487941" y="4189977"/>
            <a:ext cx="1370115" cy="408702"/>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2" name="سهم إلى اليمين 11"/>
          <p:cNvSpPr/>
          <p:nvPr/>
        </p:nvSpPr>
        <p:spPr>
          <a:xfrm rot="19773930">
            <a:off x="5626578" y="2257989"/>
            <a:ext cx="1092837"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3" name="سهم إلى اليمين 12"/>
          <p:cNvSpPr/>
          <p:nvPr/>
        </p:nvSpPr>
        <p:spPr>
          <a:xfrm>
            <a:off x="5724128" y="3264676"/>
            <a:ext cx="1016180"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4" name="سهم إلى اليمين 13"/>
          <p:cNvSpPr/>
          <p:nvPr/>
        </p:nvSpPr>
        <p:spPr>
          <a:xfrm rot="10800000">
            <a:off x="2347826" y="3356992"/>
            <a:ext cx="1000038"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5" name="سهم إلى اليمين 14"/>
          <p:cNvSpPr/>
          <p:nvPr/>
        </p:nvSpPr>
        <p:spPr>
          <a:xfrm rot="7423825">
            <a:off x="2062787" y="4415709"/>
            <a:ext cx="1662920"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6" name="سهم إلى اليمين 15"/>
          <p:cNvSpPr/>
          <p:nvPr/>
        </p:nvSpPr>
        <p:spPr>
          <a:xfrm rot="5400000">
            <a:off x="3611758" y="4638571"/>
            <a:ext cx="1790781"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7" name="سهم إلى اليمين 16"/>
          <p:cNvSpPr/>
          <p:nvPr/>
        </p:nvSpPr>
        <p:spPr>
          <a:xfrm rot="12862253">
            <a:off x="2418090" y="2257991"/>
            <a:ext cx="1092837"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8" name="سهم إلى اليمين 17"/>
          <p:cNvSpPr/>
          <p:nvPr/>
        </p:nvSpPr>
        <p:spPr>
          <a:xfrm rot="16383264">
            <a:off x="3724457" y="1764588"/>
            <a:ext cx="1655367" cy="379758"/>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0434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116632"/>
            <a:ext cx="8856984" cy="5325817"/>
          </a:xfrm>
          <a:prstGeom prst="rect">
            <a:avLst/>
          </a:prstGeom>
        </p:spPr>
        <p:txBody>
          <a:bodyPr wrap="square">
            <a:spAutoFit/>
          </a:bodyPr>
          <a:lstStyle/>
          <a:p>
            <a:pPr>
              <a:lnSpc>
                <a:spcPct val="107000"/>
              </a:lnSpc>
              <a:spcAft>
                <a:spcPts val="800"/>
              </a:spcAft>
            </a:pPr>
            <a:r>
              <a:rPr lang="ar-SA" sz="3600" b="1" dirty="0" smtClean="0">
                <a:solidFill>
                  <a:srgbClr val="FF0000"/>
                </a:solidFill>
                <a:ea typeface="Times New Roman"/>
              </a:rPr>
              <a:t>مميزاته</a:t>
            </a:r>
            <a:r>
              <a:rPr lang="ar-IQ" sz="3600" b="1" dirty="0" smtClean="0">
                <a:solidFill>
                  <a:srgbClr val="FF0000"/>
                </a:solidFill>
                <a:ea typeface="Times New Roman"/>
              </a:rPr>
              <a:t> البرنامج التعليمي </a:t>
            </a:r>
            <a:r>
              <a:rPr lang="ar-SA" sz="3600" b="1" dirty="0" smtClean="0">
                <a:solidFill>
                  <a:srgbClr val="FF0000"/>
                </a:solidFill>
                <a:ea typeface="Times New Roman"/>
              </a:rPr>
              <a:t>:</a:t>
            </a:r>
            <a:endParaRPr lang="ar-IQ" sz="3600" b="1" dirty="0" smtClean="0">
              <a:solidFill>
                <a:srgbClr val="FF0000"/>
              </a:solidFill>
              <a:ea typeface="Times New Roman"/>
            </a:endParaRPr>
          </a:p>
          <a:p>
            <a:pPr>
              <a:lnSpc>
                <a:spcPct val="107000"/>
              </a:lnSpc>
              <a:spcAft>
                <a:spcPts val="800"/>
              </a:spcAft>
            </a:pPr>
            <a:endParaRPr lang="en-US" sz="3600" b="1" dirty="0">
              <a:solidFill>
                <a:srgbClr val="FF0000"/>
              </a:solidFill>
              <a:ea typeface="Times New Roman"/>
              <a:cs typeface="Arial"/>
            </a:endParaRPr>
          </a:p>
          <a:p>
            <a:pPr>
              <a:lnSpc>
                <a:spcPct val="107000"/>
              </a:lnSpc>
              <a:spcAft>
                <a:spcPts val="800"/>
              </a:spcAft>
            </a:pPr>
            <a:endParaRPr lang="ar-IQ" sz="2800" b="1" dirty="0" smtClean="0">
              <a:ea typeface="Times New Roman"/>
            </a:endParaRPr>
          </a:p>
          <a:p>
            <a:pPr>
              <a:lnSpc>
                <a:spcPct val="107000"/>
              </a:lnSpc>
              <a:spcAft>
                <a:spcPts val="800"/>
              </a:spcAft>
            </a:pPr>
            <a:endParaRPr lang="ar-IQ" sz="2800" b="1" dirty="0">
              <a:ea typeface="Times New Roman"/>
            </a:endParaRPr>
          </a:p>
          <a:p>
            <a:pPr>
              <a:lnSpc>
                <a:spcPct val="107000"/>
              </a:lnSpc>
              <a:spcAft>
                <a:spcPts val="800"/>
              </a:spcAft>
            </a:pPr>
            <a:endParaRPr lang="ar-IQ" sz="2800" b="1" dirty="0" smtClean="0">
              <a:ea typeface="Times New Roman"/>
            </a:endParaRPr>
          </a:p>
          <a:p>
            <a:pPr>
              <a:lnSpc>
                <a:spcPct val="107000"/>
              </a:lnSpc>
              <a:spcAft>
                <a:spcPts val="800"/>
              </a:spcAft>
            </a:pPr>
            <a:endParaRPr lang="ar-IQ" sz="2800" b="1" dirty="0" smtClean="0">
              <a:ea typeface="Times New Roman"/>
            </a:endParaRPr>
          </a:p>
          <a:p>
            <a:pPr lvl="0">
              <a:lnSpc>
                <a:spcPct val="107000"/>
              </a:lnSpc>
              <a:spcAft>
                <a:spcPts val="800"/>
              </a:spcAft>
            </a:pPr>
            <a:endParaRPr lang="ar-IQ" sz="2800" b="1" dirty="0" smtClean="0">
              <a:solidFill>
                <a:prstClr val="black"/>
              </a:solidFill>
              <a:ea typeface="Times New Roman"/>
            </a:endParaRPr>
          </a:p>
          <a:p>
            <a:pPr lvl="0">
              <a:lnSpc>
                <a:spcPct val="107000"/>
              </a:lnSpc>
              <a:spcAft>
                <a:spcPts val="800"/>
              </a:spcAft>
            </a:pPr>
            <a:endParaRPr lang="ar-IQ" sz="2800" b="1" dirty="0">
              <a:solidFill>
                <a:prstClr val="black"/>
              </a:solidFill>
              <a:ea typeface="Times New Roman"/>
            </a:endParaRPr>
          </a:p>
          <a:p>
            <a:pPr lvl="0">
              <a:lnSpc>
                <a:spcPct val="107000"/>
              </a:lnSpc>
              <a:spcAft>
                <a:spcPts val="800"/>
              </a:spcAft>
            </a:pPr>
            <a:endParaRPr lang="ar-IQ" sz="2800" b="1" dirty="0" smtClean="0">
              <a:solidFill>
                <a:prstClr val="black"/>
              </a:solidFill>
              <a:ea typeface="Times New Roman"/>
            </a:endParaRPr>
          </a:p>
        </p:txBody>
      </p:sp>
      <p:sp>
        <p:nvSpPr>
          <p:cNvPr id="2" name="مستطيل 1"/>
          <p:cNvSpPr/>
          <p:nvPr/>
        </p:nvSpPr>
        <p:spPr>
          <a:xfrm>
            <a:off x="395536" y="671460"/>
            <a:ext cx="8424936" cy="102934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nSpc>
                <a:spcPct val="107000"/>
              </a:lnSpc>
              <a:spcAft>
                <a:spcPts val="800"/>
              </a:spcAft>
            </a:pPr>
            <a:r>
              <a:rPr lang="ar-SA" sz="2400" b="1" dirty="0">
                <a:solidFill>
                  <a:prstClr val="black"/>
                </a:solidFill>
                <a:ea typeface="Times New Roman"/>
              </a:rPr>
              <a:t>1- العناية الشديدة بالأهداف والمعايير السلوكية لمستويات الأداء التي يحاول المتعلم الوصول إليها، مما يؤدي إلى دفة اختبار المواقف التعليمية التي تحقق هذه الأهداف. </a:t>
            </a:r>
            <a:endParaRPr lang="ar-IQ" sz="2400" b="1" dirty="0">
              <a:solidFill>
                <a:prstClr val="black"/>
              </a:solidFill>
              <a:ea typeface="Times New Roman"/>
            </a:endParaRPr>
          </a:p>
        </p:txBody>
      </p:sp>
      <p:sp>
        <p:nvSpPr>
          <p:cNvPr id="4" name="مستطيل 3"/>
          <p:cNvSpPr/>
          <p:nvPr/>
        </p:nvSpPr>
        <p:spPr>
          <a:xfrm>
            <a:off x="179512" y="1844824"/>
            <a:ext cx="8640960" cy="12241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nSpc>
                <a:spcPct val="107000"/>
              </a:lnSpc>
              <a:spcAft>
                <a:spcPts val="800"/>
              </a:spcAft>
            </a:pPr>
            <a:r>
              <a:rPr lang="ar-SA" sz="2000" b="1" dirty="0" smtClean="0">
                <a:solidFill>
                  <a:prstClr val="black"/>
                </a:solidFill>
                <a:ea typeface="Times New Roman"/>
              </a:rPr>
              <a:t>٢</a:t>
            </a:r>
            <a:r>
              <a:rPr lang="ar-SA" sz="2400" b="1" dirty="0" smtClean="0">
                <a:solidFill>
                  <a:prstClr val="black"/>
                </a:solidFill>
                <a:ea typeface="Times New Roman"/>
              </a:rPr>
              <a:t>- </a:t>
            </a:r>
            <a:r>
              <a:rPr lang="ar-SA" sz="2400" b="1" dirty="0">
                <a:solidFill>
                  <a:prstClr val="black"/>
                </a:solidFill>
                <a:ea typeface="Times New Roman"/>
              </a:rPr>
              <a:t>تحرير التعليم المبرمج المعلمين من المهمات الروتينية ويتيح لهم فرص التفرغ لبعض الاعمال التربوية .</a:t>
            </a:r>
            <a:endParaRPr lang="en-US" sz="2400" b="1" dirty="0">
              <a:solidFill>
                <a:prstClr val="black"/>
              </a:solidFill>
              <a:ea typeface="Times New Roman"/>
              <a:cs typeface="Arial"/>
            </a:endParaRPr>
          </a:p>
        </p:txBody>
      </p:sp>
      <p:sp>
        <p:nvSpPr>
          <p:cNvPr id="5" name="مستطيل 4"/>
          <p:cNvSpPr/>
          <p:nvPr/>
        </p:nvSpPr>
        <p:spPr>
          <a:xfrm>
            <a:off x="149357" y="3284984"/>
            <a:ext cx="8640960" cy="8640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nSpc>
                <a:spcPct val="107000"/>
              </a:lnSpc>
              <a:spcAft>
                <a:spcPts val="800"/>
              </a:spcAft>
            </a:pPr>
            <a:r>
              <a:rPr lang="ar-IQ" sz="2400" b="1" dirty="0" smtClean="0">
                <a:solidFill>
                  <a:prstClr val="black"/>
                </a:solidFill>
                <a:ea typeface="Times New Roman"/>
              </a:rPr>
              <a:t>3- </a:t>
            </a:r>
            <a:r>
              <a:rPr lang="ar-SA" sz="2400" b="1" dirty="0" smtClean="0">
                <a:solidFill>
                  <a:prstClr val="black"/>
                </a:solidFill>
                <a:ea typeface="Times New Roman"/>
              </a:rPr>
              <a:t>  </a:t>
            </a:r>
            <a:r>
              <a:rPr lang="ar-SA" sz="2400" b="1" dirty="0">
                <a:solidFill>
                  <a:prstClr val="black"/>
                </a:solidFill>
                <a:ea typeface="Times New Roman"/>
              </a:rPr>
              <a:t>يشير المتعلم المبرمجة الطلبة بالنجاح على التقدم .</a:t>
            </a:r>
            <a:endParaRPr lang="ar-IQ" sz="2400" b="1" dirty="0">
              <a:solidFill>
                <a:prstClr val="black"/>
              </a:solidFill>
              <a:ea typeface="Times New Roman"/>
            </a:endParaRPr>
          </a:p>
        </p:txBody>
      </p:sp>
      <p:sp>
        <p:nvSpPr>
          <p:cNvPr id="6" name="مستطيل 5"/>
          <p:cNvSpPr/>
          <p:nvPr/>
        </p:nvSpPr>
        <p:spPr>
          <a:xfrm>
            <a:off x="323394" y="4365104"/>
            <a:ext cx="8496944"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nSpc>
                <a:spcPct val="107000"/>
              </a:lnSpc>
              <a:spcAft>
                <a:spcPts val="800"/>
              </a:spcAft>
            </a:pPr>
            <a:r>
              <a:rPr lang="ar-IQ" sz="2400" b="1" dirty="0" smtClean="0">
                <a:solidFill>
                  <a:prstClr val="black"/>
                </a:solidFill>
                <a:ea typeface="Times New Roman"/>
              </a:rPr>
              <a:t>4- </a:t>
            </a:r>
            <a:r>
              <a:rPr lang="ar-SA" sz="2400" b="1" dirty="0" smtClean="0">
                <a:solidFill>
                  <a:prstClr val="black"/>
                </a:solidFill>
                <a:ea typeface="Times New Roman"/>
              </a:rPr>
              <a:t>يثير </a:t>
            </a:r>
            <a:r>
              <a:rPr lang="ar-SA" sz="2400" b="1" dirty="0">
                <a:solidFill>
                  <a:prstClr val="black"/>
                </a:solidFill>
                <a:ea typeface="Times New Roman"/>
              </a:rPr>
              <a:t>دافعية الطلبة من خلال إتاحة حرية اختيار المواد التعليميـة لهم، والتي ينظمها المعلم بما يتلاءم واهتماماتهم وقدراتهم.</a:t>
            </a:r>
            <a:endParaRPr lang="en-US" sz="2400" b="1" dirty="0">
              <a:solidFill>
                <a:prstClr val="black"/>
              </a:solidFill>
              <a:ea typeface="Times New Roman"/>
              <a:cs typeface="Arial"/>
            </a:endParaRPr>
          </a:p>
        </p:txBody>
      </p:sp>
      <p:sp>
        <p:nvSpPr>
          <p:cNvPr id="7" name="مستطيل 6"/>
          <p:cNvSpPr/>
          <p:nvPr/>
        </p:nvSpPr>
        <p:spPr>
          <a:xfrm>
            <a:off x="539552" y="5471590"/>
            <a:ext cx="8280920" cy="119776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nSpc>
                <a:spcPct val="107000"/>
              </a:lnSpc>
              <a:spcAft>
                <a:spcPts val="800"/>
              </a:spcAft>
            </a:pPr>
            <a:r>
              <a:rPr lang="ar-IQ" sz="2400" b="1" dirty="0">
                <a:solidFill>
                  <a:prstClr val="black"/>
                </a:solidFill>
                <a:ea typeface="Times New Roman"/>
              </a:rPr>
              <a:t>5</a:t>
            </a:r>
            <a:r>
              <a:rPr lang="ar-SA" sz="2400" b="1" dirty="0">
                <a:solidFill>
                  <a:prstClr val="black"/>
                </a:solidFill>
                <a:ea typeface="Times New Roman"/>
              </a:rPr>
              <a:t>- الحصول المباشر على نتيجة الاستجابة يؤدي إلى تأكيد الاستجابة الصحيحة وتحقيق التعلم، وهذا ما يسمى بالتغذية الراجعة الفورية التي تزيـد مـن دافعيـة المتعلم نحو التعلم.</a:t>
            </a:r>
            <a:endParaRPr lang="en-US" sz="2400" b="1" dirty="0">
              <a:solidFill>
                <a:prstClr val="black"/>
              </a:solidFill>
              <a:ea typeface="Times New Roman"/>
              <a:cs typeface="Arial"/>
            </a:endParaRPr>
          </a:p>
        </p:txBody>
      </p:sp>
    </p:spTree>
    <p:extLst>
      <p:ext uri="{BB962C8B-B14F-4D97-AF65-F5344CB8AC3E}">
        <p14:creationId xmlns:p14="http://schemas.microsoft.com/office/powerpoint/2010/main" val="342171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45740"/>
            <a:ext cx="8856984" cy="3605539"/>
          </a:xfrm>
          <a:prstGeom prst="rect">
            <a:avLst/>
          </a:prstGeom>
        </p:spPr>
        <p:txBody>
          <a:bodyPr wrap="square">
            <a:spAutoFit/>
          </a:bodyPr>
          <a:lstStyle/>
          <a:p>
            <a:pPr>
              <a:lnSpc>
                <a:spcPct val="107000"/>
              </a:lnSpc>
              <a:spcAft>
                <a:spcPts val="800"/>
              </a:spcAft>
            </a:pPr>
            <a:endParaRPr lang="ar-IQ" sz="2800" b="1" dirty="0">
              <a:ea typeface="Times New Roman"/>
            </a:endParaRPr>
          </a:p>
          <a:p>
            <a:pPr>
              <a:lnSpc>
                <a:spcPct val="107000"/>
              </a:lnSpc>
              <a:spcAft>
                <a:spcPts val="800"/>
              </a:spcAft>
            </a:pPr>
            <a:endParaRPr lang="ar-IQ" sz="3200" b="1" dirty="0" smtClean="0">
              <a:ea typeface="Times New Roman"/>
            </a:endParaRPr>
          </a:p>
          <a:p>
            <a:pPr>
              <a:lnSpc>
                <a:spcPct val="107000"/>
              </a:lnSpc>
              <a:spcAft>
                <a:spcPts val="800"/>
              </a:spcAft>
            </a:pPr>
            <a:endParaRPr lang="ar-IQ" sz="3200" b="1" dirty="0">
              <a:ea typeface="Times New Roman"/>
            </a:endParaRPr>
          </a:p>
          <a:p>
            <a:pPr>
              <a:lnSpc>
                <a:spcPct val="107000"/>
              </a:lnSpc>
              <a:spcAft>
                <a:spcPts val="800"/>
              </a:spcAft>
            </a:pPr>
            <a:endParaRPr lang="ar-IQ" sz="3200" b="1" dirty="0" smtClean="0">
              <a:ea typeface="Times New Roman"/>
            </a:endParaRPr>
          </a:p>
          <a:p>
            <a:pPr>
              <a:lnSpc>
                <a:spcPct val="107000"/>
              </a:lnSpc>
              <a:spcAft>
                <a:spcPts val="800"/>
              </a:spcAft>
            </a:pPr>
            <a:endParaRPr lang="ar-IQ" sz="3200" b="1" dirty="0">
              <a:ea typeface="Times New Roman"/>
            </a:endParaRPr>
          </a:p>
          <a:p>
            <a:pPr>
              <a:lnSpc>
                <a:spcPct val="107000"/>
              </a:lnSpc>
              <a:spcAft>
                <a:spcPts val="800"/>
              </a:spcAft>
            </a:pPr>
            <a:endParaRPr lang="en-US" sz="2800" b="1" dirty="0">
              <a:ea typeface="Times New Roman"/>
              <a:cs typeface="Arial"/>
            </a:endParaRPr>
          </a:p>
        </p:txBody>
      </p:sp>
      <p:sp>
        <p:nvSpPr>
          <p:cNvPr id="2" name="مستطيل 1"/>
          <p:cNvSpPr/>
          <p:nvPr/>
        </p:nvSpPr>
        <p:spPr>
          <a:xfrm>
            <a:off x="395536" y="188640"/>
            <a:ext cx="8424936" cy="12961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nSpc>
                <a:spcPct val="107000"/>
              </a:lnSpc>
              <a:spcAft>
                <a:spcPts val="800"/>
              </a:spcAft>
            </a:pPr>
            <a:r>
              <a:rPr lang="ar-SA" sz="3200" b="1" dirty="0">
                <a:solidFill>
                  <a:prstClr val="black"/>
                </a:solidFill>
                <a:ea typeface="Times New Roman"/>
              </a:rPr>
              <a:t>٦- </a:t>
            </a:r>
            <a:r>
              <a:rPr lang="ar-SA" sz="2400" b="1" dirty="0">
                <a:solidFill>
                  <a:prstClr val="black"/>
                </a:solidFill>
                <a:ea typeface="Times New Roman"/>
              </a:rPr>
              <a:t>سير المتعلم في تعلمه حسب ميوله واستعداداته الشخصي ،فالتعلم </a:t>
            </a:r>
            <a:r>
              <a:rPr lang="ar-SA" sz="2400" b="1" dirty="0" err="1">
                <a:solidFill>
                  <a:prstClr val="black"/>
                </a:solidFill>
                <a:ea typeface="Times New Roman"/>
              </a:rPr>
              <a:t>البرنامجي</a:t>
            </a:r>
            <a:r>
              <a:rPr lang="ar-SA" sz="2400" b="1" dirty="0">
                <a:solidFill>
                  <a:prstClr val="black"/>
                </a:solidFill>
                <a:ea typeface="Times New Roman"/>
              </a:rPr>
              <a:t>  يهدف الى تحقيق المستوى المناسب والضروري من </a:t>
            </a:r>
            <a:r>
              <a:rPr lang="ar-SA" sz="2400" b="1" dirty="0" smtClean="0">
                <a:solidFill>
                  <a:prstClr val="black"/>
                </a:solidFill>
                <a:ea typeface="Times New Roman"/>
              </a:rPr>
              <a:t>الاداء</a:t>
            </a:r>
            <a:r>
              <a:rPr lang="ar-IQ" sz="2400" b="1" dirty="0" smtClean="0">
                <a:solidFill>
                  <a:prstClr val="black"/>
                </a:solidFill>
                <a:ea typeface="Times New Roman"/>
              </a:rPr>
              <a:t>.</a:t>
            </a:r>
            <a:endParaRPr lang="en-US" sz="2400" b="1" dirty="0">
              <a:solidFill>
                <a:prstClr val="black"/>
              </a:solidFill>
              <a:ea typeface="Times New Roman"/>
              <a:cs typeface="Arial"/>
            </a:endParaRPr>
          </a:p>
        </p:txBody>
      </p:sp>
      <p:sp>
        <p:nvSpPr>
          <p:cNvPr id="4" name="مستطيل 3"/>
          <p:cNvSpPr/>
          <p:nvPr/>
        </p:nvSpPr>
        <p:spPr>
          <a:xfrm>
            <a:off x="395536" y="1700808"/>
            <a:ext cx="8424936" cy="122413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800"/>
              </a:spcAft>
            </a:pPr>
            <a:r>
              <a:rPr lang="ar-SA" sz="2400" b="1" dirty="0">
                <a:solidFill>
                  <a:prstClr val="black"/>
                </a:solidFill>
                <a:ea typeface="Times New Roman"/>
              </a:rPr>
              <a:t>٧- يعرض المفهوم في البرنامج بعدد كبير من الأمثلة، وبأشكال متعددة، وذلك بهدف تأكيد التعلم، وبلوغه أقصى درجة ممكنة.</a:t>
            </a:r>
            <a:endParaRPr lang="en-US" sz="2400" b="1" dirty="0">
              <a:solidFill>
                <a:prstClr val="black"/>
              </a:solidFill>
              <a:ea typeface="Times New Roman"/>
              <a:cs typeface="Arial"/>
            </a:endParaRPr>
          </a:p>
        </p:txBody>
      </p:sp>
      <p:sp>
        <p:nvSpPr>
          <p:cNvPr id="5" name="مستطيل 4"/>
          <p:cNvSpPr/>
          <p:nvPr/>
        </p:nvSpPr>
        <p:spPr>
          <a:xfrm>
            <a:off x="395536" y="3183227"/>
            <a:ext cx="8424936"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nSpc>
                <a:spcPct val="107000"/>
              </a:lnSpc>
              <a:spcAft>
                <a:spcPts val="800"/>
              </a:spcAft>
            </a:pPr>
            <a:r>
              <a:rPr lang="ar-IQ" sz="2400" b="1" dirty="0">
                <a:solidFill>
                  <a:prstClr val="black"/>
                </a:solidFill>
                <a:ea typeface="Times New Roman"/>
              </a:rPr>
              <a:t>8</a:t>
            </a:r>
            <a:r>
              <a:rPr lang="ar-SA" sz="2400" b="1" dirty="0">
                <a:solidFill>
                  <a:prstClr val="black"/>
                </a:solidFill>
                <a:ea typeface="Times New Roman"/>
              </a:rPr>
              <a:t>- التعرف إلى خصائص المتعلمين، وبخاصة الخلفية العلمية والخبرات السابقة التي يبنى عليها تعلم المادة الجديدة ومراعاة الفروق الفردية كسرعة التعلم وأسلوبه.</a:t>
            </a:r>
            <a:endParaRPr lang="en-US" sz="2400" b="1" dirty="0">
              <a:solidFill>
                <a:prstClr val="black"/>
              </a:solidFill>
              <a:ea typeface="Times New Roman"/>
              <a:cs typeface="Arial"/>
            </a:endParaRPr>
          </a:p>
        </p:txBody>
      </p:sp>
      <p:sp>
        <p:nvSpPr>
          <p:cNvPr id="6" name="مستطيل 5"/>
          <p:cNvSpPr/>
          <p:nvPr/>
        </p:nvSpPr>
        <p:spPr>
          <a:xfrm>
            <a:off x="395536" y="4293096"/>
            <a:ext cx="8352928" cy="100811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nSpc>
                <a:spcPct val="107000"/>
              </a:lnSpc>
              <a:spcAft>
                <a:spcPts val="800"/>
              </a:spcAft>
            </a:pPr>
            <a:endParaRPr lang="ar-IQ" sz="2000" b="1" dirty="0" smtClean="0">
              <a:solidFill>
                <a:prstClr val="black"/>
              </a:solidFill>
              <a:ea typeface="Times New Roman"/>
            </a:endParaRPr>
          </a:p>
          <a:p>
            <a:pPr lvl="0">
              <a:lnSpc>
                <a:spcPct val="107000"/>
              </a:lnSpc>
              <a:spcAft>
                <a:spcPts val="800"/>
              </a:spcAft>
            </a:pPr>
            <a:r>
              <a:rPr lang="ar-SA" sz="2000" b="1" dirty="0" smtClean="0">
                <a:solidFill>
                  <a:prstClr val="black"/>
                </a:solidFill>
                <a:ea typeface="Times New Roman"/>
              </a:rPr>
              <a:t>٩- يمكن استخدامه كمعلم خصوصي لذوي التحصيل المتدني خصوصاً في الصفوف</a:t>
            </a:r>
            <a:r>
              <a:rPr lang="ar-IQ" sz="2000" b="1" dirty="0" smtClean="0">
                <a:solidFill>
                  <a:prstClr val="black"/>
                </a:solidFill>
                <a:ea typeface="Times New Roman"/>
              </a:rPr>
              <a:t> </a:t>
            </a:r>
            <a:r>
              <a:rPr lang="ar-SA" sz="2000" b="1" dirty="0" smtClean="0">
                <a:solidFill>
                  <a:prstClr val="black"/>
                </a:solidFill>
                <a:ea typeface="Times New Roman"/>
              </a:rPr>
              <a:t>المزدحمة، ويمكن استخدامه الطلبة الذين فاتتهم أجـزاء المساق أو المقرر بسبب التغيب لفترة زمنية طويلة. </a:t>
            </a:r>
            <a:endParaRPr lang="en-US" sz="2000" b="1" dirty="0" smtClean="0">
              <a:solidFill>
                <a:prstClr val="black"/>
              </a:solidFill>
              <a:ea typeface="Times New Roman"/>
              <a:cs typeface="Arial"/>
            </a:endParaRPr>
          </a:p>
          <a:p>
            <a:pPr lvl="0">
              <a:lnSpc>
                <a:spcPct val="107000"/>
              </a:lnSpc>
              <a:spcAft>
                <a:spcPts val="800"/>
              </a:spcAft>
            </a:pPr>
            <a:endParaRPr lang="en-US" sz="2800" b="1" dirty="0">
              <a:solidFill>
                <a:prstClr val="black"/>
              </a:solidFill>
              <a:ea typeface="Times New Roman"/>
              <a:cs typeface="Arial"/>
            </a:endParaRPr>
          </a:p>
        </p:txBody>
      </p:sp>
      <p:sp>
        <p:nvSpPr>
          <p:cNvPr id="7" name="مستطيل 6"/>
          <p:cNvSpPr/>
          <p:nvPr/>
        </p:nvSpPr>
        <p:spPr>
          <a:xfrm>
            <a:off x="431540" y="5511971"/>
            <a:ext cx="8352928" cy="100811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nSpc>
                <a:spcPct val="107000"/>
              </a:lnSpc>
              <a:spcAft>
                <a:spcPts val="800"/>
              </a:spcAft>
            </a:pPr>
            <a:r>
              <a:rPr lang="ar-SA" sz="2400" b="1" dirty="0">
                <a:solidFill>
                  <a:prstClr val="black"/>
                </a:solidFill>
                <a:ea typeface="Times New Roman"/>
              </a:rPr>
              <a:t>0- تنمية عادة الاعتماد على النفس، إذ إن المتعلم مطالب بكشف الكلمة، أو الكلمات</a:t>
            </a:r>
            <a:r>
              <a:rPr lang="ar-IQ" sz="2400" b="1" dirty="0">
                <a:solidFill>
                  <a:prstClr val="black"/>
                </a:solidFill>
                <a:ea typeface="Times New Roman"/>
              </a:rPr>
              <a:t> المناسبة حتى يتم المعنى .</a:t>
            </a:r>
            <a:endParaRPr lang="en-US" sz="2400" b="1" dirty="0">
              <a:solidFill>
                <a:prstClr val="black"/>
              </a:solidFill>
              <a:ea typeface="Times New Roman"/>
              <a:cs typeface="Arial"/>
            </a:endParaRPr>
          </a:p>
        </p:txBody>
      </p:sp>
    </p:spTree>
    <p:extLst>
      <p:ext uri="{BB962C8B-B14F-4D97-AF65-F5344CB8AC3E}">
        <p14:creationId xmlns:p14="http://schemas.microsoft.com/office/powerpoint/2010/main" val="2150162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6508" y="53952"/>
            <a:ext cx="8784976" cy="6832961"/>
          </a:xfrm>
          <a:prstGeom prst="rect">
            <a:avLst/>
          </a:prstGeom>
        </p:spPr>
        <p:txBody>
          <a:bodyPr wrap="square">
            <a:spAutoFit/>
          </a:bodyPr>
          <a:lstStyle/>
          <a:p>
            <a:pPr>
              <a:lnSpc>
                <a:spcPct val="107000"/>
              </a:lnSpc>
              <a:spcAft>
                <a:spcPts val="800"/>
              </a:spcAft>
            </a:pPr>
            <a:r>
              <a:rPr lang="ar-IQ" sz="3600" b="1" dirty="0" smtClean="0">
                <a:solidFill>
                  <a:srgbClr val="FF0000"/>
                </a:solidFill>
                <a:ea typeface="Times New Roman"/>
              </a:rPr>
              <a:t>مبادئ التعلم المبرمج :</a:t>
            </a:r>
            <a:endParaRPr lang="en-US" sz="3600" b="1" dirty="0">
              <a:solidFill>
                <a:srgbClr val="FF0000"/>
              </a:solidFill>
              <a:ea typeface="Times New Roman"/>
              <a:cs typeface="Arial"/>
            </a:endParaRPr>
          </a:p>
          <a:p>
            <a:pPr>
              <a:lnSpc>
                <a:spcPct val="107000"/>
              </a:lnSpc>
              <a:spcAft>
                <a:spcPts val="800"/>
              </a:spcAft>
            </a:pPr>
            <a:r>
              <a:rPr lang="ar-SA" sz="2800" b="1" dirty="0">
                <a:ea typeface="Times New Roman"/>
              </a:rPr>
              <a:t> تحديد السلوك النهائي وتحليل المهمة التعليمية إلى مكوناتها الفرعية</a:t>
            </a:r>
            <a:r>
              <a:rPr lang="ar-SA" sz="2800" b="1" dirty="0" smtClean="0">
                <a:ea typeface="Times New Roman"/>
              </a:rPr>
              <a:t>:</a:t>
            </a:r>
            <a:endParaRPr lang="ar-IQ" sz="2800" b="1" dirty="0" smtClean="0">
              <a:ea typeface="Times New Roman"/>
            </a:endParaRPr>
          </a:p>
          <a:p>
            <a:pPr>
              <a:lnSpc>
                <a:spcPct val="107000"/>
              </a:lnSpc>
              <a:spcAft>
                <a:spcPts val="800"/>
              </a:spcAft>
            </a:pPr>
            <a:r>
              <a:rPr lang="ar-SA" sz="2800" b="1" dirty="0" smtClean="0">
                <a:ea typeface="Times New Roman"/>
              </a:rPr>
              <a:t> </a:t>
            </a:r>
            <a:r>
              <a:rPr lang="ar-SA" sz="2800" b="1" dirty="0">
                <a:ea typeface="Times New Roman"/>
              </a:rPr>
              <a:t>يشتمل تحديـد السلوك الذي سيظهره الطالب عند انتهائه من تعلم مهمة معينة، وتجزئة المهمة المطلوب تعلمها إلى مكوناتها الفرعية، أو الثانوية، حيث يقوم الطالب بتعلمها بحسب التسلسل المحدد</a:t>
            </a:r>
            <a:r>
              <a:rPr lang="ar-SA" sz="2800" b="1" dirty="0" smtClean="0">
                <a:ea typeface="Times New Roman"/>
              </a:rPr>
              <a:t>.</a:t>
            </a:r>
            <a:r>
              <a:rPr lang="ar-SA" sz="2800" b="1" dirty="0">
                <a:ea typeface="Times New Roman"/>
              </a:rPr>
              <a:t> 1- الهدف أو السلوك النهائي المراد تعلمه </a:t>
            </a:r>
            <a:r>
              <a:rPr lang="ar-SA" sz="2800" b="1" dirty="0" smtClean="0">
                <a:ea typeface="Times New Roman"/>
              </a:rPr>
              <a:t>:</a:t>
            </a:r>
            <a:endParaRPr lang="ar-IQ" sz="2800" b="1" dirty="0" smtClean="0">
              <a:solidFill>
                <a:srgbClr val="FF0000"/>
              </a:solidFill>
              <a:ea typeface="Times New Roman"/>
            </a:endParaRPr>
          </a:p>
          <a:p>
            <a:pPr>
              <a:lnSpc>
                <a:spcPct val="107000"/>
              </a:lnSpc>
              <a:spcAft>
                <a:spcPts val="800"/>
              </a:spcAft>
            </a:pPr>
            <a:r>
              <a:rPr lang="ar-IQ" sz="2800" b="1" dirty="0" smtClean="0">
                <a:solidFill>
                  <a:srgbClr val="FF0000"/>
                </a:solidFill>
                <a:ea typeface="Times New Roman"/>
                <a:cs typeface="Arial"/>
              </a:rPr>
              <a:t>1- الهدف او السلوك النهائي المراد تعلمه :</a:t>
            </a:r>
            <a:endParaRPr lang="en-US" sz="2800" b="1" dirty="0">
              <a:solidFill>
                <a:srgbClr val="FF0000"/>
              </a:solidFill>
              <a:ea typeface="Times New Roman"/>
              <a:cs typeface="Arial"/>
            </a:endParaRPr>
          </a:p>
          <a:p>
            <a:pPr>
              <a:lnSpc>
                <a:spcPct val="107000"/>
              </a:lnSpc>
              <a:spcAft>
                <a:spcPts val="800"/>
              </a:spcAft>
            </a:pPr>
            <a:r>
              <a:rPr lang="ar-SA" sz="2800" b="1" dirty="0">
                <a:ea typeface="Times New Roman"/>
              </a:rPr>
              <a:t>ويهدف هذا المبدأ إلى تسهيل تعلم الطالب وان إتقان المهمة السابقة ضرورية لتعليم المهمة الجديدة وإتقانها</a:t>
            </a:r>
            <a:r>
              <a:rPr lang="ar-SA" sz="2800" b="1" dirty="0" smtClean="0">
                <a:ea typeface="Times New Roman"/>
              </a:rPr>
              <a:t>.</a:t>
            </a:r>
            <a:endParaRPr lang="en-US" sz="2800" b="1" dirty="0">
              <a:ea typeface="Times New Roman"/>
              <a:cs typeface="Arial"/>
            </a:endParaRPr>
          </a:p>
          <a:p>
            <a:pPr>
              <a:lnSpc>
                <a:spcPct val="107000"/>
              </a:lnSpc>
              <a:spcAft>
                <a:spcPts val="800"/>
              </a:spcAft>
            </a:pPr>
            <a:r>
              <a:rPr lang="ar-SA" sz="2800" b="1" dirty="0">
                <a:ea typeface="Times New Roman"/>
              </a:rPr>
              <a:t>٢- </a:t>
            </a:r>
            <a:r>
              <a:rPr lang="ar-SA" sz="2800" b="1" dirty="0">
                <a:solidFill>
                  <a:srgbClr val="FF0000"/>
                </a:solidFill>
                <a:ea typeface="Times New Roman"/>
              </a:rPr>
              <a:t>تقوية التغذية الراجعة الفورية وتعزيزها: </a:t>
            </a:r>
            <a:endParaRPr lang="ar-IQ" sz="2800" b="1" dirty="0" smtClean="0">
              <a:solidFill>
                <a:srgbClr val="FF0000"/>
              </a:solidFill>
              <a:ea typeface="Times New Roman"/>
            </a:endParaRPr>
          </a:p>
          <a:p>
            <a:pPr>
              <a:lnSpc>
                <a:spcPct val="107000"/>
              </a:lnSpc>
              <a:spcAft>
                <a:spcPts val="800"/>
              </a:spcAft>
            </a:pPr>
            <a:r>
              <a:rPr lang="ar-SA" sz="2800" b="1" dirty="0" smtClean="0">
                <a:ea typeface="Times New Roman"/>
              </a:rPr>
              <a:t>إخبار </a:t>
            </a:r>
            <a:r>
              <a:rPr lang="ar-SA" sz="2800" b="1" dirty="0">
                <a:ea typeface="Times New Roman"/>
              </a:rPr>
              <a:t>الطالب بنتيجة تعلمه فوراً سواء صحيحة ام خطأ فإن معرفة الطالب الفورية </a:t>
            </a:r>
            <a:r>
              <a:rPr lang="ar-SA" sz="2800" b="1" dirty="0" smtClean="0">
                <a:ea typeface="Times New Roman"/>
              </a:rPr>
              <a:t>للخطأ، </a:t>
            </a:r>
            <a:r>
              <a:rPr lang="ar-SA" sz="2800" b="1" dirty="0">
                <a:ea typeface="Times New Roman"/>
              </a:rPr>
              <a:t>والصواب في استجابة يقلل من الوقت الذي يضيع نتيجة لتعلم اشياء اخرى</a:t>
            </a:r>
            <a:r>
              <a:rPr lang="ar-SA" sz="2800" b="1" dirty="0" smtClean="0">
                <a:ea typeface="Times New Roman"/>
              </a:rPr>
              <a:t>.</a:t>
            </a:r>
            <a:endParaRPr lang="en-US" sz="2800" b="1" dirty="0">
              <a:ea typeface="Times New Roman"/>
              <a:cs typeface="Arial"/>
            </a:endParaRPr>
          </a:p>
        </p:txBody>
      </p:sp>
    </p:spTree>
    <p:extLst>
      <p:ext uri="{BB962C8B-B14F-4D97-AF65-F5344CB8AC3E}">
        <p14:creationId xmlns:p14="http://schemas.microsoft.com/office/powerpoint/2010/main" val="612860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3076"/>
            <a:ext cx="8784976" cy="6598601"/>
          </a:xfrm>
          <a:prstGeom prst="rect">
            <a:avLst/>
          </a:prstGeom>
        </p:spPr>
        <p:txBody>
          <a:bodyPr wrap="square">
            <a:spAutoFit/>
          </a:bodyPr>
          <a:lstStyle/>
          <a:p>
            <a:pPr lvl="0">
              <a:lnSpc>
                <a:spcPct val="107000"/>
              </a:lnSpc>
              <a:spcAft>
                <a:spcPts val="800"/>
              </a:spcAft>
            </a:pPr>
            <a:r>
              <a:rPr lang="ar-SA" sz="2800" dirty="0">
                <a:solidFill>
                  <a:srgbClr val="FF0000"/>
                </a:solidFill>
                <a:ea typeface="Times New Roman"/>
              </a:rPr>
              <a:t>٣</a:t>
            </a:r>
            <a:r>
              <a:rPr lang="ar-SA" sz="2800" b="1" dirty="0">
                <a:solidFill>
                  <a:srgbClr val="FF0000"/>
                </a:solidFill>
                <a:ea typeface="Times New Roman"/>
              </a:rPr>
              <a:t>- السرعة الذاتية في التعليم:</a:t>
            </a:r>
            <a:endParaRPr lang="en-US" sz="2800" b="1" dirty="0">
              <a:solidFill>
                <a:srgbClr val="FF0000"/>
              </a:solidFill>
              <a:ea typeface="Times New Roman"/>
              <a:cs typeface="Arial"/>
            </a:endParaRPr>
          </a:p>
          <a:p>
            <a:pPr lvl="0">
              <a:lnSpc>
                <a:spcPct val="107000"/>
              </a:lnSpc>
              <a:spcAft>
                <a:spcPts val="800"/>
              </a:spcAft>
            </a:pPr>
            <a:r>
              <a:rPr lang="ar-SA" sz="2800" b="1" dirty="0">
                <a:solidFill>
                  <a:prstClr val="black"/>
                </a:solidFill>
                <a:ea typeface="Times New Roman"/>
              </a:rPr>
              <a:t> يتيح التعليم المبرمج للطالب، الحرية لكي يتنقل من خطوة إلى أخرى، بحسب قدرته وسرعته الذاتية في التعلم، التفاوت الفروق بين الطلبة في سرعة تناولهم المحتويات البرامج، ويعمل هذا المبدأ على استشارة دافعية الطالب للتعلم :</a:t>
            </a:r>
            <a:endParaRPr lang="en-US" sz="2800" b="1" dirty="0">
              <a:solidFill>
                <a:prstClr val="black"/>
              </a:solidFill>
              <a:ea typeface="Times New Roman"/>
              <a:cs typeface="Arial"/>
            </a:endParaRPr>
          </a:p>
          <a:p>
            <a:pPr lvl="0">
              <a:lnSpc>
                <a:spcPct val="107000"/>
              </a:lnSpc>
              <a:spcAft>
                <a:spcPts val="800"/>
              </a:spcAft>
            </a:pPr>
            <a:r>
              <a:rPr lang="ar-SA" sz="2800" b="1" dirty="0">
                <a:solidFill>
                  <a:srgbClr val="FF0000"/>
                </a:solidFill>
                <a:ea typeface="Times New Roman"/>
              </a:rPr>
              <a:t>٤- الاستجابة الفاعلة والمشاركة الإيجابية: </a:t>
            </a:r>
            <a:endParaRPr lang="ar-IQ" sz="2800" b="1" dirty="0" smtClean="0">
              <a:solidFill>
                <a:srgbClr val="FF0000"/>
              </a:solidFill>
              <a:ea typeface="Times New Roman"/>
            </a:endParaRPr>
          </a:p>
          <a:p>
            <a:pPr>
              <a:lnSpc>
                <a:spcPct val="107000"/>
              </a:lnSpc>
              <a:spcAft>
                <a:spcPts val="800"/>
              </a:spcAft>
            </a:pPr>
            <a:r>
              <a:rPr lang="ar-SA" sz="2800" b="1" dirty="0" smtClean="0">
                <a:solidFill>
                  <a:prstClr val="black"/>
                </a:solidFill>
                <a:ea typeface="Times New Roman"/>
              </a:rPr>
              <a:t>يتطلب </a:t>
            </a:r>
            <a:r>
              <a:rPr lang="ar-SA" sz="2800" b="1" dirty="0">
                <a:solidFill>
                  <a:prstClr val="black"/>
                </a:solidFill>
                <a:ea typeface="Times New Roman"/>
              </a:rPr>
              <a:t>التعليم المبرمج من الطالب، التفاعل مع الموقف التعليمي الذي يحيط به، وعلى الطالب التأكد من إجابته عن كل سؤال، وإلا فلـن يتنفـل إلى السؤال الذي يليه</a:t>
            </a:r>
            <a:r>
              <a:rPr lang="ar-SA" sz="2800" b="1" dirty="0" smtClean="0">
                <a:solidFill>
                  <a:prstClr val="black"/>
                </a:solidFill>
                <a:ea typeface="Times New Roman"/>
              </a:rPr>
              <a:t>.</a:t>
            </a:r>
            <a:r>
              <a:rPr lang="ar-SA" sz="2800" dirty="0">
                <a:ea typeface="Times New Roman"/>
              </a:rPr>
              <a:t> </a:t>
            </a:r>
            <a:endParaRPr lang="ar-IQ" sz="2800" dirty="0" smtClean="0">
              <a:ea typeface="Times New Roman"/>
            </a:endParaRPr>
          </a:p>
          <a:p>
            <a:pPr>
              <a:lnSpc>
                <a:spcPct val="107000"/>
              </a:lnSpc>
              <a:spcAft>
                <a:spcPts val="800"/>
              </a:spcAft>
            </a:pPr>
            <a:r>
              <a:rPr lang="ar-SA" sz="2800" b="1" dirty="0" smtClean="0">
                <a:solidFill>
                  <a:srgbClr val="FF0000"/>
                </a:solidFill>
                <a:ea typeface="Times New Roman"/>
              </a:rPr>
              <a:t>٥- </a:t>
            </a:r>
            <a:r>
              <a:rPr lang="ar-SA" sz="2800" b="1" dirty="0">
                <a:solidFill>
                  <a:srgbClr val="FF0000"/>
                </a:solidFill>
                <a:ea typeface="Times New Roman"/>
              </a:rPr>
              <a:t>تجريب المواد المبرمجة وتطويرها (تقنين البرامج):</a:t>
            </a:r>
            <a:endParaRPr lang="en-US" sz="2800" b="1" dirty="0">
              <a:solidFill>
                <a:srgbClr val="FF0000"/>
              </a:solidFill>
              <a:ea typeface="Times New Roman"/>
              <a:cs typeface="Arial"/>
            </a:endParaRPr>
          </a:p>
          <a:p>
            <a:pPr>
              <a:lnSpc>
                <a:spcPct val="107000"/>
              </a:lnSpc>
              <a:spcAft>
                <a:spcPts val="800"/>
              </a:spcAft>
            </a:pPr>
            <a:r>
              <a:rPr lang="ar-SA" sz="2800" b="1" dirty="0">
                <a:solidFill>
                  <a:srgbClr val="FF0000"/>
                </a:solidFill>
                <a:ea typeface="Times New Roman"/>
              </a:rPr>
              <a:t> </a:t>
            </a:r>
            <a:r>
              <a:rPr lang="ar-SA" sz="2800" b="1" dirty="0">
                <a:ea typeface="Times New Roman"/>
              </a:rPr>
              <a:t>عملية تجريب أولي للبرنامج على عينة تجريبية صغيرة من الطلبة الذين سيطبق عليهم البرنامج بهدف تعديله وتطويره وإخراجه في صورته النهائية المناسبة لمستوى الطلبـة الذين صمم لهم </a:t>
            </a:r>
            <a:r>
              <a:rPr lang="ar-SA" sz="2800" b="1" dirty="0" smtClean="0">
                <a:ea typeface="Times New Roman"/>
              </a:rPr>
              <a:t>.</a:t>
            </a:r>
            <a:endParaRPr lang="en-US" sz="2800" b="1" dirty="0">
              <a:ea typeface="Times New Roman"/>
              <a:cs typeface="Arial"/>
            </a:endParaRPr>
          </a:p>
        </p:txBody>
      </p:sp>
    </p:spTree>
    <p:extLst>
      <p:ext uri="{BB962C8B-B14F-4D97-AF65-F5344CB8AC3E}">
        <p14:creationId xmlns:p14="http://schemas.microsoft.com/office/powerpoint/2010/main" val="383338561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3846</Words>
  <Application>Microsoft Office PowerPoint</Application>
  <PresentationFormat>عرض على الشاشة (3:4)‏</PresentationFormat>
  <Paragraphs>289</Paragraphs>
  <Slides>44</Slides>
  <Notes>1</Notes>
  <HiddenSlides>0</HiddenSlides>
  <MMClips>0</MMClips>
  <ScaleCrop>false</ScaleCrop>
  <HeadingPairs>
    <vt:vector size="4" baseType="variant">
      <vt:variant>
        <vt:lpstr>نسق</vt:lpstr>
      </vt:variant>
      <vt:variant>
        <vt:i4>1</vt:i4>
      </vt:variant>
      <vt:variant>
        <vt:lpstr>عناوين الشرائح</vt:lpstr>
      </vt:variant>
      <vt:variant>
        <vt:i4>44</vt:i4>
      </vt:variant>
    </vt:vector>
  </HeadingPairs>
  <TitlesOfParts>
    <vt:vector size="45"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56</cp:revision>
  <dcterms:created xsi:type="dcterms:W3CDTF">2022-09-12T13:38:41Z</dcterms:created>
  <dcterms:modified xsi:type="dcterms:W3CDTF">2022-09-17T18:08:30Z</dcterms:modified>
</cp:coreProperties>
</file>