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0" r:id="rId2"/>
    <p:sldId id="259" r:id="rId3"/>
    <p:sldId id="261" r:id="rId4"/>
    <p:sldId id="263" r:id="rId5"/>
    <p:sldId id="256" r:id="rId6"/>
    <p:sldId id="260" r:id="rId7"/>
    <p:sldId id="262" r:id="rId8"/>
    <p:sldId id="271" r:id="rId9"/>
    <p:sldId id="272" r:id="rId10"/>
    <p:sldId id="273" r:id="rId11"/>
    <p:sldId id="257" r:id="rId12"/>
    <p:sldId id="258" r:id="rId13"/>
    <p:sldId id="265" r:id="rId14"/>
    <p:sldId id="266" r:id="rId15"/>
    <p:sldId id="267" r:id="rId16"/>
    <p:sldId id="268" r:id="rId17"/>
    <p:sldId id="269" r:id="rId18"/>
    <p:sldId id="274"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7" d="100"/>
          <a:sy n="77" d="100"/>
        </p:scale>
        <p:origin x="-1176"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14/02/1444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14/02/1444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14/02/1444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new-educ.com/%D8%B7%D8%B1%D9%82-%D8%A7%D9%84%D8%AA%D8%AF%D8%B1%D9%8A%D8%B3-%D8%A3%D9%87%D9%85%D9%8A%D8%AA%D9%87%D8%A7-%D8%A3%D9%86%D9%88%D8%A7%D8%B9%D9%87%D8%A7"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al3loom.com/?p=663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179512" y="404664"/>
            <a:ext cx="8568952" cy="6264696"/>
          </a:xfrm>
          <a:prstGeom prst="roundRect">
            <a:avLst/>
          </a:prstGeom>
          <a:blipFill dpi="0" rotWithShape="1">
            <a:blip r:embed="rId2">
              <a:alphaModFix amt="45000"/>
            </a:blip>
            <a:srcRect/>
            <a:stretch>
              <a:fillRect/>
            </a:stretch>
          </a:blipFill>
          <a:effectLst>
            <a:glow rad="127000">
              <a:schemeClr val="accent3">
                <a:lumMod val="40000"/>
                <a:lumOff val="60000"/>
              </a:schemeClr>
            </a:glow>
            <a:outerShdw blurRad="40000" dist="20000" dir="5400000" rotWithShape="0">
              <a:srgbClr val="000000">
                <a:alpha val="38000"/>
              </a:srgbClr>
            </a:outerShdw>
            <a:softEdge rad="965200"/>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5400" b="1" smtClean="0">
                <a:solidFill>
                  <a:schemeClr val="tx1"/>
                </a:solidFill>
              </a:rPr>
              <a:t>المحاضرة الاولى </a:t>
            </a:r>
            <a:endParaRPr lang="ar-IQ" sz="5400" b="1" dirty="0" smtClean="0">
              <a:solidFill>
                <a:schemeClr val="tx1"/>
              </a:solidFill>
            </a:endParaRPr>
          </a:p>
          <a:p>
            <a:pPr algn="ctr"/>
            <a:endParaRPr lang="ar-IQ" sz="5400" b="1" dirty="0">
              <a:solidFill>
                <a:schemeClr val="tx1"/>
              </a:solidFill>
            </a:endParaRPr>
          </a:p>
          <a:p>
            <a:pPr algn="ctr"/>
            <a:r>
              <a:rPr lang="ar-IQ" sz="5400" b="1" dirty="0" smtClean="0">
                <a:solidFill>
                  <a:schemeClr val="tx1"/>
                </a:solidFill>
              </a:rPr>
              <a:t>استراتيجيات حديثة في تدريس التربية الفنية </a:t>
            </a:r>
          </a:p>
          <a:p>
            <a:pPr algn="ctr"/>
            <a:r>
              <a:rPr lang="ar-IQ" sz="5400" b="1" dirty="0" smtClean="0">
                <a:solidFill>
                  <a:schemeClr val="tx1"/>
                </a:solidFill>
              </a:rPr>
              <a:t>طلبة الدكتوراه قسم التربية الفنية/ للعام الدراسي 2021- 2022م</a:t>
            </a:r>
          </a:p>
          <a:p>
            <a:pPr algn="ctr"/>
            <a:r>
              <a:rPr lang="ar-IQ" sz="5400" b="1" dirty="0" smtClean="0">
                <a:solidFill>
                  <a:schemeClr val="tx1"/>
                </a:solidFill>
              </a:rPr>
              <a:t>الاستاذ الدكتور عطيه الدليمي  </a:t>
            </a:r>
            <a:endParaRPr lang="en-US" sz="5400" b="1" dirty="0">
              <a:solidFill>
                <a:schemeClr val="tx1"/>
              </a:solidFill>
            </a:endParaRPr>
          </a:p>
        </p:txBody>
      </p:sp>
    </p:spTree>
    <p:extLst>
      <p:ext uri="{BB962C8B-B14F-4D97-AF65-F5344CB8AC3E}">
        <p14:creationId xmlns:p14="http://schemas.microsoft.com/office/powerpoint/2010/main" val="3414514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
            <a:lum/>
          </a:blip>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251520" y="188640"/>
            <a:ext cx="8784976" cy="6789231"/>
          </a:xfrm>
          <a:prstGeom prst="rect">
            <a:avLst/>
          </a:prstGeom>
          <a:blipFill dpi="0" rotWithShape="1">
            <a:blip r:embed="rId3">
              <a:alphaModFix amt="24000"/>
            </a:blip>
            <a:srcRect/>
            <a:tile tx="0" ty="0" sx="100000" sy="100000" flip="none" algn="tl"/>
          </a:blipFill>
        </p:spPr>
        <p:txBody>
          <a:bodyPr wrap="square">
            <a:spAutoFit/>
          </a:bodyPr>
          <a:lstStyle/>
          <a:p>
            <a:pPr>
              <a:lnSpc>
                <a:spcPct val="107000"/>
              </a:lnSpc>
              <a:spcAft>
                <a:spcPts val="800"/>
              </a:spcAft>
            </a:pPr>
            <a:r>
              <a:rPr lang="ar-IQ" sz="3600" dirty="0" smtClean="0">
                <a:solidFill>
                  <a:srgbClr val="FF0000"/>
                </a:solidFill>
                <a:ea typeface="Times New Roman"/>
                <a:cs typeface="Arial"/>
              </a:rPr>
              <a:t>- </a:t>
            </a:r>
            <a:r>
              <a:rPr lang="ar-IQ" sz="3600" dirty="0" smtClean="0">
                <a:solidFill>
                  <a:srgbClr val="FF0000"/>
                </a:solidFill>
                <a:ea typeface="Times New Roman"/>
              </a:rPr>
              <a:t> </a:t>
            </a:r>
            <a:r>
              <a:rPr lang="ar-SA" sz="3600" dirty="0" smtClean="0">
                <a:solidFill>
                  <a:srgbClr val="FF0000"/>
                </a:solidFill>
                <a:ea typeface="Times New Roman"/>
              </a:rPr>
              <a:t>أسلوب </a:t>
            </a:r>
            <a:r>
              <a:rPr lang="ar-IQ" sz="3600" dirty="0" smtClean="0">
                <a:solidFill>
                  <a:srgbClr val="FF0000"/>
                </a:solidFill>
                <a:ea typeface="Times New Roman"/>
              </a:rPr>
              <a:t>التدريس :</a:t>
            </a:r>
          </a:p>
          <a:p>
            <a:pPr>
              <a:lnSpc>
                <a:spcPct val="107000"/>
              </a:lnSpc>
              <a:spcAft>
                <a:spcPts val="800"/>
              </a:spcAft>
            </a:pPr>
            <a:r>
              <a:rPr lang="ar-SA" sz="3200" b="1" dirty="0" smtClean="0">
                <a:ea typeface="Times New Roman"/>
              </a:rPr>
              <a:t>هو </a:t>
            </a:r>
            <a:r>
              <a:rPr lang="ar-IQ" sz="3200" b="1" dirty="0" smtClean="0">
                <a:ea typeface="Times New Roman"/>
              </a:rPr>
              <a:t>ذل</a:t>
            </a:r>
            <a:r>
              <a:rPr lang="ar-SA" sz="3200" b="1" dirty="0" smtClean="0">
                <a:ea typeface="Times New Roman"/>
              </a:rPr>
              <a:t>ك ال</a:t>
            </a:r>
            <a:r>
              <a:rPr lang="ar-IQ" sz="3200" b="1" dirty="0" smtClean="0">
                <a:ea typeface="Times New Roman"/>
              </a:rPr>
              <a:t>اسلوب </a:t>
            </a:r>
            <a:r>
              <a:rPr lang="ar-SA" sz="3200" b="1" dirty="0" smtClean="0">
                <a:ea typeface="Times New Roman"/>
              </a:rPr>
              <a:t> </a:t>
            </a:r>
            <a:r>
              <a:rPr lang="ar-IQ" sz="3200" b="1" dirty="0" smtClean="0">
                <a:ea typeface="Times New Roman"/>
              </a:rPr>
              <a:t>الذي يتبعه </a:t>
            </a:r>
            <a:r>
              <a:rPr lang="ar-SA" sz="3200" b="1" dirty="0" smtClean="0">
                <a:ea typeface="Times New Roman"/>
              </a:rPr>
              <a:t>المعلم </a:t>
            </a:r>
            <a:r>
              <a:rPr lang="ar-SA" sz="3200" b="1" dirty="0">
                <a:ea typeface="Times New Roman"/>
              </a:rPr>
              <a:t>في توظيف طرق </a:t>
            </a:r>
            <a:r>
              <a:rPr lang="ar-SA" sz="3200" b="1" dirty="0" smtClean="0">
                <a:ea typeface="Times New Roman"/>
              </a:rPr>
              <a:t>الت</a:t>
            </a:r>
            <a:r>
              <a:rPr lang="ar-IQ" sz="3200" b="1" dirty="0" smtClean="0">
                <a:ea typeface="Times New Roman"/>
              </a:rPr>
              <a:t>د</a:t>
            </a:r>
            <a:r>
              <a:rPr lang="ar-SA" sz="3200" b="1" dirty="0" smtClean="0">
                <a:ea typeface="Times New Roman"/>
              </a:rPr>
              <a:t>ريس </a:t>
            </a:r>
            <a:r>
              <a:rPr lang="ar-SA" sz="3200" b="1" dirty="0">
                <a:ea typeface="Times New Roman"/>
              </a:rPr>
              <a:t>بفاعلية </a:t>
            </a:r>
            <a:r>
              <a:rPr lang="ar-SA" sz="3200" b="1" dirty="0" smtClean="0">
                <a:ea typeface="Times New Roman"/>
              </a:rPr>
              <a:t>و</a:t>
            </a:r>
            <a:r>
              <a:rPr lang="ar-IQ" sz="3200" b="1" dirty="0" smtClean="0">
                <a:ea typeface="Times New Roman"/>
              </a:rPr>
              <a:t>واضحة </a:t>
            </a:r>
            <a:r>
              <a:rPr lang="ar-SA" sz="3200" b="1" dirty="0" smtClean="0">
                <a:ea typeface="Times New Roman"/>
              </a:rPr>
              <a:t> </a:t>
            </a:r>
            <a:r>
              <a:rPr lang="ar-IQ" sz="3200" b="1" dirty="0" smtClean="0">
                <a:ea typeface="Times New Roman"/>
              </a:rPr>
              <a:t>بدرجة مميزة عن غيره </a:t>
            </a:r>
            <a:r>
              <a:rPr lang="ar-SA" sz="3200" b="1" dirty="0" smtClean="0">
                <a:ea typeface="Times New Roman"/>
              </a:rPr>
              <a:t>من </a:t>
            </a:r>
            <a:r>
              <a:rPr lang="ar-SA" sz="3200" b="1" dirty="0">
                <a:ea typeface="Times New Roman"/>
              </a:rPr>
              <a:t>المعلمين </a:t>
            </a:r>
            <a:r>
              <a:rPr lang="ar-IQ" sz="3200" b="1" dirty="0" smtClean="0">
                <a:ea typeface="Times New Roman"/>
              </a:rPr>
              <a:t>الذين يستخدمون الطريقة ذاتها ،او انه </a:t>
            </a:r>
            <a:r>
              <a:rPr lang="ar-SA" sz="3200" b="1" dirty="0" smtClean="0">
                <a:ea typeface="Times New Roman"/>
              </a:rPr>
              <a:t> عبارة </a:t>
            </a:r>
            <a:r>
              <a:rPr lang="ar-SA" sz="3200" b="1" dirty="0">
                <a:ea typeface="Times New Roman"/>
              </a:rPr>
              <a:t>عن مجموعة من </a:t>
            </a:r>
            <a:r>
              <a:rPr lang="ar-IQ" sz="3200" b="1" dirty="0" smtClean="0">
                <a:ea typeface="Times New Roman"/>
              </a:rPr>
              <a:t>العمليات والاجراءات </a:t>
            </a:r>
            <a:r>
              <a:rPr lang="ar-SA" sz="3200" b="1" dirty="0" smtClean="0">
                <a:ea typeface="Times New Roman"/>
              </a:rPr>
              <a:t>والأساليب </a:t>
            </a:r>
            <a:r>
              <a:rPr lang="ar-SA" sz="3200" b="1" dirty="0">
                <a:ea typeface="Times New Roman"/>
              </a:rPr>
              <a:t>التي يقوم بها المعلم في </a:t>
            </a:r>
            <a:r>
              <a:rPr lang="ar-IQ" sz="3200" b="1" dirty="0" smtClean="0">
                <a:ea typeface="Times New Roman"/>
              </a:rPr>
              <a:t>اثناء الدرس.</a:t>
            </a:r>
          </a:p>
          <a:p>
            <a:pPr>
              <a:lnSpc>
                <a:spcPct val="107000"/>
              </a:lnSpc>
              <a:spcAft>
                <a:spcPts val="800"/>
              </a:spcAft>
            </a:pPr>
            <a:r>
              <a:rPr lang="ar-SA" sz="3200" b="1" dirty="0">
                <a:ea typeface="Times New Roman"/>
              </a:rPr>
              <a:t> </a:t>
            </a:r>
            <a:r>
              <a:rPr lang="ar-IQ" sz="3200" b="1" dirty="0" smtClean="0">
                <a:ea typeface="Times New Roman"/>
              </a:rPr>
              <a:t>أو </a:t>
            </a:r>
            <a:r>
              <a:rPr lang="ar-SA" sz="3200" b="1" dirty="0" smtClean="0">
                <a:ea typeface="Times New Roman"/>
              </a:rPr>
              <a:t>أنه </a:t>
            </a:r>
            <a:r>
              <a:rPr lang="ar-SA" sz="3200" b="1" dirty="0">
                <a:ea typeface="Times New Roman"/>
              </a:rPr>
              <a:t>عملية </a:t>
            </a:r>
            <a:r>
              <a:rPr lang="ar-IQ" sz="3200" b="1" dirty="0" smtClean="0">
                <a:ea typeface="Times New Roman"/>
              </a:rPr>
              <a:t>تنفيذية بحته ،</a:t>
            </a:r>
            <a:r>
              <a:rPr lang="ar-SA" sz="3200" b="1" dirty="0" smtClean="0">
                <a:ea typeface="Times New Roman"/>
              </a:rPr>
              <a:t>إذ </a:t>
            </a:r>
            <a:r>
              <a:rPr lang="ar-SA" sz="3200" b="1" dirty="0">
                <a:ea typeface="Times New Roman"/>
              </a:rPr>
              <a:t>يمثل ترجمة </a:t>
            </a:r>
            <a:r>
              <a:rPr lang="ar-IQ" sz="3200" b="1" dirty="0" smtClean="0">
                <a:ea typeface="Times New Roman"/>
              </a:rPr>
              <a:t>ل</a:t>
            </a:r>
            <a:r>
              <a:rPr lang="ar-SA" sz="3200" b="1" dirty="0" smtClean="0">
                <a:ea typeface="Times New Roman"/>
              </a:rPr>
              <a:t>ما </a:t>
            </a:r>
            <a:r>
              <a:rPr lang="ar-SA" sz="3200" b="1" dirty="0">
                <a:ea typeface="Times New Roman"/>
              </a:rPr>
              <a:t>يقوم به المعلم من إجراءات </a:t>
            </a:r>
            <a:r>
              <a:rPr lang="ar-IQ" sz="3200" b="1" dirty="0" smtClean="0">
                <a:ea typeface="Times New Roman"/>
              </a:rPr>
              <a:t>داخل </a:t>
            </a:r>
            <a:r>
              <a:rPr lang="ar-SA" sz="3200" b="1" dirty="0" smtClean="0">
                <a:ea typeface="Times New Roman"/>
              </a:rPr>
              <a:t>ال</a:t>
            </a:r>
            <a:r>
              <a:rPr lang="ar-IQ" sz="3200" b="1" dirty="0" smtClean="0">
                <a:ea typeface="Times New Roman"/>
              </a:rPr>
              <a:t>ح</a:t>
            </a:r>
            <a:r>
              <a:rPr lang="ar-SA" sz="3200" b="1" dirty="0" smtClean="0">
                <a:ea typeface="Times New Roman"/>
              </a:rPr>
              <a:t>جرة </a:t>
            </a:r>
            <a:r>
              <a:rPr lang="ar-IQ" sz="3200" b="1" dirty="0" smtClean="0">
                <a:ea typeface="Times New Roman"/>
              </a:rPr>
              <a:t>الدراسية فمن الممكن </a:t>
            </a:r>
            <a:r>
              <a:rPr lang="ar-SA" sz="3200" b="1" dirty="0" smtClean="0">
                <a:ea typeface="Times New Roman"/>
              </a:rPr>
              <a:t>اعتباره </a:t>
            </a:r>
            <a:r>
              <a:rPr lang="ar-SA" sz="3200" b="1" dirty="0">
                <a:ea typeface="Times New Roman"/>
              </a:rPr>
              <a:t>الآلية التي يتم فيها </a:t>
            </a:r>
            <a:r>
              <a:rPr lang="ar-IQ" sz="3200" b="1" dirty="0" smtClean="0">
                <a:ea typeface="Times New Roman"/>
              </a:rPr>
              <a:t>تنفيذ </a:t>
            </a:r>
            <a:r>
              <a:rPr lang="ar-SA" sz="3200" b="1" dirty="0" smtClean="0">
                <a:ea typeface="Times New Roman"/>
              </a:rPr>
              <a:t> </a:t>
            </a:r>
            <a:r>
              <a:rPr lang="ar-SA" sz="3200" b="1" dirty="0">
                <a:ea typeface="Times New Roman"/>
              </a:rPr>
              <a:t>الطريقة </a:t>
            </a:r>
            <a:r>
              <a:rPr lang="ar-IQ" sz="3200" b="1" dirty="0" smtClean="0">
                <a:ea typeface="Times New Roman"/>
              </a:rPr>
              <a:t>فالطريقة تبقى </a:t>
            </a:r>
            <a:r>
              <a:rPr lang="ar-SA" sz="3200" b="1" dirty="0" smtClean="0">
                <a:ea typeface="Times New Roman"/>
              </a:rPr>
              <a:t>واحدة </a:t>
            </a:r>
            <a:r>
              <a:rPr lang="ar-IQ" sz="3200" b="1" dirty="0" smtClean="0">
                <a:ea typeface="Times New Roman"/>
              </a:rPr>
              <a:t>ولكن قد تنفذ </a:t>
            </a:r>
            <a:r>
              <a:rPr lang="ar-SA" sz="3200" b="1" dirty="0" smtClean="0">
                <a:ea typeface="Times New Roman"/>
              </a:rPr>
              <a:t>بأساليب </a:t>
            </a:r>
            <a:r>
              <a:rPr lang="ar-SA" sz="3200" b="1" dirty="0">
                <a:ea typeface="Times New Roman"/>
              </a:rPr>
              <a:t>مختلفة ومتنوعة، </a:t>
            </a:r>
            <a:endParaRPr lang="ar-IQ" sz="3200" b="1" dirty="0">
              <a:ea typeface="Times New Roman"/>
            </a:endParaRPr>
          </a:p>
          <a:p>
            <a:pPr>
              <a:lnSpc>
                <a:spcPct val="107000"/>
              </a:lnSpc>
              <a:spcAft>
                <a:spcPts val="800"/>
              </a:spcAft>
            </a:pPr>
            <a:r>
              <a:rPr lang="ar-IQ" sz="3200" b="1" dirty="0" smtClean="0">
                <a:ea typeface="Times New Roman"/>
              </a:rPr>
              <a:t>او هي </a:t>
            </a:r>
            <a:r>
              <a:rPr lang="ar-SA" sz="3200" b="1" dirty="0" smtClean="0">
                <a:ea typeface="Times New Roman"/>
              </a:rPr>
              <a:t>عبارة </a:t>
            </a:r>
            <a:r>
              <a:rPr lang="ar-SA" sz="3200" b="1" dirty="0">
                <a:ea typeface="Times New Roman"/>
              </a:rPr>
              <a:t>عن مجموعة الأنماط التدريسية </a:t>
            </a:r>
            <a:r>
              <a:rPr lang="ar-SA" sz="3200" b="1" dirty="0" smtClean="0">
                <a:ea typeface="Times New Roman"/>
              </a:rPr>
              <a:t>الخاصة</a:t>
            </a:r>
            <a:r>
              <a:rPr lang="ar-IQ" sz="3200" b="1" dirty="0" smtClean="0">
                <a:ea typeface="Times New Roman"/>
              </a:rPr>
              <a:t> بالمعلم والتي تعتبر مفضلة لديه .</a:t>
            </a:r>
            <a:endParaRPr lang="en-US" sz="3200" b="1" dirty="0">
              <a:ea typeface="Times New Roman"/>
              <a:cs typeface="Arial"/>
            </a:endParaRPr>
          </a:p>
        </p:txBody>
      </p:sp>
    </p:spTree>
    <p:extLst>
      <p:ext uri="{BB962C8B-B14F-4D97-AF65-F5344CB8AC3E}">
        <p14:creationId xmlns:p14="http://schemas.microsoft.com/office/powerpoint/2010/main" val="2340335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60648"/>
            <a:ext cx="8640960" cy="6524863"/>
          </a:xfrm>
          <a:prstGeom prst="rect">
            <a:avLst/>
          </a:prstGeom>
          <a:blipFill>
            <a:blip r:embed="rId2">
              <a:alphaModFix amt="18000"/>
            </a:blip>
            <a:tile tx="0" ty="0" sx="100000" sy="100000" flip="none" algn="tl"/>
          </a:blipFill>
        </p:spPr>
        <p:style>
          <a:lnRef idx="1">
            <a:schemeClr val="accent5"/>
          </a:lnRef>
          <a:fillRef idx="2">
            <a:schemeClr val="accent5"/>
          </a:fillRef>
          <a:effectRef idx="1">
            <a:schemeClr val="accent5"/>
          </a:effectRef>
          <a:fontRef idx="minor">
            <a:schemeClr val="dk1"/>
          </a:fontRef>
        </p:style>
        <p:txBody>
          <a:bodyPr wrap="square">
            <a:spAutoFit/>
          </a:bodyPr>
          <a:lstStyle/>
          <a:p>
            <a:r>
              <a:rPr lang="ar-IQ" sz="4000" b="1" dirty="0">
                <a:solidFill>
                  <a:srgbClr val="FF0000"/>
                </a:solidFill>
                <a:latin typeface="DroidArabicKufi-Regular"/>
              </a:rPr>
              <a:t>عناصر الاستراتيجية </a:t>
            </a:r>
            <a:r>
              <a:rPr lang="ar-IQ" sz="4000" b="1" dirty="0" smtClean="0">
                <a:solidFill>
                  <a:srgbClr val="FF0000"/>
                </a:solidFill>
                <a:latin typeface="DroidArabicKufi-Regular"/>
              </a:rPr>
              <a:t>التعليمية:</a:t>
            </a:r>
          </a:p>
          <a:p>
            <a:endParaRPr lang="ar-IQ" sz="4000" dirty="0" smtClean="0">
              <a:solidFill>
                <a:srgbClr val="FF0000"/>
              </a:solidFill>
              <a:latin typeface="DroidArabicKufi-Regular"/>
            </a:endParaRPr>
          </a:p>
          <a:p>
            <a:r>
              <a:rPr lang="ar-IQ" sz="3200" dirty="0" smtClean="0">
                <a:solidFill>
                  <a:srgbClr val="333333"/>
                </a:solidFill>
                <a:latin typeface="DroidArabicKufi-Regular"/>
              </a:rPr>
              <a:t> </a:t>
            </a:r>
            <a:r>
              <a:rPr lang="ar-IQ" sz="3200" b="1" dirty="0">
                <a:solidFill>
                  <a:srgbClr val="333333"/>
                </a:solidFill>
                <a:latin typeface="DroidArabicKufi-Regular"/>
              </a:rPr>
              <a:t>تقوم </a:t>
            </a:r>
            <a:r>
              <a:rPr lang="ar-IQ" sz="3200" b="1" dirty="0" smtClean="0">
                <a:solidFill>
                  <a:srgbClr val="333333"/>
                </a:solidFill>
                <a:latin typeface="DroidArabicKufi-Regular"/>
              </a:rPr>
              <a:t>الاستراتيجية </a:t>
            </a:r>
            <a:r>
              <a:rPr lang="ar-IQ" sz="3200" b="1" dirty="0">
                <a:solidFill>
                  <a:srgbClr val="333333"/>
                </a:solidFill>
                <a:latin typeface="DroidArabicKufi-Regular"/>
              </a:rPr>
              <a:t>التعليميّة على مجموعة من العناصر التي تكمل بعضها البعض، والتي تُعنى في نهاية المطاف بتحقيق الأهداف من وراء الدرس أو النشاط، وهي كالتالي</a:t>
            </a:r>
            <a:r>
              <a:rPr lang="ar-IQ" sz="3200" b="1" dirty="0" smtClean="0">
                <a:solidFill>
                  <a:srgbClr val="333333"/>
                </a:solidFill>
                <a:latin typeface="DroidArabicKufi-Regular"/>
              </a:rPr>
              <a:t>:</a:t>
            </a:r>
          </a:p>
          <a:p>
            <a:endParaRPr lang="ar-IQ" sz="3200" b="1" dirty="0" smtClean="0">
              <a:solidFill>
                <a:srgbClr val="333333"/>
              </a:solidFill>
              <a:latin typeface="DroidArabicKufi-Regular"/>
            </a:endParaRPr>
          </a:p>
          <a:p>
            <a:pPr marL="457200" indent="-457200">
              <a:buFontTx/>
              <a:buChar char="-"/>
            </a:pPr>
            <a:r>
              <a:rPr lang="ar-IQ" sz="3200" b="1" dirty="0" smtClean="0">
                <a:solidFill>
                  <a:srgbClr val="333333"/>
                </a:solidFill>
                <a:latin typeface="DroidArabicKufi-Regular"/>
              </a:rPr>
              <a:t>الأهداف </a:t>
            </a:r>
            <a:r>
              <a:rPr lang="ar-IQ" sz="3200" b="1" dirty="0">
                <a:solidFill>
                  <a:srgbClr val="333333"/>
                </a:solidFill>
                <a:latin typeface="DroidArabicKufi-Regular"/>
              </a:rPr>
              <a:t>المرجو تحقيقها من وراء الدرس. </a:t>
            </a:r>
            <a:endParaRPr lang="ar-IQ" sz="3200" b="1" dirty="0" smtClean="0">
              <a:solidFill>
                <a:srgbClr val="333333"/>
              </a:solidFill>
              <a:latin typeface="DroidArabicKufi-Regular"/>
            </a:endParaRPr>
          </a:p>
          <a:p>
            <a:pPr marL="457200" indent="-457200">
              <a:buFontTx/>
              <a:buChar char="-"/>
            </a:pPr>
            <a:r>
              <a:rPr lang="ar-IQ" sz="3200" b="1" dirty="0" smtClean="0">
                <a:solidFill>
                  <a:srgbClr val="333333"/>
                </a:solidFill>
                <a:latin typeface="DroidArabicKufi-Regular"/>
              </a:rPr>
              <a:t>الأنشطة</a:t>
            </a:r>
            <a:r>
              <a:rPr lang="ar-IQ" sz="3200" b="1" dirty="0">
                <a:solidFill>
                  <a:srgbClr val="333333"/>
                </a:solidFill>
                <a:latin typeface="DroidArabicKufi-Regular"/>
              </a:rPr>
              <a:t>، والأدوات، والوسائل التعليميّة المستخدمة في </a:t>
            </a:r>
            <a:r>
              <a:rPr lang="ar-IQ" sz="3200" b="1" dirty="0" smtClean="0">
                <a:solidFill>
                  <a:srgbClr val="333333"/>
                </a:solidFill>
                <a:latin typeface="DroidArabicKufi-Regular"/>
              </a:rPr>
              <a:t>الدرس.</a:t>
            </a:r>
          </a:p>
          <a:p>
            <a:pPr marL="457200" indent="-457200">
              <a:buFontTx/>
              <a:buChar char="-"/>
            </a:pPr>
            <a:r>
              <a:rPr lang="ar-IQ" sz="3200" b="1" dirty="0" smtClean="0">
                <a:solidFill>
                  <a:srgbClr val="333333"/>
                </a:solidFill>
                <a:latin typeface="DroidArabicKufi-Regular"/>
              </a:rPr>
              <a:t>بيئة </a:t>
            </a:r>
            <a:r>
              <a:rPr lang="ar-IQ" sz="3200" b="1" dirty="0">
                <a:solidFill>
                  <a:srgbClr val="333333"/>
                </a:solidFill>
                <a:latin typeface="DroidArabicKufi-Regular"/>
              </a:rPr>
              <a:t>التعلم، والإدارة الصفيّة. </a:t>
            </a:r>
            <a:endParaRPr lang="ar-IQ" sz="3200" b="1" dirty="0" smtClean="0">
              <a:solidFill>
                <a:srgbClr val="333333"/>
              </a:solidFill>
              <a:latin typeface="DroidArabicKufi-Regular"/>
            </a:endParaRPr>
          </a:p>
          <a:p>
            <a:pPr marL="457200" indent="-457200">
              <a:buFontTx/>
              <a:buChar char="-"/>
            </a:pPr>
            <a:r>
              <a:rPr lang="ar-IQ" sz="3200" b="1" dirty="0" smtClean="0">
                <a:solidFill>
                  <a:srgbClr val="333333"/>
                </a:solidFill>
                <a:latin typeface="DroidArabicKufi-Regular"/>
              </a:rPr>
              <a:t>التغذية </a:t>
            </a:r>
            <a:r>
              <a:rPr lang="ar-IQ" sz="3200" b="1" dirty="0">
                <a:solidFill>
                  <a:srgbClr val="333333"/>
                </a:solidFill>
                <a:latin typeface="DroidArabicKufi-Regular"/>
              </a:rPr>
              <a:t>الراجعة المبنية على مدى تفاعل الطلبة مع </a:t>
            </a:r>
            <a:r>
              <a:rPr lang="ar-IQ" sz="3200" b="1" dirty="0" smtClean="0">
                <a:solidFill>
                  <a:srgbClr val="333333"/>
                </a:solidFill>
                <a:latin typeface="DroidArabicKufi-Regular"/>
              </a:rPr>
              <a:t>الاستراتيجية </a:t>
            </a:r>
            <a:r>
              <a:rPr lang="ar-IQ" sz="3200" b="1" dirty="0">
                <a:solidFill>
                  <a:srgbClr val="333333"/>
                </a:solidFill>
                <a:latin typeface="DroidArabicKufi-Regular"/>
              </a:rPr>
              <a:t>المستخدمة</a:t>
            </a:r>
            <a:r>
              <a:rPr lang="ar-IQ" sz="3200" b="1" dirty="0" smtClean="0">
                <a:solidFill>
                  <a:srgbClr val="333333"/>
                </a:solidFill>
                <a:latin typeface="DroidArabicKufi-Regular"/>
              </a:rPr>
              <a:t>.</a:t>
            </a:r>
            <a:r>
              <a:rPr lang="ar-IQ" dirty="0"/>
              <a:t/>
            </a:r>
            <a:br>
              <a:rPr lang="ar-IQ" dirty="0"/>
            </a:br>
            <a:endParaRPr lang="en-US" dirty="0"/>
          </a:p>
        </p:txBody>
      </p:sp>
    </p:spTree>
    <p:extLst>
      <p:ext uri="{BB962C8B-B14F-4D97-AF65-F5344CB8AC3E}">
        <p14:creationId xmlns:p14="http://schemas.microsoft.com/office/powerpoint/2010/main" val="1935544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1835697" y="0"/>
            <a:ext cx="6048672" cy="1052736"/>
          </a:xfrm>
          <a:prstGeom prst="ellipse">
            <a:avLst/>
          </a:prstGeom>
          <a:blipFill dpi="0" rotWithShape="1">
            <a:blip r:embed="rId2">
              <a:alphaModFix amt="36000"/>
            </a:blip>
            <a:srcRect/>
            <a:stretch>
              <a:fillRect/>
            </a:stretch>
          </a:blipFill>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200" b="1" dirty="0" smtClean="0">
                <a:solidFill>
                  <a:srgbClr val="FF0000"/>
                </a:solidFill>
              </a:rPr>
              <a:t>تقسم استراتيجيات التعلم والتعليم الى </a:t>
            </a:r>
            <a:r>
              <a:rPr lang="ar-IQ" dirty="0" smtClean="0"/>
              <a:t>:</a:t>
            </a:r>
            <a:endParaRPr lang="en-US" dirty="0"/>
          </a:p>
        </p:txBody>
      </p:sp>
      <p:sp>
        <p:nvSpPr>
          <p:cNvPr id="3" name="مستطيل 2"/>
          <p:cNvSpPr/>
          <p:nvPr/>
        </p:nvSpPr>
        <p:spPr>
          <a:xfrm rot="19392644">
            <a:off x="7316528" y="2417813"/>
            <a:ext cx="1683324" cy="75799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يكون التدريس مرنا </a:t>
            </a:r>
            <a:endParaRPr lang="en-US" b="1" dirty="0"/>
          </a:p>
        </p:txBody>
      </p:sp>
      <p:sp>
        <p:nvSpPr>
          <p:cNvPr id="4" name="مستطيل 3"/>
          <p:cNvSpPr/>
          <p:nvPr/>
        </p:nvSpPr>
        <p:spPr>
          <a:xfrm rot="19582821">
            <a:off x="5928827" y="2216327"/>
            <a:ext cx="1711745" cy="6859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يكون التدريس مرحا </a:t>
            </a:r>
            <a:endParaRPr lang="en-US" b="1" dirty="0"/>
          </a:p>
        </p:txBody>
      </p:sp>
      <p:sp>
        <p:nvSpPr>
          <p:cNvPr id="5" name="مستطيل 4"/>
          <p:cNvSpPr/>
          <p:nvPr/>
        </p:nvSpPr>
        <p:spPr>
          <a:xfrm rot="19596697">
            <a:off x="4464551" y="2236413"/>
            <a:ext cx="1727067" cy="6617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يكون التدريس اكفأ وافعل </a:t>
            </a:r>
            <a:endParaRPr lang="en-US" b="1" dirty="0"/>
          </a:p>
        </p:txBody>
      </p:sp>
      <p:sp>
        <p:nvSpPr>
          <p:cNvPr id="6" name="مستطيل 5"/>
          <p:cNvSpPr/>
          <p:nvPr/>
        </p:nvSpPr>
        <p:spPr>
          <a:xfrm rot="19440379">
            <a:off x="2279546" y="2040028"/>
            <a:ext cx="2552413" cy="86933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يكون ال</a:t>
            </a:r>
            <a:r>
              <a:rPr lang="ar-IQ" dirty="0" smtClean="0"/>
              <a:t>متع</a:t>
            </a:r>
            <a:r>
              <a:rPr lang="ar-IQ" b="1" dirty="0" smtClean="0"/>
              <a:t>لم اكثر اندماجا وتفاعلا في عملية التدريس </a:t>
            </a:r>
            <a:endParaRPr lang="en-US" b="1" dirty="0"/>
          </a:p>
        </p:txBody>
      </p:sp>
      <p:sp>
        <p:nvSpPr>
          <p:cNvPr id="7" name="مستطيل 6"/>
          <p:cNvSpPr/>
          <p:nvPr/>
        </p:nvSpPr>
        <p:spPr>
          <a:xfrm rot="19418872">
            <a:off x="235940" y="1988218"/>
            <a:ext cx="2321121" cy="91525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يكون المتعلم اكثر مشاركة في </a:t>
            </a:r>
            <a:r>
              <a:rPr lang="ar-IQ" b="1" dirty="0" err="1" smtClean="0"/>
              <a:t>اعملية</a:t>
            </a:r>
            <a:r>
              <a:rPr lang="ar-IQ" b="1" dirty="0" smtClean="0"/>
              <a:t> التدريس </a:t>
            </a:r>
            <a:endParaRPr lang="en-US" b="1" dirty="0"/>
          </a:p>
        </p:txBody>
      </p:sp>
      <p:sp>
        <p:nvSpPr>
          <p:cNvPr id="9" name="قوس كبير أيمن 8"/>
          <p:cNvSpPr/>
          <p:nvPr/>
        </p:nvSpPr>
        <p:spPr>
          <a:xfrm rot="16200000">
            <a:off x="4659231" y="-2230982"/>
            <a:ext cx="759750" cy="7207948"/>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cxnSp>
        <p:nvCxnSpPr>
          <p:cNvPr id="11" name="رابط كسهم مستقيم 10"/>
          <p:cNvCxnSpPr/>
          <p:nvPr/>
        </p:nvCxnSpPr>
        <p:spPr>
          <a:xfrm>
            <a:off x="6784699" y="1389359"/>
            <a:ext cx="0" cy="74349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رابط كسهم مستقيم 12"/>
          <p:cNvCxnSpPr/>
          <p:nvPr/>
        </p:nvCxnSpPr>
        <p:spPr>
          <a:xfrm>
            <a:off x="5328084" y="1372992"/>
            <a:ext cx="0" cy="7598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رابط كسهم مستقيم 14"/>
          <p:cNvCxnSpPr/>
          <p:nvPr/>
        </p:nvCxnSpPr>
        <p:spPr>
          <a:xfrm>
            <a:off x="3275856" y="1372992"/>
            <a:ext cx="0" cy="61625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7" name="مستطيل مستدير الزوايا 16"/>
          <p:cNvSpPr/>
          <p:nvPr/>
        </p:nvSpPr>
        <p:spPr>
          <a:xfrm>
            <a:off x="7257180" y="3789040"/>
            <a:ext cx="1802020" cy="30689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400" b="1" dirty="0" smtClean="0">
                <a:solidFill>
                  <a:srgbClr val="FF0000"/>
                </a:solidFill>
              </a:rPr>
              <a:t>التعليم المبرمج </a:t>
            </a:r>
            <a:r>
              <a:rPr lang="ar-IQ" sz="1400" b="1" dirty="0" smtClean="0"/>
              <a:t>:هو طريقة تفريد في التعليم ، تقوم على تقسيم الموضوع الدراسي ، او المهمة المراد تعلمها الى مجموعة الافكار ، او الخطوات المرتبة منطقيا متسلسلا تهدف الى تحقيق اهداف تعليمية محددة وتعرض عن طريق كتاب ، حاسبة ، او جهاز معين ، وينتقل الطالب من خطوه الى خطوه تدريجيا </a:t>
            </a:r>
            <a:endParaRPr lang="en-US" sz="1400" b="1" dirty="0"/>
          </a:p>
        </p:txBody>
      </p:sp>
      <p:sp>
        <p:nvSpPr>
          <p:cNvPr id="18" name="مستطيل مستدير الزوايا 17"/>
          <p:cNvSpPr/>
          <p:nvPr/>
        </p:nvSpPr>
        <p:spPr>
          <a:xfrm>
            <a:off x="5650520" y="3754858"/>
            <a:ext cx="1548640" cy="291450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400" b="1" dirty="0" smtClean="0">
                <a:solidFill>
                  <a:srgbClr val="FF0000"/>
                </a:solidFill>
              </a:rPr>
              <a:t>التعلم باللعب: </a:t>
            </a:r>
            <a:r>
              <a:rPr lang="ar-IQ" sz="1400" b="1" dirty="0" smtClean="0"/>
              <a:t>وهو نشاط ينهمك به فيه الفرد للحصول على المتعة التي تصاحب النشاط دون اعتبار للنتاجات الاخرى التي تحقق النهائية . ويتميز هذا النشاط  بالتلقائية بعيدا عن الضغط والقوة والاكراه الخارجي </a:t>
            </a:r>
            <a:endParaRPr lang="en-US" sz="1400" b="1" dirty="0"/>
          </a:p>
        </p:txBody>
      </p:sp>
      <p:sp>
        <p:nvSpPr>
          <p:cNvPr id="19" name="مستطيل مستدير الزوايا 18"/>
          <p:cNvSpPr/>
          <p:nvPr/>
        </p:nvSpPr>
        <p:spPr>
          <a:xfrm>
            <a:off x="3635896" y="3771100"/>
            <a:ext cx="1872208" cy="30869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400" b="1" dirty="0" smtClean="0">
                <a:solidFill>
                  <a:srgbClr val="FF0000"/>
                </a:solidFill>
              </a:rPr>
              <a:t>التدريس الفعال : </a:t>
            </a:r>
            <a:r>
              <a:rPr lang="ar-IQ" sz="1400" b="1" dirty="0" smtClean="0"/>
              <a:t>هو ذلك النمط من التدريس الذي يفعل من دور الطالب في التعلم فلا يكون الطالب فيه متلقيا للمعلومات فقط ، بل مشاركا وباحثا عن المعلومة بشتى انواع الوسائل وهو نمط يعتمد على النشاط الذاتي والمشاركة الايجابية  للمتعلم . وهو يمكن الطالب من مهارات مهنية ، او معارف ، او اتجاهات ، بمتعة وسرور</a:t>
            </a:r>
            <a:endParaRPr lang="en-US" sz="1400" b="1" dirty="0"/>
          </a:p>
        </p:txBody>
      </p:sp>
      <p:sp>
        <p:nvSpPr>
          <p:cNvPr id="20" name="مستطيل مستدير الزوايا 19"/>
          <p:cNvSpPr/>
          <p:nvPr/>
        </p:nvSpPr>
        <p:spPr>
          <a:xfrm>
            <a:off x="1979712" y="3789040"/>
            <a:ext cx="1576040" cy="2880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200" b="1" dirty="0" smtClean="0">
                <a:solidFill>
                  <a:srgbClr val="FF0000"/>
                </a:solidFill>
              </a:rPr>
              <a:t>الاندماج : </a:t>
            </a:r>
            <a:r>
              <a:rPr lang="ar-IQ" sz="1200" b="1" dirty="0" smtClean="0"/>
              <a:t>حالة من الاستغراق او الانشغال او الانهماك بما هو مفيد او ذو اهمية او معنى بالنسبة للمتعلم .اي ان المتعلم يندمج بكليته في موقف التعلم لان الاندماج يشمل : - النواحي : العقلية والذهنية ، الوجدانية ، والاجتماعية ( مندمج ومتفاعل مع غيره)  والبيئة .وتعني كلمة اندماج أضافة .</a:t>
            </a:r>
            <a:endParaRPr lang="en-US" sz="1200" b="1" dirty="0"/>
          </a:p>
        </p:txBody>
      </p:sp>
      <p:sp>
        <p:nvSpPr>
          <p:cNvPr id="21" name="مستطيل مستدير الزوايا 20"/>
          <p:cNvSpPr/>
          <p:nvPr/>
        </p:nvSpPr>
        <p:spPr>
          <a:xfrm>
            <a:off x="0" y="3789040"/>
            <a:ext cx="1835696" cy="2880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1400" dirty="0" smtClean="0">
                <a:solidFill>
                  <a:srgbClr val="FF0000"/>
                </a:solidFill>
              </a:rPr>
              <a:t>خصائصها :</a:t>
            </a:r>
          </a:p>
          <a:p>
            <a:pPr algn="ctr"/>
            <a:r>
              <a:rPr lang="ar-IQ" sz="1400" dirty="0" smtClean="0"/>
              <a:t>1- الدافعية والشعور بالتواصل بين الطلاب .</a:t>
            </a:r>
          </a:p>
          <a:p>
            <a:pPr algn="ctr"/>
            <a:r>
              <a:rPr lang="ar-IQ" sz="1400" dirty="0" smtClean="0"/>
              <a:t>2- احتكاك الطلاب فيما بينهم ينتج تفاعلا معرفيا واجتماعيا .</a:t>
            </a:r>
          </a:p>
          <a:p>
            <a:pPr algn="ctr"/>
            <a:r>
              <a:rPr lang="ar-IQ" sz="1400" dirty="0" smtClean="0"/>
              <a:t>3- لم الطلاب من بعضهم البعض ( تحت اشراف المعلم ) </a:t>
            </a:r>
          </a:p>
          <a:p>
            <a:pPr algn="ctr"/>
            <a:r>
              <a:rPr lang="ar-IQ" sz="1400" dirty="0" smtClean="0"/>
              <a:t>4- تطبيقها جيد يرفع من معنويات الطلاب ويزيد من ثقتهم بنفسهم .</a:t>
            </a:r>
            <a:endParaRPr lang="en-US" sz="1400" dirty="0"/>
          </a:p>
        </p:txBody>
      </p:sp>
      <p:cxnSp>
        <p:nvCxnSpPr>
          <p:cNvPr id="23" name="رابط كسهم مستقيم 22"/>
          <p:cNvCxnSpPr/>
          <p:nvPr/>
        </p:nvCxnSpPr>
        <p:spPr>
          <a:xfrm>
            <a:off x="8643080" y="2924944"/>
            <a:ext cx="0" cy="84615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5" name="رابط كسهم مستقيم 24"/>
          <p:cNvCxnSpPr>
            <a:endCxn id="18" idx="0"/>
          </p:cNvCxnSpPr>
          <p:nvPr/>
        </p:nvCxnSpPr>
        <p:spPr>
          <a:xfrm>
            <a:off x="6424840" y="3178794"/>
            <a:ext cx="0" cy="57606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8" name="رابط كسهم مستقيم 27"/>
          <p:cNvCxnSpPr/>
          <p:nvPr/>
        </p:nvCxnSpPr>
        <p:spPr>
          <a:xfrm>
            <a:off x="4843762" y="3318755"/>
            <a:ext cx="0" cy="45234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5" name="رابط كسهم مستقيم 34"/>
          <p:cNvCxnSpPr/>
          <p:nvPr/>
        </p:nvCxnSpPr>
        <p:spPr>
          <a:xfrm>
            <a:off x="2602461" y="3318754"/>
            <a:ext cx="0" cy="45234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7" name="رابط كسهم مستقيم 36"/>
          <p:cNvCxnSpPr>
            <a:endCxn id="21" idx="0"/>
          </p:cNvCxnSpPr>
          <p:nvPr/>
        </p:nvCxnSpPr>
        <p:spPr>
          <a:xfrm flipH="1">
            <a:off x="917848" y="3318754"/>
            <a:ext cx="59266" cy="470286"/>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385564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71800" y="332656"/>
            <a:ext cx="5616624"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200" b="1" dirty="0" smtClean="0">
                <a:solidFill>
                  <a:srgbClr val="FF0000"/>
                </a:solidFill>
              </a:rPr>
              <a:t>استراتيجيات تجعل التعلم مرانا :</a:t>
            </a:r>
          </a:p>
          <a:p>
            <a:pPr algn="ctr"/>
            <a:r>
              <a:rPr lang="ar-IQ" sz="3200" b="1" dirty="0" smtClean="0"/>
              <a:t>- التعليم المبرمج </a:t>
            </a:r>
            <a:r>
              <a:rPr lang="en-US" sz="3200" b="1" dirty="0" smtClean="0">
                <a:sym typeface="Wingdings" pitchFamily="2" charset="2"/>
              </a:rPr>
              <a:t>)</a:t>
            </a:r>
            <a:r>
              <a:rPr lang="ar-IQ" sz="3200" b="1" dirty="0" smtClean="0">
                <a:sym typeface="Wingdings" pitchFamily="2" charset="2"/>
              </a:rPr>
              <a:t> تعريفة ،ومبادئه )</a:t>
            </a:r>
            <a:endParaRPr lang="en-US" sz="3200" b="1" dirty="0"/>
          </a:p>
        </p:txBody>
      </p:sp>
      <p:sp>
        <p:nvSpPr>
          <p:cNvPr id="3" name="مستطيل 2"/>
          <p:cNvSpPr/>
          <p:nvPr/>
        </p:nvSpPr>
        <p:spPr>
          <a:xfrm>
            <a:off x="251520" y="1628800"/>
            <a:ext cx="8568952" cy="4680520"/>
          </a:xfrm>
          <a:prstGeom prst="rect">
            <a:avLst/>
          </a:prstGeom>
          <a:blipFill dpi="0" rotWithShape="1">
            <a:blip r:embed="rId2">
              <a:alphaModFix amt="27000"/>
            </a:blip>
            <a:srcRect/>
            <a:stretch>
              <a:fillRect/>
            </a:stretch>
          </a:blip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3200" b="1" dirty="0" smtClean="0">
                <a:solidFill>
                  <a:srgbClr val="FF0000"/>
                </a:solidFill>
              </a:rPr>
              <a:t>انواع التعليم المبرمج:</a:t>
            </a:r>
          </a:p>
          <a:p>
            <a:r>
              <a:rPr lang="ar-IQ" sz="3200" b="1" dirty="0" smtClean="0"/>
              <a:t>1- البرمجة الخطية  .2- البرمجة المتشعبة </a:t>
            </a:r>
          </a:p>
          <a:p>
            <a:pPr marL="285750" indent="-285750">
              <a:buFontTx/>
              <a:buChar char="-"/>
            </a:pPr>
            <a:r>
              <a:rPr lang="ar-IQ" sz="3200" b="1" dirty="0" smtClean="0"/>
              <a:t>مراحل التخطيط .</a:t>
            </a:r>
          </a:p>
          <a:p>
            <a:pPr marL="285750" indent="-285750">
              <a:buFontTx/>
              <a:buChar char="-"/>
            </a:pPr>
            <a:r>
              <a:rPr lang="ar-IQ" sz="3200" b="1" dirty="0" smtClean="0"/>
              <a:t>مرحلة كتابة البرنامج .</a:t>
            </a:r>
          </a:p>
          <a:p>
            <a:pPr marL="285750" indent="-285750">
              <a:buFontTx/>
              <a:buChar char="-"/>
            </a:pPr>
            <a:r>
              <a:rPr lang="ar-IQ" sz="3200" b="1" dirty="0" smtClean="0"/>
              <a:t>مميزاته:</a:t>
            </a:r>
          </a:p>
          <a:p>
            <a:pPr marL="285750" indent="-285750">
              <a:buFontTx/>
              <a:buChar char="-"/>
            </a:pPr>
            <a:r>
              <a:rPr lang="ar-IQ" sz="3200" b="1" dirty="0" smtClean="0"/>
              <a:t>اسلوب حل المشكلات .</a:t>
            </a:r>
          </a:p>
          <a:p>
            <a:pPr marL="285750" indent="-285750">
              <a:buFontTx/>
              <a:buChar char="-"/>
            </a:pPr>
            <a:r>
              <a:rPr lang="ar-IQ" sz="3200" b="1" dirty="0" smtClean="0"/>
              <a:t>تعلم خطوات التفكير .</a:t>
            </a:r>
          </a:p>
          <a:p>
            <a:pPr marL="285750" indent="-285750">
              <a:buFontTx/>
              <a:buChar char="-"/>
            </a:pPr>
            <a:r>
              <a:rPr lang="ar-IQ" sz="3200" b="1" dirty="0" smtClean="0"/>
              <a:t>الرزم ( الحقيبة ) التعليمية المبرمجة .</a:t>
            </a:r>
          </a:p>
          <a:p>
            <a:pPr marL="285750" indent="-285750">
              <a:buFontTx/>
              <a:buChar char="-"/>
            </a:pPr>
            <a:r>
              <a:rPr lang="ar-IQ" sz="3200" b="1" dirty="0" smtClean="0"/>
              <a:t>المجتمعات التعليمية </a:t>
            </a:r>
            <a:r>
              <a:rPr lang="en-US" sz="3200" b="1" dirty="0" smtClean="0"/>
              <a:t>( </a:t>
            </a:r>
            <a:r>
              <a:rPr lang="en-US" sz="3200" b="1" dirty="0" err="1" smtClean="0"/>
              <a:t>Modulcs</a:t>
            </a:r>
            <a:r>
              <a:rPr lang="en-US" sz="3200" b="1" dirty="0" smtClean="0"/>
              <a:t> )</a:t>
            </a:r>
            <a:endParaRPr lang="en-US" sz="3200" b="1" dirty="0"/>
          </a:p>
        </p:txBody>
      </p:sp>
    </p:spTree>
    <p:extLst>
      <p:ext uri="{BB962C8B-B14F-4D97-AF65-F5344CB8AC3E}">
        <p14:creationId xmlns:p14="http://schemas.microsoft.com/office/powerpoint/2010/main" val="971081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699792" y="24836"/>
            <a:ext cx="5976664" cy="100811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600" b="1" dirty="0" smtClean="0">
                <a:solidFill>
                  <a:srgbClr val="FF0000"/>
                </a:solidFill>
              </a:rPr>
              <a:t>استراتيجيات تجعل التدريس مرحا : </a:t>
            </a:r>
            <a:endParaRPr lang="en-US" sz="3600" b="1" dirty="0">
              <a:solidFill>
                <a:srgbClr val="FF0000"/>
              </a:solidFill>
            </a:endParaRPr>
          </a:p>
        </p:txBody>
      </p:sp>
      <p:sp>
        <p:nvSpPr>
          <p:cNvPr id="3" name="مستطيل 2"/>
          <p:cNvSpPr/>
          <p:nvPr/>
        </p:nvSpPr>
        <p:spPr>
          <a:xfrm>
            <a:off x="179512" y="1268760"/>
            <a:ext cx="8889112" cy="5328592"/>
          </a:xfrm>
          <a:prstGeom prst="rect">
            <a:avLst/>
          </a:prstGeom>
          <a:blipFill dpi="0" rotWithShape="1">
            <a:blip r:embed="rId2">
              <a:alphaModFix amt="31000"/>
            </a:blip>
            <a:srcRect/>
            <a:stretch>
              <a:fillRect/>
            </a:stretch>
          </a:blipFill>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Tx/>
              <a:buChar char="-"/>
            </a:pPr>
            <a:endParaRPr lang="ar-IQ" sz="3200" b="1" dirty="0" smtClean="0">
              <a:solidFill>
                <a:srgbClr val="FF0000"/>
              </a:solidFill>
            </a:endParaRPr>
          </a:p>
          <a:p>
            <a:pPr marL="285750" indent="-285750">
              <a:buFontTx/>
              <a:buChar char="-"/>
            </a:pPr>
            <a:r>
              <a:rPr lang="ar-IQ" sz="3200" b="1" dirty="0" smtClean="0">
                <a:solidFill>
                  <a:srgbClr val="FF0000"/>
                </a:solidFill>
              </a:rPr>
              <a:t>التعلم باللعب ( مفهومه ، وسماته المميزة )</a:t>
            </a:r>
          </a:p>
          <a:p>
            <a:pPr marL="285750" indent="-285750">
              <a:buFontTx/>
              <a:buChar char="-"/>
            </a:pPr>
            <a:r>
              <a:rPr lang="ar-IQ" sz="3200" b="1" dirty="0" smtClean="0"/>
              <a:t>مظاهر اللعب عند الاطفال .</a:t>
            </a:r>
          </a:p>
          <a:p>
            <a:pPr marL="285750" indent="-285750">
              <a:buFontTx/>
              <a:buChar char="-"/>
            </a:pPr>
            <a:r>
              <a:rPr lang="ar-IQ" sz="3200" b="1" dirty="0" smtClean="0"/>
              <a:t>انواع اللعب .</a:t>
            </a:r>
          </a:p>
          <a:p>
            <a:pPr marL="285750" indent="-285750">
              <a:buFontTx/>
              <a:buChar char="-"/>
            </a:pPr>
            <a:r>
              <a:rPr lang="ar-IQ" sz="3200" b="1" dirty="0" smtClean="0"/>
              <a:t>دور المعلم ومسؤولياته في تخطيط اللعب وتوظيفه وتقويمه .</a:t>
            </a:r>
          </a:p>
          <a:p>
            <a:pPr marL="285750" indent="-285750">
              <a:buFontTx/>
              <a:buChar char="-"/>
            </a:pPr>
            <a:r>
              <a:rPr lang="ar-IQ" sz="3200" b="1" dirty="0" smtClean="0"/>
              <a:t>اللعب المخطط والالعاب التربوية .</a:t>
            </a:r>
          </a:p>
          <a:p>
            <a:pPr marL="285750" indent="-285750">
              <a:buFontTx/>
              <a:buChar char="-"/>
            </a:pPr>
            <a:r>
              <a:rPr lang="ar-IQ" sz="3200" b="1" dirty="0" smtClean="0"/>
              <a:t>شروط اختيار الالعاب واللعب .</a:t>
            </a:r>
          </a:p>
          <a:p>
            <a:pPr marL="285750" indent="-285750">
              <a:buFontTx/>
              <a:buChar char="-"/>
            </a:pPr>
            <a:r>
              <a:rPr lang="ar-IQ" sz="3200" b="1" dirty="0" smtClean="0"/>
              <a:t>شروط اداء اللعب .</a:t>
            </a:r>
          </a:p>
          <a:p>
            <a:pPr marL="285750" indent="-285750">
              <a:buFontTx/>
              <a:buChar char="-"/>
            </a:pPr>
            <a:r>
              <a:rPr lang="ar-IQ" sz="3200" b="1" dirty="0" smtClean="0"/>
              <a:t>لعب الدور ( المبررات ، الهدف ، الاجراءات ) </a:t>
            </a:r>
          </a:p>
          <a:p>
            <a:pPr marL="285750" indent="-285750">
              <a:buFontTx/>
              <a:buChar char="-"/>
            </a:pPr>
            <a:r>
              <a:rPr lang="ar-IQ" sz="3200" b="1" dirty="0" smtClean="0"/>
              <a:t>نموذج لعب الدور .</a:t>
            </a:r>
          </a:p>
          <a:p>
            <a:pPr marL="285750" indent="-285750">
              <a:buFontTx/>
              <a:buChar char="-"/>
            </a:pPr>
            <a:r>
              <a:rPr lang="ar-IQ" sz="3200" b="1" dirty="0" smtClean="0"/>
              <a:t>خصائص لعب الدور </a:t>
            </a:r>
            <a:r>
              <a:rPr lang="ar-IQ" sz="3200" dirty="0" smtClean="0"/>
              <a:t>.</a:t>
            </a:r>
          </a:p>
          <a:p>
            <a:pPr algn="ctr"/>
            <a:endParaRPr lang="en-US" dirty="0"/>
          </a:p>
        </p:txBody>
      </p:sp>
    </p:spTree>
    <p:extLst>
      <p:ext uri="{BB962C8B-B14F-4D97-AF65-F5344CB8AC3E}">
        <p14:creationId xmlns:p14="http://schemas.microsoft.com/office/powerpoint/2010/main" val="3760742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83722" y="188640"/>
            <a:ext cx="7056784"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600" b="1" dirty="0" smtClean="0">
                <a:solidFill>
                  <a:srgbClr val="FF0000"/>
                </a:solidFill>
              </a:rPr>
              <a:t>استراتيجيات تجعل التدريس اكفأ وأفعل </a:t>
            </a:r>
            <a:endParaRPr lang="en-US" sz="3600" b="1" dirty="0">
              <a:solidFill>
                <a:srgbClr val="FF0000"/>
              </a:solidFill>
            </a:endParaRPr>
          </a:p>
        </p:txBody>
      </p:sp>
      <p:sp>
        <p:nvSpPr>
          <p:cNvPr id="3" name="مستطيل مستدير الزوايا 2"/>
          <p:cNvSpPr/>
          <p:nvPr/>
        </p:nvSpPr>
        <p:spPr>
          <a:xfrm>
            <a:off x="395536" y="1412776"/>
            <a:ext cx="8588986" cy="5157192"/>
          </a:xfrm>
          <a:prstGeom prst="roundRect">
            <a:avLst/>
          </a:prstGeom>
          <a:blipFill dpi="0" rotWithShape="1">
            <a:blip r:embed="rId2">
              <a:alphaModFix amt="30000"/>
            </a:blip>
            <a:srcRect/>
            <a:stretch>
              <a:fillRect/>
            </a:stretch>
          </a:blipFill>
        </p:spPr>
        <p:style>
          <a:lnRef idx="1">
            <a:schemeClr val="accent4"/>
          </a:lnRef>
          <a:fillRef idx="2">
            <a:schemeClr val="accent4"/>
          </a:fillRef>
          <a:effectRef idx="1">
            <a:schemeClr val="accent4"/>
          </a:effectRef>
          <a:fontRef idx="minor">
            <a:schemeClr val="dk1"/>
          </a:fontRef>
        </p:style>
        <p:txBody>
          <a:bodyPr rtlCol="0" anchor="ctr"/>
          <a:lstStyle/>
          <a:p>
            <a:pPr marL="285750" indent="-285750" algn="ctr">
              <a:buFontTx/>
              <a:buChar char="-"/>
            </a:pPr>
            <a:r>
              <a:rPr lang="ar-IQ" sz="2400" b="1" dirty="0" smtClean="0">
                <a:solidFill>
                  <a:srgbClr val="FF0000"/>
                </a:solidFill>
              </a:rPr>
              <a:t>التدريس الفعال : ( دواعي التدريس الفعال ومنظماته )</a:t>
            </a:r>
          </a:p>
          <a:p>
            <a:pPr marL="285750" indent="-285750">
              <a:buFontTx/>
              <a:buChar char="-"/>
            </a:pPr>
            <a:r>
              <a:rPr lang="ar-IQ" sz="2400" b="1" dirty="0" smtClean="0"/>
              <a:t>التعليم الفعال </a:t>
            </a:r>
          </a:p>
          <a:p>
            <a:pPr marL="285750" indent="-285750">
              <a:buFontTx/>
              <a:buChar char="-"/>
            </a:pPr>
            <a:r>
              <a:rPr lang="ar-IQ" sz="2400" b="1" dirty="0" smtClean="0"/>
              <a:t>علاقة التدريس الفعال بطرائق التدريس .</a:t>
            </a:r>
          </a:p>
          <a:p>
            <a:pPr marL="285750" indent="-285750">
              <a:buFontTx/>
              <a:buChar char="-"/>
            </a:pPr>
            <a:r>
              <a:rPr lang="ar-IQ" sz="2400" b="1" dirty="0" smtClean="0"/>
              <a:t>دور المعلم في التدريس الفعال </a:t>
            </a:r>
          </a:p>
          <a:p>
            <a:pPr marL="285750" indent="-285750">
              <a:buFontTx/>
              <a:buChar char="-"/>
            </a:pPr>
            <a:r>
              <a:rPr lang="ar-IQ" sz="2400" b="1" dirty="0" smtClean="0"/>
              <a:t>صفات المتعلم في التدريس الفعال . خصائص التعلم الصفي الفعال .</a:t>
            </a:r>
          </a:p>
          <a:p>
            <a:pPr marL="285750" indent="-285750">
              <a:buFontTx/>
              <a:buChar char="-"/>
            </a:pPr>
            <a:r>
              <a:rPr lang="ar-IQ" sz="2400" b="1" dirty="0" smtClean="0"/>
              <a:t>استراتيجيات التعلم النشط ( الفعال ) لتحسين اسلوب المحاضرة .</a:t>
            </a:r>
          </a:p>
          <a:p>
            <a:pPr marL="285750" indent="-285750">
              <a:buFontTx/>
              <a:buChar char="-"/>
            </a:pPr>
            <a:r>
              <a:rPr lang="ar-IQ" sz="2400" b="1" dirty="0" smtClean="0"/>
              <a:t>النشاطات المقترح تضمينها في الدقائق العشر الاولى من زمن المحاضرة .</a:t>
            </a:r>
          </a:p>
          <a:p>
            <a:pPr marL="285750" indent="-285750">
              <a:buFontTx/>
              <a:buChar char="-"/>
            </a:pPr>
            <a:r>
              <a:rPr lang="ar-IQ" sz="2400" b="1" dirty="0" smtClean="0"/>
              <a:t>المنظم المتقدم / اسلوب تدريس </a:t>
            </a:r>
          </a:p>
          <a:p>
            <a:pPr marL="285750" indent="-285750">
              <a:buFontTx/>
              <a:buChar char="-"/>
            </a:pPr>
            <a:r>
              <a:rPr lang="ar-IQ" sz="2400" b="1" dirty="0" smtClean="0"/>
              <a:t>التعلم التعاوني .التعلم التعاوني ( طريقة المجموعات ) وكيفية توزيع موضوعات الدرس على الطلبة واهم تطبيقاتها التربوية .</a:t>
            </a:r>
          </a:p>
          <a:p>
            <a:pPr marL="285750" indent="-285750">
              <a:buFontTx/>
              <a:buChar char="-"/>
            </a:pPr>
            <a:r>
              <a:rPr lang="ar-IQ" sz="2400" b="1" dirty="0" smtClean="0"/>
              <a:t>التعلم الاتقاني : مفهومة .</a:t>
            </a:r>
          </a:p>
          <a:p>
            <a:pPr marL="285750" indent="-285750">
              <a:buFontTx/>
              <a:buChar char="-"/>
            </a:pPr>
            <a:r>
              <a:rPr lang="ar-IQ" sz="2400" b="1" dirty="0" smtClean="0"/>
              <a:t>مراحل تنظيم التعلم في نظام التعليم الاتقاني </a:t>
            </a:r>
          </a:p>
          <a:p>
            <a:pPr marL="285750" indent="-285750">
              <a:buFontTx/>
              <a:buChar char="-"/>
            </a:pPr>
            <a:r>
              <a:rPr lang="ar-IQ" sz="2400" b="1" dirty="0" smtClean="0"/>
              <a:t>نمط  التفكير الاستقرائي ( هيلدا تابا )</a:t>
            </a:r>
            <a:endParaRPr lang="en-US" sz="2400" b="1" dirty="0"/>
          </a:p>
        </p:txBody>
      </p:sp>
    </p:spTree>
    <p:extLst>
      <p:ext uri="{BB962C8B-B14F-4D97-AF65-F5344CB8AC3E}">
        <p14:creationId xmlns:p14="http://schemas.microsoft.com/office/powerpoint/2010/main" val="406752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88640"/>
            <a:ext cx="8208912" cy="108012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sz="3200" b="1" dirty="0" smtClean="0">
                <a:solidFill>
                  <a:srgbClr val="FF0000"/>
                </a:solidFill>
              </a:rPr>
              <a:t>استراتيجيات تجعل المتعلم اكثر اندماجا وتفاعلا في عملية التدريس </a:t>
            </a:r>
            <a:endParaRPr lang="en-US" sz="3200" b="1" dirty="0">
              <a:solidFill>
                <a:srgbClr val="FF0000"/>
              </a:solidFill>
            </a:endParaRPr>
          </a:p>
        </p:txBody>
      </p:sp>
      <p:sp>
        <p:nvSpPr>
          <p:cNvPr id="3" name="مستطيل مستدير الزوايا 2"/>
          <p:cNvSpPr/>
          <p:nvPr/>
        </p:nvSpPr>
        <p:spPr>
          <a:xfrm>
            <a:off x="251520" y="1556792"/>
            <a:ext cx="8568952" cy="5112568"/>
          </a:xfrm>
          <a:prstGeom prst="roundRect">
            <a:avLst/>
          </a:prstGeom>
          <a:blipFill dpi="0" rotWithShape="1">
            <a:blip r:embed="rId2">
              <a:alphaModFix amt="31000"/>
            </a:blip>
            <a:srcRect/>
            <a:stretch>
              <a:fillRect/>
            </a:stretch>
          </a:blipFill>
          <a:effectLst>
            <a:glow rad="127000">
              <a:schemeClr val="accent6">
                <a:lumMod val="20000"/>
                <a:lumOff val="8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marL="285750" indent="-285750">
              <a:buFont typeface="Arial" charset="0"/>
              <a:buChar char="•"/>
            </a:pPr>
            <a:r>
              <a:rPr lang="ar-IQ" sz="3200" b="1" dirty="0" smtClean="0">
                <a:solidFill>
                  <a:srgbClr val="FF0000"/>
                </a:solidFill>
              </a:rPr>
              <a:t>الاندماج : تعريفه</a:t>
            </a:r>
          </a:p>
          <a:p>
            <a:pPr marL="285750" indent="-285750">
              <a:buFont typeface="Arial" charset="0"/>
              <a:buChar char="•"/>
            </a:pPr>
            <a:r>
              <a:rPr lang="ar-IQ" sz="3200" b="1" dirty="0" smtClean="0"/>
              <a:t>تعريف عملية الاندماج .</a:t>
            </a:r>
          </a:p>
          <a:p>
            <a:pPr marL="285750" indent="-285750">
              <a:buFont typeface="Arial" charset="0"/>
              <a:buChar char="•"/>
            </a:pPr>
            <a:r>
              <a:rPr lang="ar-IQ" sz="3200" b="1" dirty="0" smtClean="0"/>
              <a:t>خصائص المتعلم المندمج .</a:t>
            </a:r>
          </a:p>
          <a:p>
            <a:pPr marL="285750" indent="-285750">
              <a:buFont typeface="Arial" charset="0"/>
              <a:buChar char="•"/>
            </a:pPr>
            <a:r>
              <a:rPr lang="ar-IQ" sz="3200" b="1" dirty="0" smtClean="0"/>
              <a:t>دور المعلم في جعل الطلاب مندمجين في الموقف الصفي .</a:t>
            </a:r>
          </a:p>
          <a:p>
            <a:pPr marL="285750" indent="-285750">
              <a:buFont typeface="Arial" charset="0"/>
              <a:buChar char="•"/>
            </a:pPr>
            <a:r>
              <a:rPr lang="ar-IQ" sz="3200" b="1" dirty="0" smtClean="0"/>
              <a:t>الاسباب تعيق عملية اندماج الطلاب في الموقف الصفي .</a:t>
            </a:r>
          </a:p>
          <a:p>
            <a:pPr marL="285750" indent="-285750">
              <a:buFont typeface="Arial" charset="0"/>
              <a:buChar char="•"/>
            </a:pPr>
            <a:r>
              <a:rPr lang="ar-IQ" sz="3200" b="1" dirty="0" smtClean="0"/>
              <a:t>التفاعل الصفي .</a:t>
            </a:r>
          </a:p>
          <a:p>
            <a:pPr marL="285750" indent="-285750">
              <a:buFont typeface="Arial" charset="0"/>
              <a:buChar char="•"/>
            </a:pPr>
            <a:r>
              <a:rPr lang="ar-IQ" sz="3200" b="1" dirty="0" smtClean="0"/>
              <a:t>التفاعل اللفظي وفق المنظور المعرفي .</a:t>
            </a:r>
          </a:p>
          <a:p>
            <a:pPr marL="285750" indent="-285750">
              <a:buFont typeface="Arial" charset="0"/>
              <a:buChar char="•"/>
            </a:pPr>
            <a:r>
              <a:rPr lang="ar-IQ" sz="3200" b="1" dirty="0" smtClean="0"/>
              <a:t>انموذج فلاندرز المعرفي .</a:t>
            </a:r>
          </a:p>
          <a:p>
            <a:pPr marL="285750" indent="-285750">
              <a:buFont typeface="Arial" charset="0"/>
              <a:buChar char="•"/>
            </a:pPr>
            <a:r>
              <a:rPr lang="ar-IQ" sz="3200" b="1" dirty="0" smtClean="0"/>
              <a:t>العصف الذهني .الاستقصاء .</a:t>
            </a:r>
          </a:p>
          <a:p>
            <a:pPr marL="285750" indent="-285750">
              <a:buFont typeface="Arial" charset="0"/>
              <a:buChar char="•"/>
            </a:pPr>
            <a:r>
              <a:rPr lang="ar-IQ" sz="3200" b="1" dirty="0" smtClean="0"/>
              <a:t>التعلم بالحاسوب . </a:t>
            </a:r>
            <a:endParaRPr lang="en-US" sz="3200" b="1" dirty="0"/>
          </a:p>
        </p:txBody>
      </p:sp>
    </p:spTree>
    <p:extLst>
      <p:ext uri="{BB962C8B-B14F-4D97-AF65-F5344CB8AC3E}">
        <p14:creationId xmlns:p14="http://schemas.microsoft.com/office/powerpoint/2010/main" val="36128242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116632"/>
            <a:ext cx="7488832" cy="129614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IQ" sz="3600" b="1" dirty="0" smtClean="0"/>
              <a:t>استراتيجيات تجعل المتعلم اكثر مشاركة في عملية التدريس </a:t>
            </a:r>
            <a:r>
              <a:rPr lang="ar-IQ" sz="3600" dirty="0" smtClean="0"/>
              <a:t>:</a:t>
            </a:r>
            <a:endParaRPr lang="en-US" sz="3600" dirty="0"/>
          </a:p>
        </p:txBody>
      </p:sp>
      <p:sp>
        <p:nvSpPr>
          <p:cNvPr id="3" name="مستطيل مستدير الزوايا 2"/>
          <p:cNvSpPr/>
          <p:nvPr/>
        </p:nvSpPr>
        <p:spPr>
          <a:xfrm>
            <a:off x="396930" y="1700808"/>
            <a:ext cx="8063502" cy="4824536"/>
          </a:xfrm>
          <a:prstGeom prst="roundRect">
            <a:avLst/>
          </a:prstGeom>
          <a:blipFill dpi="0" rotWithShape="1">
            <a:blip r:embed="rId2">
              <a:alphaModFix amt="36000"/>
            </a:blip>
            <a:srcRect/>
            <a:stretch>
              <a:fillRect/>
            </a:stretch>
          </a:blipFill>
          <a:effectLst>
            <a:glow rad="749300">
              <a:schemeClr val="accent6">
                <a:lumMod val="60000"/>
                <a:lumOff val="40000"/>
                <a:alpha val="40000"/>
              </a:schemeClr>
            </a:glow>
            <a:outerShdw blurRad="40000" dist="20000" dir="5400000" rotWithShape="0">
              <a:srgbClr val="000000">
                <a:alpha val="38000"/>
              </a:srgbClr>
            </a:outerShdw>
            <a:softEdge rad="571500"/>
          </a:effectLst>
        </p:spPr>
        <p:style>
          <a:lnRef idx="1">
            <a:schemeClr val="accent1"/>
          </a:lnRef>
          <a:fillRef idx="2">
            <a:schemeClr val="accent1"/>
          </a:fillRef>
          <a:effectRef idx="1">
            <a:schemeClr val="accent1"/>
          </a:effectRef>
          <a:fontRef idx="minor">
            <a:schemeClr val="dk1"/>
          </a:fontRef>
        </p:style>
        <p:txBody>
          <a:bodyPr rtlCol="0" anchor="ctr"/>
          <a:lstStyle/>
          <a:p>
            <a:pPr marL="285750" indent="-285750" algn="ctr">
              <a:buFont typeface="Arial" charset="0"/>
              <a:buChar char="•"/>
            </a:pPr>
            <a:r>
              <a:rPr lang="ar-IQ" sz="2800" b="1" dirty="0" smtClean="0">
                <a:solidFill>
                  <a:srgbClr val="FF0000"/>
                </a:solidFill>
              </a:rPr>
              <a:t>استراتيجيات التعلم بمبدأ الشراكة ( المشاركة ).</a:t>
            </a:r>
          </a:p>
          <a:p>
            <a:pPr marL="285750" indent="-285750">
              <a:buFont typeface="Arial" charset="0"/>
              <a:buChar char="•"/>
            </a:pPr>
            <a:r>
              <a:rPr lang="ar-IQ" sz="2800" b="1" dirty="0" smtClean="0"/>
              <a:t>خطوات تنفيذ هذه الاستراتيجيات .</a:t>
            </a:r>
          </a:p>
          <a:p>
            <a:pPr marL="285750" indent="-285750">
              <a:buFont typeface="Arial" charset="0"/>
              <a:buChar char="•"/>
            </a:pPr>
            <a:r>
              <a:rPr lang="ar-IQ" sz="2800" b="1" dirty="0" smtClean="0"/>
              <a:t>انواعها :</a:t>
            </a:r>
          </a:p>
          <a:p>
            <a:pPr marL="285750" indent="-285750">
              <a:buFont typeface="Arial" charset="0"/>
              <a:buChar char="•"/>
            </a:pPr>
            <a:r>
              <a:rPr lang="ar-IQ" sz="2800" b="1" dirty="0" smtClean="0"/>
              <a:t>استراتيجية التعلم التعاوني استراتيجية التعلم </a:t>
            </a:r>
            <a:r>
              <a:rPr lang="ar-IQ" sz="2800" b="1" dirty="0" err="1" smtClean="0"/>
              <a:t>الادماجي</a:t>
            </a:r>
            <a:r>
              <a:rPr lang="ar-IQ" sz="2800" b="1" dirty="0" smtClean="0"/>
              <a:t> </a:t>
            </a:r>
          </a:p>
          <a:p>
            <a:pPr marL="285750" indent="-285750">
              <a:buFont typeface="Arial" charset="0"/>
              <a:buChar char="•"/>
            </a:pPr>
            <a:r>
              <a:rPr lang="ar-IQ" sz="2800" b="1" dirty="0" smtClean="0"/>
              <a:t>استراتيجية التعلم الاصل الواقعي .</a:t>
            </a:r>
          </a:p>
          <a:p>
            <a:pPr marL="285750" indent="-285750">
              <a:buFont typeface="Arial" charset="0"/>
              <a:buChar char="•"/>
            </a:pPr>
            <a:r>
              <a:rPr lang="ar-IQ" sz="2800" b="1" dirty="0" smtClean="0"/>
              <a:t>استراتيجية التعلم البارع .</a:t>
            </a:r>
          </a:p>
          <a:p>
            <a:pPr marL="285750" indent="-285750">
              <a:buFont typeface="Arial" charset="0"/>
              <a:buChar char="•"/>
            </a:pPr>
            <a:r>
              <a:rPr lang="ar-IQ" sz="2800" b="1" dirty="0" smtClean="0"/>
              <a:t>استراتيجية التعزيز الايجابي .</a:t>
            </a:r>
          </a:p>
          <a:p>
            <a:pPr marL="285750" indent="-285750">
              <a:buFont typeface="Arial" charset="0"/>
              <a:buChar char="•"/>
            </a:pPr>
            <a:r>
              <a:rPr lang="ar-IQ" sz="2800" b="1" dirty="0" smtClean="0"/>
              <a:t>استراتيجية المدح الفعالة .</a:t>
            </a:r>
          </a:p>
          <a:p>
            <a:pPr marL="285750" indent="-285750">
              <a:buFont typeface="Arial" charset="0"/>
              <a:buChar char="•"/>
            </a:pPr>
            <a:r>
              <a:rPr lang="ar-IQ" sz="2800" b="1" dirty="0" smtClean="0"/>
              <a:t>استراتيجية الانشطة المبرمجة زمنيا .</a:t>
            </a:r>
          </a:p>
          <a:p>
            <a:pPr marL="285750" indent="-285750">
              <a:buFont typeface="Arial" charset="0"/>
              <a:buChar char="•"/>
            </a:pPr>
            <a:r>
              <a:rPr lang="ar-IQ" sz="2800" b="1" dirty="0" smtClean="0"/>
              <a:t>اثر الحاسوب في التعليم </a:t>
            </a:r>
          </a:p>
          <a:p>
            <a:pPr marL="285750" indent="-285750">
              <a:buFont typeface="Arial" charset="0"/>
              <a:buChar char="•"/>
            </a:pPr>
            <a:r>
              <a:rPr lang="ar-IQ" sz="2800" b="1" dirty="0" smtClean="0"/>
              <a:t>بناء البرامج في التعليم . </a:t>
            </a:r>
            <a:endParaRPr lang="en-US" sz="2800" b="1" dirty="0"/>
          </a:p>
        </p:txBody>
      </p:sp>
    </p:spTree>
    <p:extLst>
      <p:ext uri="{BB962C8B-B14F-4D97-AF65-F5344CB8AC3E}">
        <p14:creationId xmlns:p14="http://schemas.microsoft.com/office/powerpoint/2010/main" val="3084441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640960" cy="63367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ar-IQ" sz="2800" b="1" dirty="0" smtClean="0"/>
              <a:t>المصادر : </a:t>
            </a:r>
          </a:p>
          <a:p>
            <a:r>
              <a:rPr lang="ar-IQ" sz="2800" b="1" dirty="0" smtClean="0"/>
              <a:t>1- د. فراس </a:t>
            </a:r>
            <a:r>
              <a:rPr lang="ar-IQ" sz="2800" b="1" dirty="0" err="1" smtClean="0"/>
              <a:t>السليتي</a:t>
            </a:r>
            <a:r>
              <a:rPr lang="ar-IQ" sz="2800" b="1" dirty="0" smtClean="0"/>
              <a:t> ، استراتيجيات التعليم والتعلم النظرية والتطبيق ، عالم الكتب الحديثة للنشر والتوزيع ، 2008م .</a:t>
            </a:r>
          </a:p>
          <a:p>
            <a:r>
              <a:rPr lang="ar-IQ" sz="2800" b="1" dirty="0" smtClean="0"/>
              <a:t>2- سعادة ،جودت احمد، استراتيجيات معاصر ، دار الموهبة للتوزيع والنشر، عمان ،2018م.</a:t>
            </a:r>
          </a:p>
          <a:p>
            <a:r>
              <a:rPr lang="ar-IQ" sz="2800" b="1" dirty="0" smtClean="0"/>
              <a:t>3- عبد الرزاق ، السعيد </a:t>
            </a:r>
            <a:r>
              <a:rPr lang="ar-IQ" sz="2800" b="1" dirty="0" err="1" smtClean="0"/>
              <a:t>السعيد</a:t>
            </a:r>
            <a:r>
              <a:rPr lang="ar-IQ" sz="2800" b="1" dirty="0" smtClean="0"/>
              <a:t> ، الخرائط الذهنية الالكترونية التعليمية . الاكاديمية العربية الالكتروني والتدريب ،2012م .</a:t>
            </a:r>
          </a:p>
          <a:p>
            <a:r>
              <a:rPr lang="ar-IQ" sz="2800" b="1" dirty="0" smtClean="0"/>
              <a:t>4- ابو النجا ، احمد عز الدين ، الاتجاهات الحديقة في طرق التدريس التربية الرياضية ، المنصورة ، دار الاصدقاء ،2000م .</a:t>
            </a:r>
          </a:p>
          <a:p>
            <a:r>
              <a:rPr lang="ar-IQ" sz="2800" b="1" dirty="0" smtClean="0"/>
              <a:t>5- غانم ، منجي ، انموذج ، استراتيجية ، طريقة ، اسلوب ، موقع الكتروني ، 2017م.</a:t>
            </a:r>
            <a:endParaRPr lang="en-US" sz="2800" b="1" dirty="0"/>
          </a:p>
        </p:txBody>
      </p:sp>
    </p:spTree>
    <p:extLst>
      <p:ext uri="{BB962C8B-B14F-4D97-AF65-F5344CB8AC3E}">
        <p14:creationId xmlns:p14="http://schemas.microsoft.com/office/powerpoint/2010/main" val="427227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76857"/>
            <a:ext cx="8568952" cy="5709255"/>
          </a:xfrm>
          <a:prstGeom prst="rect">
            <a:avLst/>
          </a:prstGeom>
          <a:blipFill>
            <a:blip r:embed="rId2">
              <a:alphaModFix amt="9000"/>
            </a:blip>
            <a:stretch>
              <a:fillRect/>
            </a:stretch>
          </a:blipFill>
        </p:spPr>
        <p:style>
          <a:lnRef idx="1">
            <a:schemeClr val="dk1"/>
          </a:lnRef>
          <a:fillRef idx="2">
            <a:schemeClr val="dk1"/>
          </a:fillRef>
          <a:effectRef idx="1">
            <a:schemeClr val="dk1"/>
          </a:effectRef>
          <a:fontRef idx="minor">
            <a:schemeClr val="dk1"/>
          </a:fontRef>
        </p:style>
        <p:txBody>
          <a:bodyPr wrap="square">
            <a:spAutoFit/>
          </a:bodyPr>
          <a:lstStyle/>
          <a:p>
            <a:pPr>
              <a:lnSpc>
                <a:spcPts val="2700"/>
              </a:lnSpc>
            </a:pPr>
            <a:endParaRPr lang="ar-IQ" sz="4000" b="1" kern="1800" dirty="0" smtClean="0">
              <a:solidFill>
                <a:srgbClr val="333399"/>
              </a:solidFill>
              <a:latin typeface="droid arabic kufi"/>
              <a:ea typeface="Times New Roman"/>
            </a:endParaRPr>
          </a:p>
          <a:p>
            <a:pPr>
              <a:lnSpc>
                <a:spcPts val="2700"/>
              </a:lnSpc>
            </a:pPr>
            <a:r>
              <a:rPr lang="ar-IQ" sz="4000" b="1" kern="1800" dirty="0">
                <a:solidFill>
                  <a:srgbClr val="333399"/>
                </a:solidFill>
                <a:latin typeface="droid arabic kufi"/>
                <a:ea typeface="Times New Roman"/>
              </a:rPr>
              <a:t> </a:t>
            </a:r>
            <a:r>
              <a:rPr lang="ar-IQ" sz="4000" b="1" kern="1800" dirty="0" smtClean="0">
                <a:solidFill>
                  <a:srgbClr val="333399"/>
                </a:solidFill>
                <a:latin typeface="droid arabic kufi"/>
                <a:ea typeface="Times New Roman"/>
              </a:rPr>
              <a:t> </a:t>
            </a:r>
            <a:r>
              <a:rPr lang="ar-SA" sz="4000" b="1" kern="1800" dirty="0" smtClean="0">
                <a:solidFill>
                  <a:srgbClr val="333399"/>
                </a:solidFill>
                <a:latin typeface="droid arabic kufi"/>
                <a:ea typeface="Times New Roman"/>
              </a:rPr>
              <a:t>- </a:t>
            </a:r>
            <a:r>
              <a:rPr lang="ar-SA" sz="4400" b="1" kern="1800" dirty="0">
                <a:solidFill>
                  <a:srgbClr val="FF0000"/>
                </a:solidFill>
                <a:latin typeface="droid arabic kufi"/>
                <a:ea typeface="Times New Roman"/>
              </a:rPr>
              <a:t>تعريف </a:t>
            </a:r>
            <a:r>
              <a:rPr lang="ar-SA" sz="4400" b="1" kern="1800" dirty="0" smtClean="0">
                <a:solidFill>
                  <a:srgbClr val="FF0000"/>
                </a:solidFill>
                <a:latin typeface="droid arabic kufi"/>
                <a:ea typeface="Times New Roman"/>
              </a:rPr>
              <a:t>الاستراتيجية</a:t>
            </a:r>
            <a:r>
              <a:rPr lang="ar-IQ" sz="4400" b="1" kern="1800" dirty="0" smtClean="0">
                <a:solidFill>
                  <a:srgbClr val="FF0000"/>
                </a:solidFill>
                <a:latin typeface="droid arabic kufi"/>
                <a:ea typeface="Times New Roman"/>
              </a:rPr>
              <a:t> :</a:t>
            </a:r>
            <a:endParaRPr lang="en-US" sz="4400" b="1" dirty="0">
              <a:solidFill>
                <a:srgbClr val="FF0000"/>
              </a:solidFill>
              <a:ea typeface="Calibri"/>
              <a:cs typeface="Arial"/>
            </a:endParaRPr>
          </a:p>
          <a:p>
            <a:r>
              <a:rPr lang="ar-SA" sz="3200" b="1" dirty="0">
                <a:solidFill>
                  <a:srgbClr val="333333"/>
                </a:solidFill>
                <a:ea typeface="Times New Roman"/>
              </a:rPr>
              <a:t>أصلها اللغوي هو الكلمة اليونانية </a:t>
            </a:r>
            <a:r>
              <a:rPr lang="ar-SA" sz="3200" b="1" dirty="0" err="1">
                <a:solidFill>
                  <a:srgbClr val="333333"/>
                </a:solidFill>
                <a:ea typeface="Times New Roman"/>
              </a:rPr>
              <a:t>استراتيجيوس</a:t>
            </a:r>
            <a:r>
              <a:rPr lang="ar-SA" sz="3200" b="1" dirty="0">
                <a:solidFill>
                  <a:srgbClr val="333333"/>
                </a:solidFill>
                <a:ea typeface="Times New Roman"/>
              </a:rPr>
              <a:t>، ومعناها فن القيادة </a:t>
            </a:r>
            <a:r>
              <a:rPr lang="ar-IQ" sz="3200" b="1" dirty="0" smtClean="0">
                <a:solidFill>
                  <a:srgbClr val="333333"/>
                </a:solidFill>
                <a:ea typeface="Times New Roman"/>
              </a:rPr>
              <a:t>العسكرية ، وذلك من اجل وضع خطط وادارة العمليات العسكرية المتعددة. ومع ذلك فقد استخدم هذا المفهوم في مجالات الحياة اليومية ، بصفتها فن توظيف الامكانات المتوفرة في اي عمل من الاعمال والاستفادة من تلك الامكانيات . لذا اصبحنا نسمع هذه الايام عن مفاهيم متعددة من هذه الاستراتيجيات مثل استراتيجية الاقتصادية ، والاستراتيجية السياحية ، والاستراتيجية المائية ،والصحية ، والصناعية ، والتجارية ، والدفاعية ،والزراعية ، والامنية ، والاستراتيجية التربوية والتعليمية .</a:t>
            </a:r>
            <a:endParaRPr lang="en-US" sz="3200" b="1" dirty="0"/>
          </a:p>
        </p:txBody>
      </p:sp>
    </p:spTree>
    <p:extLst>
      <p:ext uri="{BB962C8B-B14F-4D97-AF65-F5344CB8AC3E}">
        <p14:creationId xmlns:p14="http://schemas.microsoft.com/office/powerpoint/2010/main" val="3269913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1139"/>
            <a:ext cx="8856984" cy="6581802"/>
          </a:xfrm>
          <a:prstGeom prst="rect">
            <a:avLst/>
          </a:prstGeom>
          <a:blipFill dpi="0" rotWithShape="1">
            <a:blip r:embed="rId2">
              <a:alphaModFix amt="13000"/>
            </a:blip>
            <a:srcRect/>
            <a:tile tx="0" ty="0" sx="100000" sy="100000" flip="none" algn="tl"/>
          </a:blipFill>
        </p:spPr>
        <p:style>
          <a:lnRef idx="1">
            <a:schemeClr val="accent3"/>
          </a:lnRef>
          <a:fillRef idx="2">
            <a:schemeClr val="accent3"/>
          </a:fillRef>
          <a:effectRef idx="1">
            <a:schemeClr val="accent3"/>
          </a:effectRef>
          <a:fontRef idx="minor">
            <a:schemeClr val="dk1"/>
          </a:fontRef>
        </p:style>
        <p:txBody>
          <a:bodyPr wrap="square">
            <a:spAutoFit/>
          </a:bodyPr>
          <a:lstStyle/>
          <a:p>
            <a:pPr>
              <a:lnSpc>
                <a:spcPts val="2700"/>
              </a:lnSpc>
            </a:pPr>
            <a:endParaRPr lang="ar-IQ" sz="4000" b="1" kern="1800" dirty="0" smtClean="0">
              <a:solidFill>
                <a:srgbClr val="333399"/>
              </a:solidFill>
              <a:latin typeface="droid arabic kufi"/>
              <a:ea typeface="Times New Roman"/>
            </a:endParaRPr>
          </a:p>
          <a:p>
            <a:pPr>
              <a:lnSpc>
                <a:spcPts val="2700"/>
              </a:lnSpc>
            </a:pPr>
            <a:r>
              <a:rPr lang="ar-SA" sz="4000" b="1" kern="1800" dirty="0" smtClean="0">
                <a:solidFill>
                  <a:srgbClr val="333399"/>
                </a:solidFill>
                <a:latin typeface="droid arabic kufi"/>
                <a:ea typeface="Times New Roman"/>
              </a:rPr>
              <a:t>- </a:t>
            </a:r>
            <a:r>
              <a:rPr lang="ar-SA" sz="4000" b="1" kern="1800" dirty="0">
                <a:solidFill>
                  <a:srgbClr val="FF0000"/>
                </a:solidFill>
                <a:latin typeface="droid arabic kufi"/>
                <a:ea typeface="Times New Roman"/>
              </a:rPr>
              <a:t>استراتيجية التدريس و طريقة التدريس و أسلوب التدريس</a:t>
            </a:r>
            <a:endParaRPr lang="en-US" sz="4000" b="1" dirty="0">
              <a:solidFill>
                <a:srgbClr val="FF0000"/>
              </a:solidFill>
              <a:ea typeface="Calibri"/>
              <a:cs typeface="Arial"/>
            </a:endParaRPr>
          </a:p>
          <a:p>
            <a:pPr>
              <a:lnSpc>
                <a:spcPct val="115000"/>
              </a:lnSpc>
              <a:spcAft>
                <a:spcPts val="0"/>
              </a:spcAft>
            </a:pPr>
            <a:r>
              <a:rPr lang="ar-SA" sz="2800" b="1" dirty="0">
                <a:solidFill>
                  <a:srgbClr val="333333"/>
                </a:solidFill>
                <a:ea typeface="Times New Roman"/>
              </a:rPr>
              <a:t>رغم كونها مفاهيم مرتبطة ومتداخلة ومتقاربة إلا أنه يمكن تلخيص الفرق بينها في كون استراتيجية التدريس أشمل من الطريقة، والطريقة أوسع من الأسلوب</a:t>
            </a:r>
            <a:r>
              <a:rPr lang="en-US" sz="2800" b="1" dirty="0">
                <a:solidFill>
                  <a:srgbClr val="333333"/>
                </a:solidFill>
                <a:latin typeface="Arial"/>
                <a:ea typeface="Times New Roman"/>
                <a:cs typeface="Arial"/>
              </a:rPr>
              <a:t>.</a:t>
            </a:r>
            <a:br>
              <a:rPr lang="en-US" sz="2800" b="1" dirty="0">
                <a:solidFill>
                  <a:srgbClr val="333333"/>
                </a:solidFill>
                <a:latin typeface="Arial"/>
                <a:ea typeface="Times New Roman"/>
                <a:cs typeface="Arial"/>
              </a:rPr>
            </a:br>
            <a:r>
              <a:rPr lang="ar-SA" sz="2800" b="1" dirty="0">
                <a:solidFill>
                  <a:srgbClr val="333333"/>
                </a:solidFill>
                <a:latin typeface="Arial"/>
                <a:ea typeface="Times New Roman"/>
              </a:rPr>
              <a:t>فعلى ضوء استراتيجية التدريس يختار المعلم</a:t>
            </a:r>
            <a:r>
              <a:rPr lang="en-US" sz="2800" b="1" dirty="0">
                <a:solidFill>
                  <a:srgbClr val="333333"/>
                </a:solidFill>
                <a:latin typeface="Arial"/>
                <a:ea typeface="Times New Roman"/>
                <a:cs typeface="Arial"/>
              </a:rPr>
              <a:t> </a:t>
            </a:r>
            <a:r>
              <a:rPr lang="ar-SA" sz="2800" b="1" u="sng" dirty="0">
                <a:solidFill>
                  <a:srgbClr val="1A4FC9"/>
                </a:solidFill>
                <a:latin typeface="Arial"/>
                <a:ea typeface="Times New Roman"/>
                <a:hlinkClick r:id="rId3"/>
              </a:rPr>
              <a:t>الطريقة</a:t>
            </a:r>
            <a:r>
              <a:rPr lang="en-US" sz="2800" b="1" dirty="0">
                <a:solidFill>
                  <a:srgbClr val="333333"/>
                </a:solidFill>
                <a:latin typeface="Arial"/>
                <a:ea typeface="Times New Roman"/>
                <a:cs typeface="Arial"/>
              </a:rPr>
              <a:t> </a:t>
            </a:r>
            <a:r>
              <a:rPr lang="ar-SA" sz="2800" b="1" dirty="0">
                <a:solidFill>
                  <a:srgbClr val="333333"/>
                </a:solidFill>
                <a:latin typeface="Arial"/>
                <a:ea typeface="Times New Roman"/>
              </a:rPr>
              <a:t>المناسبة، والتي بدورها تُحدد</a:t>
            </a:r>
            <a:r>
              <a:rPr lang="en-US" sz="2800" b="1" dirty="0">
                <a:solidFill>
                  <a:srgbClr val="333333"/>
                </a:solidFill>
                <a:latin typeface="Arial"/>
                <a:ea typeface="Times New Roman"/>
                <a:cs typeface="Arial"/>
              </a:rPr>
              <a:t> </a:t>
            </a:r>
            <a:r>
              <a:rPr lang="ar-SA" sz="2800" b="1" u="sng" dirty="0">
                <a:solidFill>
                  <a:srgbClr val="1A4FC9"/>
                </a:solidFill>
                <a:latin typeface="Arial"/>
                <a:ea typeface="Times New Roman"/>
                <a:hlinkClick r:id="rId4"/>
              </a:rPr>
              <a:t>أسلوب التدريس</a:t>
            </a:r>
            <a:r>
              <a:rPr lang="en-US" sz="2800" b="1" dirty="0">
                <a:solidFill>
                  <a:srgbClr val="333333"/>
                </a:solidFill>
                <a:latin typeface="Arial"/>
                <a:ea typeface="Times New Roman"/>
                <a:cs typeface="Arial"/>
              </a:rPr>
              <a:t> </a:t>
            </a:r>
            <a:r>
              <a:rPr lang="ar-SA" sz="2800" b="1" dirty="0">
                <a:solidFill>
                  <a:srgbClr val="333333"/>
                </a:solidFill>
                <a:latin typeface="Arial"/>
                <a:ea typeface="Times New Roman"/>
              </a:rPr>
              <a:t>الأمثل الذي يتبعه المتعلم</a:t>
            </a:r>
            <a:r>
              <a:rPr lang="en-US" sz="2800" b="1" dirty="0">
                <a:solidFill>
                  <a:srgbClr val="333333"/>
                </a:solidFill>
                <a:latin typeface="Arial"/>
                <a:ea typeface="Times New Roman"/>
                <a:cs typeface="Arial"/>
              </a:rPr>
              <a:t>.</a:t>
            </a:r>
            <a:br>
              <a:rPr lang="en-US" sz="2800" b="1" dirty="0">
                <a:solidFill>
                  <a:srgbClr val="333333"/>
                </a:solidFill>
                <a:latin typeface="Arial"/>
                <a:ea typeface="Times New Roman"/>
                <a:cs typeface="Arial"/>
              </a:rPr>
            </a:br>
            <a:r>
              <a:rPr lang="ar-SA" sz="2800" b="1" dirty="0">
                <a:solidFill>
                  <a:srgbClr val="333333"/>
                </a:solidFill>
                <a:latin typeface="Arial"/>
                <a:ea typeface="Times New Roman"/>
              </a:rPr>
              <a:t>الاستراتيجية إذن هي خطة عامة للتدريس، بينما طريقة التدريس أقرب إلى كونها وسيلة اتصال من أجل الوصول إلى أهداف معينة ومسطرة مسبقا، بينما الأسلوب هو الكيفية التي يتناول بها المعلم طريقة </a:t>
            </a:r>
            <a:r>
              <a:rPr lang="ar-SA" sz="2800" b="1" dirty="0" smtClean="0">
                <a:solidFill>
                  <a:srgbClr val="333333"/>
                </a:solidFill>
                <a:latin typeface="Arial"/>
                <a:ea typeface="Times New Roman"/>
              </a:rPr>
              <a:t>التدريس</a:t>
            </a:r>
            <a:r>
              <a:rPr lang="ar-IQ" sz="2800" b="1" dirty="0" smtClean="0">
                <a:solidFill>
                  <a:srgbClr val="333333"/>
                </a:solidFill>
                <a:latin typeface="Arial"/>
                <a:ea typeface="Times New Roman"/>
                <a:cs typeface="Arial"/>
              </a:rPr>
              <a:t> .</a:t>
            </a:r>
            <a:r>
              <a:rPr lang="ar-SA" sz="2800" b="1" dirty="0">
                <a:solidFill>
                  <a:srgbClr val="993366"/>
                </a:solidFill>
                <a:ea typeface="Times New Roman"/>
              </a:rPr>
              <a:t> ملحوظة</a:t>
            </a:r>
            <a:r>
              <a:rPr lang="en-US" sz="2800" b="1" dirty="0">
                <a:solidFill>
                  <a:srgbClr val="993366"/>
                </a:solidFill>
                <a:latin typeface="Arial"/>
                <a:ea typeface="Times New Roman"/>
              </a:rPr>
              <a:t>:</a:t>
            </a:r>
            <a:r>
              <a:rPr lang="en-US" sz="2800" b="1" dirty="0">
                <a:solidFill>
                  <a:srgbClr val="333333"/>
                </a:solidFill>
                <a:latin typeface="Arial"/>
                <a:ea typeface="Times New Roman"/>
              </a:rPr>
              <a:t> </a:t>
            </a:r>
            <a:r>
              <a:rPr lang="ar-SA" sz="2800" b="1" dirty="0">
                <a:solidFill>
                  <a:srgbClr val="333333"/>
                </a:solidFill>
                <a:latin typeface="Arial"/>
                <a:ea typeface="Times New Roman"/>
              </a:rPr>
              <a:t>يمكن أن تقوم استراتيجية التدريس على طريقة واحدة أو على عدة طرق، وذلك حسب الأهداف المسطرة، في حين أننا نختار الطريقة لتحقيق هدف متكامل واحد خلال موقف تعليمي معين</a:t>
            </a:r>
            <a:r>
              <a:rPr lang="en-US" sz="2800" b="1" dirty="0">
                <a:solidFill>
                  <a:srgbClr val="333333"/>
                </a:solidFill>
                <a:latin typeface="Arial"/>
                <a:ea typeface="Times New Roman"/>
              </a:rPr>
              <a:t>.</a:t>
            </a:r>
            <a:endParaRPr lang="en-US" sz="2800" b="1" dirty="0">
              <a:ea typeface="Calibri"/>
              <a:cs typeface="Arial"/>
            </a:endParaRPr>
          </a:p>
        </p:txBody>
      </p:sp>
    </p:spTree>
    <p:extLst>
      <p:ext uri="{BB962C8B-B14F-4D97-AF65-F5344CB8AC3E}">
        <p14:creationId xmlns:p14="http://schemas.microsoft.com/office/powerpoint/2010/main" val="3943635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60648"/>
            <a:ext cx="8928992" cy="6555641"/>
          </a:xfrm>
          <a:prstGeom prst="rect">
            <a:avLst/>
          </a:prstGeom>
          <a:blipFill dpi="0" rotWithShape="1">
            <a:blip r:embed="rId2">
              <a:alphaModFix amt="0"/>
            </a:blip>
            <a:srcRec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800" b="1" dirty="0" smtClean="0">
                <a:solidFill>
                  <a:srgbClr val="2C2F34"/>
                </a:solidFill>
                <a:latin typeface="-apple-system"/>
              </a:rPr>
              <a:t>ان </a:t>
            </a:r>
            <a:r>
              <a:rPr lang="ar-IQ" sz="2800" b="1" dirty="0">
                <a:solidFill>
                  <a:srgbClr val="2C2F34"/>
                </a:solidFill>
                <a:latin typeface="-apple-system"/>
              </a:rPr>
              <a:t>استراتيجية التدريس أعم وأشمل من طريقة التدريس. حيث أن الاستراتيجية تقوم على عدة طرق أو طريقة واحدة بحسب الأهداف المرجو تحقيقها من الاستراتيجية، أما الطريقة فإنها تختار لتحقيق هدف متكامل من خلال موقف تعليمي واحد. وعليه فإن الاستراتيجية هي الأشمل و الأوسع، وإن الطريقة تمثل جزءا من الاستراتيجية. وفي هذا المضمار أن الاستراتيجية تتضمن جميع إجراءات التدريس التي يخطط لها المدرس مسبقا لتعينه علي تنفيذ التدريس في ضوء الإمكانات المتاحة لتحقيق الأهداف التدريسية متضمنة أبعاداً مختلفة من أهداف، وطرائق تدريس، ومعلومات. فالاستراتيجية تشمل علي الأهداف والتنظيم الصفي لحصة الدرس، والمثيرات المستخدمة </a:t>
            </a:r>
            <a:r>
              <a:rPr lang="ar-IQ" sz="2800" b="1" dirty="0" smtClean="0">
                <a:solidFill>
                  <a:srgbClr val="2C2F34"/>
                </a:solidFill>
                <a:latin typeface="-apple-system"/>
              </a:rPr>
              <a:t>واستجابات </a:t>
            </a:r>
            <a:r>
              <a:rPr lang="ar-IQ" sz="2800" b="1" dirty="0">
                <a:solidFill>
                  <a:srgbClr val="2C2F34"/>
                </a:solidFill>
                <a:latin typeface="-apple-system"/>
              </a:rPr>
              <a:t>الطلبة الناتجة عن تلك المثيرات التي ينظمها المدرس ويخطط لها. وتأسيسا علي ذلك تقع الطريقة ضمن محتوي الاستراتيجية، في حين يقع الأسلوب ليمثل جزءاً من الطريقة. وللتفريق بين الاستراتيجية والطريقة والأسلوب يمكن القول أن: الاستراتيجية </a:t>
            </a:r>
            <a:r>
              <a:rPr lang="ar-IQ" sz="2800" b="1" dirty="0" err="1">
                <a:solidFill>
                  <a:srgbClr val="2C2F34"/>
                </a:solidFill>
                <a:latin typeface="-apple-system"/>
              </a:rPr>
              <a:t>هى</a:t>
            </a:r>
            <a:r>
              <a:rPr lang="ar-IQ" sz="2800" b="1" dirty="0">
                <a:solidFill>
                  <a:srgbClr val="2C2F34"/>
                </a:solidFill>
                <a:latin typeface="-apple-system"/>
              </a:rPr>
              <a:t> الأشمل والأوسع، وأن الطريقة جزءا من الاستراتيجية وأن الطريقة أوسع من الأسلوب، وأن الأسلوب جزء من الطريقة أو من وسائلها</a:t>
            </a:r>
            <a:r>
              <a:rPr lang="ar-IQ" sz="2800" b="1" dirty="0" smtClean="0">
                <a:solidFill>
                  <a:srgbClr val="2C2F34"/>
                </a:solidFill>
                <a:latin typeface="-apple-system"/>
              </a:rPr>
              <a:t>.</a:t>
            </a:r>
            <a:endParaRPr lang="en-US" dirty="0"/>
          </a:p>
        </p:txBody>
      </p:sp>
    </p:spTree>
    <p:extLst>
      <p:ext uri="{BB962C8B-B14F-4D97-AF65-F5344CB8AC3E}">
        <p14:creationId xmlns:p14="http://schemas.microsoft.com/office/powerpoint/2010/main" val="3598953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32160" y="116632"/>
            <a:ext cx="8856984" cy="6678751"/>
          </a:xfrm>
          <a:prstGeom prst="rect">
            <a:avLst/>
          </a:prstGeom>
          <a:blipFill dpi="0" rotWithShape="1">
            <a:blip r:embed="rId2">
              <a:alphaModFix amt="18000"/>
            </a:blip>
            <a:srcRect/>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600" b="1" dirty="0">
                <a:solidFill>
                  <a:srgbClr val="FF0000"/>
                </a:solidFill>
                <a:latin typeface="DroidArabicKufi-Regular"/>
              </a:rPr>
              <a:t>مفهوم الاستراتيجية </a:t>
            </a:r>
            <a:r>
              <a:rPr lang="ar-IQ" sz="3600" b="1" dirty="0" smtClean="0">
                <a:solidFill>
                  <a:srgbClr val="FF0000"/>
                </a:solidFill>
                <a:latin typeface="DroidArabicKufi-Regular"/>
              </a:rPr>
              <a:t>التعليمية:</a:t>
            </a:r>
          </a:p>
          <a:p>
            <a:r>
              <a:rPr lang="ar-IQ" sz="2400" dirty="0" smtClean="0">
                <a:solidFill>
                  <a:srgbClr val="333333"/>
                </a:solidFill>
                <a:latin typeface="DroidArabicKufi-Regular"/>
              </a:rPr>
              <a:t> </a:t>
            </a:r>
            <a:r>
              <a:rPr lang="ar-IQ" sz="2800" b="1" dirty="0">
                <a:solidFill>
                  <a:srgbClr val="333333"/>
                </a:solidFill>
                <a:latin typeface="DroidArabicKufi-Regular"/>
              </a:rPr>
              <a:t>تُعرف الاستراتيجية التعليميّة (بالإنجليزيّة: </a:t>
            </a:r>
            <a:r>
              <a:rPr lang="en-US" sz="2800" b="1" dirty="0" smtClean="0">
                <a:solidFill>
                  <a:srgbClr val="333333"/>
                </a:solidFill>
                <a:latin typeface="DroidArabicKufi-Regular"/>
              </a:rPr>
              <a:t>(Teaching </a:t>
            </a:r>
            <a:r>
              <a:rPr lang="en-US" sz="2800" b="1" dirty="0">
                <a:solidFill>
                  <a:srgbClr val="333333"/>
                </a:solidFill>
                <a:latin typeface="DroidArabicKufi-Regular"/>
              </a:rPr>
              <a:t>Strategy) </a:t>
            </a:r>
            <a:r>
              <a:rPr lang="ar-IQ" sz="2800" b="1" dirty="0">
                <a:solidFill>
                  <a:srgbClr val="333333"/>
                </a:solidFill>
                <a:latin typeface="DroidArabicKufi-Regular"/>
              </a:rPr>
              <a:t>بأنّها طريقة التدريس المتبعة في إيصال المعرفة والمادة العلميّة إلى الطلاب، حيثُ تتنوع هذه </a:t>
            </a:r>
            <a:r>
              <a:rPr lang="ar-IQ" sz="2800" b="1" dirty="0" smtClean="0">
                <a:solidFill>
                  <a:srgbClr val="333333"/>
                </a:solidFill>
                <a:latin typeface="DroidArabicKufi-Regular"/>
              </a:rPr>
              <a:t>الاستراتيجيات </a:t>
            </a:r>
            <a:r>
              <a:rPr lang="ar-IQ" sz="2800" b="1" dirty="0">
                <a:solidFill>
                  <a:srgbClr val="333333"/>
                </a:solidFill>
                <a:latin typeface="DroidArabicKufi-Regular"/>
              </a:rPr>
              <a:t>وتختلف باختلاف الطلاب وموضوع الدرس، كما تتغير تبعًا لما يتبعه المعلم من عام لآخر حسب الصف الدراسيّ لطلابه، وحاجاتهم العلميّة كأفراد ومجموعات، ومستواهم الأكاديميّ</a:t>
            </a:r>
            <a:r>
              <a:rPr lang="ar-IQ" sz="2800" b="1" dirty="0" smtClean="0">
                <a:solidFill>
                  <a:srgbClr val="333333"/>
                </a:solidFill>
                <a:latin typeface="DroidArabicKufi-Regular"/>
              </a:rPr>
              <a:t>. تُعنى الاستراتيجية </a:t>
            </a:r>
            <a:r>
              <a:rPr lang="ar-IQ" sz="2800" b="1" dirty="0">
                <a:solidFill>
                  <a:srgbClr val="333333"/>
                </a:solidFill>
                <a:latin typeface="DroidArabicKufi-Regular"/>
              </a:rPr>
              <a:t>التعليميّة بإيجاد الحلول الممكنة واختيار الأنسب منها لحلّ المشكلات التربويّة والأكاديميّة لدى الطلاب، بالإضافة لاختيار المُناسب منها لتحقيق الأهداف التربويّة، والمهامّ، وخدمة العملية التعليميّة، مع الأخذ بعين الاعتبار الوقت، والمكان، والظروف، والشروط اللازمة لتنفيذ نشاط أو درس معين</a:t>
            </a:r>
            <a:r>
              <a:rPr lang="ar-IQ" sz="2800" b="1" dirty="0" smtClean="0">
                <a:solidFill>
                  <a:srgbClr val="333333"/>
                </a:solidFill>
                <a:latin typeface="DroidArabicKufi-Regular"/>
              </a:rPr>
              <a:t>.[يُشار </a:t>
            </a:r>
            <a:r>
              <a:rPr lang="ar-IQ" sz="2800" b="1" dirty="0">
                <a:solidFill>
                  <a:srgbClr val="333333"/>
                </a:solidFill>
                <a:latin typeface="DroidArabicKufi-Regular"/>
              </a:rPr>
              <a:t>إلى أنّ </a:t>
            </a:r>
            <a:r>
              <a:rPr lang="ar-IQ" sz="2800" b="1" dirty="0" smtClean="0">
                <a:solidFill>
                  <a:srgbClr val="333333"/>
                </a:solidFill>
                <a:latin typeface="DroidArabicKufi-Regular"/>
              </a:rPr>
              <a:t>الاستراتيجية </a:t>
            </a:r>
            <a:r>
              <a:rPr lang="ar-IQ" sz="2800" b="1" dirty="0">
                <a:solidFill>
                  <a:srgbClr val="333333"/>
                </a:solidFill>
                <a:latin typeface="DroidArabicKufi-Regular"/>
              </a:rPr>
              <a:t>العلميّة هي جزء من البحر الواسع لعلم أصول التدريس (بالإنجليزيّة: </a:t>
            </a:r>
            <a:r>
              <a:rPr lang="en-US" sz="2800" b="1" dirty="0">
                <a:solidFill>
                  <a:srgbClr val="333333"/>
                </a:solidFill>
                <a:latin typeface="DroidArabicKufi-Regular"/>
              </a:rPr>
              <a:t>pedagogy)، </a:t>
            </a:r>
            <a:r>
              <a:rPr lang="ar-IQ" sz="2800" b="1" dirty="0">
                <a:solidFill>
                  <a:srgbClr val="333333"/>
                </a:solidFill>
                <a:latin typeface="DroidArabicKufi-Regular"/>
              </a:rPr>
              <a:t>بما في ذلك أهداف التعليم والطرق التي يمكن من خلالها تحقيق هذه الأهداف، إذ يعتمد علم أصول التدريس على علم النفس التربويّ، والذي يُعنى بالنظريات العلميّة للتعلم، بالإضافة إلى فلسفة التعليم وقيمه من منظور فلسفيّ</a:t>
            </a:r>
            <a:r>
              <a:rPr lang="ar-IQ" sz="2800" b="1" dirty="0" smtClean="0">
                <a:solidFill>
                  <a:srgbClr val="333333"/>
                </a:solidFill>
                <a:latin typeface="DroidArabicKufi-Regular"/>
              </a:rPr>
              <a:t>.</a:t>
            </a:r>
            <a:endParaRPr lang="en-US" b="1" dirty="0"/>
          </a:p>
        </p:txBody>
      </p:sp>
    </p:spTree>
    <p:extLst>
      <p:ext uri="{BB962C8B-B14F-4D97-AF65-F5344CB8AC3E}">
        <p14:creationId xmlns:p14="http://schemas.microsoft.com/office/powerpoint/2010/main" val="2225130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45901"/>
            <a:ext cx="8784976" cy="6324808"/>
          </a:xfrm>
          <a:prstGeom prst="rect">
            <a:avLst/>
          </a:prstGeom>
          <a:blipFill dpi="0" rotWithShape="1">
            <a:blip r:embed="rId2">
              <a:alphaModFix amt="20000"/>
            </a:blip>
            <a:srcRect/>
            <a:stretch>
              <a:fillRect/>
            </a:stretch>
          </a:blipFill>
        </p:spPr>
        <p:style>
          <a:lnRef idx="1">
            <a:schemeClr val="accent6"/>
          </a:lnRef>
          <a:fillRef idx="2">
            <a:schemeClr val="accent6"/>
          </a:fillRef>
          <a:effectRef idx="1">
            <a:schemeClr val="accent6"/>
          </a:effectRef>
          <a:fontRef idx="minor">
            <a:schemeClr val="dk1"/>
          </a:fontRef>
        </p:style>
        <p:txBody>
          <a:bodyPr wrap="square">
            <a:spAutoFit/>
          </a:bodyPr>
          <a:lstStyle/>
          <a:p>
            <a:pPr>
              <a:lnSpc>
                <a:spcPts val="2700"/>
              </a:lnSpc>
            </a:pPr>
            <a:endParaRPr lang="ar-IQ" sz="4800" b="1" kern="1800" dirty="0" smtClean="0">
              <a:solidFill>
                <a:srgbClr val="333399"/>
              </a:solidFill>
              <a:latin typeface="droid arabic kufi"/>
              <a:ea typeface="Times New Roman"/>
            </a:endParaRPr>
          </a:p>
          <a:p>
            <a:pPr>
              <a:lnSpc>
                <a:spcPts val="2700"/>
              </a:lnSpc>
            </a:pPr>
            <a:r>
              <a:rPr lang="ar-SA" sz="4800" b="1" kern="1800" dirty="0" smtClean="0">
                <a:solidFill>
                  <a:srgbClr val="333399"/>
                </a:solidFill>
                <a:latin typeface="droid arabic kufi"/>
                <a:ea typeface="Times New Roman"/>
              </a:rPr>
              <a:t>- </a:t>
            </a:r>
            <a:r>
              <a:rPr lang="ar-SA" sz="4800" b="1" kern="1800" dirty="0">
                <a:solidFill>
                  <a:srgbClr val="FF0000"/>
                </a:solidFill>
                <a:latin typeface="droid arabic kufi"/>
                <a:ea typeface="Times New Roman"/>
              </a:rPr>
              <a:t>تعريف استراتيجيات التدريس</a:t>
            </a:r>
            <a:endParaRPr lang="en-US" sz="4800" dirty="0">
              <a:solidFill>
                <a:srgbClr val="FF0000"/>
              </a:solidFill>
              <a:ea typeface="Calibri"/>
              <a:cs typeface="Arial"/>
            </a:endParaRPr>
          </a:p>
          <a:p>
            <a:r>
              <a:rPr lang="ar-SA" sz="4000" dirty="0">
                <a:solidFill>
                  <a:srgbClr val="333333"/>
                </a:solidFill>
                <a:ea typeface="Times New Roman"/>
              </a:rPr>
              <a:t>هي سياق من أساليب وطرق التدريس وتقنيات تنشيط الفصل الدراسي المتغيرة حسب معايير عدة، لعل أهمها هو الموقف التدريسي</a:t>
            </a:r>
            <a:r>
              <a:rPr lang="en-US" sz="4000" dirty="0">
                <a:solidFill>
                  <a:srgbClr val="333333"/>
                </a:solidFill>
                <a:latin typeface="Arial"/>
                <a:ea typeface="Times New Roman"/>
              </a:rPr>
              <a:t>.</a:t>
            </a:r>
            <a:br>
              <a:rPr lang="en-US" sz="4000" dirty="0">
                <a:solidFill>
                  <a:srgbClr val="333333"/>
                </a:solidFill>
                <a:latin typeface="Arial"/>
                <a:ea typeface="Times New Roman"/>
              </a:rPr>
            </a:br>
            <a:r>
              <a:rPr lang="ar-SA" sz="4000" dirty="0">
                <a:solidFill>
                  <a:srgbClr val="333333"/>
                </a:solidFill>
                <a:latin typeface="Arial"/>
                <a:ea typeface="Times New Roman"/>
              </a:rPr>
              <a:t>إنها أسلوب المعلم في تدريسه للمواد وفي طريقه لتحقيق الأهداف التعليمية المرجوة، إنها كذلك الوسائل والأدوات والإجراءات التي يستخدمها لمساعدته في مَهمته، إنها أيضا الجو العام داخل الفصل الدراسي المساعد على الوصول -بشكل منظم ومتسلسل- إلى مُخرجات تعليمية مقبولة في ضوء الإمكانات المتاحة</a:t>
            </a:r>
            <a:endParaRPr lang="en-US" sz="4000" dirty="0"/>
          </a:p>
        </p:txBody>
      </p:sp>
    </p:spTree>
    <p:extLst>
      <p:ext uri="{BB962C8B-B14F-4D97-AF65-F5344CB8AC3E}">
        <p14:creationId xmlns:p14="http://schemas.microsoft.com/office/powerpoint/2010/main" val="2292713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شكل بيضاوي 2"/>
          <p:cNvSpPr/>
          <p:nvPr/>
        </p:nvSpPr>
        <p:spPr>
          <a:xfrm>
            <a:off x="1043608" y="116632"/>
            <a:ext cx="7776864" cy="6480720"/>
          </a:xfrm>
          <a:prstGeom prst="ellipse">
            <a:avLst/>
          </a:prstGeom>
          <a:gradFill>
            <a:gsLst>
              <a:gs pos="0">
                <a:schemeClr val="accent6">
                  <a:tint val="50000"/>
                  <a:satMod val="300000"/>
                </a:schemeClr>
              </a:gs>
              <a:gs pos="46000">
                <a:schemeClr val="accent6">
                  <a:tint val="37000"/>
                  <a:satMod val="300000"/>
                  <a:alpha val="52000"/>
                </a:schemeClr>
              </a:gs>
              <a:gs pos="100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ar-IQ" dirty="0" smtClean="0"/>
              <a:t>استراتيجية التدريس </a:t>
            </a:r>
            <a:endParaRPr lang="en-US" dirty="0"/>
          </a:p>
        </p:txBody>
      </p:sp>
      <p:sp>
        <p:nvSpPr>
          <p:cNvPr id="4" name="شكل بيضاوي 3"/>
          <p:cNvSpPr/>
          <p:nvPr/>
        </p:nvSpPr>
        <p:spPr>
          <a:xfrm>
            <a:off x="2051720" y="1916832"/>
            <a:ext cx="5832648" cy="468052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smtClean="0"/>
          </a:p>
        </p:txBody>
      </p:sp>
      <p:sp>
        <p:nvSpPr>
          <p:cNvPr id="5" name="شكل بيضاوي 4"/>
          <p:cNvSpPr/>
          <p:nvPr/>
        </p:nvSpPr>
        <p:spPr>
          <a:xfrm>
            <a:off x="2483768" y="3501008"/>
            <a:ext cx="4896544" cy="3070092"/>
          </a:xfrm>
          <a:prstGeom prst="ellipse">
            <a:avLst/>
          </a:prstGeom>
          <a:blipFill dpi="0" rotWithShape="1">
            <a:blip r:embed="rId2">
              <a:alphaModFix amt="25000"/>
            </a:blip>
            <a:srcRect/>
            <a:stretch>
              <a:fillRect/>
            </a:stretch>
          </a:blipFill>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3200" dirty="0" smtClean="0"/>
              <a:t>استراتيجية التدريس</a:t>
            </a:r>
          </a:p>
          <a:p>
            <a:pPr algn="ctr"/>
            <a:endParaRPr lang="ar-IQ" dirty="0" smtClean="0"/>
          </a:p>
          <a:p>
            <a:pPr algn="ctr"/>
            <a:endParaRPr lang="ar-IQ" dirty="0" smtClean="0"/>
          </a:p>
          <a:p>
            <a:pPr algn="ctr"/>
            <a:endParaRPr lang="ar-IQ" dirty="0"/>
          </a:p>
          <a:p>
            <a:pPr algn="ctr"/>
            <a:endParaRPr lang="ar-IQ" dirty="0"/>
          </a:p>
          <a:p>
            <a:pPr algn="ctr"/>
            <a:r>
              <a:rPr lang="ar-IQ" sz="4000" dirty="0" smtClean="0"/>
              <a:t>طريقة التدريس </a:t>
            </a:r>
          </a:p>
          <a:p>
            <a:pPr algn="ctr"/>
            <a:endParaRPr lang="ar-IQ" dirty="0"/>
          </a:p>
          <a:p>
            <a:pPr algn="ctr"/>
            <a:endParaRPr lang="ar-IQ" dirty="0" smtClean="0"/>
          </a:p>
          <a:p>
            <a:pPr algn="ctr"/>
            <a:endParaRPr lang="ar-IQ" dirty="0" smtClean="0"/>
          </a:p>
          <a:p>
            <a:pPr algn="ctr"/>
            <a:endParaRPr lang="ar-IQ" dirty="0"/>
          </a:p>
          <a:p>
            <a:pPr algn="ctr"/>
            <a:endParaRPr lang="ar-IQ" dirty="0" smtClean="0"/>
          </a:p>
          <a:p>
            <a:pPr algn="ctr"/>
            <a:endParaRPr lang="ar-IQ" sz="4400" dirty="0"/>
          </a:p>
          <a:p>
            <a:pPr algn="ctr"/>
            <a:r>
              <a:rPr lang="ar-IQ" sz="4400" dirty="0" smtClean="0"/>
              <a:t>اسلوب التدريس </a:t>
            </a:r>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en-US" dirty="0"/>
          </a:p>
        </p:txBody>
      </p:sp>
    </p:spTree>
    <p:extLst>
      <p:ext uri="{BB962C8B-B14F-4D97-AF65-F5344CB8AC3E}">
        <p14:creationId xmlns:p14="http://schemas.microsoft.com/office/powerpoint/2010/main" val="958093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424936" cy="7751224"/>
          </a:xfrm>
          <a:prstGeom prst="rect">
            <a:avLst/>
          </a:prstGeom>
        </p:spPr>
        <p:txBody>
          <a:bodyPr wrap="square">
            <a:spAutoFit/>
          </a:bodyPr>
          <a:lstStyle/>
          <a:p>
            <a:pPr>
              <a:lnSpc>
                <a:spcPct val="107000"/>
              </a:lnSpc>
              <a:spcAft>
                <a:spcPts val="800"/>
              </a:spcAft>
            </a:pPr>
            <a:r>
              <a:rPr lang="ar-IQ" sz="3200" b="1" dirty="0" smtClean="0">
                <a:solidFill>
                  <a:srgbClr val="FF0000"/>
                </a:solidFill>
                <a:ea typeface="Times New Roman"/>
              </a:rPr>
              <a:t>* </a:t>
            </a:r>
            <a:r>
              <a:rPr lang="ar-SA" sz="3200" b="1" dirty="0" smtClean="0">
                <a:solidFill>
                  <a:srgbClr val="FF0000"/>
                </a:solidFill>
                <a:ea typeface="Times New Roman"/>
              </a:rPr>
              <a:t>مفهوم </a:t>
            </a:r>
            <a:r>
              <a:rPr lang="ar-SA" sz="3200" b="1" dirty="0">
                <a:solidFill>
                  <a:srgbClr val="FF0000"/>
                </a:solidFill>
                <a:ea typeface="Times New Roman"/>
              </a:rPr>
              <a:t>التدريس </a:t>
            </a:r>
            <a:r>
              <a:rPr lang="ar-IQ" sz="3200" b="1" dirty="0" smtClean="0">
                <a:solidFill>
                  <a:srgbClr val="FF0000"/>
                </a:solidFill>
                <a:ea typeface="Times New Roman"/>
              </a:rPr>
              <a:t>: </a:t>
            </a:r>
          </a:p>
          <a:p>
            <a:pPr>
              <a:lnSpc>
                <a:spcPct val="107000"/>
              </a:lnSpc>
              <a:spcAft>
                <a:spcPts val="800"/>
              </a:spcAft>
            </a:pPr>
            <a:r>
              <a:rPr lang="ar-SA" sz="2400" b="1" dirty="0" smtClean="0">
                <a:ea typeface="Times New Roman"/>
              </a:rPr>
              <a:t> </a:t>
            </a:r>
            <a:r>
              <a:rPr lang="ar-SA" sz="2800" b="1" dirty="0">
                <a:ea typeface="Times New Roman"/>
              </a:rPr>
              <a:t>أنه عبارة عن مجموعة من الأنشطة المشتركة بين الطلبة والمعلمين، تعتمد بالدرجة الأساس على تبادل الأفكار والمعلومات حول المادة الدراسية، فيتحول دور المعلم من كونه المصدر الوحيد للمعلومات، إلى اعتباره ذلك الشخص الموجه والمشارك للطلبة في موضوع الدرس. والذي يعتمد في الأساس على النقاش والحوار والبحث، حتى يتمكن هؤلاء الطلبة </a:t>
            </a:r>
            <a:r>
              <a:rPr lang="ar-SA" sz="2800" b="1" dirty="0" smtClean="0">
                <a:ea typeface="Times New Roman"/>
              </a:rPr>
              <a:t>من</a:t>
            </a:r>
            <a:r>
              <a:rPr lang="ar-IQ" sz="2800" b="1" dirty="0" smtClean="0">
                <a:ea typeface="Times New Roman"/>
                <a:cs typeface="Arial"/>
              </a:rPr>
              <a:t> </a:t>
            </a:r>
            <a:r>
              <a:rPr lang="ar-SA" sz="2800" b="1" dirty="0" smtClean="0">
                <a:ea typeface="Times New Roman"/>
              </a:rPr>
              <a:t>فهم </a:t>
            </a:r>
            <a:r>
              <a:rPr lang="ar-SA" sz="2800" b="1" dirty="0">
                <a:ea typeface="Times New Roman"/>
              </a:rPr>
              <a:t>المادة الدراسية بوضوح</a:t>
            </a:r>
            <a:r>
              <a:rPr lang="ar-SA" sz="2800" b="1" dirty="0" smtClean="0">
                <a:ea typeface="Times New Roman"/>
              </a:rPr>
              <a:t>.</a:t>
            </a:r>
            <a:r>
              <a:rPr lang="ar-SA" sz="2800" dirty="0">
                <a:ea typeface="Times New Roman"/>
              </a:rPr>
              <a:t>  </a:t>
            </a:r>
            <a:endParaRPr lang="en-US" sz="2800" dirty="0">
              <a:ea typeface="Times New Roman"/>
              <a:cs typeface="Arial"/>
            </a:endParaRPr>
          </a:p>
          <a:p>
            <a:pPr>
              <a:lnSpc>
                <a:spcPct val="107000"/>
              </a:lnSpc>
              <a:spcAft>
                <a:spcPts val="800"/>
              </a:spcAft>
            </a:pPr>
            <a:r>
              <a:rPr lang="ar-IQ" sz="2800" b="1" dirty="0" smtClean="0">
                <a:ea typeface="Times New Roman"/>
              </a:rPr>
              <a:t>- او </a:t>
            </a:r>
            <a:r>
              <a:rPr lang="ar-SA" sz="2800" b="1" dirty="0" smtClean="0">
                <a:ea typeface="Times New Roman"/>
              </a:rPr>
              <a:t>هو الجمع </a:t>
            </a:r>
            <a:r>
              <a:rPr lang="ar-SA" sz="2800" b="1" dirty="0">
                <a:ea typeface="Times New Roman"/>
              </a:rPr>
              <a:t>بمهنية وكفاءة عاليتين من جانب المعلم والطلبة، بين عمليتي التعلم والتعليم داخل الحجرة الدراسية، فيما يسمى بالعملية التعليمية التعلمية، والتي تعتمد بالدرجة الأساس على التخطيط الدقيق من جانب المعلم، والتعاون الوثيق من جانب الطلبة، وذلك من أجل تهيئة الظروف لحدوث تفاعل نشط بينهم، من أجل تحقيق اهداف تعليمية تعلمية منشودة.</a:t>
            </a:r>
            <a:endParaRPr lang="en-US" sz="2800" b="1" dirty="0">
              <a:ea typeface="Times New Roman"/>
              <a:cs typeface="Arial"/>
            </a:endParaRPr>
          </a:p>
          <a:p>
            <a:pPr>
              <a:lnSpc>
                <a:spcPct val="107000"/>
              </a:lnSpc>
              <a:spcAft>
                <a:spcPts val="800"/>
              </a:spcAft>
            </a:pPr>
            <a:endParaRPr lang="ar-IQ" sz="2400" b="1" dirty="0" smtClean="0">
              <a:ea typeface="Times New Roman"/>
            </a:endParaRPr>
          </a:p>
          <a:p>
            <a:pPr>
              <a:lnSpc>
                <a:spcPct val="107000"/>
              </a:lnSpc>
              <a:spcAft>
                <a:spcPts val="800"/>
              </a:spcAft>
            </a:pPr>
            <a:endParaRPr lang="en-US" sz="2400" b="1" dirty="0">
              <a:ea typeface="Times New Roman"/>
              <a:cs typeface="Arial"/>
            </a:endParaRPr>
          </a:p>
          <a:p>
            <a:pPr>
              <a:lnSpc>
                <a:spcPct val="107000"/>
              </a:lnSpc>
              <a:spcAft>
                <a:spcPts val="800"/>
              </a:spcAft>
            </a:pPr>
            <a:r>
              <a:rPr lang="ar-SA" dirty="0">
                <a:ea typeface="Times New Roman"/>
              </a:rPr>
              <a:t> </a:t>
            </a:r>
            <a:endParaRPr lang="en-US" dirty="0">
              <a:ea typeface="Times New Roman"/>
              <a:cs typeface="Arial"/>
            </a:endParaRPr>
          </a:p>
        </p:txBody>
      </p:sp>
    </p:spTree>
    <p:extLst>
      <p:ext uri="{BB962C8B-B14F-4D97-AF65-F5344CB8AC3E}">
        <p14:creationId xmlns:p14="http://schemas.microsoft.com/office/powerpoint/2010/main" val="722213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9455" y="362630"/>
            <a:ext cx="8712968" cy="6166753"/>
          </a:xfrm>
          <a:prstGeom prst="rect">
            <a:avLst/>
          </a:prstGeom>
          <a:blipFill dpi="0" rotWithShape="1">
            <a:blip r:embed="rId2">
              <a:alphaModFix amt="10000"/>
            </a:blip>
            <a:srcRect/>
            <a:stretch>
              <a:fillRect/>
            </a:stretch>
          </a:blipFill>
        </p:spPr>
        <p:txBody>
          <a:bodyPr wrap="square">
            <a:spAutoFit/>
          </a:bodyPr>
          <a:lstStyle/>
          <a:p>
            <a:pPr>
              <a:lnSpc>
                <a:spcPct val="107000"/>
              </a:lnSpc>
              <a:spcAft>
                <a:spcPts val="800"/>
              </a:spcAft>
            </a:pPr>
            <a:r>
              <a:rPr lang="ar-IQ" sz="3600" b="1" dirty="0" smtClean="0">
                <a:solidFill>
                  <a:srgbClr val="FF0000"/>
                </a:solidFill>
                <a:ea typeface="Times New Roman"/>
              </a:rPr>
              <a:t>مفهوم </a:t>
            </a:r>
            <a:r>
              <a:rPr lang="ar-SA" sz="3600" b="1" dirty="0" smtClean="0">
                <a:solidFill>
                  <a:srgbClr val="FF0000"/>
                </a:solidFill>
                <a:ea typeface="Times New Roman"/>
              </a:rPr>
              <a:t>طريقة </a:t>
            </a:r>
            <a:r>
              <a:rPr lang="ar-SA" sz="3600" b="1" dirty="0">
                <a:solidFill>
                  <a:srgbClr val="FF0000"/>
                </a:solidFill>
                <a:ea typeface="Times New Roman"/>
              </a:rPr>
              <a:t>التدريس </a:t>
            </a:r>
            <a:r>
              <a:rPr lang="ar-IQ" sz="3600" b="1" dirty="0" smtClean="0">
                <a:solidFill>
                  <a:srgbClr val="FF0000"/>
                </a:solidFill>
                <a:ea typeface="Times New Roman"/>
              </a:rPr>
              <a:t>:</a:t>
            </a:r>
          </a:p>
          <a:p>
            <a:pPr>
              <a:lnSpc>
                <a:spcPct val="107000"/>
              </a:lnSpc>
              <a:spcAft>
                <a:spcPts val="800"/>
              </a:spcAft>
            </a:pPr>
            <a:r>
              <a:rPr lang="ar-SA" sz="2800" b="1" dirty="0" smtClean="0">
                <a:ea typeface="Times New Roman"/>
              </a:rPr>
              <a:t>هي </a:t>
            </a:r>
            <a:r>
              <a:rPr lang="ar-SA" sz="2800" b="1" dirty="0">
                <a:ea typeface="Times New Roman"/>
              </a:rPr>
              <a:t>عبارة عن الكيفية أو الأسلوب الذي يعتمد عليه المعلم في عملية التربية والتعليم، أو هي الوسائل والنظم والأساليب التي يتبعها المعلم لاكتساب التلاميذ، معارف ومعلومات بأقل جهد واسرع وقت ممكن. وأوضحت كل من </a:t>
            </a:r>
            <a:r>
              <a:rPr lang="ar-IQ" sz="2800" b="1" dirty="0" smtClean="0">
                <a:ea typeface="Times New Roman"/>
              </a:rPr>
              <a:t>- او </a:t>
            </a:r>
            <a:r>
              <a:rPr lang="ar-SA" sz="2800" b="1" dirty="0" smtClean="0">
                <a:ea typeface="Times New Roman"/>
              </a:rPr>
              <a:t>إجراء </a:t>
            </a:r>
            <a:r>
              <a:rPr lang="ar-SA" sz="2800" b="1" dirty="0">
                <a:ea typeface="Times New Roman"/>
              </a:rPr>
              <a:t>منظم في استخدام المادة العلمية والمصادر التعليمية، وتطبيق ذلك بشكل يؤدي إلى تعلم الطلبة بأيسر </a:t>
            </a:r>
            <a:r>
              <a:rPr lang="ar-SA" sz="2800" b="1" dirty="0" smtClean="0">
                <a:ea typeface="Times New Roman"/>
              </a:rPr>
              <a:t>ال</a:t>
            </a:r>
            <a:r>
              <a:rPr lang="ar-IQ" sz="2800" b="1" dirty="0" smtClean="0">
                <a:ea typeface="Times New Roman"/>
              </a:rPr>
              <a:t>س</a:t>
            </a:r>
            <a:r>
              <a:rPr lang="ar-SA" sz="2800" b="1" dirty="0" smtClean="0">
                <a:ea typeface="Times New Roman"/>
              </a:rPr>
              <a:t>بل.</a:t>
            </a:r>
            <a:r>
              <a:rPr lang="ar-SA" sz="2800" b="1" dirty="0">
                <a:ea typeface="Times New Roman"/>
              </a:rPr>
              <a:t>  </a:t>
            </a:r>
            <a:endParaRPr lang="en-US" sz="2800" b="1" dirty="0">
              <a:ea typeface="Times New Roman"/>
              <a:cs typeface="Arial"/>
            </a:endParaRPr>
          </a:p>
          <a:p>
            <a:pPr>
              <a:lnSpc>
                <a:spcPct val="107000"/>
              </a:lnSpc>
              <a:spcAft>
                <a:spcPts val="800"/>
              </a:spcAft>
            </a:pPr>
            <a:r>
              <a:rPr lang="ar-IQ" sz="2800" b="1" dirty="0" smtClean="0">
                <a:ea typeface="Times New Roman"/>
              </a:rPr>
              <a:t>- و هي </a:t>
            </a:r>
            <a:r>
              <a:rPr lang="ar-SA" sz="2800" b="1" dirty="0" smtClean="0">
                <a:ea typeface="Times New Roman"/>
              </a:rPr>
              <a:t>مجموعة </a:t>
            </a:r>
            <a:r>
              <a:rPr lang="ar-SA" sz="2800" b="1" dirty="0">
                <a:ea typeface="Times New Roman"/>
              </a:rPr>
              <a:t>الإجراءات والأساليب التي يؤديها المعلم لمساعدة المتعلمين في الوصول إلى تحقيق أهداف محددة. </a:t>
            </a:r>
            <a:endParaRPr lang="ar-IQ" sz="2800" b="1" dirty="0" smtClean="0">
              <a:ea typeface="Times New Roman"/>
            </a:endParaRPr>
          </a:p>
          <a:p>
            <a:pPr>
              <a:lnSpc>
                <a:spcPct val="107000"/>
              </a:lnSpc>
              <a:spcAft>
                <a:spcPts val="800"/>
              </a:spcAft>
            </a:pPr>
            <a:r>
              <a:rPr lang="ar-IQ" sz="2800" b="1" dirty="0" smtClean="0">
                <a:ea typeface="Times New Roman"/>
              </a:rPr>
              <a:t>- و </a:t>
            </a:r>
            <a:r>
              <a:rPr lang="ar-SA" sz="2800" b="1" dirty="0" smtClean="0">
                <a:ea typeface="Times New Roman"/>
              </a:rPr>
              <a:t>أنها </a:t>
            </a:r>
            <a:r>
              <a:rPr lang="ar-SA" sz="2800" b="1" dirty="0">
                <a:ea typeface="Times New Roman"/>
              </a:rPr>
              <a:t>عبارة عن خطوات منظمة متتابعة ومرنة يقوم بها المعلم ليساعد تلاميذه على تحقيق الاهداف السلوكية المختلفة، وينقل في الوقت ذاته معلومات وحقائق ومفاهيم من خلال </a:t>
            </a:r>
            <a:r>
              <a:rPr lang="ar-SA" sz="2800" b="1" dirty="0" err="1">
                <a:ea typeface="Times New Roman"/>
              </a:rPr>
              <a:t>تدریس</a:t>
            </a:r>
            <a:r>
              <a:rPr lang="ar-SA" sz="2800" b="1" dirty="0">
                <a:ea typeface="Times New Roman"/>
              </a:rPr>
              <a:t> درس معين.</a:t>
            </a:r>
            <a:endParaRPr lang="en-US" sz="2800" b="1" dirty="0">
              <a:ea typeface="Times New Roman"/>
              <a:cs typeface="Arial"/>
            </a:endParaRPr>
          </a:p>
          <a:p>
            <a:pPr>
              <a:lnSpc>
                <a:spcPct val="107000"/>
              </a:lnSpc>
              <a:spcAft>
                <a:spcPts val="800"/>
              </a:spcAft>
            </a:pPr>
            <a:endParaRPr lang="en-US" sz="2800" dirty="0">
              <a:ea typeface="Times New Roman"/>
              <a:cs typeface="Arial"/>
            </a:endParaRPr>
          </a:p>
        </p:txBody>
      </p:sp>
    </p:spTree>
    <p:extLst>
      <p:ext uri="{BB962C8B-B14F-4D97-AF65-F5344CB8AC3E}">
        <p14:creationId xmlns:p14="http://schemas.microsoft.com/office/powerpoint/2010/main" val="4008833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1458</Words>
  <Application>Microsoft Office PowerPoint</Application>
  <PresentationFormat>عرض على الشاشة (3:4)‏</PresentationFormat>
  <Paragraphs>156</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42</cp:revision>
  <dcterms:created xsi:type="dcterms:W3CDTF">2022-09-06T18:55:32Z</dcterms:created>
  <dcterms:modified xsi:type="dcterms:W3CDTF">2022-09-10T19:20:59Z</dcterms:modified>
</cp:coreProperties>
</file>