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73" r:id="rId8"/>
    <p:sldId id="274" r:id="rId9"/>
    <p:sldId id="275" r:id="rId10"/>
    <p:sldId id="276" r:id="rId11"/>
    <p:sldId id="277" r:id="rId12"/>
    <p:sldId id="278" r:id="rId13"/>
    <p:sldId id="281" r:id="rId14"/>
    <p:sldId id="301" r:id="rId15"/>
    <p:sldId id="280" r:id="rId16"/>
    <p:sldId id="299" r:id="rId17"/>
    <p:sldId id="302" r:id="rId18"/>
    <p:sldId id="310" r:id="rId19"/>
    <p:sldId id="282" r:id="rId20"/>
    <p:sldId id="283" r:id="rId21"/>
    <p:sldId id="284" r:id="rId22"/>
    <p:sldId id="285" r:id="rId23"/>
    <p:sldId id="286" r:id="rId24"/>
    <p:sldId id="266" r:id="rId25"/>
    <p:sldId id="268" r:id="rId26"/>
    <p:sldId id="269" r:id="rId27"/>
    <p:sldId id="270" r:id="rId28"/>
    <p:sldId id="303" r:id="rId29"/>
    <p:sldId id="304" r:id="rId30"/>
    <p:sldId id="305" r:id="rId31"/>
    <p:sldId id="306" r:id="rId32"/>
    <p:sldId id="307" r:id="rId33"/>
    <p:sldId id="308" r:id="rId34"/>
    <p:sldId id="309" r:id="rId3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5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E7CA006-EE8B-4AA0-AF79-9BD288BEE0E2}" type="datetimeFigureOut">
              <a:rPr lang="ar-SA" smtClean="0"/>
              <a:t>15/09/1441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3A3244E-D70E-4445-824F-7EE6AC537A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553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3244E-D70E-4445-824F-7EE6AC537A17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5847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F4B3A-16A3-426E-A14C-8B8AFEC68E52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4163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BDAC2-5BC2-4089-B1D1-8630D9BD0929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974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08/04/1440</a:t>
            </a:r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222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08/04/1440</a:t>
            </a:r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831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08/04/1440</a:t>
            </a:r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8173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08/04/1440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قسم الحاسبات -كلية التربية الاساسية</a:t>
            </a: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153B631A-FF3D-49D7-858D-00DA1D8571D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08248"/>
      </p:ext>
    </p:extLst>
  </p:cSld>
  <p:clrMapOvr>
    <a:masterClrMapping/>
  </p:clrMapOvr>
  <p:transition spd="med" advClick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08/04/1440</a:t>
            </a:r>
            <a:endParaRPr lang="en-US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SA" smtClean="0"/>
              <a:t>قسم الحاسبات -كلية التربية الاساسية</a:t>
            </a:r>
            <a:endParaRPr lang="en-US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BE1F9E80-3B84-4705-A3A7-1B980793FFD0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09180"/>
      </p:ext>
    </p:extLst>
  </p:cSld>
  <p:clrMapOvr>
    <a:masterClrMapping/>
  </p:clrMapOvr>
  <p:transition spd="med" advClick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08/04/1440</a:t>
            </a:r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758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08/04/1440</a:t>
            </a:r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802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08/04/1440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341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08/04/1440</a:t>
            </a:r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055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08/04/1440</a:t>
            </a:r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655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08/04/1440</a:t>
            </a:r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2619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08/04/1440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207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08/04/1440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90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08/04/1440</a:t>
            </a:r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E7453-D9EC-489D-B2CF-BDF332EBA7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784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20.png"/><Relationship Id="rId9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36.gif"/><Relationship Id="rId3" Type="http://schemas.openxmlformats.org/officeDocument/2006/relationships/image" Target="../media/image33.png"/><Relationship Id="rId7" Type="http://schemas.openxmlformats.org/officeDocument/2006/relationships/slide" Target="slide4.xml"/><Relationship Id="rId12" Type="http://schemas.openxmlformats.org/officeDocument/2006/relationships/slide" Target="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jpeg"/><Relationship Id="rId11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9.bin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1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51.jpeg"/><Relationship Id="rId7" Type="http://schemas.openxmlformats.org/officeDocument/2006/relationships/image" Target="../media/image53.jpeg"/><Relationship Id="rId12" Type="http://schemas.openxmlformats.org/officeDocument/2006/relationships/image" Target="../media/image57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11" Type="http://schemas.openxmlformats.org/officeDocument/2006/relationships/image" Target="../media/image56.jpeg"/><Relationship Id="rId5" Type="http://schemas.openxmlformats.org/officeDocument/2006/relationships/image" Target="../media/image52.jpeg"/><Relationship Id="rId10" Type="http://schemas.openxmlformats.org/officeDocument/2006/relationships/image" Target="../media/image55.png"/><Relationship Id="rId4" Type="http://schemas.openxmlformats.org/officeDocument/2006/relationships/slide" Target="slide10.xml"/><Relationship Id="rId9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5087" y="3134857"/>
            <a:ext cx="6048672" cy="14619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900" dirty="0">
              <a:cs typeface="+mj-cs"/>
            </a:endParaRPr>
          </a:p>
          <a:p>
            <a:pPr algn="ctr"/>
            <a:r>
              <a:rPr lang="ar-SA" sz="8000" b="1" dirty="0">
                <a:solidFill>
                  <a:srgbClr val="993366"/>
                </a:solidFill>
                <a:latin typeface="Arabic Typesetting" pitchFamily="66" charset="-78"/>
                <a:cs typeface="Arabic Typesetting" pitchFamily="66" charset="-78"/>
              </a:rPr>
              <a:t>الحاسب الآلي ومكوّناته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3592" y="4633972"/>
            <a:ext cx="57606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  <a:cs typeface="+mj-cs"/>
              </a:rPr>
              <a:t>تطبيقات الحاسب الآلي</a:t>
            </a:r>
            <a:endParaRPr lang="ar-SA" sz="28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5" name="TextBox 4"/>
          <p:cNvSpPr txBox="1"/>
          <p:nvPr/>
        </p:nvSpPr>
        <p:spPr>
          <a:xfrm>
            <a:off x="2825087" y="379358"/>
            <a:ext cx="8559545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IQ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المحاضرة الاولى ----- للمرحلة الاولى </a:t>
            </a:r>
          </a:p>
          <a:p>
            <a:r>
              <a:rPr lang="ar-IQ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أعداد </a:t>
            </a:r>
          </a:p>
          <a:p>
            <a:r>
              <a:rPr lang="ar-IQ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م. م بلسم وليد مجيد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20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 descr="mo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1" t="17033" r="21951" b="11426"/>
          <a:stretch>
            <a:fillRect/>
          </a:stretch>
        </p:blipFill>
        <p:spPr bwMode="auto">
          <a:xfrm>
            <a:off x="6553200" y="4370388"/>
            <a:ext cx="1905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7" descr="mo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1905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8" descr="mous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29000"/>
            <a:ext cx="9906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9" descr="mos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72000"/>
            <a:ext cx="2590800" cy="1981200"/>
          </a:xfrm>
          <a:prstGeom prst="rect">
            <a:avLst/>
          </a:prstGeom>
          <a:noFill/>
          <a:ln w="38100">
            <a:solidFill>
              <a:srgbClr val="8952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8" name="Picture 10" descr="mi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0"/>
          <a:stretch>
            <a:fillRect/>
          </a:stretch>
        </p:blipFill>
        <p:spPr bwMode="auto">
          <a:xfrm>
            <a:off x="8832376" y="2781300"/>
            <a:ext cx="21336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3" name="TextBox 2"/>
          <p:cNvSpPr txBox="1"/>
          <p:nvPr/>
        </p:nvSpPr>
        <p:spPr>
          <a:xfrm>
            <a:off x="1637731" y="464024"/>
            <a:ext cx="89529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4000" dirty="0" smtClean="0"/>
              <a:t>2- الفأرة</a:t>
            </a:r>
          </a:p>
          <a:p>
            <a:pPr algn="ctr"/>
            <a:r>
              <a:rPr lang="ar-IQ" sz="3200" dirty="0" smtClean="0"/>
              <a:t>جهاز صغير بحجم قبضة اليد يتم توصيله عبر سلك او بدون سلك ، ويعتبر من اجهزة التأشير </a:t>
            </a:r>
            <a:endParaRPr lang="ar-IQ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61956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523192"/>
              </p:ext>
            </p:extLst>
          </p:nvPr>
        </p:nvGraphicFramePr>
        <p:xfrm>
          <a:off x="8286750" y="2113129"/>
          <a:ext cx="1943100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Image" r:id="rId3" imgW="1943371" imgH="2676899" progId="">
                  <p:embed/>
                </p:oleObj>
              </mc:Choice>
              <mc:Fallback>
                <p:oleObj name="Image" r:id="rId3" imgW="1943371" imgH="267689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0" y="2113129"/>
                        <a:ext cx="1943100" cy="267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14144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9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1048"/>
              </p:ext>
            </p:extLst>
          </p:nvPr>
        </p:nvGraphicFramePr>
        <p:xfrm>
          <a:off x="5017828" y="2522561"/>
          <a:ext cx="2378075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Image" r:id="rId5" imgW="3409524" imgH="3933333" progId="">
                  <p:embed/>
                </p:oleObj>
              </mc:Choice>
              <mc:Fallback>
                <p:oleObj name="Image" r:id="rId5" imgW="3409524" imgH="39333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814" r="12808" b="6984"/>
                      <a:stretch>
                        <a:fillRect/>
                      </a:stretch>
                    </p:blipFill>
                    <p:spPr bwMode="auto">
                      <a:xfrm>
                        <a:off x="5017828" y="2522561"/>
                        <a:ext cx="2378075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14144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9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280" name="Picture 13" descr="scanners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469" y="2245140"/>
            <a:ext cx="24003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8610600" y="498834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defRPr/>
            </a:pPr>
            <a:r>
              <a:rPr lang="ar-S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اليدوية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2566988" y="5041095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defRPr/>
            </a:pPr>
            <a:r>
              <a:rPr lang="ar-S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المسطحة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4" name="TextBox 3"/>
          <p:cNvSpPr txBox="1"/>
          <p:nvPr/>
        </p:nvSpPr>
        <p:spPr>
          <a:xfrm>
            <a:off x="2961564" y="518615"/>
            <a:ext cx="6810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4000" dirty="0" smtClean="0"/>
              <a:t>3- الماسح الضوئية ( </a:t>
            </a:r>
            <a:r>
              <a:rPr lang="ar-IQ" sz="4000" dirty="0"/>
              <a:t>سكنر ) 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08847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" name="Picture 13" descr="j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2" b="10257"/>
          <a:stretch>
            <a:fillRect/>
          </a:stretch>
        </p:blipFill>
        <p:spPr bwMode="auto">
          <a:xfrm>
            <a:off x="1828800" y="3048000"/>
            <a:ext cx="2590800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14" descr="j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2971800"/>
            <a:ext cx="2703513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15" descr="sait1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25590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3" name="TextBox 2"/>
          <p:cNvSpPr txBox="1"/>
          <p:nvPr/>
        </p:nvSpPr>
        <p:spPr>
          <a:xfrm>
            <a:off x="2702257" y="436728"/>
            <a:ext cx="6960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4000" dirty="0" smtClean="0"/>
              <a:t>4- عصا التحكم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29958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2" name="Picture 7" descr="شاشة حساس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057400"/>
            <a:ext cx="21463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0423" name="Object 2"/>
          <p:cNvGraphicFramePr>
            <a:graphicFrameLocks noChangeAspect="1"/>
          </p:cNvGraphicFramePr>
          <p:nvPr/>
        </p:nvGraphicFramePr>
        <p:xfrm>
          <a:off x="4876800" y="2057400"/>
          <a:ext cx="201295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Image" r:id="rId4" imgW="2943636" imgH="2362530" progId="">
                  <p:embed/>
                </p:oleObj>
              </mc:Choice>
              <mc:Fallback>
                <p:oleObj name="Image" r:id="rId4" imgW="2943636" imgH="236253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0363" r="7022" b="15535"/>
                      <a:stretch>
                        <a:fillRect/>
                      </a:stretch>
                    </p:blipFill>
                    <p:spPr bwMode="auto">
                      <a:xfrm>
                        <a:off x="4876800" y="2057400"/>
                        <a:ext cx="201295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4" name="Object 3"/>
          <p:cNvGraphicFramePr>
            <a:graphicFrameLocks noChangeAspect="1"/>
          </p:cNvGraphicFramePr>
          <p:nvPr/>
        </p:nvGraphicFramePr>
        <p:xfrm>
          <a:off x="2286000" y="2133600"/>
          <a:ext cx="21336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Image" r:id="rId6" imgW="2943636" imgH="2362530" progId="">
                  <p:embed/>
                </p:oleObj>
              </mc:Choice>
              <mc:Fallback>
                <p:oleObj name="Image" r:id="rId6" imgW="2943636" imgH="236253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54" t="6033" r="54477" b="31624"/>
                      <a:stretch>
                        <a:fillRect/>
                      </a:stretch>
                    </p:blipFill>
                    <p:spPr bwMode="auto">
                      <a:xfrm>
                        <a:off x="2286000" y="2133600"/>
                        <a:ext cx="21336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3" name="TextBox 2"/>
          <p:cNvSpPr txBox="1"/>
          <p:nvPr/>
        </p:nvSpPr>
        <p:spPr>
          <a:xfrm>
            <a:off x="2893324" y="464024"/>
            <a:ext cx="649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4000" dirty="0" smtClean="0"/>
              <a:t>5- الشاشة الحساسة للمس</a:t>
            </a:r>
            <a:endParaRPr lang="ar-IQ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9911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2"/>
          <p:cNvSpPr>
            <a:spLocks noChangeArrowheads="1" noChangeShapeType="1" noTextEdit="1"/>
          </p:cNvSpPr>
          <p:nvPr/>
        </p:nvSpPr>
        <p:spPr bwMode="auto">
          <a:xfrm>
            <a:off x="4571999" y="304800"/>
            <a:ext cx="320722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ar-IQ" sz="3200" kern="10" dirty="0" smtClean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6- </a:t>
            </a:r>
            <a:r>
              <a:rPr lang="ar-SA" sz="3200" kern="10" dirty="0" smtClean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القلم </a:t>
            </a:r>
            <a:r>
              <a:rPr lang="ar-SA" sz="3200" kern="10" dirty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الضوئي</a:t>
            </a:r>
          </a:p>
        </p:txBody>
      </p:sp>
      <p:graphicFrame>
        <p:nvGraphicFramePr>
          <p:cNvPr id="56326" name="Object 2"/>
          <p:cNvGraphicFramePr>
            <a:graphicFrameLocks noChangeAspect="1"/>
          </p:cNvGraphicFramePr>
          <p:nvPr/>
        </p:nvGraphicFramePr>
        <p:xfrm>
          <a:off x="2209801" y="1981200"/>
          <a:ext cx="1628775" cy="367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Image" r:id="rId3" imgW="1628571" imgH="3677163" progId="">
                  <p:embed/>
                </p:oleObj>
              </mc:Choice>
              <mc:Fallback>
                <p:oleObj name="Image" r:id="rId3" imgW="1628571" imgH="367716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1981200"/>
                        <a:ext cx="1628775" cy="367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89528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9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7" name="Object 3"/>
          <p:cNvGraphicFramePr>
            <a:graphicFrameLocks noChangeAspect="1"/>
          </p:cNvGraphicFramePr>
          <p:nvPr/>
        </p:nvGraphicFramePr>
        <p:xfrm>
          <a:off x="6324600" y="2819400"/>
          <a:ext cx="1524000" cy="185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Image" r:id="rId5" imgW="1771429" imgH="2085714" progId="">
                  <p:embed/>
                </p:oleObj>
              </mc:Choice>
              <mc:Fallback>
                <p:oleObj name="Image" r:id="rId5" imgW="1771429" imgH="208571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301" t="10966" r="9677"/>
                      <a:stretch>
                        <a:fillRect/>
                      </a:stretch>
                    </p:blipFill>
                    <p:spPr bwMode="auto">
                      <a:xfrm>
                        <a:off x="6324600" y="2819400"/>
                        <a:ext cx="1524000" cy="185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89528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9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8" name="Object 4"/>
          <p:cNvGraphicFramePr>
            <a:graphicFrameLocks noChangeAspect="1"/>
          </p:cNvGraphicFramePr>
          <p:nvPr/>
        </p:nvGraphicFramePr>
        <p:xfrm>
          <a:off x="4114800" y="2743200"/>
          <a:ext cx="19812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Image" r:id="rId7" imgW="2781688" imgH="2886478" progId="">
                  <p:embed/>
                </p:oleObj>
              </mc:Choice>
              <mc:Fallback>
                <p:oleObj name="Image" r:id="rId7" imgW="2781688" imgH="288647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699" t="10561" r="15068" b="18152"/>
                      <a:stretch>
                        <a:fillRect/>
                      </a:stretch>
                    </p:blipFill>
                    <p:spPr bwMode="auto">
                      <a:xfrm>
                        <a:off x="4114800" y="2743200"/>
                        <a:ext cx="19812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89528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9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329" name="Picture 12" descr="pin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9" t="12007" r="12946" b="15947"/>
          <a:stretch>
            <a:fillRect/>
          </a:stretch>
        </p:blipFill>
        <p:spPr bwMode="auto">
          <a:xfrm>
            <a:off x="8229600" y="2895601"/>
            <a:ext cx="1524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952875" y="5791200"/>
            <a:ext cx="594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يستخدم لإدخال توقيع الشخص إلى الحاسب 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94724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952750" y="5853113"/>
            <a:ext cx="6643688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بعض برامج التشغيل تقبل الصوت كوسيلة لإدخال التعليمات ، وهي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spcBef>
                <a:spcPct val="50000"/>
              </a:spcBef>
              <a:buClr>
                <a:srgbClr val="CC0000"/>
              </a:buClr>
              <a:defRPr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خاصة لأصحاب الحاجة 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9399" name="Picture 7" descr="scan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" t="8504" r="4051"/>
          <a:stretch>
            <a:fillRect/>
          </a:stretch>
        </p:blipFill>
        <p:spPr bwMode="auto">
          <a:xfrm>
            <a:off x="3619500" y="2209800"/>
            <a:ext cx="4953000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dirty="0" smtClean="0"/>
              <a:t>قسم الحاسبات -كلية التربية الاساسية</a:t>
            </a:r>
            <a:endParaRPr lang="ar-SA" dirty="0"/>
          </a:p>
        </p:txBody>
      </p:sp>
      <p:sp>
        <p:nvSpPr>
          <p:cNvPr id="3" name="TextBox 2"/>
          <p:cNvSpPr txBox="1"/>
          <p:nvPr/>
        </p:nvSpPr>
        <p:spPr>
          <a:xfrm>
            <a:off x="2952750" y="491319"/>
            <a:ext cx="6941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4000" dirty="0" smtClean="0"/>
              <a:t>7- الميكرفون ( الصوت )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50620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0" name="Picture 10" descr="p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962400"/>
            <a:ext cx="23383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11" descr="p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340" y="1866901"/>
            <a:ext cx="2286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12" descr="ph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67001"/>
            <a:ext cx="29718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13" descr="camm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7" y="4249004"/>
            <a:ext cx="2163763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14" descr="camm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5000" r="14815" b="30556"/>
          <a:stretch>
            <a:fillRect/>
          </a:stretch>
        </p:blipFill>
        <p:spPr bwMode="auto">
          <a:xfrm>
            <a:off x="1376149" y="1784351"/>
            <a:ext cx="21336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r-IQ" dirty="0" smtClean="0"/>
              <a:t>8- الكامرة الرقمية</a:t>
            </a:r>
            <a:br>
              <a:rPr lang="ar-IQ" dirty="0" smtClean="0"/>
            </a:br>
            <a:r>
              <a:rPr lang="ar-IQ" sz="4000" dirty="0" smtClean="0"/>
              <a:t>تستخدم لادخال البيانات المرئية سواء ثابته كالصور او متحركة كالفديو 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85245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WordArt 2"/>
          <p:cNvSpPr>
            <a:spLocks noChangeArrowheads="1" noChangeShapeType="1" noTextEdit="1"/>
          </p:cNvSpPr>
          <p:nvPr/>
        </p:nvSpPr>
        <p:spPr bwMode="auto">
          <a:xfrm>
            <a:off x="4572000" y="309349"/>
            <a:ext cx="27432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ar-IQ" sz="3200" kern="10" dirty="0" smtClean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9- ال</a:t>
            </a:r>
            <a:r>
              <a:rPr lang="ar-SA" sz="3200" kern="10" dirty="0" smtClean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قلم</a:t>
            </a:r>
            <a:r>
              <a:rPr lang="ar-IQ" sz="3200" kern="10" dirty="0" smtClean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 الضوئي</a:t>
            </a:r>
            <a:r>
              <a:rPr lang="ar-SA" sz="3200" kern="10" dirty="0" smtClean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 </a:t>
            </a:r>
            <a:endParaRPr lang="ar-SA" sz="3200" kern="10" dirty="0">
              <a:latin typeface="Tahoma" panose="020B0604030504040204" pitchFamily="34" charset="0"/>
              <a:ea typeface="Tahoma" panose="020B0604030504040204" pitchFamily="34" charset="0"/>
              <a:cs typeface="+mj-cs"/>
            </a:endParaRPr>
          </a:p>
        </p:txBody>
      </p:sp>
      <p:pic>
        <p:nvPicPr>
          <p:cNvPr id="73734" name="Picture 9" descr="diskonkey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6276" y="4005263"/>
            <a:ext cx="2574925" cy="2138362"/>
          </a:xfrm>
        </p:spPr>
      </p:pic>
      <p:pic>
        <p:nvPicPr>
          <p:cNvPr id="73735" name="Picture 11" descr="diskonkey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164" y="1557339"/>
            <a:ext cx="2308225" cy="3813175"/>
          </a:xfrm>
        </p:spPr>
      </p:pic>
      <p:pic>
        <p:nvPicPr>
          <p:cNvPr id="73736" name="Picture 14" descr="diskonkey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814" y="1412875"/>
            <a:ext cx="2854325" cy="2317750"/>
          </a:xfrm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قسم الحاسبات -كلية التربية الاساسية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F9E80-3B84-4705-A3A7-1B980793FFD0}" type="slidenum">
              <a:rPr lang="ar-SA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97867"/>
      </p:ext>
    </p:extLst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68453"/>
          </a:xfrm>
        </p:spPr>
        <p:txBody>
          <a:bodyPr/>
          <a:lstStyle/>
          <a:p>
            <a:r>
              <a:rPr lang="ar-IQ" sz="4000" dirty="0"/>
              <a:t>تقوم هذه الوحدات بالسماح للبيانات بالظهور من خلالها حسب طريقة </a:t>
            </a:r>
            <a:r>
              <a:rPr lang="ar-IQ" sz="4000" dirty="0" smtClean="0"/>
              <a:t>الظهور </a:t>
            </a:r>
            <a:r>
              <a:rPr lang="ar-IQ" sz="4000" dirty="0"/>
              <a:t>التي صممت لأجلها.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2" name="TextBox 1"/>
          <p:cNvSpPr txBox="1"/>
          <p:nvPr/>
        </p:nvSpPr>
        <p:spPr>
          <a:xfrm>
            <a:off x="3493827" y="627797"/>
            <a:ext cx="575935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IQ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ثانيا : وحدات الاخراج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987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AutoShape 9"/>
          <p:cNvSpPr>
            <a:spLocks noChangeArrowheads="1"/>
          </p:cNvSpPr>
          <p:nvPr/>
        </p:nvSpPr>
        <p:spPr bwMode="auto">
          <a:xfrm>
            <a:off x="1981200" y="32766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61447" name="AutoShape 10"/>
          <p:cNvSpPr>
            <a:spLocks noChangeArrowheads="1"/>
          </p:cNvSpPr>
          <p:nvPr/>
        </p:nvSpPr>
        <p:spPr bwMode="auto">
          <a:xfrm>
            <a:off x="4800600" y="32766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61448" name="AutoShape 11"/>
          <p:cNvSpPr>
            <a:spLocks noChangeArrowheads="1"/>
          </p:cNvSpPr>
          <p:nvPr/>
        </p:nvSpPr>
        <p:spPr bwMode="auto">
          <a:xfrm>
            <a:off x="7772400" y="32766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61449" name="AutoShape 12"/>
          <p:cNvSpPr>
            <a:spLocks noChangeArrowheads="1"/>
          </p:cNvSpPr>
          <p:nvPr/>
        </p:nvSpPr>
        <p:spPr bwMode="auto">
          <a:xfrm>
            <a:off x="1981200" y="14478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61450" name="AutoShape 13"/>
          <p:cNvSpPr>
            <a:spLocks noChangeArrowheads="1"/>
          </p:cNvSpPr>
          <p:nvPr/>
        </p:nvSpPr>
        <p:spPr bwMode="auto">
          <a:xfrm>
            <a:off x="4800600" y="14478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61451" name="AutoShape 14"/>
          <p:cNvSpPr>
            <a:spLocks noChangeArrowheads="1"/>
          </p:cNvSpPr>
          <p:nvPr/>
        </p:nvSpPr>
        <p:spPr bwMode="auto">
          <a:xfrm>
            <a:off x="7772400" y="14478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pic>
        <p:nvPicPr>
          <p:cNvPr id="61452" name="Picture 22" descr="IBM_NetVista@NetVista_X_Series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2" t="14285" b="33333"/>
          <a:stretch>
            <a:fillRect/>
          </a:stretch>
        </p:blipFill>
        <p:spPr bwMode="auto">
          <a:xfrm>
            <a:off x="8001000" y="1676400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53" name="Object 2">
            <a:hlinkClick r:id="" action="ppaction://noaction"/>
          </p:cNvPr>
          <p:cNvGraphicFramePr>
            <a:graphicFrameLocks noChangeAspect="1"/>
          </p:cNvGraphicFramePr>
          <p:nvPr/>
        </p:nvGraphicFramePr>
        <p:xfrm>
          <a:off x="5029200" y="1676400"/>
          <a:ext cx="2133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Image" r:id="rId4" imgW="1781424" imgH="2152951" progId="">
                  <p:embed/>
                </p:oleObj>
              </mc:Choice>
              <mc:Fallback>
                <p:oleObj name="Image" r:id="rId4" imgW="1781424" imgH="215295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140" t="8687" r="1831" b="38788"/>
                      <a:stretch>
                        <a:fillRect/>
                      </a:stretch>
                    </p:blipFill>
                    <p:spPr bwMode="auto">
                      <a:xfrm>
                        <a:off x="5029200" y="1676400"/>
                        <a:ext cx="21336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69B2D7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9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54" name="Picture 24" descr="printer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2133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5" name="Picture 25" descr="spk1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8" b="19960"/>
          <a:stretch>
            <a:fillRect/>
          </a:stretch>
        </p:blipFill>
        <p:spPr bwMode="auto">
          <a:xfrm>
            <a:off x="8001001" y="3505200"/>
            <a:ext cx="2151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56" name="Object 3">
            <a:hlinkClick r:id="rId9" action="ppaction://hlinksldjump"/>
          </p:cNvPr>
          <p:cNvGraphicFramePr>
            <a:graphicFrameLocks noChangeAspect="1"/>
          </p:cNvGraphicFramePr>
          <p:nvPr/>
        </p:nvGraphicFramePr>
        <p:xfrm>
          <a:off x="5029200" y="3505200"/>
          <a:ext cx="2133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Image" r:id="rId10" imgW="2523810" imgH="3048426" progId="">
                  <p:embed/>
                </p:oleObj>
              </mc:Choice>
              <mc:Fallback>
                <p:oleObj name="Image" r:id="rId10" imgW="2523810" imgH="304842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482" r="8937" b="17500"/>
                      <a:stretch>
                        <a:fillRect/>
                      </a:stretch>
                    </p:blipFill>
                    <p:spPr bwMode="auto">
                      <a:xfrm>
                        <a:off x="5029200" y="3505200"/>
                        <a:ext cx="21336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644C0A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9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57" name="Picture 27" descr="modem_lights_cycle_md_wht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05200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32098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91544" y="533573"/>
            <a:ext cx="8208912" cy="569386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TextBox 7"/>
          <p:cNvSpPr txBox="1"/>
          <p:nvPr/>
        </p:nvSpPr>
        <p:spPr>
          <a:xfrm>
            <a:off x="2063552" y="661913"/>
            <a:ext cx="8064896" cy="5493812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>
                <a:cs typeface="+mj-cs"/>
              </a:defRPr>
            </a:lvl1pPr>
          </a:lstStyle>
          <a:p>
            <a:pPr algn="just"/>
            <a:endParaRPr lang="ar-SA" sz="1100" b="1" dirty="0">
              <a:solidFill>
                <a:srgbClr val="993366"/>
              </a:solidFill>
            </a:endParaRPr>
          </a:p>
          <a:p>
            <a:pPr algn="just"/>
            <a:r>
              <a:rPr lang="ar-SA" sz="3600" b="1" dirty="0">
                <a:solidFill>
                  <a:srgbClr val="993366"/>
                </a:solidFill>
              </a:rPr>
              <a:t>مُقدّمة:</a:t>
            </a:r>
          </a:p>
          <a:p>
            <a:pPr algn="just"/>
            <a:r>
              <a:rPr lang="ar-SA" sz="2800" dirty="0"/>
              <a:t>يشهد عصرنا الحالي تطوّرًا هائلًا في مجال الحاسب الآلي ، والذي يأتي بعد سنوات طويلة من العمل والتطوير في سبيل الوصول إلى أفضل النتائج...</a:t>
            </a:r>
          </a:p>
          <a:p>
            <a:pPr algn="just"/>
            <a:endParaRPr lang="ar-SA" sz="2800" dirty="0"/>
          </a:p>
          <a:p>
            <a:pPr algn="just"/>
            <a:r>
              <a:rPr lang="ar-SA" sz="2800" dirty="0"/>
              <a:t>مرّ الحاسب الآلي بمراحل عديدة ومعقّدة حتى وصل إلى ما هو عليه الآن من سهولة الاستخدام وصغر الحجم وتوفّره لكافة شرائح المجتمع...</a:t>
            </a:r>
          </a:p>
          <a:p>
            <a:pPr algn="just"/>
            <a:endParaRPr lang="ar-SA" sz="2800" dirty="0"/>
          </a:p>
          <a:p>
            <a:pPr algn="just"/>
            <a:r>
              <a:rPr lang="ar-SA" sz="2800" dirty="0"/>
              <a:t>اُستخدِم الحاسب في المجالات الحسابية والبرمجيّة ، وله استخدامات أيضًا في المجالات الطبيّة والعسكريّة والتجاريّة وغيرها...</a:t>
            </a:r>
          </a:p>
          <a:p>
            <a:pPr algn="just"/>
            <a:endParaRPr lang="ar-SA" sz="2800" dirty="0"/>
          </a:p>
          <a:p>
            <a:pPr algn="just"/>
            <a:endParaRPr lang="ar-SA" sz="1200" dirty="0"/>
          </a:p>
          <a:p>
            <a:pPr algn="r"/>
            <a:endParaRPr lang="ar-SA" sz="1200" dirty="0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95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456363" y="4076701"/>
            <a:ext cx="388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defRPr/>
            </a:pP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شاشات تعمل باستخدام انبوبة أشعة الكاثود(تستخدم في السابق)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2471" name="Picture 7" descr="m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1" t="12946" r="15947" b="12007"/>
          <a:stretch>
            <a:fillRect/>
          </a:stretch>
        </p:blipFill>
        <p:spPr bwMode="auto">
          <a:xfrm>
            <a:off x="7319963" y="1412875"/>
            <a:ext cx="20113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8" descr="mo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412875"/>
            <a:ext cx="2260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723900" y="3851275"/>
            <a:ext cx="3886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defRPr/>
            </a:pP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الشاشات المسطحة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6311900" y="5229226"/>
            <a:ext cx="43561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بطاقات الفيديو هي العنصر </a:t>
            </a:r>
          </a:p>
          <a:p>
            <a:pPr marL="457200" indent="-457200">
              <a:spcBef>
                <a:spcPct val="50000"/>
              </a:spcBef>
              <a:buClr>
                <a:srgbClr val="CC0000"/>
              </a:buClr>
              <a:defRPr/>
            </a:pP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الأساسي لتشغيل شاشة الحاسب .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2475" name="Picture 11" descr="computer_surfing_md_w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67000"/>
            <a:ext cx="10668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2476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843944868"/>
              </p:ext>
            </p:extLst>
          </p:nvPr>
        </p:nvGraphicFramePr>
        <p:xfrm>
          <a:off x="3045608" y="4251325"/>
          <a:ext cx="3600450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Paintbrush Picture" r:id="rId6" imgW="5020376" imgH="3572374" progId="PBrush">
                  <p:embed/>
                </p:oleObj>
              </mc:Choice>
              <mc:Fallback>
                <p:oleObj name="Paintbrush Picture" r:id="rId6" imgW="5020376" imgH="3572374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5608" y="4251325"/>
                        <a:ext cx="3600450" cy="256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61310" y="532263"/>
            <a:ext cx="6465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3600" dirty="0" smtClean="0"/>
              <a:t>1- وحدات العرض البصري (الشاشة) </a:t>
            </a:r>
            <a:endParaRPr lang="ar-IQ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قسم الحاسبات -كلية التربية الاساسية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631A-FF3D-49D7-858D-00DA1D8571D1}" type="slidenum">
              <a:rPr lang="ar-SA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59626"/>
      </p:ext>
    </p:extLst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4" name="Object 2"/>
          <p:cNvGraphicFramePr>
            <a:graphicFrameLocks noChangeAspect="1"/>
          </p:cNvGraphicFramePr>
          <p:nvPr/>
        </p:nvGraphicFramePr>
        <p:xfrm>
          <a:off x="6167438" y="2060575"/>
          <a:ext cx="295275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Image" r:id="rId3" imgW="1781424" imgH="2152951" progId="">
                  <p:embed/>
                </p:oleObj>
              </mc:Choice>
              <mc:Fallback>
                <p:oleObj name="Image" r:id="rId3" imgW="1781424" imgH="215295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371" t="6667" b="4445"/>
                      <a:stretch>
                        <a:fillRect/>
                      </a:stretch>
                    </p:blipFill>
                    <p:spPr bwMode="auto">
                      <a:xfrm>
                        <a:off x="6167438" y="2060575"/>
                        <a:ext cx="295275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33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69B2D7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99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495" name="Picture 8" descr="proj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25000"/>
          <a:stretch>
            <a:fillRect/>
          </a:stretch>
        </p:blipFill>
        <p:spPr bwMode="auto">
          <a:xfrm>
            <a:off x="3071814" y="3284539"/>
            <a:ext cx="237648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3" name="TextBox 2"/>
          <p:cNvSpPr txBox="1"/>
          <p:nvPr/>
        </p:nvSpPr>
        <p:spPr>
          <a:xfrm>
            <a:off x="2442949" y="423081"/>
            <a:ext cx="6946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3600" dirty="0" smtClean="0"/>
              <a:t>2- عارض الفيديو واللوحة الذكية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331992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8229600" y="32004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defRPr/>
            </a:pPr>
            <a:r>
              <a:rPr lang="ar-SA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طابعة ليزر</a:t>
            </a:r>
            <a:endParaRPr lang="en-US" b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4519" name="Picture 8" descr="p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1752600"/>
            <a:ext cx="1714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9" descr="Graphic Artist Taking Print from Prin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3962401"/>
            <a:ext cx="1865313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5067300" y="32004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defRPr/>
            </a:pPr>
            <a:r>
              <a:rPr lang="ar-SA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طابعة نفاثة الحبر</a:t>
            </a:r>
            <a:endParaRPr lang="en-US" b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2667000" y="32004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defRPr/>
            </a:pPr>
            <a:r>
              <a:rPr lang="ar-SA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طابعة حرارية</a:t>
            </a:r>
            <a:endParaRPr lang="en-US" b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7620000" y="60198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defRPr/>
            </a:pPr>
            <a:r>
              <a:rPr lang="ar-SA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طابعة نقطية</a:t>
            </a:r>
            <a:endParaRPr lang="en-US" b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3200400" y="60960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defRPr/>
            </a:pPr>
            <a:r>
              <a:rPr lang="ar-SA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الراسمات</a:t>
            </a:r>
            <a:endParaRPr lang="en-US" b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4525" name="Picture 15" descr="scan00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9947" r="4546" b="6226"/>
          <a:stretch>
            <a:fillRect/>
          </a:stretch>
        </p:blipFill>
        <p:spPr bwMode="auto">
          <a:xfrm>
            <a:off x="8077200" y="1863383"/>
            <a:ext cx="1752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6" name="Picture 16" descr="scan00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0" b="4672"/>
          <a:stretch>
            <a:fillRect/>
          </a:stretch>
        </p:blipFill>
        <p:spPr bwMode="auto">
          <a:xfrm>
            <a:off x="2762534" y="1863383"/>
            <a:ext cx="1600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7" name="Picture 17" descr="scan00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" t="5063" r="1538" b="8861"/>
          <a:stretch>
            <a:fillRect/>
          </a:stretch>
        </p:blipFill>
        <p:spPr bwMode="auto">
          <a:xfrm>
            <a:off x="8610600" y="4267200"/>
            <a:ext cx="17526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8" name="Picture 18" descr="scan0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3" t="10690" r="39265" b="66504"/>
          <a:stretch>
            <a:fillRect/>
          </a:stretch>
        </p:blipFill>
        <p:spPr bwMode="auto">
          <a:xfrm>
            <a:off x="6324600" y="4267200"/>
            <a:ext cx="21336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3" name="TextBox 2"/>
          <p:cNvSpPr txBox="1"/>
          <p:nvPr/>
        </p:nvSpPr>
        <p:spPr>
          <a:xfrm>
            <a:off x="1678675" y="368490"/>
            <a:ext cx="8684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4000" dirty="0" smtClean="0"/>
              <a:t>3- الطابعة </a:t>
            </a:r>
          </a:p>
          <a:p>
            <a:pPr algn="ctr"/>
            <a:r>
              <a:rPr lang="ar-IQ" sz="3200" dirty="0" smtClean="0"/>
              <a:t>تستخدم لاخراج المعلومات على الورق بأشكال </a:t>
            </a:r>
            <a:r>
              <a:rPr lang="ar-IQ" sz="3200" i="1" dirty="0" smtClean="0"/>
              <a:t>مختلفة</a:t>
            </a:r>
            <a:endParaRPr lang="en-US" sz="3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05553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2" name="Picture 7" descr="sp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8" b="19960"/>
          <a:stretch>
            <a:fillRect/>
          </a:stretch>
        </p:blipFill>
        <p:spPr bwMode="auto">
          <a:xfrm>
            <a:off x="7086601" y="1828800"/>
            <a:ext cx="29130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8" descr="mic&amp;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857376"/>
            <a:ext cx="2913063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9" descr="com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9" y="3062289"/>
            <a:ext cx="7318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Welc379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Welcomem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263" y="453878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3" name="TextBox 2"/>
          <p:cNvSpPr txBox="1"/>
          <p:nvPr/>
        </p:nvSpPr>
        <p:spPr>
          <a:xfrm>
            <a:off x="3140466" y="450376"/>
            <a:ext cx="5827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3600" dirty="0" smtClean="0"/>
              <a:t>4- السماعات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237588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8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4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5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91544" y="533573"/>
            <a:ext cx="8208912" cy="569386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TextBox 4"/>
          <p:cNvSpPr txBox="1"/>
          <p:nvPr/>
        </p:nvSpPr>
        <p:spPr>
          <a:xfrm>
            <a:off x="1991544" y="548681"/>
            <a:ext cx="8208912" cy="6140142"/>
          </a:xfrm>
          <a:prstGeom prst="rect">
            <a:avLst/>
          </a:prstGeom>
          <a:noFill/>
          <a:ln w="38100">
            <a:noFill/>
          </a:ln>
          <a:effectLst/>
        </p:spPr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>
                <a:cs typeface="+mj-cs"/>
              </a:defRPr>
            </a:lvl1pPr>
          </a:lstStyle>
          <a:p>
            <a:endParaRPr lang="ar-SA" dirty="0"/>
          </a:p>
          <a:p>
            <a:pPr algn="r"/>
            <a:endParaRPr lang="ar-SA" sz="1100" b="1" dirty="0">
              <a:solidFill>
                <a:srgbClr val="0066FF"/>
              </a:solidFill>
            </a:endParaRPr>
          </a:p>
          <a:p>
            <a:pPr lvl="1"/>
            <a:endParaRPr lang="ar-IQ" sz="2800" dirty="0" smtClean="0"/>
          </a:p>
          <a:p>
            <a:pPr lvl="1"/>
            <a:endParaRPr lang="ar-IQ" sz="1100" dirty="0"/>
          </a:p>
          <a:p>
            <a:pPr lvl="1" algn="just"/>
            <a:r>
              <a:rPr lang="ar-IQ" sz="3200" dirty="0" smtClean="0"/>
              <a:t>      </a:t>
            </a:r>
            <a:r>
              <a:rPr lang="ar-SA" sz="3200" dirty="0" smtClean="0"/>
              <a:t>وهي </a:t>
            </a:r>
            <a:r>
              <a:rPr lang="ar-SA" sz="3200" dirty="0"/>
              <a:t>الوحدة المسؤولة عن كافة العمليات </a:t>
            </a:r>
            <a:r>
              <a:rPr lang="ar-SA" sz="3200" dirty="0" smtClean="0"/>
              <a:t>الحسابية</a:t>
            </a:r>
            <a:r>
              <a:rPr lang="ar-IQ" sz="3200" dirty="0" smtClean="0"/>
              <a:t> </a:t>
            </a:r>
            <a:r>
              <a:rPr lang="ar-SA" sz="3200" dirty="0" smtClean="0"/>
              <a:t>والمنطقية </a:t>
            </a:r>
            <a:r>
              <a:rPr lang="ar-SA" sz="3200" dirty="0"/>
              <a:t>وإدارة </a:t>
            </a:r>
            <a:r>
              <a:rPr lang="ar-SA" sz="3200" dirty="0" smtClean="0"/>
              <a:t>عمليات البيانات </a:t>
            </a:r>
            <a:r>
              <a:rPr lang="ar-SA" sz="3200" dirty="0"/>
              <a:t>والوحدات الملحقة في الجهاز</a:t>
            </a:r>
            <a:r>
              <a:rPr lang="ar-SA" sz="3200" dirty="0" smtClean="0"/>
              <a:t>.</a:t>
            </a:r>
            <a:endParaRPr lang="ar-SA" dirty="0"/>
          </a:p>
          <a:p>
            <a:pPr algn="r"/>
            <a:r>
              <a:rPr lang="ar-SA" sz="3200" dirty="0">
                <a:solidFill>
                  <a:srgbClr val="993366"/>
                </a:solidFill>
              </a:rPr>
              <a:t>	</a:t>
            </a:r>
            <a:r>
              <a:rPr lang="ar-SA" sz="3200" u="sng" dirty="0">
                <a:solidFill>
                  <a:srgbClr val="993366"/>
                </a:solidFill>
              </a:rPr>
              <a:t>وظائفها :</a:t>
            </a:r>
            <a:endParaRPr lang="ar-SA" sz="3200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ar-SA" sz="2800" dirty="0">
                <a:cs typeface="+mj-cs"/>
              </a:rPr>
              <a:t>استقبال الأوامر من وحدات الإدخال ومعالجتها ومن ثم إخراجها لوحدات الإخراج أو تخزينها.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ar-SA" sz="2800" dirty="0">
                <a:cs typeface="+mj-cs"/>
              </a:rPr>
              <a:t>إجراء العمليات الحسابية والمنطقية بسرعة ودقة فائقتين.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ar-SA" sz="2800" dirty="0">
                <a:cs typeface="+mj-cs"/>
              </a:rPr>
              <a:t>التعرف على الوحدات الموصولة في جهاز الحاسب عند بدء التشغيل.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ar-SA" sz="2800" dirty="0">
                <a:cs typeface="+mj-cs"/>
              </a:rPr>
              <a:t>التأكد من سلامة أجزاء الحاسب كافة.</a:t>
            </a:r>
            <a:endParaRPr lang="ar-SA" sz="2000" dirty="0"/>
          </a:p>
          <a:p>
            <a:endParaRPr lang="ar-SA" sz="1200" dirty="0"/>
          </a:p>
          <a:p>
            <a:endParaRPr lang="ar-SA" sz="1200" dirty="0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3378605" y="857250"/>
            <a:ext cx="49434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1"/>
            <a:r>
              <a:rPr lang="ar-IQ" sz="3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ثالثا : </a:t>
            </a:r>
            <a:r>
              <a:rPr lang="ar-SA" sz="3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وحدة </a:t>
            </a:r>
            <a:r>
              <a:rPr lang="ar-SA" sz="3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المعالجة المركزية (</a:t>
            </a:r>
            <a:r>
              <a:rPr lang="en-US" sz="3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CPU</a:t>
            </a:r>
            <a:r>
              <a:rPr lang="ar-SA" sz="3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ar-SA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01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91544" y="533573"/>
            <a:ext cx="8208912" cy="569386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TextBox 4"/>
          <p:cNvSpPr txBox="1"/>
          <p:nvPr/>
        </p:nvSpPr>
        <p:spPr>
          <a:xfrm>
            <a:off x="2188191" y="1323008"/>
            <a:ext cx="8208912" cy="4001095"/>
          </a:xfrm>
          <a:prstGeom prst="rect">
            <a:avLst/>
          </a:prstGeom>
          <a:noFill/>
          <a:ln w="38100">
            <a:noFill/>
          </a:ln>
          <a:effectLst/>
        </p:spPr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>
                <a:cs typeface="+mj-cs"/>
              </a:defRPr>
            </a:lvl1pPr>
          </a:lstStyle>
          <a:p>
            <a:pPr lvl="1"/>
            <a:endParaRPr lang="ar-IQ" sz="2800" dirty="0"/>
          </a:p>
          <a:p>
            <a:pPr lvl="1" algn="just"/>
            <a:r>
              <a:rPr lang="ar-SA" sz="2800" dirty="0"/>
              <a:t>	</a:t>
            </a:r>
            <a:r>
              <a:rPr lang="ar-SA" sz="3200" dirty="0"/>
              <a:t>تتكون الذاكرة من مجموعة من الدوائر الالكترونية التي تقوم بالاحتفاظ </a:t>
            </a:r>
            <a:r>
              <a:rPr lang="ar-SA" sz="3200" dirty="0" smtClean="0"/>
              <a:t>بالبيانات </a:t>
            </a:r>
            <a:r>
              <a:rPr lang="ar-SA" sz="3200" dirty="0"/>
              <a:t>والأوامر التي يحتاجها المعالج عند إجراء العمليات المختلفة </a:t>
            </a:r>
            <a:r>
              <a:rPr lang="ar-SA" sz="3200" dirty="0" smtClean="0"/>
              <a:t>وإرسالها </a:t>
            </a:r>
            <a:r>
              <a:rPr lang="ar-SA" sz="3200" dirty="0"/>
              <a:t>عند الطلب.</a:t>
            </a:r>
            <a:endParaRPr lang="ar-SA" sz="2000" dirty="0"/>
          </a:p>
          <a:p>
            <a:pPr algn="r"/>
            <a:endParaRPr lang="ar-SA" sz="1600" dirty="0">
              <a:solidFill>
                <a:srgbClr val="993366"/>
              </a:solidFill>
            </a:endParaRPr>
          </a:p>
          <a:p>
            <a:pPr algn="r"/>
            <a:r>
              <a:rPr lang="ar-SA" sz="2800" dirty="0">
                <a:solidFill>
                  <a:srgbClr val="993366"/>
                </a:solidFill>
              </a:rPr>
              <a:t>	</a:t>
            </a:r>
            <a:r>
              <a:rPr lang="ar-SA" sz="3600" u="sng" dirty="0">
                <a:solidFill>
                  <a:srgbClr val="993366"/>
                </a:solidFill>
              </a:rPr>
              <a:t>وتنقسم ذاكرة الجهاز إلى جزأين أساسييّن :</a:t>
            </a:r>
            <a:endParaRPr lang="ar-SA" sz="3600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ar-SA" sz="3200" dirty="0">
                <a:cs typeface="+mj-cs"/>
              </a:rPr>
              <a:t>ذاكرة الوصول العشوائي (</a:t>
            </a:r>
            <a:r>
              <a:rPr lang="en-US" sz="3200" dirty="0">
                <a:cs typeface="+mj-cs"/>
              </a:rPr>
              <a:t>RAM</a:t>
            </a:r>
            <a:r>
              <a:rPr lang="ar-SA" sz="3200" dirty="0">
                <a:cs typeface="+mj-cs"/>
              </a:rPr>
              <a:t>).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ar-SA" sz="3200" dirty="0">
                <a:cs typeface="+mj-cs"/>
              </a:rPr>
              <a:t>ذاكرة القراءة فقط (</a:t>
            </a:r>
            <a:r>
              <a:rPr lang="en-US" sz="3200" dirty="0">
                <a:cs typeface="+mj-cs"/>
              </a:rPr>
              <a:t>ROM</a:t>
            </a:r>
            <a:r>
              <a:rPr lang="ar-SA" sz="3200" dirty="0">
                <a:cs typeface="+mj-cs"/>
              </a:rPr>
              <a:t>).</a:t>
            </a:r>
            <a:endParaRPr lang="ar-SA" sz="1600" dirty="0"/>
          </a:p>
          <a:p>
            <a:endParaRPr lang="ar-SA" sz="1600" dirty="0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3" name="TextBox 2"/>
          <p:cNvSpPr txBox="1"/>
          <p:nvPr/>
        </p:nvSpPr>
        <p:spPr>
          <a:xfrm>
            <a:off x="3138986" y="818866"/>
            <a:ext cx="517250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1"/>
            <a:r>
              <a:rPr lang="ar-IQ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رابعا : </a:t>
            </a:r>
            <a:r>
              <a:rPr lang="ar-S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وحدة الذاكرة</a:t>
            </a:r>
            <a:endParaRPr lang="ar-SA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34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91544" y="533573"/>
            <a:ext cx="8208912" cy="569386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TextBox 4"/>
          <p:cNvSpPr txBox="1"/>
          <p:nvPr/>
        </p:nvSpPr>
        <p:spPr>
          <a:xfrm>
            <a:off x="1991544" y="548681"/>
            <a:ext cx="8208912" cy="4555093"/>
          </a:xfrm>
          <a:prstGeom prst="rect">
            <a:avLst/>
          </a:prstGeom>
          <a:noFill/>
          <a:ln w="38100">
            <a:noFill/>
          </a:ln>
          <a:effectLst/>
        </p:spPr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>
                <a:cs typeface="+mj-cs"/>
              </a:defRPr>
            </a:lvl1pPr>
          </a:lstStyle>
          <a:p>
            <a:pPr algn="r"/>
            <a:endParaRPr lang="ar-SA" sz="4000" b="1" dirty="0">
              <a:solidFill>
                <a:srgbClr val="FF3399"/>
              </a:solidFill>
            </a:endParaRPr>
          </a:p>
          <a:p>
            <a:pPr algn="r"/>
            <a:endParaRPr lang="ar-SA" sz="1400" b="1" dirty="0">
              <a:solidFill>
                <a:srgbClr val="FF3399"/>
              </a:solidFill>
            </a:endParaRPr>
          </a:p>
          <a:p>
            <a:pPr lvl="2"/>
            <a:r>
              <a:rPr lang="ar-IQ" sz="3600" u="sng" dirty="0" smtClean="0">
                <a:solidFill>
                  <a:srgbClr val="993366"/>
                </a:solidFill>
                <a:cs typeface="+mj-cs"/>
              </a:rPr>
              <a:t>1- </a:t>
            </a:r>
            <a:r>
              <a:rPr lang="ar-SA" sz="3600" u="sng" dirty="0" smtClean="0">
                <a:solidFill>
                  <a:srgbClr val="993366"/>
                </a:solidFill>
                <a:cs typeface="+mj-cs"/>
              </a:rPr>
              <a:t>ذاكرة </a:t>
            </a:r>
            <a:r>
              <a:rPr lang="ar-SA" sz="3600" u="sng" dirty="0">
                <a:solidFill>
                  <a:srgbClr val="993366"/>
                </a:solidFill>
                <a:cs typeface="+mj-cs"/>
              </a:rPr>
              <a:t>الوصول العشوائي (</a:t>
            </a:r>
            <a:r>
              <a:rPr lang="en-US" sz="3600" u="sng" dirty="0">
                <a:solidFill>
                  <a:srgbClr val="993366"/>
                </a:solidFill>
                <a:cs typeface="+mj-cs"/>
              </a:rPr>
              <a:t>RAM</a:t>
            </a:r>
            <a:r>
              <a:rPr lang="ar-SA" sz="3600" u="sng" dirty="0">
                <a:solidFill>
                  <a:srgbClr val="993366"/>
                </a:solidFill>
                <a:cs typeface="+mj-cs"/>
              </a:rPr>
              <a:t>):</a:t>
            </a:r>
          </a:p>
          <a:p>
            <a:pPr algn="just"/>
            <a:r>
              <a:rPr lang="ar-SA" sz="2800" dirty="0"/>
              <a:t> </a:t>
            </a:r>
            <a:r>
              <a:rPr lang="ar-IQ" sz="3200" dirty="0"/>
              <a:t> </a:t>
            </a:r>
            <a:r>
              <a:rPr lang="ar-IQ" sz="3200" dirty="0" smtClean="0"/>
              <a:t>    </a:t>
            </a:r>
            <a:r>
              <a:rPr lang="ar-SA" sz="2800" dirty="0" smtClean="0"/>
              <a:t>وهي </a:t>
            </a:r>
            <a:r>
              <a:rPr lang="ar-SA" sz="2800" dirty="0"/>
              <a:t>تستخدم للاحتفاظ بالبيانات والأوامر الخاصة بعمليات تنفيذ البرمجيات </a:t>
            </a:r>
            <a:r>
              <a:rPr lang="ar-SA" sz="2800" dirty="0" smtClean="0"/>
              <a:t>أو </a:t>
            </a:r>
            <a:r>
              <a:rPr lang="ar-SA" sz="2800" dirty="0"/>
              <a:t>أوامر نظام التشغيل الإضافية ، وتتغير البيانات الموجودة في هذه الذاكرة 	بناءً على حاجة البرمجيات المنفذة. وتفقد هذه الذاكرة بياناتها بمجرّد قطع </a:t>
            </a:r>
            <a:r>
              <a:rPr lang="ar-SA" sz="2800" dirty="0" smtClean="0"/>
              <a:t>التيّار </a:t>
            </a:r>
            <a:r>
              <a:rPr lang="ar-SA" sz="2800" dirty="0"/>
              <a:t>الكهربائي عن الجهاز، ولذلك يتم تخزين البيانات على وحدات </a:t>
            </a:r>
            <a:r>
              <a:rPr lang="ar-SA" sz="2800" dirty="0" smtClean="0"/>
              <a:t>التخزين </a:t>
            </a:r>
            <a:r>
              <a:rPr lang="ar-SA" sz="2800" dirty="0"/>
              <a:t>الخارجية قبل الخروج من النظام وإغلاق الجهاز.</a:t>
            </a:r>
            <a:endParaRPr lang="ar-SA" dirty="0"/>
          </a:p>
          <a:p>
            <a:pPr algn="r"/>
            <a:endParaRPr lang="ar-SA" sz="1600" dirty="0">
              <a:solidFill>
                <a:srgbClr val="993366"/>
              </a:solidFill>
            </a:endParaRPr>
          </a:p>
          <a:p>
            <a:endParaRPr lang="ar-SA" sz="1200" dirty="0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28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91544" y="533573"/>
            <a:ext cx="8208912" cy="569386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TextBox 4"/>
          <p:cNvSpPr txBox="1"/>
          <p:nvPr/>
        </p:nvSpPr>
        <p:spPr>
          <a:xfrm>
            <a:off x="1991544" y="548680"/>
            <a:ext cx="8208912" cy="3631763"/>
          </a:xfrm>
          <a:prstGeom prst="rect">
            <a:avLst/>
          </a:prstGeom>
          <a:noFill/>
          <a:ln w="38100">
            <a:noFill/>
          </a:ln>
          <a:effectLst/>
        </p:spPr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>
                <a:cs typeface="+mj-cs"/>
              </a:defRPr>
            </a:lvl1pPr>
          </a:lstStyle>
          <a:p>
            <a:pPr algn="r"/>
            <a:endParaRPr lang="ar-SA" sz="3200" b="1" dirty="0">
              <a:solidFill>
                <a:srgbClr val="FF3399"/>
              </a:solidFill>
            </a:endParaRPr>
          </a:p>
          <a:p>
            <a:pPr algn="r"/>
            <a:endParaRPr lang="ar-SA" sz="1600" b="1" dirty="0">
              <a:solidFill>
                <a:srgbClr val="0066FF"/>
              </a:solidFill>
            </a:endParaRPr>
          </a:p>
          <a:p>
            <a:pPr algn="r"/>
            <a:r>
              <a:rPr lang="ar-SA" sz="4000" dirty="0">
                <a:solidFill>
                  <a:srgbClr val="993366"/>
                </a:solidFill>
              </a:rPr>
              <a:t>	</a:t>
            </a:r>
            <a:r>
              <a:rPr lang="ar-IQ" sz="4000" dirty="0" smtClean="0">
                <a:solidFill>
                  <a:srgbClr val="993366"/>
                </a:solidFill>
              </a:rPr>
              <a:t>2- </a:t>
            </a:r>
            <a:r>
              <a:rPr lang="ar-SA" sz="4000" u="sng" dirty="0" smtClean="0">
                <a:solidFill>
                  <a:srgbClr val="993366"/>
                </a:solidFill>
              </a:rPr>
              <a:t>ذاكرة </a:t>
            </a:r>
            <a:r>
              <a:rPr lang="ar-SA" sz="4000" u="sng" dirty="0">
                <a:solidFill>
                  <a:srgbClr val="993366"/>
                </a:solidFill>
              </a:rPr>
              <a:t>القراءة فقط (</a:t>
            </a:r>
            <a:r>
              <a:rPr lang="en-US" sz="4000" u="sng" dirty="0">
                <a:solidFill>
                  <a:srgbClr val="993366"/>
                </a:solidFill>
              </a:rPr>
              <a:t>ROM</a:t>
            </a:r>
            <a:r>
              <a:rPr lang="ar-SA" sz="4000" u="sng" dirty="0">
                <a:solidFill>
                  <a:srgbClr val="993366"/>
                </a:solidFill>
              </a:rPr>
              <a:t>):</a:t>
            </a:r>
          </a:p>
          <a:p>
            <a:pPr algn="just"/>
            <a:r>
              <a:rPr lang="ar-SA" sz="2800" dirty="0"/>
              <a:t> 	</a:t>
            </a:r>
            <a:endParaRPr lang="ar-IQ" sz="2800" dirty="0" smtClean="0"/>
          </a:p>
          <a:p>
            <a:pPr algn="just"/>
            <a:r>
              <a:rPr lang="ar-IQ" sz="2800" dirty="0" smtClean="0"/>
              <a:t>     </a:t>
            </a:r>
            <a:r>
              <a:rPr lang="ar-SA" sz="2800" dirty="0" smtClean="0"/>
              <a:t>وهي </a:t>
            </a:r>
            <a:r>
              <a:rPr lang="ar-SA" sz="2800" dirty="0"/>
              <a:t>تستخدم للاحتفاظ بالبيانات والأوامر الأساسية الخاصة بعمليات بدء </a:t>
            </a:r>
            <a:r>
              <a:rPr lang="ar-SA" sz="2800" dirty="0" smtClean="0"/>
              <a:t>التشغيل </a:t>
            </a:r>
            <a:r>
              <a:rPr lang="ar-SA" sz="2800" dirty="0"/>
              <a:t>مثل معلومات وحدات الإدخال والإخراج ومعلومات الشركة ، ولا </a:t>
            </a:r>
            <a:r>
              <a:rPr lang="ar-SA" sz="2800" dirty="0" smtClean="0"/>
              <a:t>تفقد </a:t>
            </a:r>
            <a:r>
              <a:rPr lang="ar-SA" sz="2800" dirty="0"/>
              <a:t>هذه الذاكرة بياناتها بقطع التيّار الكهربائي عن الجهاز.</a:t>
            </a:r>
            <a:endParaRPr lang="ar-SA" dirty="0"/>
          </a:p>
          <a:p>
            <a:pPr algn="r"/>
            <a:endParaRPr lang="ar-SA" dirty="0">
              <a:solidFill>
                <a:srgbClr val="993366"/>
              </a:solidFill>
            </a:endParaRPr>
          </a:p>
          <a:p>
            <a:endParaRPr lang="ar-SA" sz="1200" dirty="0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927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IQ" sz="6000" b="1" u="sng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مقارنة بين </a:t>
            </a:r>
            <a:r>
              <a:rPr lang="en-US" sz="6000" b="1" u="sng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RAM </a:t>
            </a:r>
            <a:r>
              <a:rPr lang="ar-IQ" sz="6000" b="1" u="sng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، </a:t>
            </a:r>
            <a:r>
              <a:rPr lang="en-US" sz="6000" b="1" u="sng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ROM</a:t>
            </a:r>
            <a:endParaRPr lang="ar-IQ" sz="6000" b="1" u="sng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1731264" y="1684677"/>
            <a:ext cx="4267200" cy="4061029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+mj-cs"/>
              </a:rPr>
              <a:t>ROM</a:t>
            </a:r>
            <a:endParaRPr lang="ar-IQ" sz="3200" dirty="0" smtClean="0">
              <a:solidFill>
                <a:srgbClr val="C00000"/>
              </a:solidFill>
              <a:latin typeface="Arabic Typesetting" panose="03020402040406030203" pitchFamily="66" charset="-78"/>
              <a:cs typeface="+mj-cs"/>
            </a:endParaRPr>
          </a:p>
          <a:p>
            <a:r>
              <a:rPr lang="ar-IQ" sz="3200" dirty="0" smtClean="0">
                <a:latin typeface="Arabic Typesetting" panose="03020402040406030203" pitchFamily="66" charset="-78"/>
                <a:cs typeface="+mj-cs"/>
              </a:rPr>
              <a:t>ذاكرة تخزن فيها البيانات في مصنعها </a:t>
            </a:r>
          </a:p>
          <a:p>
            <a:r>
              <a:rPr lang="ar-IQ" sz="3200" dirty="0" smtClean="0">
                <a:latin typeface="Arabic Typesetting" panose="03020402040406030203" pitchFamily="66" charset="-78"/>
              </a:rPr>
              <a:t>لاتستخدم</a:t>
            </a:r>
            <a:endParaRPr lang="ar-IQ" sz="3200" dirty="0">
              <a:latin typeface="Arabic Typesetting" panose="03020402040406030203" pitchFamily="66" charset="-78"/>
            </a:endParaRPr>
          </a:p>
          <a:p>
            <a:pPr marL="0" indent="0">
              <a:buNone/>
            </a:pPr>
            <a:endParaRPr lang="ar-IQ" sz="4800" dirty="0">
              <a:latin typeface="Arabic Typesetting" panose="03020402040406030203" pitchFamily="66" charset="-78"/>
            </a:endParaRPr>
          </a:p>
          <a:p>
            <a:r>
              <a:rPr lang="ar-IQ" sz="3200" dirty="0">
                <a:latin typeface="Arabic Typesetting" panose="03020402040406030203" pitchFamily="66" charset="-78"/>
              </a:rPr>
              <a:t>لايمكن الكتابة عليها</a:t>
            </a:r>
          </a:p>
          <a:p>
            <a:r>
              <a:rPr lang="ar-IQ" sz="3200" dirty="0">
                <a:latin typeface="Arabic Typesetting" panose="03020402040406030203" pitchFamily="66" charset="-78"/>
              </a:rPr>
              <a:t>سرعتها بطيئة</a:t>
            </a:r>
          </a:p>
          <a:p>
            <a:endParaRPr lang="ar-IQ" sz="3200" dirty="0" smtClean="0"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231568" y="1655288"/>
            <a:ext cx="4267200" cy="409041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+mj-cs"/>
              </a:rPr>
              <a:t>RAM</a:t>
            </a:r>
            <a:endParaRPr lang="ar-IQ" sz="3200" dirty="0" smtClean="0">
              <a:solidFill>
                <a:srgbClr val="C00000"/>
              </a:solidFill>
              <a:latin typeface="Arabic Typesetting" panose="03020402040406030203" pitchFamily="66" charset="-78"/>
              <a:cs typeface="+mj-cs"/>
            </a:endParaRPr>
          </a:p>
          <a:p>
            <a:r>
              <a:rPr lang="ar-IQ" sz="3200" dirty="0" smtClean="0">
                <a:latin typeface="Arabic Typesetting" panose="03020402040406030203" pitchFamily="66" charset="-78"/>
                <a:cs typeface="+mj-cs"/>
              </a:rPr>
              <a:t>ذاكرة تسمح بالقراءة والكتابة عليها</a:t>
            </a:r>
          </a:p>
          <a:p>
            <a:r>
              <a:rPr lang="ar-IQ" sz="3200" dirty="0">
                <a:latin typeface="Arabic Typesetting" panose="03020402040406030203" pitchFamily="66" charset="-78"/>
              </a:rPr>
              <a:t>تستخدم كذاكرة رئيسية للمعالج لكي يحفظ فيها البيانات التي يعمل عليها الان</a:t>
            </a:r>
          </a:p>
          <a:p>
            <a:r>
              <a:rPr lang="ar-IQ" sz="3200" dirty="0">
                <a:latin typeface="Arabic Typesetting" panose="03020402040406030203" pitchFamily="66" charset="-78"/>
              </a:rPr>
              <a:t>يمكن</a:t>
            </a:r>
            <a:r>
              <a:rPr lang="en-US" sz="3200" dirty="0">
                <a:latin typeface="Arabic Typesetting" panose="03020402040406030203" pitchFamily="66" charset="-78"/>
              </a:rPr>
              <a:t> </a:t>
            </a:r>
            <a:r>
              <a:rPr lang="ar-IQ" sz="3200" dirty="0">
                <a:latin typeface="Arabic Typesetting" panose="03020402040406030203" pitchFamily="66" charset="-78"/>
              </a:rPr>
              <a:t>الكتابة عليها</a:t>
            </a:r>
          </a:p>
          <a:p>
            <a:r>
              <a:rPr lang="ar-IQ" sz="3200" dirty="0" smtClean="0">
                <a:latin typeface="Arabic Typesetting" panose="03020402040406030203" pitchFamily="66" charset="-78"/>
              </a:rPr>
              <a:t>سريعة</a:t>
            </a:r>
            <a:endParaRPr lang="ar-IQ" sz="3200" dirty="0" smtClean="0">
              <a:latin typeface="Arabic Typesetting" panose="03020402040406030203" pitchFamily="66" charset="-78"/>
              <a:cs typeface="+mj-cs"/>
            </a:endParaRPr>
          </a:p>
          <a:p>
            <a:pPr marL="0" indent="0">
              <a:buNone/>
            </a:pPr>
            <a:endParaRPr lang="ar-IQ" sz="3200" dirty="0">
              <a:cs typeface="+mj-cs"/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قسم الحاسبات -كلية التربية الاساسية</a:t>
            </a:r>
            <a:endParaRPr lang="ar-IQ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501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ar-IQ" sz="3200" dirty="0" smtClean="0"/>
          </a:p>
          <a:p>
            <a:pPr marL="0" indent="0">
              <a:buNone/>
            </a:pPr>
            <a:r>
              <a:rPr lang="ar-IQ" sz="3200" dirty="0" smtClean="0"/>
              <a:t>تستخدم </a:t>
            </a:r>
            <a:r>
              <a:rPr lang="ar-IQ" sz="3200" dirty="0"/>
              <a:t>وحدات التخزين لحفظ البيانات بصورة دائمة وذلك بناءً على طلب </a:t>
            </a:r>
            <a:r>
              <a:rPr lang="ar-IQ" sz="3200" dirty="0" smtClean="0"/>
              <a:t>المستخدم </a:t>
            </a:r>
            <a:r>
              <a:rPr lang="ar-IQ" sz="3200" dirty="0"/>
              <a:t>لنقل البيانات من الذاكرة العشوائية لوحدة التخزين المعنية ولا يتم </a:t>
            </a:r>
            <a:r>
              <a:rPr lang="ar-IQ" sz="3200" dirty="0" smtClean="0"/>
              <a:t>حذفها </a:t>
            </a:r>
            <a:r>
              <a:rPr lang="ar-IQ" sz="3200" dirty="0"/>
              <a:t>إلا بناءً على طلبه كذلك ، وتمكّن المستخدم من استرجاعها والعمل </a:t>
            </a:r>
            <a:r>
              <a:rPr lang="ar-IQ" sz="3200" dirty="0" smtClean="0"/>
              <a:t>عليها </a:t>
            </a:r>
            <a:r>
              <a:rPr lang="ar-IQ" sz="3200" dirty="0"/>
              <a:t>في أي وقت وعلى أي جهاز حاسب آخر يمكنه قراءة وجود هذه </a:t>
            </a:r>
            <a:r>
              <a:rPr lang="ar-IQ" sz="3200" dirty="0" smtClean="0"/>
              <a:t>الوحدة </a:t>
            </a:r>
            <a:r>
              <a:rPr lang="ar-IQ" sz="3200" dirty="0"/>
              <a:t>، ولا تتأثر بيانات هذه الوحدات بانقطاع التيار الكهربائي عنها.</a:t>
            </a:r>
          </a:p>
          <a:p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7" name="TextBox 6"/>
          <p:cNvSpPr txBox="1"/>
          <p:nvPr/>
        </p:nvSpPr>
        <p:spPr>
          <a:xfrm>
            <a:off x="3330054" y="477672"/>
            <a:ext cx="646903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خامسا : وحدات </a:t>
            </a:r>
            <a:r>
              <a:rPr lang="ar-IQ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التخزين 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758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91544" y="533573"/>
            <a:ext cx="8208912" cy="569386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TextBox 4"/>
          <p:cNvSpPr txBox="1"/>
          <p:nvPr/>
        </p:nvSpPr>
        <p:spPr>
          <a:xfrm>
            <a:off x="1991544" y="548681"/>
            <a:ext cx="8208912" cy="5386090"/>
          </a:xfrm>
          <a:prstGeom prst="rect">
            <a:avLst/>
          </a:prstGeom>
          <a:noFill/>
          <a:ln w="38100">
            <a:noFill/>
          </a:ln>
          <a:effectLst/>
        </p:spPr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>
                <a:cs typeface="+mj-cs"/>
              </a:defRPr>
            </a:lvl1pPr>
          </a:lstStyle>
          <a:p>
            <a:endParaRPr lang="ar-SA" dirty="0">
              <a:solidFill>
                <a:srgbClr val="C00000"/>
              </a:solidFill>
            </a:endParaRPr>
          </a:p>
          <a:p>
            <a:r>
              <a:rPr lang="ar-SA" sz="3200" b="1" dirty="0">
                <a:solidFill>
                  <a:srgbClr val="C00000"/>
                </a:solidFill>
              </a:rPr>
              <a:t>تعريف الحاسب الآلي:</a:t>
            </a:r>
          </a:p>
          <a:p>
            <a:pPr algn="r"/>
            <a:endParaRPr lang="ar-SA" dirty="0"/>
          </a:p>
          <a:p>
            <a:pPr algn="just"/>
            <a:r>
              <a:rPr lang="ar-SA" sz="2800" dirty="0"/>
              <a:t>الحاسب هو أي آلة الكترونية تقوم بمعالجة البيانات وتخزينها واسترجاعها وإجراء العمليات الحسابية والمنطقية بناءً على طلب المستخدم ...</a:t>
            </a:r>
          </a:p>
          <a:p>
            <a:endParaRPr lang="ar-SA" dirty="0"/>
          </a:p>
          <a:p>
            <a:pPr algn="r"/>
            <a:r>
              <a:rPr lang="ar-SA" sz="2800" b="1" dirty="0">
                <a:solidFill>
                  <a:srgbClr val="993366"/>
                </a:solidFill>
              </a:rPr>
              <a:t>ويمتاز الحاسب الآلي بـ :</a:t>
            </a:r>
            <a:endParaRPr lang="ar-SA" sz="28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ar-SA" sz="2800" dirty="0"/>
              <a:t>القدرة على تخزين المعلومات واسترجاعها في أي وقت تُطلَب فيه.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ar-SA" sz="2800" dirty="0"/>
              <a:t>إمكانية تنسيق النصوص والخطابات وإجراء العمليات الحسابية والمنطقية</a:t>
            </a:r>
            <a:r>
              <a:rPr lang="ar-SA" sz="2800" dirty="0" smtClean="0"/>
              <a:t>.</a:t>
            </a:r>
            <a:endParaRPr lang="ar-SA" sz="2800" dirty="0"/>
          </a:p>
          <a:p>
            <a:pPr algn="r"/>
            <a:endParaRPr lang="ar-SA" sz="2800" dirty="0"/>
          </a:p>
          <a:p>
            <a:pPr algn="r"/>
            <a:endParaRPr lang="ar-SA" sz="1000" dirty="0"/>
          </a:p>
          <a:p>
            <a:pPr algn="r"/>
            <a:endParaRPr lang="ar-SA" sz="1200" dirty="0"/>
          </a:p>
          <a:p>
            <a:pPr algn="r"/>
            <a:endParaRPr lang="ar-SA" sz="1200" dirty="0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252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1981200" y="32766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68615" name="AutoShape 7"/>
          <p:cNvSpPr>
            <a:spLocks noChangeArrowheads="1"/>
          </p:cNvSpPr>
          <p:nvPr/>
        </p:nvSpPr>
        <p:spPr bwMode="auto">
          <a:xfrm>
            <a:off x="4800600" y="32766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68616" name="AutoShape 8"/>
          <p:cNvSpPr>
            <a:spLocks noChangeArrowheads="1"/>
          </p:cNvSpPr>
          <p:nvPr/>
        </p:nvSpPr>
        <p:spPr bwMode="auto">
          <a:xfrm>
            <a:off x="7772400" y="32766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68617" name="AutoShape 9"/>
          <p:cNvSpPr>
            <a:spLocks noChangeArrowheads="1"/>
          </p:cNvSpPr>
          <p:nvPr/>
        </p:nvSpPr>
        <p:spPr bwMode="auto">
          <a:xfrm>
            <a:off x="1981200" y="14478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68618" name="AutoShape 10"/>
          <p:cNvSpPr>
            <a:spLocks noChangeArrowheads="1"/>
          </p:cNvSpPr>
          <p:nvPr/>
        </p:nvSpPr>
        <p:spPr bwMode="auto">
          <a:xfrm>
            <a:off x="4800600" y="14478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68619" name="AutoShape 11"/>
          <p:cNvSpPr>
            <a:spLocks noChangeArrowheads="1"/>
          </p:cNvSpPr>
          <p:nvPr/>
        </p:nvSpPr>
        <p:spPr bwMode="auto">
          <a:xfrm>
            <a:off x="7772400" y="14478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pic>
        <p:nvPicPr>
          <p:cNvPr id="68620" name="Picture 18" descr="cpu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1676400"/>
            <a:ext cx="21447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1" name="Picture 19" descr="External CD Driv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2" name="Picture 20" descr="IMG2009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47"/>
          <a:stretch>
            <a:fillRect/>
          </a:stretch>
        </p:blipFill>
        <p:spPr bwMode="auto">
          <a:xfrm>
            <a:off x="2209800" y="1676400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3" name="Picture 21" descr="CD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89"/>
          <a:stretch>
            <a:fillRect/>
          </a:stretch>
        </p:blipFill>
        <p:spPr bwMode="auto">
          <a:xfrm>
            <a:off x="8001000" y="3505200"/>
            <a:ext cx="2171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4" name="Picture 22" descr="iomega_jazTIP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03" r="57025" b="14793"/>
          <a:stretch>
            <a:fillRect/>
          </a:stretch>
        </p:blipFill>
        <p:spPr bwMode="auto">
          <a:xfrm>
            <a:off x="2209800" y="3505200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5" name="Picture 23" descr="scan00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21605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7" name="AutoShape 25"/>
          <p:cNvSpPr>
            <a:spLocks noChangeArrowheads="1"/>
          </p:cNvSpPr>
          <p:nvPr/>
        </p:nvSpPr>
        <p:spPr bwMode="auto">
          <a:xfrm>
            <a:off x="4872038" y="5013325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pic>
        <p:nvPicPr>
          <p:cNvPr id="68628" name="Picture 26" descr="diskonkey3">
            <a:hlinkClick r:id="" action="ppaction://noaction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4" t="31352" r="19504" b="33501"/>
          <a:stretch>
            <a:fillRect/>
          </a:stretch>
        </p:blipFill>
        <p:spPr>
          <a:xfrm>
            <a:off x="5084764" y="5229226"/>
            <a:ext cx="2155825" cy="1146175"/>
          </a:xfrm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ar-SA" smtClean="0"/>
              <a:t>قسم الحاسبات -كلية التربية الاساسية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B631A-FF3D-49D7-858D-00DA1D8571D1}" type="slidenum">
              <a:rPr lang="ar-SA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39158"/>
      </p:ext>
    </p:extLst>
  </p:cSld>
  <p:clrMapOvr>
    <a:masterClrMapping/>
  </p:clrMapOvr>
  <p:transition spd="med" advClick="0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8" descr="scan0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0" r="4776" b="8861"/>
          <a:stretch>
            <a:fillRect/>
          </a:stretch>
        </p:blipFill>
        <p:spPr bwMode="auto">
          <a:xfrm>
            <a:off x="2133600" y="2046289"/>
            <a:ext cx="3733800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WordArt 2"/>
          <p:cNvSpPr>
            <a:spLocks noChangeArrowheads="1" noChangeShapeType="1" noTextEdit="1"/>
          </p:cNvSpPr>
          <p:nvPr/>
        </p:nvSpPr>
        <p:spPr bwMode="auto">
          <a:xfrm>
            <a:off x="4572000" y="304800"/>
            <a:ext cx="27432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ar-IQ" sz="3200" kern="10" dirty="0" smtClean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1- </a:t>
            </a:r>
            <a:r>
              <a:rPr lang="ar-SA" sz="3200" kern="10" dirty="0" smtClean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القرص </a:t>
            </a:r>
            <a:r>
              <a:rPr lang="ar-SA" sz="3200" kern="10" dirty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الصلب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738438" y="6019800"/>
            <a:ext cx="716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يتم الحفظ على هذه الاسطوانات مغناطيسياً، ويرمز له (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9640" name="Picture 7" descr="cpu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1981200"/>
            <a:ext cx="26019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0451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WordArt 2"/>
          <p:cNvSpPr>
            <a:spLocks noChangeArrowheads="1" noChangeShapeType="1" noTextEdit="1"/>
          </p:cNvSpPr>
          <p:nvPr/>
        </p:nvSpPr>
        <p:spPr bwMode="auto">
          <a:xfrm>
            <a:off x="4237038" y="304800"/>
            <a:ext cx="3078162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ar-IQ" sz="3200" kern="10" dirty="0" smtClean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2- </a:t>
            </a:r>
            <a:r>
              <a:rPr lang="ar-SA" sz="3200" kern="10" dirty="0" smtClean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القرص </a:t>
            </a:r>
            <a:r>
              <a:rPr lang="ar-SA" sz="3200" kern="10" dirty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المرن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309938" y="5486400"/>
            <a:ext cx="667385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ar-S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في السابق كان يعد أكثر وسائل التخزين أستخداماً ،استبدل بالوقت               الحالي بوسائل تخزين اخرى.</a:t>
            </a:r>
          </a:p>
          <a:p>
            <a:pPr marL="457200" indent="-457200"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ar-S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يرمز له (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ar-S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.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0663" name="Picture 7" descr="floppy_disk_walking_md_wh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5334000"/>
            <a:ext cx="9620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8" descr="IMG200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47"/>
          <a:stretch>
            <a:fillRect/>
          </a:stretch>
        </p:blipFill>
        <p:spPr bwMode="auto">
          <a:xfrm>
            <a:off x="6629400" y="1943100"/>
            <a:ext cx="2590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5" name="Picture 9" descr="floppy-disk-trac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2033589"/>
            <a:ext cx="2835275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848332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WordArt 2"/>
          <p:cNvSpPr>
            <a:spLocks noChangeArrowheads="1" noChangeShapeType="1" noTextEdit="1"/>
          </p:cNvSpPr>
          <p:nvPr/>
        </p:nvSpPr>
        <p:spPr bwMode="auto">
          <a:xfrm>
            <a:off x="4267200" y="304800"/>
            <a:ext cx="3657600" cy="495300"/>
          </a:xfrm>
          <a:prstGeom prst="rect">
            <a:avLst/>
          </a:prstGeom>
        </p:spPr>
        <p:txBody>
          <a:bodyPr wrap="none" fromWordArt="1"/>
          <a:lstStyle/>
          <a:p>
            <a:r>
              <a:rPr lang="ar-IQ" sz="3200" kern="10" dirty="0" smtClean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3- </a:t>
            </a:r>
            <a:r>
              <a:rPr lang="ar-SA" sz="3200" kern="10" dirty="0" smtClean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القرص </a:t>
            </a:r>
            <a:r>
              <a:rPr lang="ar-SA" sz="3200" kern="10" dirty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المدمج( الضوئي )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595688" y="5486401"/>
            <a:ext cx="59436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ar-S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تقنية تستخدم أشعة الليزر للتخزين .</a:t>
            </a:r>
          </a:p>
          <a:p>
            <a:pPr marL="457200" indent="-457200"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ar-S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أقراص </a:t>
            </a:r>
            <a:r>
              <a:rPr lang="ar-SA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يقراء</a:t>
            </a:r>
            <a:r>
              <a:rPr lang="ar-SA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منها فقط .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687" name="Picture 7" descr="000801_0202_0003_ta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38401"/>
            <a:ext cx="30480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Picture 8" descr="C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65326"/>
            <a:ext cx="19431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33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500949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WordArt 2"/>
          <p:cNvSpPr>
            <a:spLocks noChangeArrowheads="1" noChangeShapeType="1" noTextEdit="1"/>
          </p:cNvSpPr>
          <p:nvPr/>
        </p:nvSpPr>
        <p:spPr bwMode="auto">
          <a:xfrm>
            <a:off x="3524250" y="304800"/>
            <a:ext cx="4746294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ar-IQ" sz="3200" kern="10" dirty="0" smtClean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4- </a:t>
            </a:r>
            <a:r>
              <a:rPr lang="ar-SA" sz="3200" kern="10" dirty="0" smtClean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قرص </a:t>
            </a:r>
            <a:r>
              <a:rPr lang="ar-SA" sz="3200" kern="10" dirty="0">
                <a:latin typeface="Tahoma" panose="020B0604030504040204" pitchFamily="34" charset="0"/>
                <a:ea typeface="Tahoma" panose="020B0604030504040204" pitchFamily="34" charset="0"/>
                <a:cs typeface="+mj-cs"/>
              </a:rPr>
              <a:t>دي في دي روم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524250" y="5410201"/>
            <a:ext cx="5943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تقنية تستخدم أشعة الليزر للتخزين .</a:t>
            </a:r>
          </a:p>
          <a:p>
            <a:pPr marL="457200" indent="-457200"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سعته أكبر من القرص المدمج </a:t>
            </a:r>
            <a:r>
              <a:rPr lang="ar-SA" sz="20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بـ</a:t>
            </a:r>
            <a:r>
              <a:rPr lang="ar-SA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6 مرات .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2711" name="Picture 8" descr="scan0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4" y="1219200"/>
            <a:ext cx="370998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06031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91544" y="533573"/>
            <a:ext cx="8208912" cy="569386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TextBox 4"/>
          <p:cNvSpPr txBox="1"/>
          <p:nvPr/>
        </p:nvSpPr>
        <p:spPr>
          <a:xfrm>
            <a:off x="1991544" y="548680"/>
            <a:ext cx="8208912" cy="615553"/>
          </a:xfrm>
          <a:prstGeom prst="rect">
            <a:avLst/>
          </a:prstGeom>
          <a:noFill/>
          <a:ln w="38100">
            <a:noFill/>
          </a:ln>
          <a:effectLst/>
        </p:spPr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>
                <a:cs typeface="+mj-cs"/>
              </a:defRPr>
            </a:lvl1pPr>
          </a:lstStyle>
          <a:p>
            <a:pPr algn="r"/>
            <a:endParaRPr lang="ar-SA" sz="1000" dirty="0"/>
          </a:p>
          <a:p>
            <a:pPr algn="r"/>
            <a:endParaRPr lang="ar-SA" sz="1200" dirty="0"/>
          </a:p>
          <a:p>
            <a:pPr algn="r"/>
            <a:endParaRPr lang="ar-SA" sz="12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2855640" y="2420888"/>
            <a:ext cx="6696744" cy="1800200"/>
            <a:chOff x="1331640" y="2420888"/>
            <a:chExt cx="6696744" cy="1800200"/>
          </a:xfrm>
        </p:grpSpPr>
        <p:grpSp>
          <p:nvGrpSpPr>
            <p:cNvPr id="20" name="Group 19"/>
            <p:cNvGrpSpPr/>
            <p:nvPr/>
          </p:nvGrpSpPr>
          <p:grpSpPr>
            <a:xfrm>
              <a:off x="1475656" y="2787318"/>
              <a:ext cx="6408712" cy="1391379"/>
              <a:chOff x="1475656" y="2787318"/>
              <a:chExt cx="6408712" cy="1391379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563888" y="2787318"/>
                <a:ext cx="2232248" cy="92971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3779912" y="2924944"/>
                <a:ext cx="1872208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b="1" dirty="0">
                    <a:cs typeface="+mj-cs"/>
                  </a:rPr>
                  <a:t>مُعالجة</a:t>
                </a:r>
              </a:p>
            </p:txBody>
          </p:sp>
          <p:cxnSp>
            <p:nvCxnSpPr>
              <p:cNvPr id="8" name="Straight Arrow Connector 7"/>
              <p:cNvCxnSpPr>
                <a:endCxn id="3" idx="3"/>
              </p:cNvCxnSpPr>
              <p:nvPr/>
            </p:nvCxnSpPr>
            <p:spPr>
              <a:xfrm flipH="1">
                <a:off x="5796136" y="3252175"/>
                <a:ext cx="720080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H="1">
                <a:off x="2843808" y="3251999"/>
                <a:ext cx="695987" cy="1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6300192" y="2996952"/>
                <a:ext cx="158417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dirty="0">
                    <a:cs typeface="+mj-cs"/>
                  </a:rPr>
                  <a:t>مُدخلات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475656" y="2996952"/>
                <a:ext cx="158417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dirty="0">
                    <a:cs typeface="+mj-cs"/>
                  </a:rPr>
                  <a:t>مُخرجات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563888" y="3717032"/>
                <a:ext cx="223224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dirty="0">
                    <a:solidFill>
                      <a:schemeClr val="bg1">
                        <a:lumMod val="50000"/>
                      </a:schemeClr>
                    </a:solidFill>
                    <a:cs typeface="+mj-cs"/>
                  </a:rPr>
                  <a:t>حاسب آلي</a:t>
                </a: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1331640" y="2420888"/>
              <a:ext cx="6696744" cy="18002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030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91544" y="533573"/>
            <a:ext cx="8208912" cy="569386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TextBox 4"/>
          <p:cNvSpPr txBox="1"/>
          <p:nvPr/>
        </p:nvSpPr>
        <p:spPr>
          <a:xfrm>
            <a:off x="1991544" y="548680"/>
            <a:ext cx="8208912" cy="5801588"/>
          </a:xfrm>
          <a:prstGeom prst="rect">
            <a:avLst/>
          </a:prstGeom>
          <a:noFill/>
          <a:ln w="38100">
            <a:noFill/>
          </a:ln>
          <a:effectLst/>
        </p:spPr>
        <p:txBody>
          <a:bodyPr wrap="square" rtlCol="1">
            <a:spAutoFit/>
          </a:bodyPr>
          <a:lstStyle>
            <a:defPPr>
              <a:defRPr lang="ar-SA"/>
            </a:defPPr>
            <a:lvl1pPr algn="ctr">
              <a:defRPr>
                <a:cs typeface="+mj-cs"/>
              </a:defRPr>
            </a:lvl1pPr>
          </a:lstStyle>
          <a:p>
            <a:endParaRPr lang="ar-SA" dirty="0"/>
          </a:p>
          <a:p>
            <a:r>
              <a:rPr lang="ar-SA" sz="3200" b="1" dirty="0">
                <a:solidFill>
                  <a:srgbClr val="C00000"/>
                </a:solidFill>
              </a:rPr>
              <a:t>مكوّنات الحاسب </a:t>
            </a:r>
            <a:r>
              <a:rPr lang="ar-SA" sz="3200" b="1" dirty="0" smtClean="0">
                <a:solidFill>
                  <a:srgbClr val="C00000"/>
                </a:solidFill>
              </a:rPr>
              <a:t>الأساسية</a:t>
            </a:r>
            <a:r>
              <a:rPr lang="ar-IQ" sz="3200" b="1" dirty="0" smtClean="0">
                <a:solidFill>
                  <a:srgbClr val="C00000"/>
                </a:solidFill>
              </a:rPr>
              <a:t> </a:t>
            </a:r>
            <a:r>
              <a:rPr lang="ar-SA" sz="3200" b="1" dirty="0" smtClean="0">
                <a:solidFill>
                  <a:srgbClr val="C00000"/>
                </a:solidFill>
              </a:rPr>
              <a:t>:</a:t>
            </a:r>
            <a:endParaRPr lang="ar-SA" sz="3200" b="1" dirty="0">
              <a:solidFill>
                <a:srgbClr val="C00000"/>
              </a:solidFill>
            </a:endParaRPr>
          </a:p>
          <a:p>
            <a:pPr algn="r"/>
            <a:endParaRPr lang="ar-SA" sz="1100" b="1" dirty="0">
              <a:solidFill>
                <a:srgbClr val="0066FF"/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ar-SA" sz="2800" b="1" dirty="0">
                <a:solidFill>
                  <a:srgbClr val="993366"/>
                </a:solidFill>
                <a:cs typeface="+mj-cs"/>
              </a:rPr>
              <a:t>مكوّنات ماديّة:</a:t>
            </a:r>
          </a:p>
          <a:p>
            <a:pPr algn="r"/>
            <a:r>
              <a:rPr lang="ar-SA" sz="2800" dirty="0"/>
              <a:t> 	وهي عبارة عن القطع والملحقات الملموسة التي يتكون منها 	جهاز الحاسب.</a:t>
            </a:r>
          </a:p>
          <a:p>
            <a:pPr algn="r"/>
            <a:endParaRPr lang="ar-SA" sz="2800" b="1" dirty="0">
              <a:solidFill>
                <a:srgbClr val="993366"/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ar-SA" sz="2800" b="1" dirty="0">
                <a:solidFill>
                  <a:srgbClr val="993366"/>
                </a:solidFill>
                <a:cs typeface="+mj-cs"/>
              </a:rPr>
              <a:t>مكوّنات برمجيّة:</a:t>
            </a:r>
          </a:p>
          <a:p>
            <a:pPr algn="r"/>
            <a:r>
              <a:rPr lang="ar-SA" sz="2800" dirty="0"/>
              <a:t>	وهي المكوّنات البرمجيّة غير الملموسة في جهاز الحاسب وهي 	نظم التشغيل والبرمجيّات.</a:t>
            </a:r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sz="1200" dirty="0"/>
          </a:p>
          <a:p>
            <a:endParaRPr lang="ar-SA" sz="1200" dirty="0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396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91544" y="533573"/>
            <a:ext cx="8208912" cy="569386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TextBox 6"/>
          <p:cNvSpPr txBox="1"/>
          <p:nvPr/>
        </p:nvSpPr>
        <p:spPr>
          <a:xfrm>
            <a:off x="1991544" y="531451"/>
            <a:ext cx="8208912" cy="6340197"/>
          </a:xfrm>
          <a:prstGeom prst="rect">
            <a:avLst/>
          </a:prstGeom>
          <a:noFill/>
          <a:ln w="38100">
            <a:noFill/>
          </a:ln>
          <a:effectLst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ar-SA"/>
            </a:defPPr>
            <a:lvl1pPr algn="ctr">
              <a:defRPr>
                <a:cs typeface="+mj-cs"/>
              </a:defRPr>
            </a:lvl1pPr>
          </a:lstStyle>
          <a:p>
            <a:endParaRPr lang="ar-S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ar-SA" sz="32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مكوّنات الحاسب </a:t>
            </a:r>
            <a:r>
              <a:rPr lang="ar-SA" sz="3200" b="1" u="sng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الماديّة</a:t>
            </a:r>
            <a:endParaRPr lang="ar-IQ" sz="3200" b="1" u="sng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ar-SA" sz="44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endParaRPr lang="ar-SA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ar-S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وحدات الإدخال.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ar-S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وحدات الإخراج</a:t>
            </a:r>
            <a:r>
              <a:rPr lang="ar-S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.</a:t>
            </a:r>
            <a:endParaRPr lang="ar-S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j-cs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ar-S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وحدة المعالجة المركزية.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ar-S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وحدة الذاكرة.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ar-S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+mj-cs"/>
              </a:rPr>
              <a:t>وحدات التخزين.</a:t>
            </a:r>
          </a:p>
          <a:p>
            <a:endParaRPr lang="ar-S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ar-S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ar-S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ar-S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ar-SA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ar-SA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500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2"/>
          <p:cNvSpPr>
            <a:spLocks noChangeArrowheads="1" noChangeShapeType="1" noTextEdit="1"/>
          </p:cNvSpPr>
          <p:nvPr/>
        </p:nvSpPr>
        <p:spPr bwMode="auto">
          <a:xfrm>
            <a:off x="3392248" y="318448"/>
            <a:ext cx="4943475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IQ" sz="3600" b="1" u="sng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اولا </a:t>
            </a:r>
            <a:r>
              <a:rPr lang="ar-IQ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ar-SA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وحدات </a:t>
            </a:r>
            <a:r>
              <a:rPr lang="ar-SA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الإدخال </a:t>
            </a:r>
          </a:p>
        </p:txBody>
      </p:sp>
      <p:sp>
        <p:nvSpPr>
          <p:cNvPr id="50183" name="مستطيل 25"/>
          <p:cNvSpPr>
            <a:spLocks noChangeArrowheads="1"/>
          </p:cNvSpPr>
          <p:nvPr/>
        </p:nvSpPr>
        <p:spPr bwMode="auto">
          <a:xfrm>
            <a:off x="1392072" y="1571625"/>
            <a:ext cx="955343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ar-SA" sz="3600" dirty="0"/>
              <a:t> تقوم هذه الوحدات بإدخال أو إيصال البيانات أو المعلومات </a:t>
            </a:r>
            <a:r>
              <a:rPr lang="ar-SA" sz="3600" dirty="0" smtClean="0"/>
              <a:t>المطلوب </a:t>
            </a:r>
            <a:r>
              <a:rPr lang="ar-SA" sz="3600" dirty="0"/>
              <a:t>معالجتها إلى وحدة المعالجة بالحاسب</a:t>
            </a:r>
            <a:r>
              <a:rPr lang="ar-SA" sz="3600" dirty="0" smtClean="0"/>
              <a:t>., </a:t>
            </a:r>
            <a:r>
              <a:rPr lang="ar-SA" sz="3600" dirty="0"/>
              <a:t>كما تقوم </a:t>
            </a:r>
            <a:r>
              <a:rPr lang="ar-SA" sz="3600" dirty="0" smtClean="0"/>
              <a:t>بت</a:t>
            </a:r>
            <a:r>
              <a:rPr lang="ar-IQ" sz="3600" dirty="0" smtClean="0"/>
              <a:t>حويل</a:t>
            </a:r>
            <a:r>
              <a:rPr lang="ar-SA" sz="3600" dirty="0" smtClean="0"/>
              <a:t> </a:t>
            </a:r>
            <a:r>
              <a:rPr lang="ar-SA" sz="3600" dirty="0"/>
              <a:t>تلك البيانات المدخلة إلى الحاسب إلى لغة مقروءة للحاسب نفسه . ويمكن تناول تلك الأنواع لوحدات المدخلات كما يلي :</a:t>
            </a: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444515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AutoShape 16"/>
          <p:cNvSpPr>
            <a:spLocks noChangeArrowheads="1"/>
          </p:cNvSpPr>
          <p:nvPr/>
        </p:nvSpPr>
        <p:spPr bwMode="auto">
          <a:xfrm>
            <a:off x="7772400" y="51054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51207" name="AutoShape 15"/>
          <p:cNvSpPr>
            <a:spLocks noChangeArrowheads="1"/>
          </p:cNvSpPr>
          <p:nvPr/>
        </p:nvSpPr>
        <p:spPr bwMode="auto">
          <a:xfrm>
            <a:off x="1981200" y="51054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51208" name="AutoShape 18"/>
          <p:cNvSpPr>
            <a:spLocks noChangeArrowheads="1"/>
          </p:cNvSpPr>
          <p:nvPr/>
        </p:nvSpPr>
        <p:spPr bwMode="auto">
          <a:xfrm>
            <a:off x="4800600" y="51054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51209" name="AutoShape 19"/>
          <p:cNvSpPr>
            <a:spLocks noChangeArrowheads="1"/>
          </p:cNvSpPr>
          <p:nvPr/>
        </p:nvSpPr>
        <p:spPr bwMode="auto">
          <a:xfrm>
            <a:off x="1981200" y="32766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51210" name="AutoShape 20"/>
          <p:cNvSpPr>
            <a:spLocks noChangeArrowheads="1"/>
          </p:cNvSpPr>
          <p:nvPr/>
        </p:nvSpPr>
        <p:spPr bwMode="auto">
          <a:xfrm>
            <a:off x="4800600" y="32766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51211" name="AutoShape 21"/>
          <p:cNvSpPr>
            <a:spLocks noChangeArrowheads="1"/>
          </p:cNvSpPr>
          <p:nvPr/>
        </p:nvSpPr>
        <p:spPr bwMode="auto">
          <a:xfrm>
            <a:off x="7772400" y="32766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51212" name="AutoShape 22"/>
          <p:cNvSpPr>
            <a:spLocks noChangeArrowheads="1"/>
          </p:cNvSpPr>
          <p:nvPr/>
        </p:nvSpPr>
        <p:spPr bwMode="auto">
          <a:xfrm>
            <a:off x="1981200" y="14478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51213" name="AutoShape 23"/>
          <p:cNvSpPr>
            <a:spLocks noChangeArrowheads="1"/>
          </p:cNvSpPr>
          <p:nvPr/>
        </p:nvSpPr>
        <p:spPr bwMode="auto">
          <a:xfrm>
            <a:off x="4800600" y="14478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51214" name="AutoShape 24"/>
          <p:cNvSpPr>
            <a:spLocks noChangeArrowheads="1"/>
          </p:cNvSpPr>
          <p:nvPr/>
        </p:nvSpPr>
        <p:spPr bwMode="auto">
          <a:xfrm>
            <a:off x="7772400" y="1447800"/>
            <a:ext cx="2590800" cy="160020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graphicFrame>
        <p:nvGraphicFramePr>
          <p:cNvPr id="51215" name="Object 2">
            <a:hlinkClick r:id="" action="ppaction://noaction"/>
          </p:cNvPr>
          <p:cNvGraphicFramePr>
            <a:graphicFrameLocks noChangeAspect="1"/>
          </p:cNvGraphicFramePr>
          <p:nvPr/>
        </p:nvGraphicFramePr>
        <p:xfrm>
          <a:off x="4953000" y="5334000"/>
          <a:ext cx="2209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Image" r:id="rId3" imgW="2943636" imgH="2362530" progId="">
                  <p:embed/>
                </p:oleObj>
              </mc:Choice>
              <mc:Fallback>
                <p:oleObj name="Image" r:id="rId3" imgW="2943636" imgH="236253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9191" r="6796" b="16129"/>
                      <a:stretch>
                        <a:fillRect/>
                      </a:stretch>
                    </p:blipFill>
                    <p:spPr bwMode="auto">
                      <a:xfrm>
                        <a:off x="4953000" y="5334000"/>
                        <a:ext cx="22098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16" name="Picture 10" descr="scanners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2171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7" name="Picture 9" descr="mic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8" name="Picture 11" descr="sait1L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429000"/>
            <a:ext cx="2133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9" name="Picture 8" descr="ky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80" b="24811"/>
          <a:stretch>
            <a:fillRect/>
          </a:stretch>
        </p:blipFill>
        <p:spPr bwMode="auto">
          <a:xfrm>
            <a:off x="8001001" y="1676400"/>
            <a:ext cx="2151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0" name="Picture 12" descr="pin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1"/>
            <a:ext cx="21463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1" name="Picture 13" descr="ph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05201"/>
            <a:ext cx="2185988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2" name="Picture 25" descr="scan000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" t="8504" r="4051"/>
          <a:stretch>
            <a:fillRect/>
          </a:stretch>
        </p:blipFill>
        <p:spPr bwMode="auto">
          <a:xfrm>
            <a:off x="8001000" y="5334000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3" name="Picture 26" descr="scan000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" t="4138" r="2151" b="4828"/>
          <a:stretch>
            <a:fillRect/>
          </a:stretch>
        </p:blipFill>
        <p:spPr bwMode="auto">
          <a:xfrm>
            <a:off x="2209800" y="5334000"/>
            <a:ext cx="213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71169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23" descr="scan0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030" y="1764755"/>
            <a:ext cx="7351713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AutoShape 25"/>
          <p:cNvSpPr>
            <a:spLocks noChangeArrowheads="1"/>
          </p:cNvSpPr>
          <p:nvPr/>
        </p:nvSpPr>
        <p:spPr bwMode="auto">
          <a:xfrm>
            <a:off x="8915400" y="4876800"/>
            <a:ext cx="304800" cy="228600"/>
          </a:xfrm>
          <a:prstGeom prst="bevel">
            <a:avLst>
              <a:gd name="adj" fmla="val 12500"/>
            </a:avLst>
          </a:prstGeom>
          <a:solidFill>
            <a:srgbClr val="66CC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52232" name="AutoShape 26"/>
          <p:cNvSpPr>
            <a:spLocks noChangeArrowheads="1"/>
          </p:cNvSpPr>
          <p:nvPr/>
        </p:nvSpPr>
        <p:spPr bwMode="auto">
          <a:xfrm>
            <a:off x="8915400" y="5334000"/>
            <a:ext cx="304800" cy="228600"/>
          </a:xfrm>
          <a:prstGeom prst="bevel">
            <a:avLst>
              <a:gd name="adj" fmla="val 12500"/>
            </a:avLst>
          </a:prstGeom>
          <a:solidFill>
            <a:srgbClr val="00FFFF"/>
          </a:solidFill>
          <a:ln w="9525">
            <a:solidFill>
              <a:srgbClr val="2EBDBA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52233" name="AutoShape 27"/>
          <p:cNvSpPr>
            <a:spLocks noChangeArrowheads="1"/>
          </p:cNvSpPr>
          <p:nvPr/>
        </p:nvSpPr>
        <p:spPr bwMode="auto">
          <a:xfrm>
            <a:off x="8915400" y="5867400"/>
            <a:ext cx="304800" cy="228600"/>
          </a:xfrm>
          <a:prstGeom prst="bevel">
            <a:avLst>
              <a:gd name="adj" fmla="val 12500"/>
            </a:avLst>
          </a:prstGeom>
          <a:solidFill>
            <a:srgbClr val="CC99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52234" name="AutoShape 28"/>
          <p:cNvSpPr>
            <a:spLocks noChangeArrowheads="1"/>
          </p:cNvSpPr>
          <p:nvPr/>
        </p:nvSpPr>
        <p:spPr bwMode="auto">
          <a:xfrm>
            <a:off x="5334000" y="5029200"/>
            <a:ext cx="304800" cy="228600"/>
          </a:xfrm>
          <a:prstGeom prst="bevel">
            <a:avLst>
              <a:gd name="adj" fmla="val 12500"/>
            </a:avLst>
          </a:prstGeom>
          <a:solidFill>
            <a:srgbClr val="339966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52235" name="AutoShape 29"/>
          <p:cNvSpPr>
            <a:spLocks noChangeArrowheads="1"/>
          </p:cNvSpPr>
          <p:nvPr/>
        </p:nvSpPr>
        <p:spPr bwMode="auto">
          <a:xfrm>
            <a:off x="5334000" y="5562600"/>
            <a:ext cx="304800" cy="22860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6248400" y="4800600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defRPr/>
            </a:pPr>
            <a:r>
              <a:rPr lang="ar-SA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مفاتيح الحروف و الأرقام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3352800" y="5486400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defRPr/>
            </a:pPr>
            <a:r>
              <a:rPr lang="ar-SA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مفاتيح الوظائف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6858000" y="5791200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defRPr/>
            </a:pPr>
            <a:r>
              <a:rPr lang="ar-SA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مفاتيح الأسهم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6096000" y="5257800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defRPr/>
            </a:pPr>
            <a:r>
              <a:rPr lang="ar-SA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مفاتيح الحاسبة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3581400" y="495300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0000"/>
              </a:buClr>
              <a:defRPr/>
            </a:pPr>
            <a:r>
              <a:rPr lang="ar-SA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مفاتيح التحكم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قسم الحاسبات -كلية التربية الاساسية</a:t>
            </a:r>
            <a:endParaRPr lang="ar-SA"/>
          </a:p>
        </p:txBody>
      </p:sp>
      <p:sp>
        <p:nvSpPr>
          <p:cNvPr id="3" name="Rectangle 2"/>
          <p:cNvSpPr/>
          <p:nvPr/>
        </p:nvSpPr>
        <p:spPr>
          <a:xfrm>
            <a:off x="4875153" y="2967335"/>
            <a:ext cx="2441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kern="1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المفاتيح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0561" y="368490"/>
            <a:ext cx="902116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4400" dirty="0" smtClean="0">
                <a:cs typeface="+mj-cs"/>
              </a:rPr>
              <a:t>1- لوحة المفاتيح </a:t>
            </a:r>
          </a:p>
          <a:p>
            <a:pPr algn="ctr"/>
            <a:r>
              <a:rPr lang="ar-IQ" sz="3200" dirty="0" smtClean="0">
                <a:cs typeface="+mj-cs"/>
              </a:rPr>
              <a:t>تستخدم قي ادخال </a:t>
            </a:r>
            <a:r>
              <a:rPr lang="ar-IQ" sz="3200" smtClean="0">
                <a:cs typeface="+mj-cs"/>
              </a:rPr>
              <a:t>البيانات </a:t>
            </a:r>
            <a:r>
              <a:rPr lang="ar-IQ" sz="3200" smtClean="0">
                <a:cs typeface="+mj-cs"/>
              </a:rPr>
              <a:t>الحرفية </a:t>
            </a:r>
            <a:r>
              <a:rPr lang="ar-IQ" sz="3200" dirty="0" smtClean="0">
                <a:cs typeface="+mj-cs"/>
              </a:rPr>
              <a:t>والرقمية وتنفيذ الاوامر</a:t>
            </a:r>
            <a:endParaRPr lang="en-US" sz="3200" dirty="0"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E7453-D9EC-489D-B2CF-BDF332EBA72B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14802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861</Words>
  <Application>Microsoft Office PowerPoint</Application>
  <PresentationFormat>Custom</PresentationFormat>
  <Paragraphs>219</Paragraphs>
  <Slides>34</Slides>
  <Notes>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نسق Office</vt:lpstr>
      <vt:lpstr>Image</vt:lpstr>
      <vt:lpstr>Paintbrush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8- الكامرة الرقمية تستخدم لادخال البيانات المرئية سواء ثابته كالصور او متحركة كالفديو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مقارنة بين RAM ، ROM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DR.Ahmed Saker 2O14</dc:creator>
  <cp:lastModifiedBy>DR.Ahmed Saker</cp:lastModifiedBy>
  <cp:revision>23</cp:revision>
  <dcterms:created xsi:type="dcterms:W3CDTF">2018-12-15T19:42:42Z</dcterms:created>
  <dcterms:modified xsi:type="dcterms:W3CDTF">2020-05-07T05:13:19Z</dcterms:modified>
</cp:coreProperties>
</file>