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56" r:id="rId3"/>
    <p:sldId id="259" r:id="rId4"/>
    <p:sldId id="257" r:id="rId5"/>
    <p:sldId id="258"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F29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25/08/1443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714612" y="274638"/>
            <a:ext cx="5972188" cy="1143000"/>
          </a:xfrm>
          <a:solidFill>
            <a:schemeClr val="accent2">
              <a:lumMod val="20000"/>
              <a:lumOff val="80000"/>
            </a:schemeClr>
          </a:solidFill>
        </p:spPr>
        <p:txBody>
          <a:bodyPr>
            <a:normAutofit fontScale="90000"/>
          </a:bodyPr>
          <a:lstStyle/>
          <a:p>
            <a:r>
              <a:rPr lang="ar-IQ" b="1" dirty="0" smtClean="0"/>
              <a:t>مفهوم </a:t>
            </a:r>
            <a:r>
              <a:rPr lang="ar-IQ" b="1" dirty="0" err="1" smtClean="0"/>
              <a:t>البانتومايم</a:t>
            </a:r>
            <a:r>
              <a:rPr lang="en-US" dirty="0" smtClean="0"/>
              <a:t/>
            </a:r>
            <a:br>
              <a:rPr lang="en-US" dirty="0" smtClean="0"/>
            </a:br>
            <a:endParaRPr lang="ar-IQ" dirty="0"/>
          </a:p>
        </p:txBody>
      </p:sp>
      <p:sp>
        <p:nvSpPr>
          <p:cNvPr id="3" name="عنصر نائب للمحتوى 2"/>
          <p:cNvSpPr>
            <a:spLocks noGrp="1"/>
          </p:cNvSpPr>
          <p:nvPr>
            <p:ph idx="1"/>
          </p:nvPr>
        </p:nvSpPr>
        <p:spPr>
          <a:xfrm>
            <a:off x="457200" y="1500174"/>
            <a:ext cx="8229600" cy="5072098"/>
          </a:xfrm>
          <a:gradFill flip="none" rotWithShape="1">
            <a:gsLst>
              <a:gs pos="0">
                <a:srgbClr val="0EF29B"/>
              </a:gs>
              <a:gs pos="50000">
                <a:schemeClr val="tx2">
                  <a:lumMod val="20000"/>
                  <a:lumOff val="80000"/>
                  <a:shade val="67500"/>
                  <a:satMod val="115000"/>
                </a:schemeClr>
              </a:gs>
              <a:gs pos="100000">
                <a:schemeClr val="tx2">
                  <a:lumMod val="20000"/>
                  <a:lumOff val="80000"/>
                  <a:shade val="100000"/>
                  <a:satMod val="115000"/>
                </a:schemeClr>
              </a:gs>
            </a:gsLst>
            <a:path path="circle">
              <a:fillToRect l="100000" t="100000"/>
            </a:path>
            <a:tileRect r="-100000" b="-100000"/>
          </a:gradFill>
        </p:spPr>
        <p:txBody>
          <a:bodyPr>
            <a:normAutofit fontScale="92500" lnSpcReduction="20000"/>
          </a:bodyPr>
          <a:lstStyle/>
          <a:p>
            <a:pPr marL="0" indent="182563" algn="just">
              <a:buNone/>
            </a:pPr>
            <a:r>
              <a:rPr lang="ar-IQ" dirty="0" smtClean="0"/>
              <a:t>اهتدى الإنسان </a:t>
            </a:r>
            <a:r>
              <a:rPr lang="ar-IQ" dirty="0" smtClean="0"/>
              <a:t>القديم إلى الإشارات والعلامات في التعامل اليومي في أسلوب الحياة قبل اكتشاف اللغة التي حاول من خلالها محاكاة الطبيعة عبر حركتها وأصواتها التي عبرت عن التحام الإنسان بالطبيعة وبغيره من الناس وصولاً إلى خلق فهم متبادل بين الإنسان والعالم وإيجاد أواصر وعلاقات مشتركة بينهما, "يعود مصطلح </a:t>
            </a:r>
            <a:r>
              <a:rPr lang="ar-IQ" dirty="0" err="1" smtClean="0"/>
              <a:t>بانتومايم</a:t>
            </a:r>
            <a:r>
              <a:rPr lang="ar-IQ" dirty="0" smtClean="0"/>
              <a:t>- </a:t>
            </a:r>
            <a:r>
              <a:rPr lang="en-US" dirty="0" smtClean="0"/>
              <a:t>pantomimes</a:t>
            </a:r>
            <a:r>
              <a:rPr lang="ar-IQ" dirty="0" smtClean="0"/>
              <a:t>- إلى </a:t>
            </a:r>
            <a:r>
              <a:rPr lang="ar-IQ" dirty="0" smtClean="0"/>
              <a:t>كلمتين يونانيتين </a:t>
            </a:r>
            <a:r>
              <a:rPr lang="ar-IQ" dirty="0" smtClean="0"/>
              <a:t>هما(</a:t>
            </a:r>
            <a:r>
              <a:rPr lang="en-US" dirty="0" smtClean="0"/>
              <a:t>pinto</a:t>
            </a:r>
            <a:r>
              <a:rPr lang="ar-IQ" dirty="0" smtClean="0"/>
              <a:t>) </a:t>
            </a:r>
            <a:r>
              <a:rPr lang="ar-IQ" dirty="0" smtClean="0"/>
              <a:t>وتعني الكل (</a:t>
            </a:r>
            <a:r>
              <a:rPr lang="en-US" dirty="0" err="1" smtClean="0"/>
              <a:t>mimeomai</a:t>
            </a:r>
            <a:r>
              <a:rPr lang="ar-IQ" dirty="0" smtClean="0"/>
              <a:t>) وتعني الذي يقلد كل شي، وقد </a:t>
            </a:r>
            <a:r>
              <a:rPr lang="ar-IQ" dirty="0" err="1" smtClean="0"/>
              <a:t>اطلق</a:t>
            </a:r>
            <a:r>
              <a:rPr lang="ar-IQ" dirty="0" smtClean="0"/>
              <a:t> هذا اللفظ على الممثل عند الرومان, حيث يكون من </a:t>
            </a:r>
            <a:r>
              <a:rPr lang="ar-IQ" dirty="0" err="1" smtClean="0"/>
              <a:t>الاسهل</a:t>
            </a:r>
            <a:r>
              <a:rPr lang="ar-IQ" dirty="0" smtClean="0"/>
              <a:t> على الجمهور </a:t>
            </a:r>
            <a:r>
              <a:rPr lang="ar-IQ" dirty="0" smtClean="0"/>
              <a:t>إن </a:t>
            </a:r>
            <a:r>
              <a:rPr lang="ar-IQ" dirty="0" smtClean="0"/>
              <a:t>يرى من </a:t>
            </a:r>
            <a:r>
              <a:rPr lang="ar-IQ" dirty="0" err="1" smtClean="0"/>
              <a:t>ان</a:t>
            </a:r>
            <a:r>
              <a:rPr lang="ar-IQ" dirty="0" smtClean="0"/>
              <a:t> يسمع , حيث صار من لإمكانات لغة الجسد قدرة تحقيق فعل نقل الرسالة والتواصل بسياق لا يقل عن </a:t>
            </a:r>
            <a:r>
              <a:rPr lang="ar-IQ" dirty="0" smtClean="0"/>
              <a:t>أهمية </a:t>
            </a:r>
            <a:r>
              <a:rPr lang="ar-IQ" dirty="0" smtClean="0"/>
              <a:t>السياق اللغوي للكلمة".</a:t>
            </a:r>
            <a:endParaRPr lang="en-US" dirty="0" smtClean="0"/>
          </a:p>
          <a:p>
            <a:pPr algn="l">
              <a:buNone/>
            </a:pPr>
            <a:r>
              <a:rPr lang="ar-IQ" dirty="0" smtClean="0"/>
              <a:t>(الجزائري,2013,ص11)</a:t>
            </a:r>
            <a:endParaRPr lang="en-US" dirty="0" smtClean="0"/>
          </a:p>
          <a:p>
            <a:pPr>
              <a:buNone/>
            </a:pP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6143668"/>
          </a:xfrm>
          <a:gradFill flip="none" rotWithShape="1">
            <a:gsLst>
              <a:gs pos="0">
                <a:srgbClr val="0EF29B"/>
              </a:gs>
              <a:gs pos="50000">
                <a:schemeClr val="tx2">
                  <a:lumMod val="20000"/>
                  <a:lumOff val="80000"/>
                  <a:shade val="67500"/>
                  <a:satMod val="115000"/>
                </a:schemeClr>
              </a:gs>
              <a:gs pos="100000">
                <a:schemeClr val="tx2">
                  <a:lumMod val="20000"/>
                  <a:lumOff val="80000"/>
                  <a:shade val="100000"/>
                  <a:satMod val="115000"/>
                </a:schemeClr>
              </a:gs>
            </a:gsLst>
            <a:path path="circle">
              <a:fillToRect l="100000" t="100000"/>
            </a:path>
            <a:tileRect r="-100000" b="-100000"/>
          </a:gradFill>
        </p:spPr>
        <p:txBody>
          <a:bodyPr>
            <a:normAutofit lnSpcReduction="10000"/>
          </a:bodyPr>
          <a:lstStyle/>
          <a:p>
            <a:pPr marL="0" indent="182563" algn="just">
              <a:buNone/>
            </a:pPr>
            <a:r>
              <a:rPr lang="ar-IQ" dirty="0" smtClean="0"/>
              <a:t>"لقد حاول الإنسان في بداية حياته أن يصف مغامراته ومشاعره ومعايشته وألمه وصراعه بالحركات، وربما مزج معها الصوت والإيقاع، وجاءت الحركة كوصف يلحق القول بالفعل لإيقاظ الشعور لديه ولدى من يستمع إليه" (عوني,1990, ص11),فلغة الإنسان في مراحل فكره البدائية مرتبطة بمعرفته بالطبيعة واكتشاف الأشياء وعلاقتها الغائية </a:t>
            </a:r>
            <a:r>
              <a:rPr lang="ar-IQ" dirty="0" err="1" smtClean="0"/>
              <a:t>به</a:t>
            </a:r>
            <a:r>
              <a:rPr lang="ar-IQ" dirty="0" smtClean="0"/>
              <a:t>، وقد تمت هذه المعرفة تدريجياً مما أدى </a:t>
            </a:r>
            <a:r>
              <a:rPr lang="ar-IQ" dirty="0" err="1" smtClean="0"/>
              <a:t>الى</a:t>
            </a:r>
            <a:r>
              <a:rPr lang="ar-IQ" dirty="0" smtClean="0"/>
              <a:t> أن يطلق عليها مسميات أو علاقات </a:t>
            </a:r>
            <a:r>
              <a:rPr lang="ar-IQ" dirty="0" err="1" smtClean="0"/>
              <a:t>إشارية</a:t>
            </a:r>
            <a:r>
              <a:rPr lang="ar-IQ" dirty="0" smtClean="0"/>
              <a:t> تحدد معناها مأخوذة عن طريق محاكاته للطبيعة وأصواتها وأشكالها الحركية "وكان ذلك نوعاً من التمثيل الصامت يشترك فيه الجسم والإيماءة, تخلق موضوع مفهوم لدى المتلقي، فاللغة الأصلية إذن هي مزيج من الكلمات والتنغيم الموسيقي والإيماءات الرامية إلى </a:t>
            </a:r>
            <a:r>
              <a:rPr lang="ar-IQ" dirty="0" smtClean="0"/>
              <a:t>المحاكاة”</a:t>
            </a:r>
          </a:p>
          <a:p>
            <a:pPr marL="0" indent="182563" algn="l">
              <a:buNone/>
            </a:pPr>
            <a:r>
              <a:rPr lang="ar-IQ" dirty="0" smtClean="0"/>
              <a:t>              (</a:t>
            </a:r>
            <a:r>
              <a:rPr lang="ar-IQ" dirty="0" smtClean="0"/>
              <a:t>أرنست، 1973، ص41)</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8229600" cy="6286544"/>
          </a:xfrm>
          <a:gradFill flip="none" rotWithShape="1">
            <a:gsLst>
              <a:gs pos="0">
                <a:srgbClr val="0EF29B"/>
              </a:gs>
              <a:gs pos="50000">
                <a:schemeClr val="tx2">
                  <a:lumMod val="20000"/>
                  <a:lumOff val="80000"/>
                  <a:shade val="67500"/>
                  <a:satMod val="115000"/>
                </a:schemeClr>
              </a:gs>
              <a:gs pos="100000">
                <a:schemeClr val="tx2">
                  <a:lumMod val="20000"/>
                  <a:lumOff val="80000"/>
                  <a:shade val="100000"/>
                  <a:satMod val="115000"/>
                </a:schemeClr>
              </a:gs>
            </a:gsLst>
            <a:path path="circle">
              <a:fillToRect l="100000" t="100000"/>
            </a:path>
            <a:tileRect r="-100000" b="-100000"/>
          </a:gradFill>
        </p:spPr>
        <p:txBody>
          <a:bodyPr/>
          <a:lstStyle/>
          <a:p>
            <a:pPr marL="0" indent="274638">
              <a:buNone/>
            </a:pPr>
            <a:r>
              <a:rPr lang="ar-IQ" dirty="0" smtClean="0"/>
              <a:t>لأنه يشترك فيه مفاصل الجسم من </a:t>
            </a:r>
            <a:r>
              <a:rPr lang="ar-IQ" dirty="0" smtClean="0"/>
              <a:t>إشارات </a:t>
            </a:r>
            <a:r>
              <a:rPr lang="ar-IQ" dirty="0" smtClean="0"/>
              <a:t>وحركات </a:t>
            </a:r>
            <a:r>
              <a:rPr lang="ar-IQ" dirty="0" smtClean="0"/>
              <a:t>وإيماءات </a:t>
            </a:r>
            <a:r>
              <a:rPr lang="ar-IQ" dirty="0" smtClean="0"/>
              <a:t>تخلق موضوع مفهوم لدى المتلقي أحد أكثر وسائل التعبير الذاتي قدما. وكان </a:t>
            </a:r>
            <a:r>
              <a:rPr lang="ar-IQ" dirty="0" smtClean="0"/>
              <a:t>الإنسان </a:t>
            </a:r>
            <a:r>
              <a:rPr lang="ar-IQ" dirty="0" smtClean="0"/>
              <a:t>يستخدم </a:t>
            </a:r>
            <a:r>
              <a:rPr lang="ar-IQ" dirty="0" err="1" smtClean="0"/>
              <a:t>المايم</a:t>
            </a:r>
            <a:r>
              <a:rPr lang="ar-IQ" dirty="0" smtClean="0"/>
              <a:t> ليعبر بشكل مسرحي عن دياناته , ورموزه , وأساطيره, وتقاليده, وعن عصوره.</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278</Words>
  <PresentationFormat>عرض على الشاشة (3:4)‏</PresentationFormat>
  <Paragraphs>6</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سمة Office</vt:lpstr>
      <vt:lpstr>مفهوم البانتومايم </vt:lpstr>
      <vt:lpstr>الشريحة 2</vt:lpstr>
      <vt:lpstr>الشريحة 3</vt:lpstr>
      <vt:lpstr>الشريحة 4</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pv</dc:creator>
  <cp:lastModifiedBy>pv</cp:lastModifiedBy>
  <cp:revision>7</cp:revision>
  <dcterms:created xsi:type="dcterms:W3CDTF">2022-03-28T15:46:55Z</dcterms:created>
  <dcterms:modified xsi:type="dcterms:W3CDTF">2022-03-28T15:55:25Z</dcterms:modified>
</cp:coreProperties>
</file>