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  <p:sldId id="260" r:id="rId4"/>
    <p:sldId id="263" r:id="rId5"/>
    <p:sldId id="262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9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02/07/1442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وسيلة شرح بيضاوية 9"/>
          <p:cNvSpPr/>
          <p:nvPr/>
        </p:nvSpPr>
        <p:spPr>
          <a:xfrm>
            <a:off x="6929454" y="4286256"/>
            <a:ext cx="1571636" cy="42862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64" y="214290"/>
            <a:ext cx="5500726" cy="785818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ar-IQ" dirty="0" smtClean="0"/>
              <a:t>عمليات حسابية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ar-IQ" dirty="0" smtClean="0"/>
              <a:t>يمكن إن تجرى في </a:t>
            </a:r>
            <a:r>
              <a:rPr lang="en-US" dirty="0" smtClean="0"/>
              <a:t>Excel</a:t>
            </a:r>
            <a:r>
              <a:rPr lang="ar-IQ" dirty="0" smtClean="0"/>
              <a:t> و </a:t>
            </a:r>
            <a:r>
              <a:rPr lang="en-US" dirty="0" smtClean="0"/>
              <a:t>Word</a:t>
            </a:r>
            <a:r>
              <a:rPr lang="ar-IQ" dirty="0" smtClean="0"/>
              <a:t> </a:t>
            </a:r>
          </a:p>
          <a:p>
            <a:pPr>
              <a:buNone/>
            </a:pPr>
            <a:endParaRPr lang="ar-IQ" dirty="0" smtClean="0"/>
          </a:p>
          <a:p>
            <a:pPr algn="just">
              <a:buNone/>
            </a:pPr>
            <a:r>
              <a:rPr lang="en-US" dirty="0" smtClean="0"/>
              <a:t>Excel</a:t>
            </a:r>
          </a:p>
          <a:p>
            <a:pPr algn="just">
              <a:buNone/>
            </a:pPr>
            <a:r>
              <a:rPr lang="ar-IQ" dirty="0" smtClean="0"/>
              <a:t>من العمليات التي يحتاجها التدريسي عملية الجمع </a:t>
            </a:r>
            <a:r>
              <a:rPr lang="en-US" dirty="0" smtClean="0"/>
              <a:t>Sum</a:t>
            </a:r>
            <a:r>
              <a:rPr lang="ar-IQ" dirty="0" smtClean="0"/>
              <a:t> والمعدل </a:t>
            </a:r>
            <a:r>
              <a:rPr lang="en-US" dirty="0" smtClean="0"/>
              <a:t>Average</a:t>
            </a:r>
            <a:r>
              <a:rPr lang="ar-IQ" dirty="0" smtClean="0"/>
              <a:t> </a:t>
            </a:r>
          </a:p>
          <a:p>
            <a:pPr algn="just">
              <a:buNone/>
            </a:pPr>
            <a:r>
              <a:rPr lang="ar-IQ" dirty="0" smtClean="0"/>
              <a:t>يمكن إن يكون تحقيق العمليات (1 . يدوياً </a:t>
            </a:r>
            <a:r>
              <a:rPr lang="ar-IQ" dirty="0" err="1" smtClean="0"/>
              <a:t>ـ</a:t>
            </a:r>
            <a:r>
              <a:rPr lang="ar-IQ" dirty="0" smtClean="0"/>
              <a:t> 2 . ذاتياً)</a:t>
            </a:r>
          </a:p>
          <a:p>
            <a:pPr algn="just">
              <a:buNone/>
            </a:pPr>
            <a:endParaRPr lang="ar-IQ" dirty="0" smtClean="0"/>
          </a:p>
          <a:p>
            <a:pPr algn="just">
              <a:buNone/>
            </a:pPr>
            <a:r>
              <a:rPr lang="ar-IQ" dirty="0" smtClean="0"/>
              <a:t>1 : يدوياً </a:t>
            </a:r>
          </a:p>
          <a:p>
            <a:pPr algn="just">
              <a:buNone/>
            </a:pPr>
            <a:r>
              <a:rPr lang="ar-IQ" dirty="0" smtClean="0"/>
              <a:t>     قيمة خليتين                   أكثر من خليتين  </a:t>
            </a:r>
          </a:p>
          <a:p>
            <a:pPr algn="just">
              <a:buNone/>
            </a:pPr>
            <a:r>
              <a:rPr lang="ar-IQ" dirty="0" smtClean="0"/>
              <a:t>  </a:t>
            </a:r>
            <a:endParaRPr lang="ar-IQ" sz="41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>
              <a:buNone/>
            </a:pPr>
            <a:endParaRPr lang="ar-IQ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None/>
            </a:pPr>
            <a:endParaRPr lang="ar-IQ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None/>
            </a:pPr>
            <a:endParaRPr lang="ar-IQ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ar-IQ" dirty="0" smtClean="0"/>
              <a:t>1 . نختار خلية لإظهار النتيجة </a:t>
            </a:r>
          </a:p>
          <a:p>
            <a:pPr algn="just">
              <a:buNone/>
            </a:pPr>
            <a:r>
              <a:rPr lang="ar-IQ" dirty="0" smtClean="0"/>
              <a:t>2 . </a:t>
            </a:r>
            <a:r>
              <a:rPr lang="ar-SA" dirty="0" smtClean="0"/>
              <a:t>نبدأ بإشارة يساوي ( = ) وهي بداية الصيغة أو المعادلة </a:t>
            </a:r>
            <a:endParaRPr lang="ar-IQ" dirty="0"/>
          </a:p>
        </p:txBody>
      </p:sp>
      <p:cxnSp>
        <p:nvCxnSpPr>
          <p:cNvPr id="5" name="رابط كسهم مستقيم 4"/>
          <p:cNvCxnSpPr/>
          <p:nvPr/>
        </p:nvCxnSpPr>
        <p:spPr>
          <a:xfrm>
            <a:off x="6500826" y="3786190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كسهم مستقيم 5"/>
          <p:cNvCxnSpPr/>
          <p:nvPr/>
        </p:nvCxnSpPr>
        <p:spPr>
          <a:xfrm rot="10800000" flipV="1">
            <a:off x="5357818" y="3643314"/>
            <a:ext cx="214314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وسيلة شرح بيضاوية 10"/>
          <p:cNvSpPr/>
          <p:nvPr/>
        </p:nvSpPr>
        <p:spPr>
          <a:xfrm>
            <a:off x="6000760" y="4643446"/>
            <a:ext cx="2428892" cy="78581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قيمة خليتين</a:t>
            </a:r>
            <a:endParaRPr lang="ar-IQ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بيضاوية 3"/>
          <p:cNvSpPr/>
          <p:nvPr/>
        </p:nvSpPr>
        <p:spPr>
          <a:xfrm>
            <a:off x="5643570" y="1857364"/>
            <a:ext cx="3000396" cy="10001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ar-IQ" sz="3800" dirty="0" smtClean="0"/>
              <a:t>3 . اختار الخلية المراد جمعها </a:t>
            </a:r>
          </a:p>
          <a:p>
            <a:pPr>
              <a:buNone/>
            </a:pPr>
            <a:r>
              <a:rPr lang="ar-IQ" sz="3800" dirty="0" smtClean="0"/>
              <a:t>4 . </a:t>
            </a:r>
            <a:r>
              <a:rPr lang="en-US" sz="3800" dirty="0" smtClean="0"/>
              <a:t>Entre</a:t>
            </a:r>
            <a:endParaRPr lang="ar-IQ" sz="3800" dirty="0" smtClean="0"/>
          </a:p>
          <a:p>
            <a:pPr>
              <a:buNone/>
            </a:pPr>
            <a:endParaRPr lang="ar-IQ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ar-IQ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ar-IQ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ar-IQ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>
              <a:buNone/>
            </a:pPr>
            <a:endParaRPr lang="ar-IQ" dirty="0" smtClean="0"/>
          </a:p>
          <a:p>
            <a:pPr algn="just">
              <a:buNone/>
            </a:pPr>
            <a:r>
              <a:rPr lang="ar-IQ" sz="4000" dirty="0" smtClean="0"/>
              <a:t>1 . اختر خلية لإظهار النتيجة </a:t>
            </a:r>
          </a:p>
          <a:p>
            <a:pPr algn="just">
              <a:buNone/>
            </a:pPr>
            <a:r>
              <a:rPr lang="ar-IQ" sz="4000" dirty="0" smtClean="0"/>
              <a:t>2 . </a:t>
            </a:r>
            <a:r>
              <a:rPr lang="ar-SA" sz="4000" dirty="0" smtClean="0"/>
              <a:t>نبدأ بإشارة يساوي ( = ) وهي بداية الصيغة أو المعادلة </a:t>
            </a:r>
            <a:endParaRPr lang="ar-IQ" sz="4000" dirty="0" smtClean="0"/>
          </a:p>
          <a:p>
            <a:pPr>
              <a:buNone/>
            </a:pPr>
            <a:r>
              <a:rPr lang="ar-IQ" sz="4000" dirty="0" smtClean="0"/>
              <a:t>3 . نطبع المطلوب من العمليات (</a:t>
            </a:r>
            <a:r>
              <a:rPr lang="en-US" sz="4000" dirty="0" smtClean="0"/>
              <a:t>Sum</a:t>
            </a:r>
            <a:r>
              <a:rPr lang="ar-IQ" sz="4000" dirty="0" smtClean="0"/>
              <a:t> ، </a:t>
            </a:r>
            <a:r>
              <a:rPr lang="en-US" sz="4000" dirty="0" smtClean="0"/>
              <a:t>Average</a:t>
            </a:r>
            <a:r>
              <a:rPr lang="ar-IQ" sz="4000" dirty="0" smtClean="0"/>
              <a:t> ، ...)</a:t>
            </a:r>
          </a:p>
          <a:p>
            <a:pPr>
              <a:buNone/>
            </a:pPr>
            <a:r>
              <a:rPr lang="ar-IQ" sz="4000" dirty="0" smtClean="0"/>
              <a:t>4 . نفتح قوس ) </a:t>
            </a:r>
          </a:p>
          <a:p>
            <a:pPr>
              <a:buNone/>
            </a:pPr>
            <a:r>
              <a:rPr lang="ar-IQ" sz="4000" dirty="0" smtClean="0"/>
              <a:t>5 . اختر الخلية المراد إجراء عليها العمليات الحسابية </a:t>
            </a:r>
            <a:r>
              <a:rPr lang="ar-IQ" sz="4000" dirty="0" err="1" smtClean="0"/>
              <a:t>ب</a:t>
            </a:r>
            <a:r>
              <a:rPr lang="en-US" sz="4000" i="1" dirty="0" smtClean="0"/>
              <a:t> Click</a:t>
            </a:r>
            <a:r>
              <a:rPr lang="ar-IQ" sz="4000" i="1" dirty="0" smtClean="0"/>
              <a:t>على الخلايا المطلوبة</a:t>
            </a:r>
            <a:r>
              <a:rPr lang="ar-IQ" sz="4000" dirty="0" smtClean="0"/>
              <a:t> </a:t>
            </a:r>
          </a:p>
          <a:p>
            <a:pPr>
              <a:buNone/>
            </a:pPr>
            <a:r>
              <a:rPr lang="ar-IQ" sz="4000" dirty="0" smtClean="0"/>
              <a:t>6. أغلق القوس (</a:t>
            </a:r>
          </a:p>
          <a:p>
            <a:pPr>
              <a:buNone/>
            </a:pPr>
            <a:r>
              <a:rPr lang="ar-IQ" sz="4000" dirty="0" smtClean="0"/>
              <a:t>7 . </a:t>
            </a:r>
            <a:r>
              <a:rPr lang="en-US" sz="4000" dirty="0" smtClean="0"/>
              <a:t>Entre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ar-IQ" dirty="0"/>
          </a:p>
        </p:txBody>
      </p:sp>
      <p:sp>
        <p:nvSpPr>
          <p:cNvPr id="5" name="وسيلة شرح بيضاوية 4"/>
          <p:cNvSpPr/>
          <p:nvPr/>
        </p:nvSpPr>
        <p:spPr>
          <a:xfrm>
            <a:off x="5786446" y="1714488"/>
            <a:ext cx="2857520" cy="78581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أكثر من خليتين</a:t>
            </a:r>
            <a:endParaRPr lang="ar-IQ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ar-IQ" dirty="0" smtClean="0"/>
              <a:t>2 . ذاتياً</a:t>
            </a:r>
          </a:p>
          <a:p>
            <a:pPr>
              <a:buNone/>
            </a:pPr>
            <a:r>
              <a:rPr lang="ar-IQ" dirty="0" smtClean="0"/>
              <a:t>               شريط الأدوات</a:t>
            </a:r>
          </a:p>
          <a:p>
            <a:pPr>
              <a:buNone/>
            </a:pPr>
            <a:r>
              <a:rPr lang="en-US" dirty="0" smtClean="0"/>
              <a:t>Formula</a:t>
            </a:r>
            <a:r>
              <a:rPr lang="ar-IQ" dirty="0" smtClean="0"/>
              <a:t>ـ صيغة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 </a:t>
            </a:r>
            <a:r>
              <a:rPr lang="ar-SA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طريقة نسخ الصيغة</a:t>
            </a:r>
            <a:r>
              <a:rPr lang="ar-S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:- </a:t>
            </a:r>
            <a:endParaRPr lang="ar-IQ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ar-SA" dirty="0" smtClean="0"/>
              <a:t>تتم عملية نسخ الصيغة أو المعادلة بنفس طريقة النسخ بالسحب وذلك بالوقوف على الركن الأيسر في أسفل الخلية حتى تظهر إشارة </a:t>
            </a:r>
            <a:r>
              <a:rPr lang="ar-SA" dirty="0" err="1" smtClean="0"/>
              <a:t>الماوس</a:t>
            </a:r>
            <a:r>
              <a:rPr lang="ar-SA" dirty="0" smtClean="0"/>
              <a:t> على شكل ( + ) ثم يتم السحب إلى أسفل الصيغة أو المعادلة</a:t>
            </a:r>
            <a:endParaRPr lang="ar-IQ" dirty="0" smtClean="0"/>
          </a:p>
        </p:txBody>
      </p:sp>
      <p:pic>
        <p:nvPicPr>
          <p:cNvPr id="4" name="صورة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214422"/>
            <a:ext cx="857256" cy="500066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</p:pic>
      <p:cxnSp>
        <p:nvCxnSpPr>
          <p:cNvPr id="6" name="رابط كسهم مستقيم 5"/>
          <p:cNvCxnSpPr/>
          <p:nvPr/>
        </p:nvCxnSpPr>
        <p:spPr>
          <a:xfrm rot="16200000" flipH="1">
            <a:off x="7536677" y="1178703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5400000">
            <a:off x="7036611" y="1107265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صورة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857364"/>
            <a:ext cx="857256" cy="500066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</p:spPr>
      </p:pic>
      <p:cxnSp>
        <p:nvCxnSpPr>
          <p:cNvPr id="10" name="رابط كسهم مستقيم 9"/>
          <p:cNvCxnSpPr/>
          <p:nvPr/>
        </p:nvCxnSpPr>
        <p:spPr>
          <a:xfrm rot="10800000">
            <a:off x="5429256" y="214311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rot="10800000">
            <a:off x="4286248" y="157161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14480" y="0"/>
            <a:ext cx="3571900" cy="86834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en-US" dirty="0" smtClean="0"/>
              <a:t>Word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IQ" dirty="0" smtClean="0"/>
              <a:t>ذاتياً</a:t>
            </a:r>
          </a:p>
          <a:p>
            <a:pPr>
              <a:buNone/>
            </a:pPr>
            <a:r>
              <a:rPr lang="ar-IQ" dirty="0" smtClean="0"/>
              <a:t>                </a:t>
            </a:r>
          </a:p>
          <a:p>
            <a:pPr>
              <a:buNone/>
            </a:pPr>
            <a:r>
              <a:rPr lang="ar-IQ" dirty="0" smtClean="0"/>
              <a:t>     تخطيط </a:t>
            </a:r>
            <a:r>
              <a:rPr lang="en-US" dirty="0" smtClean="0"/>
              <a:t>layout </a:t>
            </a:r>
            <a:r>
              <a:rPr lang="ar-IQ" dirty="0" smtClean="0"/>
              <a:t>ـ صيغة </a:t>
            </a:r>
            <a:r>
              <a:rPr lang="en-US" dirty="0" smtClean="0"/>
              <a:t>Formula</a:t>
            </a:r>
            <a:endParaRPr lang="ar-IQ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ar-IQ" dirty="0" smtClean="0"/>
              <a:t>1 . وضع الدرجات </a:t>
            </a:r>
            <a:endParaRPr lang="en-US" dirty="0" smtClean="0"/>
          </a:p>
          <a:p>
            <a:pPr>
              <a:buNone/>
            </a:pPr>
            <a:r>
              <a:rPr lang="ar-IQ" dirty="0" smtClean="0"/>
              <a:t>2 . ضع الموس على الخلية المراد تحقيق فيها النتيجة</a:t>
            </a:r>
            <a:endParaRPr lang="en-US" dirty="0" smtClean="0"/>
          </a:p>
          <a:p>
            <a:pPr>
              <a:buNone/>
            </a:pPr>
            <a:r>
              <a:rPr lang="ar-IQ" dirty="0" smtClean="0"/>
              <a:t>3 . اختار تخطيط </a:t>
            </a:r>
            <a:r>
              <a:rPr lang="en-US" dirty="0" smtClean="0"/>
              <a:t>layout</a:t>
            </a:r>
          </a:p>
          <a:p>
            <a:pPr>
              <a:buNone/>
            </a:pPr>
            <a:r>
              <a:rPr lang="ar-IQ" dirty="0" smtClean="0"/>
              <a:t>4. صيغة </a:t>
            </a:r>
            <a:r>
              <a:rPr lang="en-US" dirty="0" smtClean="0"/>
              <a:t>Formula</a:t>
            </a:r>
          </a:p>
          <a:p>
            <a:pPr>
              <a:buNone/>
            </a:pPr>
            <a:r>
              <a:rPr lang="ar-IQ" dirty="0" smtClean="0"/>
              <a:t>5. اختار العملية المطلوبة ثم </a:t>
            </a:r>
            <a:r>
              <a:rPr lang="ar-IQ" dirty="0" err="1" smtClean="0"/>
              <a:t>اضف</a:t>
            </a:r>
            <a:r>
              <a:rPr lang="ar-IQ" dirty="0" smtClean="0"/>
              <a:t> ( </a:t>
            </a:r>
            <a:r>
              <a:rPr lang="en-US" dirty="0" smtClean="0"/>
              <a:t>RIGHT</a:t>
            </a:r>
            <a:r>
              <a:rPr lang="ar-IQ" dirty="0" smtClean="0"/>
              <a:t> ـ يمين </a:t>
            </a:r>
            <a:r>
              <a:rPr lang="ar-IQ" dirty="0" err="1" smtClean="0"/>
              <a:t>ـ</a:t>
            </a:r>
            <a:r>
              <a:rPr lang="ar-IQ" dirty="0" smtClean="0"/>
              <a:t> </a:t>
            </a:r>
            <a:r>
              <a:rPr lang="en-US" dirty="0" smtClean="0"/>
              <a:t>ABOVE</a:t>
            </a:r>
            <a:r>
              <a:rPr lang="ar-IQ" dirty="0" smtClean="0"/>
              <a:t> ـ اعلي)</a:t>
            </a:r>
            <a:endParaRPr lang="en-US" dirty="0" smtClean="0"/>
          </a:p>
          <a:p>
            <a:pPr>
              <a:buNone/>
            </a:pPr>
            <a:r>
              <a:rPr lang="ar-IQ" dirty="0" smtClean="0"/>
              <a:t>6 . موافق </a:t>
            </a:r>
          </a:p>
        </p:txBody>
      </p:sp>
      <p:cxnSp>
        <p:nvCxnSpPr>
          <p:cNvPr id="5" name="رابط كسهم مستقيم 4"/>
          <p:cNvCxnSpPr/>
          <p:nvPr/>
        </p:nvCxnSpPr>
        <p:spPr>
          <a:xfrm rot="10800000" flipV="1">
            <a:off x="7500958" y="1571612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071678"/>
            <a:ext cx="78581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285860"/>
            <a:ext cx="185738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29388" y="0"/>
            <a:ext cx="2214578" cy="4286256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ar-IQ" dirty="0" smtClean="0"/>
              <a:t>تكرار العملية الحسابية في </a:t>
            </a:r>
            <a:r>
              <a:rPr lang="en-US" dirty="0" smtClean="0"/>
              <a:t>Word</a:t>
            </a:r>
            <a:r>
              <a:rPr lang="ar-IQ" dirty="0" smtClean="0"/>
              <a:t>على الخلايا الأخرى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857232"/>
            <a:ext cx="6072230" cy="5786478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IQ" dirty="0" smtClean="0"/>
              <a:t>1 . اختار الخلية التي إجراء فيها عملية حسابية </a:t>
            </a:r>
            <a:endParaRPr lang="en-US" dirty="0" smtClean="0"/>
          </a:p>
          <a:p>
            <a:pPr>
              <a:buNone/>
            </a:pPr>
            <a:r>
              <a:rPr lang="ar-IQ" dirty="0" smtClean="0"/>
              <a:t>2 . نسخ</a:t>
            </a:r>
            <a:endParaRPr lang="en-US" dirty="0" smtClean="0"/>
          </a:p>
          <a:p>
            <a:pPr>
              <a:buNone/>
            </a:pPr>
            <a:r>
              <a:rPr lang="ar-IQ" dirty="0" smtClean="0"/>
              <a:t>3 . اختر الخلية المراد عليها نفس العملية </a:t>
            </a:r>
            <a:endParaRPr lang="en-US" dirty="0" smtClean="0"/>
          </a:p>
          <a:p>
            <a:pPr>
              <a:buNone/>
            </a:pPr>
            <a:r>
              <a:rPr lang="ar-IQ" dirty="0" smtClean="0"/>
              <a:t>4 . لصق</a:t>
            </a:r>
            <a:endParaRPr lang="en-US" dirty="0" smtClean="0"/>
          </a:p>
          <a:p>
            <a:pPr>
              <a:buNone/>
            </a:pPr>
            <a:r>
              <a:rPr lang="ar-IQ" dirty="0" smtClean="0"/>
              <a:t>5 . </a:t>
            </a:r>
            <a:r>
              <a:rPr lang="en-US" i="1" dirty="0" smtClean="0"/>
              <a:t>Click</a:t>
            </a:r>
            <a:r>
              <a:rPr lang="ar-IQ" dirty="0" smtClean="0"/>
              <a:t>  يمين        اختر</a:t>
            </a:r>
            <a:r>
              <a:rPr lang="en-US" dirty="0" smtClean="0"/>
              <a:t>Update Field</a:t>
            </a:r>
            <a:r>
              <a:rPr lang="ar-IQ" dirty="0" smtClean="0"/>
              <a:t> تحديث الحقل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ar-IQ" dirty="0" smtClean="0"/>
              <a:t>6. وهكذا على بقية الخلايا بلصق</a:t>
            </a:r>
            <a:endParaRPr lang="en-US" dirty="0" smtClean="0"/>
          </a:p>
          <a:p>
            <a:pPr>
              <a:buNone/>
            </a:pPr>
            <a:r>
              <a:rPr lang="ar-IQ" dirty="0" smtClean="0"/>
              <a:t>7 . </a:t>
            </a:r>
            <a:r>
              <a:rPr lang="en-US" i="1" dirty="0" smtClean="0"/>
              <a:t>Click</a:t>
            </a:r>
            <a:r>
              <a:rPr lang="ar-IQ" dirty="0" smtClean="0"/>
              <a:t>  يمين        اختر تحديث الحقل</a:t>
            </a:r>
            <a:endParaRPr lang="en-US" dirty="0" smtClean="0"/>
          </a:p>
          <a:p>
            <a:pPr>
              <a:buNone/>
            </a:pPr>
            <a:r>
              <a:rPr lang="ar-IQ" dirty="0" smtClean="0"/>
              <a:t> </a:t>
            </a:r>
          </a:p>
        </p:txBody>
      </p:sp>
      <p:cxnSp>
        <p:nvCxnSpPr>
          <p:cNvPr id="9" name="رابط كسهم مستقيم 8"/>
          <p:cNvCxnSpPr/>
          <p:nvPr/>
        </p:nvCxnSpPr>
        <p:spPr>
          <a:xfrm rot="10800000">
            <a:off x="3357554" y="371475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29066"/>
            <a:ext cx="171448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290</Words>
  <PresentationFormat>عرض على الشاشة (3:4)‏</PresentationFormat>
  <Paragraphs>61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عمليات حسابية</vt:lpstr>
      <vt:lpstr>الشريحة 2</vt:lpstr>
      <vt:lpstr>الشريحة 3</vt:lpstr>
      <vt:lpstr>Word</vt:lpstr>
      <vt:lpstr>تكرار العملية الحسابية في Wordعلى الخلايا الأخرى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41</cp:revision>
  <dcterms:created xsi:type="dcterms:W3CDTF">2021-02-12T20:12:47Z</dcterms:created>
  <dcterms:modified xsi:type="dcterms:W3CDTF">2021-02-13T16:41:39Z</dcterms:modified>
</cp:coreProperties>
</file>