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5" r:id="rId2"/>
    <p:sldId id="277" r:id="rId3"/>
    <p:sldId id="279" r:id="rId4"/>
    <p:sldId id="280" r:id="rId5"/>
    <p:sldId id="284" r:id="rId6"/>
    <p:sldId id="283" r:id="rId7"/>
    <p:sldId id="282" r:id="rId8"/>
    <p:sldId id="281" r:id="rId9"/>
    <p:sldId id="264" r:id="rId10"/>
    <p:sldId id="268" r:id="rId11"/>
    <p:sldId id="274" r:id="rId12"/>
    <p:sldId id="267" r:id="rId13"/>
    <p:sldId id="272" r:id="rId14"/>
    <p:sldId id="266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F789"/>
    <a:srgbClr val="099097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>
        <p:scale>
          <a:sx n="42" d="100"/>
          <a:sy n="42" d="100"/>
        </p:scale>
        <p:origin x="-2112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25/08/1443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25/08/1443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25/08/1443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25/08/1443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25/08/1443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25/08/1443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25/08/1443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25/08/1443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25/08/1443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25/08/1443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25/08/1443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25/08/1443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dirty="0" smtClean="0"/>
              <a:t>مفاهيم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D8F789"/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>
            <a:normAutofit fontScale="55000" lnSpcReduction="20000"/>
          </a:bodyPr>
          <a:lstStyle/>
          <a:p>
            <a:r>
              <a:rPr lang="ar-IQ" b="1" dirty="0" smtClean="0"/>
              <a:t> </a:t>
            </a:r>
            <a:r>
              <a:rPr lang="ar-IQ" sz="3800" b="1" dirty="0" smtClean="0"/>
              <a:t>. فن الفسيفساء </a:t>
            </a:r>
            <a:r>
              <a:rPr lang="en-US" sz="3800" b="1" dirty="0" smtClean="0"/>
              <a:t>(Art of the Mosaic)      </a:t>
            </a:r>
            <a:endParaRPr lang="en-US" sz="3800" dirty="0" smtClean="0"/>
          </a:p>
          <a:p>
            <a:r>
              <a:rPr lang="ar-SA" sz="3800" dirty="0" smtClean="0"/>
              <a:t>عرفه مرزوق ، 2008  بأنه :ـ</a:t>
            </a:r>
            <a:endParaRPr lang="en-US" sz="3800" dirty="0" smtClean="0"/>
          </a:p>
          <a:p>
            <a:r>
              <a:rPr lang="ar-SA" sz="3800" dirty="0" smtClean="0"/>
              <a:t>     </a:t>
            </a:r>
            <a:r>
              <a:rPr lang="ar-SA" sz="3800" baseline="30000" dirty="0" smtClean="0"/>
              <a:t>"</a:t>
            </a:r>
            <a:r>
              <a:rPr lang="ar-SA" sz="3800" dirty="0" smtClean="0"/>
              <a:t> هو أسلوب فني يقوم على تجميع قطع زجاجية أو رخامية بشكل متراص بجوار بعضها عن طريق لصقها بالمواد المساعدة ، لتكوين شكل أو وحدة زخرفيه " </a:t>
            </a:r>
            <a:endParaRPr lang="en-US" sz="3800" dirty="0" smtClean="0"/>
          </a:p>
          <a:p>
            <a:r>
              <a:rPr lang="ar-SA" sz="3800" dirty="0" smtClean="0"/>
              <a:t>( مرزوق ، 2008 : 235 </a:t>
            </a:r>
            <a:r>
              <a:rPr lang="ar-SA" sz="3800" dirty="0" err="1" smtClean="0"/>
              <a:t>ـ</a:t>
            </a:r>
            <a:r>
              <a:rPr lang="ar-SA" sz="3800" dirty="0" smtClean="0"/>
              <a:t> 236) </a:t>
            </a:r>
            <a:endParaRPr lang="en-US" sz="3800" dirty="0" smtClean="0"/>
          </a:p>
          <a:p>
            <a:r>
              <a:rPr lang="ar-IQ" sz="3800" dirty="0" smtClean="0"/>
              <a:t>التعريف الإجرائي </a:t>
            </a:r>
            <a:endParaRPr lang="en-US" sz="3800" dirty="0" smtClean="0"/>
          </a:p>
          <a:p>
            <a:r>
              <a:rPr lang="ar-IQ" sz="3800" dirty="0" smtClean="0"/>
              <a:t>     وهو أحد الفنون التشكيلية والذي يقوم أساساً على تركيب القطع المكعبة والمنتظمة ملونة من الزجاج بتجمع ولصق مشهد فني توظف لعمل لوحة فنية فوق الفخار.  </a:t>
            </a:r>
            <a:endParaRPr lang="en-US" sz="3800" dirty="0" smtClean="0"/>
          </a:p>
          <a:p>
            <a:r>
              <a:rPr lang="ar-IQ" sz="3800" b="1" dirty="0" smtClean="0"/>
              <a:t>4 . التزيين</a:t>
            </a:r>
            <a:r>
              <a:rPr lang="ar-SA" sz="3800" dirty="0" smtClean="0"/>
              <a:t>   </a:t>
            </a:r>
            <a:r>
              <a:rPr lang="ar-IQ" sz="3800" dirty="0" smtClean="0"/>
              <a:t>       </a:t>
            </a:r>
            <a:r>
              <a:rPr lang="en-US" sz="3800" b="1" dirty="0" smtClean="0"/>
              <a:t>(Decorating)</a:t>
            </a:r>
            <a:r>
              <a:rPr lang="en-US" sz="3800" dirty="0" smtClean="0"/>
              <a:t> </a:t>
            </a:r>
          </a:p>
          <a:p>
            <a:r>
              <a:rPr lang="ar-SA" sz="3800" dirty="0" smtClean="0"/>
              <a:t> عرفه مصطفى ، 1985 بأنهٌ :ـ </a:t>
            </a:r>
            <a:endParaRPr lang="en-US" sz="3800" dirty="0" smtClean="0"/>
          </a:p>
          <a:p>
            <a:r>
              <a:rPr lang="ar-SA" sz="3800" dirty="0" smtClean="0"/>
              <a:t>     </a:t>
            </a:r>
            <a:r>
              <a:rPr lang="ar-SA" sz="3800" baseline="30000" dirty="0" smtClean="0"/>
              <a:t>"</a:t>
            </a:r>
            <a:r>
              <a:rPr lang="ar-SA" sz="3800" dirty="0" smtClean="0"/>
              <a:t> العامل الذي يضفي على البناء الجمال والروعة وبالتالي يجعلهٌ جذاب ويمنعه من </a:t>
            </a:r>
            <a:r>
              <a:rPr lang="ar-SA" dirty="0" smtClean="0"/>
              <a:t>أن يكون ذو طابع جامد </a:t>
            </a:r>
            <a:r>
              <a:rPr lang="ar-SA" baseline="30000" dirty="0" smtClean="0"/>
              <a:t>"</a:t>
            </a:r>
            <a:r>
              <a:rPr lang="ar-SA" dirty="0" smtClean="0"/>
              <a:t>                                                 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1143000" y="-114300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1142998" y="-1143002"/>
            <a:ext cx="6858000" cy="9144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1142998" y="-1143001"/>
            <a:ext cx="6858001" cy="9144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ar-SA" dirty="0" smtClean="0"/>
              <a:t>أساليب تزيين الآنية الفخارية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25963"/>
          </a:xfrm>
          <a:gradFill flip="none" rotWithShape="1">
            <a:gsLst>
              <a:gs pos="0">
                <a:srgbClr val="D8F789"/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>
            <a:normAutofit/>
          </a:bodyPr>
          <a:lstStyle/>
          <a:p>
            <a:pPr>
              <a:buNone/>
            </a:pPr>
            <a:r>
              <a:rPr lang="ar-SA" dirty="0" smtClean="0"/>
              <a:t>وهي :.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  " 1 . تطبيق الزخارف بالحفر </a:t>
            </a:r>
            <a:r>
              <a:rPr lang="ar-SA" dirty="0" err="1" smtClean="0"/>
              <a:t>أ</a:t>
            </a:r>
            <a:r>
              <a:rPr lang="ar-SA" dirty="0" smtClean="0"/>
              <a:t> . الحفر الغائر </a:t>
            </a:r>
            <a:r>
              <a:rPr lang="ar-SA" dirty="0" err="1" smtClean="0"/>
              <a:t>ب</a:t>
            </a:r>
            <a:r>
              <a:rPr lang="ar-SA" dirty="0" smtClean="0"/>
              <a:t> . الحفر البارز .</a:t>
            </a:r>
            <a:endParaRPr lang="en-US" dirty="0" smtClean="0"/>
          </a:p>
          <a:p>
            <a:pPr lvl="0">
              <a:buNone/>
            </a:pPr>
            <a:r>
              <a:rPr lang="ar-SA" dirty="0" smtClean="0"/>
              <a:t>. الزخارف بالدمج والترخيم .</a:t>
            </a:r>
            <a:endParaRPr lang="en-US" dirty="0" smtClean="0"/>
          </a:p>
          <a:p>
            <a:pPr lvl="0">
              <a:buNone/>
            </a:pPr>
            <a:r>
              <a:rPr lang="ar-SA" dirty="0" smtClean="0"/>
              <a:t>. التطعيم .</a:t>
            </a:r>
            <a:r>
              <a:rPr lang="ar-IQ" dirty="0" smtClean="0"/>
              <a:t>( السيراميك البارد ، الفسيفساء الزجاج )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4 . القالب .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5 . بالتفريغ </a:t>
            </a:r>
            <a:r>
              <a:rPr lang="ar-SA" baseline="30000" dirty="0" smtClean="0"/>
              <a:t>"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dirty="0" smtClean="0"/>
              <a:t>التزين بالفسيفساء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25963"/>
          </a:xfrm>
          <a:gradFill flip="none" rotWithShape="1">
            <a:gsLst>
              <a:gs pos="0">
                <a:srgbClr val="D8F789"/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ar-SA" dirty="0" smtClean="0"/>
              <a:t>فقد ظهر نوع أخر من التزيين في العصر </a:t>
            </a:r>
            <a:r>
              <a:rPr lang="ar-SA" dirty="0" err="1" smtClean="0"/>
              <a:t>الشبية</a:t>
            </a:r>
            <a:r>
              <a:rPr lang="ar-SA" dirty="0" smtClean="0"/>
              <a:t> بالتاريخي ، وهو التحلي بالفسيفساء ، "حيث ابتكر خزافي العصر </a:t>
            </a:r>
            <a:r>
              <a:rPr lang="ar-SA" dirty="0" err="1" smtClean="0"/>
              <a:t>الشبية</a:t>
            </a:r>
            <a:r>
              <a:rPr lang="ar-SA" dirty="0" smtClean="0"/>
              <a:t> بالتاريخي أسلوب التطعيم بأحجار متنوعة الألوان بشكل تصاميم هندسية جميلة "            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  (صاحب والخطاط ، 1987 : 68 )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   وهذا النوع من الفن يمثل خصائص فن الفسيفساء منذ تلك العصور الحضارية ، ومن   المميزات المهمة في تزويق بالفسيفساء " هو الحفاظ على جماليته حتى بعد مرور السنين ، وخلاف الفنون التشكيلية التي تتأثر بالجو والبيئة "                                     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( مرزوق ، 2008 : 234)                                 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    وقد دخل هذا الفن في تزويق إعمال الأثاث المنزلية المختلفة من طاولات ومشغولات فنية </a:t>
            </a:r>
            <a:r>
              <a:rPr lang="ar-IQ" dirty="0" smtClean="0"/>
              <a:t>.</a:t>
            </a:r>
            <a:r>
              <a:rPr lang="ar-SA" dirty="0" smtClean="0"/>
              <a:t> </a:t>
            </a:r>
            <a:endParaRPr lang="ar-IQ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14678" y="0"/>
            <a:ext cx="5472122" cy="92867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ar-IQ" b="1" dirty="0" smtClean="0"/>
              <a:t/>
            </a:r>
            <a:br>
              <a:rPr lang="ar-IQ" b="1" dirty="0" smtClean="0"/>
            </a:br>
            <a:r>
              <a:rPr lang="ar-SA" b="1" dirty="0" smtClean="0"/>
              <a:t>فن الفسيفساء 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5357850"/>
          </a:xfrm>
          <a:gradFill flip="none" rotWithShape="1">
            <a:gsLst>
              <a:gs pos="0">
                <a:srgbClr val="D8F789"/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>
            <a:normAutofit lnSpcReduction="10000"/>
          </a:bodyPr>
          <a:lstStyle/>
          <a:p>
            <a:r>
              <a:rPr lang="ar-SA" dirty="0" smtClean="0"/>
              <a:t>إنه فن انضوى من فن الرسم ، وهو ليس وليد القرن الحديث ، بل انهٌ رافق فن الرسم ، وفن النحت بتاريخ قديم ، فإن أصل </a:t>
            </a:r>
            <a:r>
              <a:rPr lang="ar-SA" baseline="30000" dirty="0" smtClean="0"/>
              <a:t>"</a:t>
            </a:r>
            <a:r>
              <a:rPr lang="ar-SA" dirty="0" smtClean="0"/>
              <a:t> فكرة الفسيفساء التي أدت إلى انبعاث هذا الفن مصدرها الشرق من بابل ، حيث كان </a:t>
            </a:r>
            <a:r>
              <a:rPr lang="ar-SA" dirty="0" err="1" smtClean="0"/>
              <a:t>الكلدانيون</a:t>
            </a:r>
            <a:r>
              <a:rPr lang="ar-SA" dirty="0" smtClean="0"/>
              <a:t> يوشحون جدران القصور </a:t>
            </a:r>
            <a:r>
              <a:rPr lang="ar-SA" dirty="0" err="1" smtClean="0"/>
              <a:t>بمخاريط</a:t>
            </a:r>
            <a:r>
              <a:rPr lang="ar-SA" dirty="0" smtClean="0"/>
              <a:t> طينية ذات أوضاع متعددة </a:t>
            </a:r>
            <a:r>
              <a:rPr lang="ar-SA" baseline="30000" dirty="0" smtClean="0"/>
              <a:t>"</a:t>
            </a:r>
            <a:r>
              <a:rPr lang="ar-SA" dirty="0" smtClean="0"/>
              <a:t> </a:t>
            </a:r>
            <a:endParaRPr lang="en-US" dirty="0" smtClean="0"/>
          </a:p>
          <a:p>
            <a:r>
              <a:rPr lang="ar-SA" dirty="0" smtClean="0"/>
              <a:t>فاستخدمت بلاد بابل على بساطة إعمالها نظام ترتيبي إبداعي مهندس ، يوحي إلى تجسيد فن الفسيفساء في سكن الملوك والى قدم تاريخه ، إذ إنَّ بداية تاريخ الفسيفساء تعود إلى اليونان </a:t>
            </a:r>
            <a:r>
              <a:rPr lang="ar-SA" baseline="30000" dirty="0" smtClean="0"/>
              <a:t>"</a:t>
            </a:r>
            <a:r>
              <a:rPr lang="ar-SA" dirty="0" smtClean="0"/>
              <a:t> ففي مدينة </a:t>
            </a:r>
            <a:r>
              <a:rPr lang="en-US" dirty="0" smtClean="0"/>
              <a:t> ( </a:t>
            </a:r>
            <a:r>
              <a:rPr lang="en-US" dirty="0" err="1" smtClean="0"/>
              <a:t>Otynthe</a:t>
            </a:r>
            <a:r>
              <a:rPr lang="en-US" dirty="0" smtClean="0"/>
              <a:t> )</a:t>
            </a:r>
            <a:r>
              <a:rPr lang="ar-IQ" dirty="0" smtClean="0"/>
              <a:t> اليونانية ويرجع عهدها إلى سنة 348 </a:t>
            </a:r>
            <a:r>
              <a:rPr lang="ar-IQ" dirty="0" err="1" smtClean="0"/>
              <a:t>ق</a:t>
            </a:r>
            <a:r>
              <a:rPr lang="ar-IQ" dirty="0" smtClean="0"/>
              <a:t> . م فقد وجد ذلك الفن مصنوعة من حجارة رتبت في إشكال تمثل آدميين وحيوانات وإشكال هندسية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642918"/>
            <a:ext cx="8229600" cy="5383219"/>
          </a:xfrm>
          <a:gradFill flip="none" rotWithShape="1">
            <a:gsLst>
              <a:gs pos="0">
                <a:srgbClr val="D8F789"/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>
            <a:normAutofit/>
          </a:bodyPr>
          <a:lstStyle/>
          <a:p>
            <a:r>
              <a:rPr lang="ar-IQ" dirty="0" smtClean="0"/>
              <a:t>إذاً فإنَّ الفن المقصود حوله الحديث هو من أصول قديمة من بابل واليونان ، وقد شاع استخدامه كثيراً حتى عرف بيه دور العبادة المسيحية </a:t>
            </a:r>
            <a:r>
              <a:rPr lang="ar-IQ" baseline="30000" dirty="0" smtClean="0"/>
              <a:t>، "</a:t>
            </a:r>
            <a:r>
              <a:rPr lang="ar-IQ" dirty="0" smtClean="0"/>
              <a:t> إذ كسيت الكنائس فن الفسيفساء الإبداعي برموز مسيحية أصلها وثنية ثم حور معناها حتى أصبح مطابق للديانة المسيحية " </a:t>
            </a:r>
            <a:endParaRPr lang="en-US" dirty="0" smtClean="0"/>
          </a:p>
          <a:p>
            <a:r>
              <a:rPr lang="ar-IQ" dirty="0" smtClean="0"/>
              <a:t>                                                                  ( السفير ، 1969 : 12 ) </a:t>
            </a:r>
            <a:endParaRPr lang="en-US" dirty="0" smtClean="0"/>
          </a:p>
          <a:p>
            <a:pPr>
              <a:buNone/>
            </a:pPr>
            <a:r>
              <a:rPr lang="ar-IQ" dirty="0" smtClean="0"/>
              <a:t>        وشغل الفسيفساء بكسائه الفني الجمالي أجزاء من المباني </a:t>
            </a:r>
            <a:r>
              <a:rPr lang="ar-IQ" baseline="30000" dirty="0" smtClean="0"/>
              <a:t>"</a:t>
            </a:r>
            <a:r>
              <a:rPr lang="ar-IQ" dirty="0" smtClean="0"/>
              <a:t> حيث اعتمده في جدران وأعمدة المعابد القديمة ، وجسد في لوحات فنية تزيين القصور والمنازل </a:t>
            </a:r>
            <a:r>
              <a:rPr lang="ar-IQ" baseline="30000" dirty="0" smtClean="0"/>
              <a:t>"</a:t>
            </a:r>
            <a:r>
              <a:rPr lang="ar-IQ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500042"/>
            <a:ext cx="8229600" cy="5526095"/>
          </a:xfrm>
          <a:gradFill flip="none" rotWithShape="1">
            <a:gsLst>
              <a:gs pos="0">
                <a:srgbClr val="D8F789"/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>
            <a:normAutofit/>
          </a:bodyPr>
          <a:lstStyle/>
          <a:p>
            <a:pPr>
              <a:buNone/>
            </a:pPr>
            <a:r>
              <a:rPr lang="ar-IQ" dirty="0" smtClean="0"/>
              <a:t>وظهر الإبداعي الفني والابتكار في تنوع الخامة المستخدمة لتحقيق الفن المقصود </a:t>
            </a:r>
            <a:r>
              <a:rPr lang="ar-IQ" baseline="30000" dirty="0" smtClean="0"/>
              <a:t>"</a:t>
            </a:r>
            <a:r>
              <a:rPr lang="ar-IQ" dirty="0" smtClean="0"/>
              <a:t> إذ تنوعت الخامات المجسدة للفسيفساء من الحجارة والمعادن والزجاج والأصداف في الأعمال الفنية </a:t>
            </a:r>
            <a:r>
              <a:rPr lang="ar-IQ" baseline="30000" dirty="0" smtClean="0"/>
              <a:t>"</a:t>
            </a:r>
            <a:r>
              <a:rPr lang="ar-IQ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ar-IQ" dirty="0" smtClean="0"/>
              <a:t>                                                                      ( الطر شان ، 1985 : 3 )  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        وعلى الرغم من التعددية في الخامة إلا أن الباحثة سوف تعتمد على فسيفساء الزجاج الشائع في إعمال الطالبات لكونهن تطرقن له في نتاجا تهن دون مطالبتهن بمفردات الفسيفساء بالخامات الأخرى.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dirty="0" smtClean="0"/>
              <a:t>خطوات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25963"/>
          </a:xfrm>
          <a:gradFill flip="none" rotWithShape="1">
            <a:gsLst>
              <a:gs pos="0">
                <a:srgbClr val="D8F789"/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ar-SA" dirty="0" smtClean="0"/>
              <a:t>1 . اعتماد تصميمات الفسيفساء على الوحدات </a:t>
            </a:r>
            <a:r>
              <a:rPr lang="ar-SA" dirty="0" err="1" smtClean="0"/>
              <a:t>الزخرفية</a:t>
            </a:r>
            <a:r>
              <a:rPr lang="ar-SA" dirty="0" smtClean="0"/>
              <a:t> الهندسية أو النباتية في تكرار متناسق.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    2 . استخدام قطع الزجاج أو الخام وبطريقة متراصة بجوار بعضها البعض لتكوين شكل أو وحدة </a:t>
            </a:r>
            <a:r>
              <a:rPr lang="ar-SA" dirty="0" err="1" smtClean="0"/>
              <a:t>زخرفية</a:t>
            </a:r>
            <a:r>
              <a:rPr lang="ar-SA" dirty="0" smtClean="0"/>
              <a:t> .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    3 . تكوين قطع زجاج منتظمة أو غير منتظمة على أشكال هندسية كالمثلث أو المعين والمربع وغيرها من إشكال هندسية .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    4 . التحديد بعملية الرص لتكوين عملاً فنياً مجمعاً </a:t>
            </a:r>
            <a:r>
              <a:rPr lang="ar-SA" baseline="30000" dirty="0" smtClean="0"/>
              <a:t>"</a:t>
            </a:r>
            <a:r>
              <a:rPr lang="ar-SA" dirty="0" smtClean="0"/>
              <a:t>        ( مرزوق ، 2008 : 235 </a:t>
            </a:r>
            <a:r>
              <a:rPr lang="ar-SA" dirty="0" err="1" smtClean="0"/>
              <a:t>ـ</a:t>
            </a:r>
            <a:r>
              <a:rPr lang="ar-SA" dirty="0" smtClean="0"/>
              <a:t> 245 ) 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       فالتصميم الذي يتكون وتستوعبهٌ لوحات الفسيفساء قائم أساساً على هيئة الزجاج المهندس لإشكالهٌ . وبتدخل تقنية الألوان الزيتية والتي امتازت بالمرونة في أطلاء الزجاج الأملس السطح .  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     </a:t>
            </a:r>
            <a:r>
              <a:rPr lang="ar-SA" baseline="30000" dirty="0" smtClean="0"/>
              <a:t>"</a:t>
            </a:r>
            <a:r>
              <a:rPr lang="ar-SA" dirty="0" smtClean="0"/>
              <a:t> 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5454657"/>
          </a:xfrm>
          <a:gradFill flip="none" rotWithShape="1">
            <a:gsLst>
              <a:gs pos="0">
                <a:srgbClr val="D8F789"/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>
            <a:normAutofit/>
          </a:bodyPr>
          <a:lstStyle/>
          <a:p>
            <a:pPr>
              <a:buNone/>
            </a:pPr>
            <a:r>
              <a:rPr lang="ar-SA" dirty="0" smtClean="0"/>
              <a:t>5 . جمع المكعبات الزجاجية الصغيرة الحجم مع بعضها البعض وغرسها بالماد المساعدة اللاصقة تعمل على تماسك هيئتها العامة </a:t>
            </a:r>
            <a:r>
              <a:rPr lang="ar-SA" baseline="30000" dirty="0" smtClean="0"/>
              <a:t>"</a:t>
            </a:r>
            <a:r>
              <a:rPr lang="ar-SA" dirty="0" smtClean="0"/>
              <a:t>  </a:t>
            </a:r>
            <a:endParaRPr lang="ar-IQ" smtClean="0"/>
          </a:p>
          <a:p>
            <a:pPr>
              <a:buNone/>
            </a:pPr>
            <a:r>
              <a:rPr lang="ar-SA" smtClean="0"/>
              <a:t>              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 ( </a:t>
            </a:r>
            <a:r>
              <a:rPr lang="ar-SA" dirty="0" err="1" smtClean="0"/>
              <a:t>البديوي</a:t>
            </a:r>
            <a:r>
              <a:rPr lang="ar-SA" dirty="0" smtClean="0"/>
              <a:t> ، 1998 : 99 ) 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           وبخطوات طريقة وتحليلها إلى خطوات صغيرة متسلسلة نبني خطوات مهارة التزيين بالفسيفساء بصيغتها الأولية 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64399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678</Words>
  <PresentationFormat>عرض على الشاشة (3:4)‏</PresentationFormat>
  <Paragraphs>43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سمة Office</vt:lpstr>
      <vt:lpstr>مفاهيم </vt:lpstr>
      <vt:lpstr>أساليب تزيين الآنية الفخارية </vt:lpstr>
      <vt:lpstr>التزين بالفسيفساء </vt:lpstr>
      <vt:lpstr> فن الفسيفساء  </vt:lpstr>
      <vt:lpstr>الشريحة 5</vt:lpstr>
      <vt:lpstr>الشريحة 6</vt:lpstr>
      <vt:lpstr>خطوات 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أساليب العملية الإرشادية </dc:title>
  <dc:creator>pv</dc:creator>
  <cp:lastModifiedBy>pv</cp:lastModifiedBy>
  <cp:revision>96</cp:revision>
  <dcterms:created xsi:type="dcterms:W3CDTF">2020-06-23T15:48:53Z</dcterms:created>
  <dcterms:modified xsi:type="dcterms:W3CDTF">2022-03-28T15:12:38Z</dcterms:modified>
</cp:coreProperties>
</file>