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85" r:id="rId2"/>
    <p:sldId id="277" r:id="rId3"/>
    <p:sldId id="275" r:id="rId4"/>
    <p:sldId id="283" r:id="rId5"/>
    <p:sldId id="287" r:id="rId6"/>
    <p:sldId id="282" r:id="rId7"/>
    <p:sldId id="290" r:id="rId8"/>
    <p:sldId id="266" r:id="rId9"/>
    <p:sldId id="291" r:id="rId10"/>
    <p:sldId id="29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098"/>
    <a:srgbClr val="D8F789"/>
    <a:srgbClr val="09909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42" d="100"/>
          <a:sy n="42" d="100"/>
        </p:scale>
        <p:origin x="-211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b="1" u="sng" dirty="0" smtClean="0"/>
              <a:t>1</a:t>
            </a:r>
            <a:r>
              <a:rPr lang="ar-SA" b="1" u="sng" dirty="0" smtClean="0"/>
              <a:t> </a:t>
            </a:r>
            <a:r>
              <a:rPr lang="ar-SA" u="sng" dirty="0" smtClean="0"/>
              <a:t>:. السيراميك البارد 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أ . عرفه الهاشمي وسهير ، 1988 بأنه :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   " التشكيل المصنع من عجينة تماس كية من الطحين </a:t>
            </a:r>
            <a:r>
              <a:rPr lang="ar-SA" dirty="0" err="1" smtClean="0"/>
              <a:t>والنشأ</a:t>
            </a:r>
            <a:r>
              <a:rPr lang="ar-SA" dirty="0" smtClean="0"/>
              <a:t> والغراء بنسبة (1، ¾ ، ½ ) على لتوالي تجف عند تركها في جو الغرفة دون اللجوء إلى الطرق الحرارية إذ تتطلب مدة يوم أو يومين وتأخذ الشكل المطلوب "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                               </a:t>
            </a:r>
            <a:r>
              <a:rPr lang="ar-SA" dirty="0" smtClean="0"/>
              <a:t>(الهاشمي وسهير ، 1988، ص70)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وتعرفه الباحثة إجرائياﹰ بأنه :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فن يتحقق من تشكيل العجينة </a:t>
            </a:r>
            <a:r>
              <a:rPr lang="ar-SA" dirty="0" err="1" smtClean="0"/>
              <a:t>الى</a:t>
            </a:r>
            <a:r>
              <a:rPr lang="ar-SA" dirty="0" smtClean="0"/>
              <a:t> أشكال فنية تجف بدرجة حرارة الغرفة </a:t>
            </a:r>
            <a:r>
              <a:rPr lang="ar-IQ" dirty="0" smtClean="0"/>
              <a:t>لتزيين الآنية الفخارية </a:t>
            </a:r>
            <a:r>
              <a:rPr lang="ar-SA" dirty="0" smtClean="0"/>
              <a:t> 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3143240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>
                <a:solidFill>
                  <a:schemeClr val="tx1"/>
                </a:solidFill>
              </a:rPr>
              <a:t>مفاهيم</a:t>
            </a: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4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IQ" b="1" u="sng" smtClean="0"/>
              <a:t>2</a:t>
            </a:r>
            <a:r>
              <a:rPr lang="ar-SA" u="sng" smtClean="0"/>
              <a:t>:. </a:t>
            </a:r>
            <a:r>
              <a:rPr lang="ar-SA" u="sng" dirty="0" smtClean="0"/>
              <a:t>التكوين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أ. عرفه عبد الحميد ، 1987 بأنه :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   " تنظيم الأشكال في فضاء </a:t>
            </a:r>
            <a:r>
              <a:rPr lang="ar-IQ" dirty="0" smtClean="0"/>
              <a:t>الآنية </a:t>
            </a:r>
            <a:r>
              <a:rPr lang="ar-SA" dirty="0" err="1" smtClean="0"/>
              <a:t>ال</a:t>
            </a:r>
            <a:r>
              <a:rPr lang="ar-IQ" dirty="0" smtClean="0"/>
              <a:t>فخارية </a:t>
            </a:r>
            <a:r>
              <a:rPr lang="ar-SA" dirty="0" smtClean="0"/>
              <a:t>”</a:t>
            </a: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r>
              <a:rPr lang="ar-SA" dirty="0" smtClean="0"/>
              <a:t>" ترتيب العناصر المرسومة بطريقة تجعل العين تطوف حول </a:t>
            </a:r>
            <a:r>
              <a:rPr lang="ar-SA" dirty="0" err="1" smtClean="0"/>
              <a:t>الجدارية</a:t>
            </a:r>
            <a:r>
              <a:rPr lang="ar-SA" dirty="0" smtClean="0"/>
              <a:t> </a:t>
            </a:r>
            <a:r>
              <a:rPr lang="ar-IQ" dirty="0" smtClean="0"/>
              <a:t>في فن الفخار </a:t>
            </a:r>
            <a:r>
              <a:rPr lang="ar-SA" dirty="0" err="1" smtClean="0"/>
              <a:t>بأنتظام</a:t>
            </a:r>
            <a:r>
              <a:rPr lang="ar-SA" dirty="0" smtClean="0"/>
              <a:t> ولا تشب عشوائياً من جزء </a:t>
            </a:r>
            <a:r>
              <a:rPr lang="ar-SA" dirty="0" err="1" smtClean="0"/>
              <a:t>الى</a:t>
            </a:r>
            <a:r>
              <a:rPr lang="ar-SA" dirty="0" smtClean="0"/>
              <a:t> آخر فيها "         </a:t>
            </a:r>
            <a:r>
              <a:rPr lang="ar-IQ" dirty="0" smtClean="0"/>
              <a:t>         </a:t>
            </a:r>
            <a:r>
              <a:rPr lang="ar-SA" dirty="0" smtClean="0"/>
              <a:t>   (</a:t>
            </a:r>
            <a:r>
              <a:rPr lang="ar-SA" dirty="0" err="1" smtClean="0"/>
              <a:t>كيوان</a:t>
            </a:r>
            <a:r>
              <a:rPr lang="ar-SA" dirty="0" smtClean="0"/>
              <a:t> ، 2005، ص53 )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و</a:t>
            </a:r>
            <a:r>
              <a:rPr lang="ar-IQ" dirty="0" smtClean="0"/>
              <a:t>ي</a:t>
            </a:r>
            <a:r>
              <a:rPr lang="ar-SA" dirty="0" smtClean="0"/>
              <a:t>عرف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ar-SA" dirty="0" smtClean="0"/>
              <a:t>تنظيم العناصر الفنية في مبنى يسمى</a:t>
            </a:r>
            <a:r>
              <a:rPr lang="ar-IQ" dirty="0" smtClean="0"/>
              <a:t>الآنية الفخارية </a:t>
            </a:r>
            <a:r>
              <a:rPr lang="ar-SA" dirty="0" err="1" smtClean="0"/>
              <a:t>غايتة</a:t>
            </a:r>
            <a:r>
              <a:rPr lang="ar-SA" dirty="0" smtClean="0"/>
              <a:t> إيصال المعنى للمتلقي وتحقيق الجمالية في العمل الفني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3143240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>
                <a:solidFill>
                  <a:schemeClr val="tx1"/>
                </a:solidFill>
              </a:rPr>
              <a:t>مفاهيم</a:t>
            </a: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السيراميك البارد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ar-SA" dirty="0" smtClean="0"/>
              <a:t>يعد السيراميك البارد من الفنون التشكيلية التي مارسها الإنسان لإنتاج الأعمال الفنية لما لها من خاصية في المرونة والمطاوعة عند التشكيل بغية الوصول إلى ناحيةً وظيفيةً</a:t>
            </a:r>
            <a:r>
              <a:rPr lang="ar-IQ" dirty="0" smtClean="0"/>
              <a:t> </a:t>
            </a:r>
            <a:r>
              <a:rPr lang="ar-SA" dirty="0" smtClean="0"/>
              <a:t>وجماليةً تتمركز في أعمال التزين والحلي والمزهريات </a:t>
            </a:r>
            <a:r>
              <a:rPr lang="ar-SA" dirty="0" err="1" smtClean="0"/>
              <a:t>والجدريات</a:t>
            </a:r>
            <a:r>
              <a:rPr lang="ar-SA" dirty="0" smtClean="0"/>
              <a:t> .</a:t>
            </a:r>
            <a:endParaRPr lang="ar-IQ" dirty="0" smtClean="0"/>
          </a:p>
          <a:p>
            <a:pPr marL="0" lvl="0" indent="365125" algn="just">
              <a:buNone/>
            </a:pPr>
            <a:r>
              <a:rPr lang="ar-SA" dirty="0" smtClean="0"/>
              <a:t>إلقاء الضوء على فن التشكيل بالعجائن علمياً باستخدام تحليل الأجزاء المكونة للوحدة الكلية . 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تمكن من استنباط قيم تشكليه جديدة ( متنوعة ) لعجائن السيراميك البارد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92075" indent="182563" algn="just">
              <a:buNone/>
            </a:pPr>
            <a:r>
              <a:rPr lang="ar-SA" dirty="0" smtClean="0"/>
              <a:t> السيراميك من الفنون القديمة جداً ظهر</a:t>
            </a:r>
            <a:r>
              <a:rPr lang="ar-IQ" dirty="0" smtClean="0"/>
              <a:t>ه</a:t>
            </a:r>
            <a:r>
              <a:rPr lang="ar-SA" dirty="0" smtClean="0"/>
              <a:t> منذ بداية العصر الحجري وخلال العصور المختلفة وخاصة في العصر الإسلامي دخل ضمن المجال الجمالي فضلاً عن قيمته التطبيقية إذ لا</a:t>
            </a:r>
            <a:r>
              <a:rPr lang="ar-IQ" dirty="0" smtClean="0"/>
              <a:t> </a:t>
            </a:r>
            <a:r>
              <a:rPr lang="ar-SA" dirty="0" smtClean="0"/>
              <a:t>يمكن الاستغناء عنه في أي منزل فهو" يدخل في الأغراض التقليدية مثل آواني الطهي وأدوات المائدة</a:t>
            </a:r>
            <a:r>
              <a:rPr lang="ar-IQ" dirty="0" smtClean="0"/>
              <a:t>.</a:t>
            </a:r>
          </a:p>
          <a:p>
            <a:pPr marL="92075" indent="182563" algn="just">
              <a:buNone/>
            </a:pPr>
            <a:r>
              <a:rPr lang="ar-SA" dirty="0" smtClean="0"/>
              <a:t>وفي العصر الحديث ونظراً للتطور في تحليل الخامات التي تنتج معرفة واسعة في خواص وسمات المواد </a:t>
            </a:r>
            <a:r>
              <a:rPr lang="ar-SA" dirty="0" err="1" smtClean="0"/>
              <a:t>السيراميكية</a:t>
            </a:r>
            <a:r>
              <a:rPr lang="ar-SA" dirty="0" smtClean="0"/>
              <a:t> فقد " أصبح مجال الاستفادة من العجائن وخاصة </a:t>
            </a:r>
            <a:r>
              <a:rPr lang="ar-SA" dirty="0" err="1" smtClean="0"/>
              <a:t>السيراميكية</a:t>
            </a:r>
            <a:r>
              <a:rPr lang="ar-SA" dirty="0" smtClean="0"/>
              <a:t> عديد ومتسع جداً ومنها المنتجات الجمالية في الاستخدامات المنزلية</a:t>
            </a:r>
            <a:endParaRPr lang="en-US" dirty="0" smtClean="0"/>
          </a:p>
          <a:p>
            <a:pPr marL="92075" indent="182563" algn="just">
              <a:buNone/>
            </a:pPr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2928926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فن السيراميك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429716" cy="614366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lvl="0" indent="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/>
              <a:t> 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والسيراميك من أسهل الخامات التي يمكن تشكيلها إلى أعمال فنية ويمكن أعدادها يدوياً وفي درجة حرارة اعتيادية ، وتتعدد أنواع السيراميك حسب الخامات المستخدمة أو</a:t>
            </a:r>
            <a:r>
              <a:rPr lang="en-US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حسب طريقة تجفيفها وأنواعه هي :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ـ</a:t>
            </a:r>
            <a:endParaRPr lang="en-US" sz="3600" dirty="0" smtClean="0">
              <a:solidFill>
                <a:srgbClr val="000000"/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lvl="0" indent="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2286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ar-SA" sz="3600" dirty="0" smtClean="0">
              <a:solidFill>
                <a:srgbClr val="000000"/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lvl="0" indent="228600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 السيراميك البارد المكون من عجينة غذائية ويجري عجنها ثم تشكيلها وتجفيف بدرجة حرارة جو الغرفة الاعتيادي دون اللجوء إلى الطرق الحرارية أستخدمه </a:t>
            </a:r>
            <a:r>
              <a:rPr lang="en-US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لإنتاج النواحي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التزينيتي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وبصفة عامة فهو " يتكون من مجموعة من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الذرات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أو الجزيئات الدقيقة مجمعة بوسيط مناسب لها وكل هذه العجائن لها قابلية لجمع الملونات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والصبغات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22860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48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/>
              <a:t>مميزات فن السيراميك البارد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7209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ar-IQ" dirty="0" smtClean="0"/>
              <a:t>يتميز السيراميك البارد بما يأتي :ـ 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أ . خفيف الوزن بالنسبة للخامات التقليدية التي تستخدم في </a:t>
            </a:r>
            <a:r>
              <a:rPr lang="ar-IQ" dirty="0" err="1" smtClean="0"/>
              <a:t>النتاجات</a:t>
            </a:r>
            <a:r>
              <a:rPr lang="ar-IQ" dirty="0" smtClean="0"/>
              <a:t> الفنية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ب</a:t>
            </a:r>
            <a:r>
              <a:rPr lang="ar-SA" dirty="0" smtClean="0"/>
              <a:t>. يجف ويتصلب بدرجة </a:t>
            </a:r>
            <a:r>
              <a:rPr lang="ar-IQ" dirty="0" smtClean="0"/>
              <a:t>الحرارة </a:t>
            </a:r>
            <a:r>
              <a:rPr lang="ar-SA" dirty="0" smtClean="0"/>
              <a:t>الاعتيادية ولا</a:t>
            </a:r>
            <a:r>
              <a:rPr lang="ar-IQ" dirty="0" smtClean="0"/>
              <a:t> </a:t>
            </a:r>
            <a:r>
              <a:rPr lang="ar-SA" dirty="0" smtClean="0"/>
              <a:t>يحتاج إلى أفران حرارية مثل الخزف .</a:t>
            </a:r>
            <a:endParaRPr lang="en-US" dirty="0" smtClean="0"/>
          </a:p>
          <a:p>
            <a:pPr algn="just">
              <a:buNone/>
            </a:pPr>
            <a:r>
              <a:rPr lang="ar-SA" dirty="0" smtClean="0"/>
              <a:t>ج. لا يتطلب إلى أدوات خاصة في التشكيل ويمكن تشكيلة باليد مباشرةً بجانب مستهلكات البيئية .</a:t>
            </a:r>
            <a:endParaRPr lang="ar-IQ" dirty="0" smtClean="0"/>
          </a:p>
          <a:p>
            <a:pPr algn="just">
              <a:buNone/>
            </a:pPr>
            <a:r>
              <a:rPr lang="ar-SA" dirty="0" smtClean="0"/>
              <a:t>د. " يمكن تلوينه وهو بمرحلة العجن أو بعد التشكيل ، وألوانه ثابتة ولا</a:t>
            </a:r>
            <a:r>
              <a:rPr lang="ar-IQ" dirty="0" smtClean="0"/>
              <a:t> </a:t>
            </a:r>
            <a:r>
              <a:rPr lang="ar-SA" dirty="0" smtClean="0"/>
              <a:t>تتغير بالضوء أو بالاحتكاك . </a:t>
            </a:r>
            <a:endParaRPr lang="en-US" dirty="0" smtClean="0"/>
          </a:p>
          <a:p>
            <a:pPr algn="just">
              <a:buNone/>
            </a:pPr>
            <a:r>
              <a:rPr lang="ar-SA" dirty="0" smtClean="0"/>
              <a:t>ه. يمكن تشكيلة في صورة مسطحة لعمل </a:t>
            </a:r>
            <a:r>
              <a:rPr lang="ar-SA" dirty="0" err="1" smtClean="0"/>
              <a:t>جداريات</a:t>
            </a:r>
            <a:r>
              <a:rPr lang="ar-SA" dirty="0" smtClean="0"/>
              <a:t> زخرفيه أو </a:t>
            </a:r>
            <a:r>
              <a:rPr lang="ar-SA" dirty="0" err="1" smtClean="0"/>
              <a:t>مشغولت</a:t>
            </a:r>
            <a:r>
              <a:rPr lang="ar-SA" dirty="0" smtClean="0"/>
              <a:t> فنية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أهم المواد والأدوات المستخدمة في تحضير لوحة من السيراميك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7209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lvl="0" indent="19050" algn="justLow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من أهم هذه المواد والأدوات المستخدمة في تجسيد السيراميك البارد في جداريه فنية هي :ـ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أ. 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طحين صفر.    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ب. نشأ .   ج. مادة الغراء.    د. ألوان نباتية.   ه. الورنيش.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و. </a:t>
            </a:r>
            <a:r>
              <a:rPr lang="ar-SA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خشب معاكس / خلفية للسيراميك . 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ز. أطار خشب .     ح . إناء مسطح / للعجن .     ط . كيس / لحفظ العجينة.       ي . ألشيبك / لتسطيح العجينة 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 . المقص / لقص العجينة.    ل . لوح الخشب ( </a:t>
            </a:r>
            <a:r>
              <a:rPr lang="ar-SA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الفورميكا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) / لوضع العجينة 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 . الفرش / لتلميع والصق .      ن . القوالب / لأطهار الزخرفة .               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 . السلك المعدني .</a:t>
            </a:r>
            <a:endParaRPr lang="ar-IQ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1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solidFill>
              <a:srgbClr val="272727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1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436</Words>
  <PresentationFormat>عرض على الشاشة (3:4)‏</PresentationFormat>
  <Paragraphs>43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السيراميك البارد</vt:lpstr>
      <vt:lpstr>الشريحة 4</vt:lpstr>
      <vt:lpstr>الشريحة 5</vt:lpstr>
      <vt:lpstr>مميزات فن السيراميك البارد </vt:lpstr>
      <vt:lpstr>أهم المواد والأدوات المستخدمة في تحضير لوحة من السيراميك 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أساليب العملية الإرشادية </dc:title>
  <dc:creator>pv</dc:creator>
  <cp:lastModifiedBy>pv</cp:lastModifiedBy>
  <cp:revision>142</cp:revision>
  <dcterms:created xsi:type="dcterms:W3CDTF">2020-06-23T15:48:53Z</dcterms:created>
  <dcterms:modified xsi:type="dcterms:W3CDTF">2022-03-28T15:15:55Z</dcterms:modified>
</cp:coreProperties>
</file>