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4"/>
  </p:notesMasterIdLst>
  <p:sldIdLst>
    <p:sldId id="29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7"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نمط فاتح 2 - تميي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06" autoAdjust="0"/>
    <p:restoredTop sz="94660"/>
  </p:normalViewPr>
  <p:slideViewPr>
    <p:cSldViewPr>
      <p:cViewPr>
        <p:scale>
          <a:sx n="75" d="100"/>
          <a:sy n="75" d="100"/>
        </p:scale>
        <p:origin x="-1350" y="162"/>
      </p:cViewPr>
      <p:guideLst>
        <p:guide orient="horz" pos="2160"/>
        <p:guide pos="2880"/>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7EA90-830D-458E-9641-4192705B2636}" type="datetimeFigureOut">
              <a:rPr lang="en-US" smtClean="0"/>
              <a:t>3/20/2022</a:t>
            </a:fld>
            <a:endParaRPr lang="en-US"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80103C-47E9-4E62-B09E-AEEBD24167C5}" type="slidenum">
              <a:rPr lang="en-US" smtClean="0"/>
              <a:t>‹#›</a:t>
            </a:fld>
            <a:endParaRPr lang="en-US" dirty="0"/>
          </a:p>
        </p:txBody>
      </p:sp>
    </p:spTree>
    <p:extLst>
      <p:ext uri="{BB962C8B-B14F-4D97-AF65-F5344CB8AC3E}">
        <p14:creationId xmlns:p14="http://schemas.microsoft.com/office/powerpoint/2010/main" val="362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3A80103C-47E9-4E62-B09E-AEEBD24167C5}" type="slidenum">
              <a:rPr lang="en-US" smtClean="0"/>
              <a:t>3</a:t>
            </a:fld>
            <a:endParaRPr lang="en-US" dirty="0"/>
          </a:p>
        </p:txBody>
      </p:sp>
    </p:spTree>
    <p:extLst>
      <p:ext uri="{BB962C8B-B14F-4D97-AF65-F5344CB8AC3E}">
        <p14:creationId xmlns:p14="http://schemas.microsoft.com/office/powerpoint/2010/main" val="226069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3A80103C-47E9-4E62-B09E-AEEBD24167C5}" type="slidenum">
              <a:rPr lang="en-US" smtClean="0"/>
              <a:t>13</a:t>
            </a:fld>
            <a:endParaRPr lang="en-US" dirty="0"/>
          </a:p>
        </p:txBody>
      </p:sp>
    </p:spTree>
    <p:extLst>
      <p:ext uri="{BB962C8B-B14F-4D97-AF65-F5344CB8AC3E}">
        <p14:creationId xmlns:p14="http://schemas.microsoft.com/office/powerpoint/2010/main" val="56796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3A80103C-47E9-4E62-B09E-AEEBD24167C5}" type="slidenum">
              <a:rPr lang="en-US" smtClean="0"/>
              <a:t>41</a:t>
            </a:fld>
            <a:endParaRPr lang="en-US" dirty="0"/>
          </a:p>
        </p:txBody>
      </p:sp>
    </p:spTree>
    <p:extLst>
      <p:ext uri="{BB962C8B-B14F-4D97-AF65-F5344CB8AC3E}">
        <p14:creationId xmlns:p14="http://schemas.microsoft.com/office/powerpoint/2010/main" val="3881872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17/08/1443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17/08/1443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17/08/1443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17/08/1443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17/08/1443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17/08/1443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17/08/1443</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17/08/1443</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17/08/1443</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17/08/1443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17/08/1443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17/08/1443</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836712"/>
            <a:ext cx="8712968" cy="5262979"/>
          </a:xfrm>
          <a:prstGeom prst="rect">
            <a:avLst/>
          </a:prstGeom>
          <a:blipFill dpi="0" rotWithShape="1">
            <a:blip r:embed="rId2">
              <a:alphaModFix amt="37000"/>
              <a:duotone>
                <a:prstClr val="black"/>
                <a:schemeClr val="accent3">
                  <a:tint val="45000"/>
                  <a:satMod val="400000"/>
                </a:schemeClr>
              </a:duotone>
            </a:blip>
            <a:srcRect/>
            <a:stretch>
              <a:fillRect/>
            </a:stretch>
          </a:blipFill>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ar-IQ"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a:cs typeface="times new roman"/>
              </a:rPr>
              <a:t>المحاضرة </a:t>
            </a:r>
            <a:r>
              <a:rPr lang="ar-IQ" sz="4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a:cs typeface="times new roman"/>
              </a:rPr>
              <a:t>الخامسة </a:t>
            </a:r>
            <a:endParaRPr lang="ar-IQ"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a:cs typeface="times new roman"/>
            </a:endParaRPr>
          </a:p>
          <a:p>
            <a:pPr lvl="0" algn="ctr"/>
            <a:r>
              <a:rPr lang="ar-IQ"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a:cs typeface="times new roman"/>
              </a:rPr>
              <a:t>مادة تصميم تعليمي</a:t>
            </a:r>
          </a:p>
          <a:p>
            <a:pPr lvl="0" algn="ctr"/>
            <a:r>
              <a:rPr lang="ar-IQ"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a:cs typeface="times new roman"/>
              </a:rPr>
              <a:t> طلبة الدكتوراه / طريق تدريس التربية الفنية </a:t>
            </a:r>
          </a:p>
          <a:p>
            <a:pPr lvl="0" algn="ctr"/>
            <a:r>
              <a:rPr lang="ar-IQ"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a:cs typeface="times new roman"/>
              </a:rPr>
              <a:t>للعام الدراسي (2021- 2022)</a:t>
            </a:r>
          </a:p>
          <a:p>
            <a:pPr lvl="0" algn="ctr"/>
            <a:r>
              <a:rPr lang="ar-IQ"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a:cs typeface="times new roman"/>
              </a:rPr>
              <a:t>الدكتور عطيه الدليمي  </a:t>
            </a:r>
          </a:p>
          <a:p>
            <a:pPr lvl="0"/>
            <a:endParaRPr lang="ar-IQ"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a:cs typeface="times new roman"/>
            </a:endParaRPr>
          </a:p>
        </p:txBody>
      </p:sp>
    </p:spTree>
    <p:extLst>
      <p:ext uri="{BB962C8B-B14F-4D97-AF65-F5344CB8AC3E}">
        <p14:creationId xmlns:p14="http://schemas.microsoft.com/office/powerpoint/2010/main" val="112843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8928992" cy="6087051"/>
          </a:xfrm>
          <a:prstGeom prst="rect">
            <a:avLst/>
          </a:prstGeom>
          <a:blipFill>
            <a:blip r:embed="rId2">
              <a:alphaModFix amt="37000"/>
            </a:blip>
            <a:stretch>
              <a:fillRect/>
            </a:stretch>
          </a:blipFill>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Aft>
                <a:spcPts val="1000"/>
              </a:spcAft>
            </a:pPr>
            <a:r>
              <a:rPr lang="ar-SA" sz="3200" b="1" dirty="0">
                <a:solidFill>
                  <a:srgbClr val="FF0000"/>
                </a:solidFill>
                <a:ea typeface="Times New Roman"/>
              </a:rPr>
              <a:t>تعريف نموذج التصميم </a:t>
            </a:r>
            <a:r>
              <a:rPr lang="ar-SA" sz="3200" b="1" dirty="0" smtClean="0">
                <a:solidFill>
                  <a:srgbClr val="FF0000"/>
                </a:solidFill>
                <a:ea typeface="Times New Roman"/>
              </a:rPr>
              <a:t>التعليمي:</a:t>
            </a:r>
            <a:endParaRPr lang="ar-IQ" sz="3200" b="1" dirty="0" smtClean="0">
              <a:solidFill>
                <a:srgbClr val="FF0000"/>
              </a:solidFill>
              <a:ea typeface="Times New Roman"/>
            </a:endParaRPr>
          </a:p>
          <a:p>
            <a:pPr algn="just">
              <a:lnSpc>
                <a:spcPct val="115000"/>
              </a:lnSpc>
              <a:spcAft>
                <a:spcPts val="1000"/>
              </a:spcAft>
            </a:pPr>
            <a:r>
              <a:rPr lang="ar-IQ" sz="2800" b="1" dirty="0" smtClean="0">
                <a:solidFill>
                  <a:srgbClr val="222222"/>
                </a:solidFill>
                <a:ea typeface="Calibri"/>
                <a:cs typeface="Arial"/>
              </a:rPr>
              <a:t>يعرف النموذج </a:t>
            </a:r>
            <a:r>
              <a:rPr lang="en-US" sz="2800" b="1" dirty="0" smtClean="0">
                <a:solidFill>
                  <a:srgbClr val="222222"/>
                </a:solidFill>
                <a:ea typeface="Calibri"/>
                <a:cs typeface="Arial"/>
              </a:rPr>
              <a:t> ( Models ) </a:t>
            </a:r>
            <a:r>
              <a:rPr lang="ar-IQ" sz="2800" b="1" dirty="0" smtClean="0">
                <a:solidFill>
                  <a:srgbClr val="222222"/>
                </a:solidFill>
                <a:ea typeface="Calibri"/>
                <a:cs typeface="Arial"/>
              </a:rPr>
              <a:t> بوجة عام بانه طريقة للتفكير تسمح بالتكامل بين النظرية والتطبيق .</a:t>
            </a:r>
          </a:p>
          <a:p>
            <a:pPr algn="just">
              <a:lnSpc>
                <a:spcPct val="115000"/>
              </a:lnSpc>
              <a:spcAft>
                <a:spcPts val="1000"/>
              </a:spcAft>
            </a:pPr>
            <a:r>
              <a:rPr lang="ar-IQ" sz="2800" b="1" dirty="0" smtClean="0">
                <a:solidFill>
                  <a:srgbClr val="222222"/>
                </a:solidFill>
                <a:ea typeface="Calibri"/>
                <a:cs typeface="Arial"/>
              </a:rPr>
              <a:t> انه تصور عقلي مجرد لوصف الاجراءات والعمليات الخاصة بتصميم التعليم والعلاقات المتفاعلة المتبادلة بينها وتمثيلها ، اما كما هي او كما ينبغي ان تكون ، وذلك بصورة بسيطة في شكل رسم خطي مصحوب بوصف لفظي يزودنا باطار عمل توجيها لهذه العمليات والعلاقات وفهمها وتنظيمها وتفسيرها وتعديلها واكتشاف علاقات ومعلومات جديدة فيها والتنبؤ بتائجها </a:t>
            </a:r>
            <a:endParaRPr lang="en-US" sz="2800" b="1" dirty="0">
              <a:ea typeface="Calibri"/>
              <a:cs typeface="Arial"/>
            </a:endParaRPr>
          </a:p>
          <a:p>
            <a:pPr algn="just">
              <a:lnSpc>
                <a:spcPct val="115000"/>
              </a:lnSpc>
            </a:pPr>
            <a:r>
              <a:rPr lang="ar-SA" sz="2800" b="1" dirty="0">
                <a:solidFill>
                  <a:srgbClr val="333333"/>
                </a:solidFill>
                <a:ea typeface="Times New Roman"/>
                <a:cs typeface="Simplified Arabic"/>
              </a:rPr>
              <a:t>هو شكل </a:t>
            </a:r>
            <a:r>
              <a:rPr lang="ar-SA" sz="2800" b="1" dirty="0" smtClean="0">
                <a:solidFill>
                  <a:srgbClr val="333333"/>
                </a:solidFill>
                <a:ea typeface="Times New Roman"/>
                <a:cs typeface="Simplified Arabic"/>
              </a:rPr>
              <a:t>تخطيطي </a:t>
            </a:r>
            <a:r>
              <a:rPr lang="ar-SA" sz="2800" b="1" dirty="0">
                <a:solidFill>
                  <a:srgbClr val="333333"/>
                </a:solidFill>
                <a:ea typeface="Times New Roman"/>
                <a:cs typeface="Simplified Arabic"/>
              </a:rPr>
              <a:t>يعبر عن مراحل إجرائية محددة تسعى لتحقيق أهداف تتعلق بتحسين وإدارة واستخدام النظام المنتج بكفاءة</a:t>
            </a:r>
            <a:r>
              <a:rPr lang="en-US" sz="2800" b="1" dirty="0">
                <a:solidFill>
                  <a:srgbClr val="333333"/>
                </a:solidFill>
                <a:latin typeface="Arial"/>
                <a:ea typeface="Times New Roman"/>
                <a:cs typeface="Arial"/>
              </a:rPr>
              <a:t> </a:t>
            </a:r>
            <a:r>
              <a:rPr lang="ar-SA" sz="2800" b="1" dirty="0">
                <a:solidFill>
                  <a:srgbClr val="333333"/>
                </a:solidFill>
                <a:ea typeface="Times New Roman"/>
                <a:cs typeface="Simplified Arabic"/>
              </a:rPr>
              <a:t>.</a:t>
            </a:r>
            <a:endParaRPr lang="en-US" sz="2800" b="1" dirty="0">
              <a:ea typeface="Calibri"/>
              <a:cs typeface="Arial"/>
            </a:endParaRPr>
          </a:p>
          <a:p>
            <a:pPr algn="just">
              <a:lnSpc>
                <a:spcPct val="115000"/>
              </a:lnSpc>
            </a:pPr>
            <a:r>
              <a:rPr lang="ar-SA" sz="1100" dirty="0">
                <a:solidFill>
                  <a:srgbClr val="222222"/>
                </a:solidFill>
                <a:ea typeface="Times New Roman"/>
              </a:rPr>
              <a:t> </a:t>
            </a:r>
            <a:endParaRPr lang="en-US" sz="1400" dirty="0">
              <a:ea typeface="Calibri"/>
              <a:cs typeface="Arial"/>
            </a:endParaRPr>
          </a:p>
          <a:p>
            <a:pPr algn="just">
              <a:lnSpc>
                <a:spcPct val="115000"/>
              </a:lnSpc>
            </a:pPr>
            <a:r>
              <a:rPr lang="ar-SA" sz="1100" dirty="0">
                <a:solidFill>
                  <a:srgbClr val="222222"/>
                </a:solidFill>
                <a:ea typeface="Times New Roman"/>
              </a:rPr>
              <a:t> </a:t>
            </a:r>
            <a:endParaRPr lang="en-US" sz="1400" dirty="0">
              <a:ea typeface="Calibri"/>
              <a:cs typeface="Arial"/>
            </a:endParaRPr>
          </a:p>
          <a:p>
            <a:pPr algn="just">
              <a:lnSpc>
                <a:spcPct val="115000"/>
              </a:lnSpc>
            </a:pPr>
            <a:r>
              <a:rPr lang="ar-SA" sz="1100" dirty="0">
                <a:solidFill>
                  <a:srgbClr val="222222"/>
                </a:solidFill>
                <a:ea typeface="Times New Roman"/>
              </a:rPr>
              <a:t> </a:t>
            </a:r>
            <a:endParaRPr lang="en-US" sz="1400" dirty="0">
              <a:ea typeface="Calibri"/>
              <a:cs typeface="Arial"/>
            </a:endParaRPr>
          </a:p>
        </p:txBody>
      </p:sp>
    </p:spTree>
    <p:extLst>
      <p:ext uri="{BB962C8B-B14F-4D97-AF65-F5344CB8AC3E}">
        <p14:creationId xmlns:p14="http://schemas.microsoft.com/office/powerpoint/2010/main" val="3609741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7059" y="188640"/>
            <a:ext cx="8711952" cy="6555641"/>
          </a:xfrm>
          <a:prstGeom prst="rect">
            <a:avLst/>
          </a:prstGeom>
          <a:blipFill>
            <a:blip r:embed="rId2">
              <a:alphaModFix amt="37000"/>
            </a:blip>
            <a:stretch>
              <a:fillRect/>
            </a:stretch>
          </a:blip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0000"/>
                </a:solidFill>
                <a:effectLst/>
                <a:latin typeface="Arabic Transparent"/>
                <a:cs typeface="Arial" pitchFamily="34" charset="0"/>
              </a:rPr>
              <a:t>وتوجد نماذج تعليم عديدة ، بعضها عام وصالح للتطبيق في تدريس مختلف المواد التعليمية ، وبعضها خاص تم تطويره لتدريس مواد تعليمية بعينها . ومن أمثلة النماذج العامة</a:t>
            </a:r>
            <a:r>
              <a:rPr kumimoji="0" lang="ar-SA"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ar-SA" sz="2800" b="1" i="0" u="none" strike="noStrike" cap="none" normalizeH="0" baseline="0" dirty="0" smtClean="0">
                <a:ln>
                  <a:noFill/>
                </a:ln>
                <a:solidFill>
                  <a:srgbClr val="000000"/>
                </a:solidFill>
                <a:effectLst/>
                <a:latin typeface="Arabic Transparent"/>
                <a:cs typeface="Arial" pitchFamily="34" charset="0"/>
              </a:rPr>
              <a:t>النموذج الاكتشافي ، النموذج الاستقرائي ، نموذج سوخمان الاستقصائي ، نموذج كوكز الاستقصائي ، النموذج التعاوني ، نموذج المناقشة الصفية ، النموذج السلوكي ، نموذج التعليم المباشر ، نموذج العرض التوضيحي ، نموذج المحاكاة ، نموذج التعليم غير المباشر لكارل روجرز (العمل الذاتي) ، نموذج تمثيل الأدوار ، نموذج المعمل ، نموذج حل المشكلات ، وغيرها من نماذج التعليم.</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0000"/>
                </a:solidFill>
                <a:effectLst/>
                <a:latin typeface="Arabic Transparent"/>
                <a:cs typeface="Arial" pitchFamily="34" charset="0"/>
              </a:rPr>
              <a:t>وعلى الرغم من أن الاستخدام المتنوع لنماذج التعليم ضرورة يتطلبها تحقيق الأهداف المختلفة للدروس إضافة إلى الطبيعة الديناميكية لعملية التعليم والتعلم وعدم ثبات أساليبها وإجراءاتها كما سنوضح ذلك لاحقا ، يبالغ عدد من التربويين في تحديد نموذج تعليم بعينه ويعتبرونه أفضل نموذج تعليم في تحقيق التعلم الفاعل ذو المعنى. فتؤكد بعض الاتجاهات التربوية على سبيل المثال على استخدام النموذج الاكتشافي ويعتبرونه الأكثر فاعلية في التدريس ، معتمدين في ذلك على نتائج بحوث نظرية</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5084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88640"/>
            <a:ext cx="8640960" cy="6494085"/>
          </a:xfrm>
          <a:prstGeom prst="rect">
            <a:avLst/>
          </a:prstGeom>
          <a:blipFill dpi="0" rotWithShape="1">
            <a:blip r:embed="rId2">
              <a:alphaModFix amt="25000"/>
            </a:blip>
            <a:srcRect/>
            <a:stretch>
              <a:fillRect/>
            </a:stretch>
          </a:blipFill>
        </p:spPr>
        <p:style>
          <a:lnRef idx="1">
            <a:schemeClr val="dk1"/>
          </a:lnRef>
          <a:fillRef idx="2">
            <a:schemeClr val="dk1"/>
          </a:fillRef>
          <a:effectRef idx="1">
            <a:schemeClr val="dk1"/>
          </a:effectRef>
          <a:fontRef idx="minor">
            <a:schemeClr val="dk1"/>
          </a:fontRef>
        </p:style>
        <p:txBody>
          <a:bodyPr wrap="square">
            <a:spAutoFit/>
          </a:bodyPr>
          <a:lstStyle/>
          <a:p>
            <a:pPr lvl="0" indent="457200" algn="justLow" eaLnBrk="0" fontAlgn="base" hangingPunct="0">
              <a:spcBef>
                <a:spcPct val="0"/>
              </a:spcBef>
              <a:spcAft>
                <a:spcPct val="0"/>
              </a:spcAft>
            </a:pPr>
            <a:r>
              <a:rPr lang="ar-SA" sz="3200" b="1" dirty="0">
                <a:solidFill>
                  <a:srgbClr val="000000"/>
                </a:solidFill>
                <a:latin typeface="Arabic Transparent"/>
                <a:cs typeface="Arial" pitchFamily="34" charset="0"/>
              </a:rPr>
              <a:t>الجشتالت وبحوث علم نفس الدوافع (</a:t>
            </a:r>
            <a:r>
              <a:rPr lang="en-US" sz="3200" dirty="0">
                <a:solidFill>
                  <a:srgbClr val="000000"/>
                </a:solidFill>
                <a:latin typeface="Times New Roman" pitchFamily="18" charset="0"/>
                <a:cs typeface="Times New Roman" pitchFamily="18" charset="0"/>
              </a:rPr>
              <a:t>Motivation Psychology</a:t>
            </a:r>
            <a:r>
              <a:rPr lang="ar-SA" sz="3200" b="1" dirty="0">
                <a:solidFill>
                  <a:srgbClr val="000000"/>
                </a:solidFill>
                <a:latin typeface="Arabic Transparent"/>
                <a:cs typeface="Arial" pitchFamily="34" charset="0"/>
              </a:rPr>
              <a:t>) ، والتي توضح بأن ما يكتشفه التلميذ بنفسه أو يتعلمه بنفسه يرسخ في ذهنه أكثر من الذي يعّلم له. وقد بين ذلك العالم الألماني المعروف فروبل(</a:t>
            </a:r>
            <a:r>
              <a:rPr lang="en-US" sz="3200" dirty="0">
                <a:solidFill>
                  <a:srgbClr val="000000"/>
                </a:solidFill>
                <a:latin typeface="Times New Roman" pitchFamily="18" charset="0"/>
                <a:cs typeface="Times New Roman" pitchFamily="18" charset="0"/>
              </a:rPr>
              <a:t>Froebel</a:t>
            </a:r>
            <a:r>
              <a:rPr lang="ar-SA" sz="3200" b="1" dirty="0">
                <a:solidFill>
                  <a:srgbClr val="000000"/>
                </a:solidFill>
                <a:latin typeface="Arabic Transparent"/>
                <a:cs typeface="Arial" pitchFamily="34" charset="0"/>
              </a:rPr>
              <a:t> </a:t>
            </a:r>
            <a:r>
              <a:rPr lang="ar-SA" sz="3200" dirty="0">
                <a:solidFill>
                  <a:srgbClr val="000000"/>
                </a:solidFill>
                <a:latin typeface="Times New Roman" pitchFamily="18" charset="0"/>
                <a:cs typeface="Times New Roman" pitchFamily="18" charset="0"/>
              </a:rPr>
              <a:t>(</a:t>
            </a:r>
            <a:r>
              <a:rPr lang="ar-SA" sz="3200" b="1" dirty="0">
                <a:solidFill>
                  <a:srgbClr val="000000"/>
                </a:solidFill>
                <a:latin typeface="Arabic Transparent"/>
                <a:cs typeface="Arial" pitchFamily="34" charset="0"/>
              </a:rPr>
              <a:t> مؤسس رياض الأطفال - </a:t>
            </a:r>
            <a:r>
              <a:rPr lang="ar-SA" sz="3200" dirty="0">
                <a:solidFill>
                  <a:srgbClr val="000000"/>
                </a:solidFill>
                <a:latin typeface="Times New Roman" pitchFamily="18" charset="0"/>
                <a:cs typeface="Times New Roman" pitchFamily="18" charset="0"/>
              </a:rPr>
              <a:t>)</a:t>
            </a:r>
            <a:r>
              <a:rPr lang="ar-SA" sz="3200" b="1" dirty="0">
                <a:solidFill>
                  <a:srgbClr val="000000"/>
                </a:solidFill>
                <a:latin typeface="Arabic Transparent"/>
                <a:cs typeface="Arial" pitchFamily="34" charset="0"/>
              </a:rPr>
              <a:t> بقوله  " لأن يجد الطفل بنفسه ومجهوده ربع الإجابة خير وأكثر قيمة عنده وأهمية من أن يستمع نصف هذه الإجابة ويفهم نصفها الآخر مصاغة بلسان غيره " . وقد دافعا موريسون وماكلينتير (</a:t>
            </a:r>
            <a:r>
              <a:rPr lang="en-US" sz="3200" b="1" dirty="0">
                <a:solidFill>
                  <a:srgbClr val="000000"/>
                </a:solidFill>
                <a:latin typeface="Arabic Transparent"/>
                <a:cs typeface="Arial" pitchFamily="34" charset="0"/>
              </a:rPr>
              <a:t>Mclntyre ، 1969)</a:t>
            </a:r>
            <a:r>
              <a:rPr lang="ar-SA" sz="3200" b="1" dirty="0">
                <a:solidFill>
                  <a:srgbClr val="000000"/>
                </a:solidFill>
                <a:latin typeface="Arabic Transparent"/>
                <a:cs typeface="Arial" pitchFamily="34" charset="0"/>
              </a:rPr>
              <a:t>عن طريقة الاكتشاف فقالا: (يفضل اغلب الطلاب مواقف حجرة الدراسة التي يستخدم فيها المعلمون طريقة الاكتشاف ويدعمون العلاقات الديمقراطية ، أما المواقف التعليمية  المتمركزة على المعلم حيث تجد فيها قدراً كبيراً من التعليم بطريقة العرض ، فإنها تنتج تعلماً أكثر عندما تكون الأعمال غير معقدة  وتؤكد كسب المعلومات النمطية </a:t>
            </a:r>
            <a:endParaRPr lang="en-US" sz="3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05587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12968" cy="6555641"/>
          </a:xfrm>
          <a:prstGeom prst="rect">
            <a:avLst/>
          </a:prstGeom>
          <a:blipFill>
            <a:blip r:embed="rId3">
              <a:alphaModFix amt="25000"/>
            </a:blip>
            <a:stretch>
              <a:fillRect/>
            </a:stretch>
          </a:blip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ar-IQ" sz="2800" b="1" dirty="0" smtClean="0"/>
              <a:t>. </a:t>
            </a:r>
            <a:r>
              <a:rPr lang="ar-IQ" sz="2800" b="1" dirty="0"/>
              <a:t>أما التعليم المتمركز على الطالب  حيث يهتم اهتماماً أكبر بالعمل في مجموعات وحين يشّجع التلاميذ على إيجاد حلول للمشكلات بتوجيه من المعلم ، وحين يدفعون إلى إنتاج أفكارهم الخاصة وتنميتها ، فهو غالباً مفضل عندما تكون الأعمال أكثر تعقيداً ، وعندما تكون أنواع السلوك التعاونية والبصيرة هي الأهداف الأساسية للتعلم ). ويدافع آخرون بحماس عن نموذج المناقشة الصفية كطريقة مُثلى في التدريس لانسجامها كما يرون مع خصائص عصرنا الراهن ، العصر المتميز بالديالوج وإشاعة الديمقراطية في جميع مناحي الحياة ، ولذلك فإن تربية التلاميذ لاكتساب خصائص هذا العصر تستوجب استخدام طريقة المحادثة والنقاش في التدريس بصورة واسعة. لذلك فإن المناصرين للنموذج الاكتشافي أو النموذج الاستقصائي أو النموذج التعاوني وغيرها ، ينتقدون نموذج التعلم اللفظي أو طريقة المحاضرة مثلا باعتبارها أسلوباً تقليدياً ، ولم يعد صالحاً ولا ينسجم مع خصائص عصرنا ، ولها كثير من السلبيات التي تؤثر سلبا في تعلم التلاميذ وفي تطوير قدراتهم ، وخاصة قدرات التفكير المنطقي و التفكير الناقد ..الخ.</a:t>
            </a:r>
          </a:p>
        </p:txBody>
      </p:sp>
    </p:spTree>
    <p:extLst>
      <p:ext uri="{BB962C8B-B14F-4D97-AF65-F5344CB8AC3E}">
        <p14:creationId xmlns:p14="http://schemas.microsoft.com/office/powerpoint/2010/main" val="418863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2800" y="260648"/>
            <a:ext cx="8823696" cy="5755422"/>
          </a:xfrm>
          <a:prstGeom prst="rect">
            <a:avLst/>
          </a:prstGeom>
          <a:blipFill>
            <a:blip r:embed="rId2">
              <a:alphaModFix amt="25000"/>
            </a:blip>
            <a:stretch>
              <a:fillRect/>
            </a:stretch>
          </a:blipFill>
        </p:spPr>
        <p:style>
          <a:lnRef idx="1">
            <a:schemeClr val="accent5"/>
          </a:lnRef>
          <a:fillRef idx="2">
            <a:schemeClr val="accent5"/>
          </a:fillRef>
          <a:effectRef idx="1">
            <a:schemeClr val="accent5"/>
          </a:effectRef>
          <a:fontRef idx="minor">
            <a:schemeClr val="dk1"/>
          </a:fontRef>
        </p:style>
        <p:txBody>
          <a:bodyPr wrap="square">
            <a:spAutoFit/>
          </a:bodyPr>
          <a:lstStyle/>
          <a:p>
            <a:pPr algn="r"/>
            <a:r>
              <a:rPr lang="ar-IQ" sz="2800" b="1" dirty="0" smtClean="0"/>
              <a:t>-  </a:t>
            </a:r>
            <a:r>
              <a:rPr lang="ar-IQ" sz="2800" b="1" dirty="0"/>
              <a:t>نظرية النمو العقلي لجان بياجية  </a:t>
            </a:r>
            <a:r>
              <a:rPr lang="ar-IQ" sz="2800" b="1" dirty="0" smtClean="0"/>
              <a:t>:</a:t>
            </a:r>
          </a:p>
          <a:p>
            <a:pPr algn="just"/>
            <a:r>
              <a:rPr lang="ar-IQ" sz="2000" b="1" dirty="0" smtClean="0"/>
              <a:t>ﻴﻌﺩ  </a:t>
            </a:r>
            <a:r>
              <a:rPr lang="ar-IQ" sz="2000" b="1" dirty="0"/>
              <a:t>ﺠﺎﻥ </a:t>
            </a:r>
            <a:r>
              <a:rPr lang="ar-IQ" sz="2000" b="1" dirty="0" smtClean="0"/>
              <a:t> ﺒﻴﺎﺠﻴﻪ (</a:t>
            </a:r>
            <a:r>
              <a:rPr lang="en-US" sz="2000" b="1" dirty="0" smtClean="0"/>
              <a:t>Piaget Jean</a:t>
            </a:r>
            <a:r>
              <a:rPr lang="ar-IQ" sz="2000" b="1" dirty="0"/>
              <a:t>)</a:t>
            </a:r>
            <a:r>
              <a:rPr lang="en-US" sz="2000" b="1" dirty="0" smtClean="0"/>
              <a:t> </a:t>
            </a:r>
            <a:r>
              <a:rPr lang="ar-IQ" sz="2000" b="1" dirty="0" smtClean="0"/>
              <a:t>ﻋﺎﻟﻡ  </a:t>
            </a:r>
            <a:r>
              <a:rPr lang="ar-IQ" sz="2000" b="1" dirty="0"/>
              <a:t>ﺒﻴﻭﻟﻭﺠﻴﺎ </a:t>
            </a:r>
            <a:r>
              <a:rPr lang="ar-IQ" sz="2000" b="1" dirty="0" smtClean="0"/>
              <a:t>  ﺴﻭﻴﺴﺭﻱ  ﺍﻫﺘﻡ  ﺇﻀﺎﻓﺔ  ﺇﻟﻰ  ﺩﺭﺍﺴﺔ </a:t>
            </a:r>
            <a:r>
              <a:rPr lang="ar-IQ" sz="2000" b="1" dirty="0"/>
              <a:t>ﺍﻟﻌﻤﻠﻴﺎﺕ </a:t>
            </a:r>
            <a:r>
              <a:rPr lang="ar-IQ" sz="2000" b="1" dirty="0" smtClean="0"/>
              <a:t> ﺍﻟﺤﻴﻭﻴﺔ  ﻟﻠﻜﺎﺌﻨﺎﺕ</a:t>
            </a:r>
            <a:r>
              <a:rPr lang="ar-IQ" sz="2000" b="1" dirty="0"/>
              <a:t> </a:t>
            </a:r>
            <a:r>
              <a:rPr lang="ar-IQ" sz="2000" b="1" dirty="0" smtClean="0"/>
              <a:t>ﺍﻟﺤﻴـه ﺒﺘﻁﺒﻴﻕ </a:t>
            </a:r>
            <a:r>
              <a:rPr lang="ar-IQ" sz="2000" b="1" dirty="0"/>
              <a:t>ﻤﺒﺎﺩﺉ ﺍﻟﺒﻴﻭﻟﻭﺠﻴﺎ ﻟﺩﺭﺍﺴﺔ ﻋﻤﻠﻴﺔ ﺍﻟﻨﻤﻭ ﺍﻟﻌﻘﻠﻲ ﻟﻺﻨﺴﺎﻥ. ﻭﺒﺎﻟﺭﻏﻡ ﻤﻥ ﺃﻥ ﺒﻴﺎﺠﻴﻪ ﻋﺎﻟﻡ ﺒﻴﻭﻟﻭﺠﻴﺎ ﺇﻻ ﺇﻨﻪ ﻴﻌﺩ </a:t>
            </a:r>
            <a:r>
              <a:rPr lang="ar-IQ" sz="2000" b="1" dirty="0" smtClean="0"/>
              <a:t>أبو ﻋﻠـﻡ ﺍﻟﻨﻔﺱ </a:t>
            </a:r>
            <a:r>
              <a:rPr lang="ar-IQ" sz="2000" b="1" dirty="0"/>
              <a:t>ﺍﻟﻤﻌﺭﻓﻲ ، ﻭﻗﺩ ﺃﺴﻬﻡ ﻤﻥ ﺨﻼل ﺇﺼﺩﺍﺭﺍﺘﻪ ﻭﺨﺎﺼﺔ ﻜﺘﺎﺒﻪ ﻋﻠﻡ ﻨﻔﺱ </a:t>
            </a:r>
            <a:r>
              <a:rPr lang="ar-IQ" sz="2000" b="1" dirty="0" smtClean="0"/>
              <a:t>ﺍﻟﺫﻜﺎﺀ ( 1950) ﻡ</a:t>
            </a:r>
            <a:r>
              <a:rPr lang="en-US" sz="2000" b="1" dirty="0" smtClean="0"/>
              <a:t> </a:t>
            </a:r>
            <a:r>
              <a:rPr lang="ar-IQ" sz="2000" b="1" dirty="0" smtClean="0"/>
              <a:t>ﻤﻥ </a:t>
            </a:r>
            <a:r>
              <a:rPr lang="ar-IQ" sz="2000" b="1" dirty="0"/>
              <a:t>ﺘﻘﺩﻴﻡ ﻋﺭﻀﺎﹰ ﺸﺎﻤﻼﹰ ﻋﻥ ﻁﺒﻴﻌﺔ ﺍﻟﺫﻜﺎﺀ ﻭﻤﺭﺍﺤل ﺍﻟﻨﻤﻭ ﺍﻟﻌﻘﻠﻲ ﻟﻸﻁﻔﺎل ﻭﺍﻟﺸﺒﺎﺏ ﻭﺍﻟﺘﻲ ﺤﺩﺩﻫﺎ ﺒﺄﺭﺒﻌﺔ ﻤﺭﺍﺤـل ﺃﺴﺎﺴـﻴﺔ  . ﻭﺃﻭﻀﺢ ﺒﺄﻥ ﺍﻟﻔﺭﺩ ﻴﺘﻌﻠﻡ ﻤﻥ ﺨﻼل ﺘﻤﺜل ﻭﻤﻭﺍﺀﻤﺔ ﺍﻟﺨﺒﺭﺍﺕ ﺍﻟﺠﺩﻴﺩﺓ ﺒﺨﺒﺭﺍﺘﻪ ﺍﻟﺴﺎﺒﻘﺔ ﻭﻤﺨﻁﻁﻬﺎ ﺍﻟﻤﻤﺜل. ﻭﻴﺤﺩﺙ ﺍﻟﺘﻌﻠﻡ ﻨﺘﻴﺠﺔ ﻟﻔﻘﺩﺍﻥ ﺍﻟﻔﺭﺩ ﻟﻼﺘﺯﺍﻥ ﺍﻟﺫﻱ ﻴﺤﺩﺙ ﻨﺘﻴﺠﺔ ﻟﻤﻭﺍﺠﻬﺔ ﺍﻟﻔﺭﺩ ﻟﻤﺸﻜل ﺃﻭ ﺼﻌﻭﺒﺔ ﻻ ﻴﺴﺘﻁﻴﻊ ﻤﻥ ﺨﻼل ﺨﺒﺭﺍﺘﻪ ﺍﻟﺴﺎﺒﻘﺔ ﺍﻟﻤﺤﺩﻭﺩﺓ ﻤﻥ ﺤﻠﻬﺎ. ﻭﻤﻥ ﺃﺠل ﺃﻥ ﻴﺴﺘﻌﻴﺩ ﺍﻟﻔﺭﺩ ﺘﻭﺍﺯﻨﻪ ﻤﻥ ﺠﺩﻴﺩ ﻓﺈﻥ ﻋﻠﻴﻪ ﺍﻟﻘﻴﺎﻡ ﺒﻨﺸﺎﻁ ﻤﻨﻅﻡ ﻭﻭﺍﻉ ﻟﻠﺒﺤﺙ ﻋﻥ ﺍﻟﻤﻌﺭﻓﺔ ﺍﻟﺠﺩﻴـﺩﺓ ﺍﻟﺘـﻲ ﺴﺘﻤﻜﻨﻪ ﻤﻥ ﺤل ﺘﻠﻙ ﺍﻟﺼﻌﻭﺒﺔ ، ﻭﻴﺅﺩﻱ ﺘﻜﺭﺍﺭ ﻓﻘﺩﺍﻥ ﺍﻻﺘﺯﺍﻥ ﻭﺍﺴﺘﻌﺎﺩﺓ ﺍﻟﺘﻭﺍﺯﻥ ﺇﻟﻰ ﺘﺤﻘﻴﻕ ﻤﺴﺘﻭﻯ ﻋﺎل ﻤﻥ ﺍﻟﻘﺩﺭﺍﺕ </a:t>
            </a:r>
            <a:r>
              <a:rPr lang="ar-IQ" sz="2000" b="1" dirty="0" smtClean="0"/>
              <a:t>ﺍﻟﻌﻘﻠﻴﺔ ﻟﺩﻯ </a:t>
            </a:r>
            <a:r>
              <a:rPr lang="ar-IQ" sz="2000" b="1" dirty="0"/>
              <a:t>ﺍﻟﻔﺭﺩ. ﻭﻟﺫﻟﻙ ﻓﺈﻥ ﻓﻘﺩﺍﻥ ﺍﻟﺘﻭﺍﺯﻥ ﻜﻤﺎ ﻴﺭﻯ ﺒﻴﺎﺠﻴﻪ ﻫﻭ ﺴﺭ ﺍﻟﻨﻤﻭ </a:t>
            </a:r>
            <a:r>
              <a:rPr lang="ar-IQ" sz="2000" b="1" dirty="0" smtClean="0"/>
              <a:t>ﺍﻟﻌﻘﻠﻲ. ﻭﻴﺸﺒﻪ </a:t>
            </a:r>
            <a:r>
              <a:rPr lang="ar-IQ" sz="2000" b="1" dirty="0"/>
              <a:t>ﻤﻔﻬﻭﻡ ﻓﻘـﺩﺍﻥ ﺍﻻﺘـﺯﺍﻥ ﻋﻨـﺩ ﺒﻴﺎﺠﻴـﻪ ﻤﻔﻬـﻭﻡ ﺍﻟﺘﻨـﺎﻗﺽ ﻋﻨـﺩ ﺍﻟـﺘﺭﺒﻭﻱ ﺍﻟﺭﻭﺴـﻲ </a:t>
            </a:r>
            <a:r>
              <a:rPr lang="ar-IQ" sz="2000" b="1" dirty="0" smtClean="0"/>
              <a:t>ﻓﻭﻴﺘﻴﻭﻟﺠﻴﻔﻴﺘـﺵ . </a:t>
            </a:r>
            <a:r>
              <a:rPr lang="ar-IQ" sz="2000" b="1" dirty="0"/>
              <a:t>ﻴﺭﻯ ﻓﻭﻴﺘﻴﻭﻟﺠﻴﻔﻴﺘﺵ ﺇﻥ ﺍﻟﺘﻨﺎﻗﺽ ﺍﻟﺭﺌﻴﺱ ﻓﻲ ﺍﻟﻌﻤﻠﻴﺔ ﺍﻟﺘﺩﺭﻴﺴﻴﺔ ﻫﻭ ﺍﻟﺘﻨـﺎﻗﺽ ﺒﻴـﻥ </a:t>
            </a:r>
            <a:r>
              <a:rPr lang="ar-IQ" sz="2000" b="1" dirty="0" smtClean="0"/>
              <a:t>ﺍﻟﺨـﺒﺭﺍﺕ ﺍﻟﻤﺤﺩﻭﺩﺓ </a:t>
            </a:r>
            <a:r>
              <a:rPr lang="ar-IQ" sz="2000" b="1" dirty="0"/>
              <a:t>ﺍﻟﺘﻲ ﻴﻤﺘﻠﻜﻬﺎ ﺍﻟﻁﻔل ﻭﺒﻴﻥ ﺍﻟﻤﺘﻁﻠﺒﺎﺕ ﺍﻟﺠﺩﻴﺩﺓ ﺍﻟﺘﻲ ﻴﺤﺘﺎﺠﻬﺎ ﺤل ﺍﻟﻤﻬﻤﺔ ﺃﻭ ﺍﻟﻤﻬﺎﻡ ﺍﻟﺠﺩﻴﺩﺓ ﺍﻟﺘﻲ ﻴﻨﺒﻐﻲ ﻋﻠﻴﻪ ﺍﻟﺘﺼﺩﻱ ﻟﻬﺎ. ﻭﻤﻥ ﺃﺠل ﺤل ﺍﻟﺘﻠﻤﻴﺫ ﻟﻬﺫﺍ ﺍﻟﺘﻨﺎﻗﺽ ، ﻓﺈﻥ ﻋﻠﻴﻪ ﺒﺫل ﻨﺸﺎﻁ ﻫﺎﺩﻑ ﻭﻤﻨﻅﻡ ﻻﻜﺘﺴﺎﺏ ﺨﺒﺭﺓ ﺠﺩﻴﺩﺓ ﺘﺴﻬﻡ ﻓﻲ ﺘﻁﻭﻴـﺭ ﺒﻨﻴﺘـﻪ ﺍﻟﻤﻌﺭﻓﻴﺔ. ﻭﻤﺜﻠﻤﺎ ﺍﻋﺘﺒﺭ ﺒﻴﺎﺠﻴﻪ ﺍﻟﺘﻭﺍﺯﻥ ﺴﺭ ﻨﻤﻭ ﺍﻟﺒﻨﻴﺔ ﺍﻟﻤﻌﺭﻓﻴﺔ ،ﺍﻋﺘﺒﺭ ﻓﻭﻴﺘﻴﻭﻟﺠﻴﻔﻴﺘﺵ ﺒﺄﻥ ﺍﻟﺘﻨﺎﻗﺽ ﻫﻭ ﺍﻟﻘـﻭﺓ </a:t>
            </a:r>
            <a:r>
              <a:rPr lang="ar-IQ" sz="2000" b="1" dirty="0" smtClean="0"/>
              <a:t>ﺍﻟﺩﺍﻓﻌـة  ﻟﻨﻤﻭ </a:t>
            </a:r>
            <a:r>
              <a:rPr lang="ar-IQ" sz="2000" b="1" dirty="0"/>
              <a:t>ﺍﻟﺒﻨﻴﺔ ﺍﻟﻤﻌﺭﻓﻴﺔ ﻟﻸﻁﻔﺎل ﻓﻲ ﺍﻟﻌﻤﻠﻴﺔ ﺍﻟﺘﺩﺭﻴﺴﻴﺔ.</a:t>
            </a:r>
          </a:p>
          <a:p>
            <a:pPr algn="just"/>
            <a:r>
              <a:rPr lang="ar-IQ" sz="2000" b="1" dirty="0"/>
              <a:t>ﻭﺴﻨﺤﺎﻭل ﻓﻲ ﺍﻵﺘﻲ ﺇﻋﻁﺎﺀ ﺘﻠﺨﻴﺹ ﻤﺭﻜﺯ ﻟﻤﺭﺍﺤل ﺍﻟﻨﻤﻭ ﺍﻟﻌﻘﻠﻲ ﻟﺒﻴﺎﺠﻴﻪ ﻭﺍﻟﻌﻭﺍﻤل ﺍﻟﻤﺅﺜﺭﺓ ﻓﻴﻪ .</a:t>
            </a:r>
          </a:p>
        </p:txBody>
      </p:sp>
    </p:spTree>
    <p:extLst>
      <p:ext uri="{BB962C8B-B14F-4D97-AF65-F5344CB8AC3E}">
        <p14:creationId xmlns:p14="http://schemas.microsoft.com/office/powerpoint/2010/main" val="2806378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9001000" cy="6863417"/>
          </a:xfrm>
          <a:prstGeom prst="rect">
            <a:avLst/>
          </a:prstGeom>
          <a:blipFill>
            <a:blip r:embed="rId2">
              <a:alphaModFix amt="25000"/>
            </a:blip>
            <a:stretch>
              <a:fillRect/>
            </a:stretch>
          </a:blipFill>
        </p:spPr>
        <p:style>
          <a:lnRef idx="1">
            <a:schemeClr val="accent5"/>
          </a:lnRef>
          <a:fillRef idx="2">
            <a:schemeClr val="accent5"/>
          </a:fillRef>
          <a:effectRef idx="1">
            <a:schemeClr val="accent5"/>
          </a:effectRef>
          <a:fontRef idx="minor">
            <a:schemeClr val="dk1"/>
          </a:fontRef>
        </p:style>
        <p:txBody>
          <a:bodyPr wrap="square">
            <a:spAutoFit/>
          </a:bodyPr>
          <a:lstStyle/>
          <a:p>
            <a:r>
              <a:rPr lang="ar-IQ" sz="2800" b="1" dirty="0">
                <a:solidFill>
                  <a:srgbClr val="FF0000"/>
                </a:solidFill>
              </a:rPr>
              <a:t> اولا :مراحل النمو العقلي :</a:t>
            </a:r>
          </a:p>
          <a:p>
            <a:r>
              <a:rPr lang="ar-IQ" sz="2800" b="1" dirty="0" smtClean="0">
                <a:solidFill>
                  <a:srgbClr val="FF0000"/>
                </a:solidFill>
              </a:rPr>
              <a:t>1- المرحلة </a:t>
            </a:r>
            <a:r>
              <a:rPr lang="ar-IQ" sz="2800" b="1" dirty="0">
                <a:solidFill>
                  <a:srgbClr val="FF0000"/>
                </a:solidFill>
              </a:rPr>
              <a:t>الحسية الحركية </a:t>
            </a:r>
            <a:r>
              <a:rPr lang="ar-IQ" sz="2800" b="1" dirty="0" smtClean="0">
                <a:solidFill>
                  <a:srgbClr val="FF0000"/>
                </a:solidFill>
              </a:rPr>
              <a:t>(</a:t>
            </a:r>
            <a:r>
              <a:rPr lang="en-US" sz="2800" b="1" dirty="0">
                <a:solidFill>
                  <a:srgbClr val="FF0000"/>
                </a:solidFill>
              </a:rPr>
              <a:t>Psychomotor </a:t>
            </a:r>
            <a:r>
              <a:rPr lang="en-US" sz="2800" b="1" dirty="0" smtClean="0">
                <a:solidFill>
                  <a:srgbClr val="FF0000"/>
                </a:solidFill>
              </a:rPr>
              <a:t>Stage</a:t>
            </a:r>
            <a:r>
              <a:rPr lang="ar-IQ" sz="2800" b="1" dirty="0" smtClean="0">
                <a:solidFill>
                  <a:srgbClr val="FF0000"/>
                </a:solidFill>
              </a:rPr>
              <a:t>) </a:t>
            </a:r>
            <a:endParaRPr lang="ar-IQ" sz="2800" b="1" dirty="0">
              <a:solidFill>
                <a:srgbClr val="FF0000"/>
              </a:solidFill>
            </a:endParaRPr>
          </a:p>
          <a:p>
            <a:r>
              <a:rPr lang="ar-IQ" b="1" dirty="0" smtClean="0"/>
              <a:t>ﻴﺘﺤﻘﻕ </a:t>
            </a:r>
            <a:r>
              <a:rPr lang="ar-IQ" b="1" dirty="0"/>
              <a:t>ﺍﻟﻨﻤﻭ ﺍﻟﻌﻘﻠﻲ ﻟﻠﻁﻔل ﻓﻲ ﻤﺭﺤﻠﺔ ﺍﻹﺤﺴﺎﺱ ﻭﺍﻟﺤﺭﻜﺔ ﺍﻟﺘﻲ ﺘﻤﺘﺩ ﻤﻥ ﺍﻟﻤﻴﻼﺩ ﻭﺤﺘﻰ ﺍﻟﺴﻨﺔ ﺍﻟﺜﺎﻨﻴﺔ ﻤﻥ ﻋﻤـﺭﻩ ،ﻤﻥ ﺨﻼل ﺍﺴﺘﺨﺩﺍﻤﻪ ﻟﺤﻭﺍﺴﻪ ﺍﻟﻤﺨﺘﻠﻔﺔ ﻭﺘﺄﺩﻴﺘﻪ ﻟﻸﻓﻌﺎل ﺍﻟﺤﺭﻜﻴﺔ ﺍﻟﺘﻲ ﺘﻤﻜﹼﻨﻪ ﻤﻥ ﺍﻟﺘﻔﺎﻋل ﻤﻊ ﺒﻴﺌﺘﻪ ﻭﺘﻌﻠﻡ ﺴﻠﻭﻜﻴﺎﺕ ﺠﺩﻴـﺩﺓ  . ﻭﻴﻜﹼﻭﻥ ﺍﻟﻁﻔل ﻓﻲ ﻫﺫﻩ ﺍﻟﻤﺭﺤﻠﺔ ﻤﺨﻁﻁﺎﹰ ﺫﻫﻨﻴﺎﹰ </a:t>
            </a:r>
            <a:r>
              <a:rPr lang="en-US" b="1" dirty="0" smtClean="0"/>
              <a:t>schemata</a:t>
            </a:r>
            <a:r>
              <a:rPr lang="en-US" b="1" dirty="0"/>
              <a:t>) </a:t>
            </a:r>
            <a:r>
              <a:rPr lang="ar-IQ" b="1" dirty="0" smtClean="0"/>
              <a:t>) ﻟﻜل </a:t>
            </a:r>
            <a:r>
              <a:rPr lang="ar-IQ" b="1" dirty="0"/>
              <a:t>ﻓﻌل ﻴﻘﻭﻡ ﺒﻪ ، ﻭﻫﻲ ﻓﻲ ﺍﻟﻐﺎﻟﺏ ﺃﻓﻌﺎل ﻻ ﺇﺭﺍﺩﻴﺔ ﻭﻏﻴﺭ ﻤﺘﺭﺍﺒﻁﺔ ، ﺜﻡ ﺘﻨﻤﻭ ﻟﺩﻴﻪ ﺘﺩﺭﻴﺠﻴﺎﹰ ﺍﻟﻘﺩﺭﺓ ﻋﻠﻰ ﺘﻨﺴﻴﻕ ﺃﺤﺎﺴﻴﺴﻪ ﻭﺤﺭﻜﺎﺘﻪ ﻤﻥ ﺨﻼل ﺘﺠﻤﻴﻊ ﺍﻟﻤﺨﻁﻁﺎﺕ ﺍﻟﺫﻫﻨﻴﺔ ﺍﻟـﺘﻲ ﺍﻜﺘﺴﺒﻬـﺎ ﺴـﺎﺒﻘﺎﹰ ﻭﺘﺭﺠﻤﺘﻬﺎ ﺇﻟﻰ ﺴﻠﻭﻜﻴﺎﺕ ﺠﺩﻴﺩﺓ . ﻓﻤﻥ ﺨﻼل ﺴﻤﺎﻋﻪ ﺍﻟﻤﺘﻜﺭﺭ ﻟﺼﻭﺕ ﻏﻠﻕ ﺒﺎﺏ ﻤﻨﺯﻟﻬﻡ ﻜل ﺼﺒﺎﺡ ، ﻋﻨﺩ ﺫﻫﺎﺏ </a:t>
            </a:r>
            <a:r>
              <a:rPr lang="ar-IQ" b="1" dirty="0" smtClean="0"/>
              <a:t>ﻭﺒﻴﻥ </a:t>
            </a:r>
            <a:r>
              <a:rPr lang="ar-IQ" b="1" dirty="0"/>
              <a:t>ﺇﻟﻰ ﺍﻟﻌﻤل ، ﻴﺩﺭﻙ ﺍﻟﻁﻔل ﺘﺩﺭﻴﺠﻴﺎﹰ ﺨﺭﻭﺝ ﺍﻷﺏ ﻤﻥ ﺍﻟﻤﻨﺯل ، ﻭﻋﻨﺩ ﺭﺅﻴﺘﻪ ﺍﻟﻤﺘﻜﺭﺭﺓ ﻷﺒﻴﻪ ﻴﻌﻭﺩ ﺇﻟﻰ ﺍﻟﻤﻨﺯل ﺒﻌـﺩ ﺍﻟﻅﻬـﻴﺭﺓ ، ﻴـﺩﺭﻙ ﺃﻥ ﺍﻷﺸﻴﺎﺀ ﺘﺒﻘﻰ ﻓﻲ ﺍﻟﺒﻴﺌﺔ ﺭﻏﻡ ﺍﺨﺘﻔﺎﺀﻫﺎ ﻤﻥ ﻤﺠﺎﻟﻪ ﺍﻟﺤﺴﻲ. ﻭﻋﻨﺩﻤﺎ ﻴﺘﻜﺭﺭ ﺨﺭﻭﺝ ﺍﻟﻁﻔل ﻤﻥ ﺍﻟﻤﻨﺯل ﻤﻊ ﺃﺒﻴﻪ ﻓﻲ ﻭﻗﺕ ﻤﻌﻴـﻥ ﻓﺈﻥ ﺇﺤﺴﺎﺴﻪ ﻴﻘﻭﺩﻩ ﻓﻴﻤﺎ ﺒﻌﺩ ﻟﻠﺒﺤﺙ ﻋﻥ </a:t>
            </a:r>
            <a:r>
              <a:rPr lang="ar-IQ" b="1" dirty="0" smtClean="0"/>
              <a:t>ﻭﺒﻴﻥ </a:t>
            </a:r>
            <a:r>
              <a:rPr lang="ar-IQ" b="1" dirty="0"/>
              <a:t>ﻋﻨﺩﻤﺎ ﻴﺤﻴﻥ ﺍﻟﻤﻭﻋﺩ ﺍﻟﺫﻱ ﺘﻌﻭﺩ ﻋﻠﻰ ﺍﻟﺨﺭﻭﺝ ﻓﻴﻪ ﻤﻥ ﺍﻟﻤﻨﺯل ﻤﻊ ﺃﺒﻴﻪ. ﺜﻡ ﻴﺒﺩﺃ ﺍﻟﻁﻔل ﺘﺩﺭﻴﺠﻴﺎﹰ ﺒﺈﺠﺭﺍﺀ ﺍﻟﺘﺠﺎﺭﺏ ﺍﻟﺒﺴﻴﻁﺔ </a:t>
            </a:r>
            <a:r>
              <a:rPr lang="ar-IQ" b="1" dirty="0" smtClean="0"/>
              <a:t>ﻭﺤل </a:t>
            </a:r>
            <a:r>
              <a:rPr lang="ar-IQ" b="1" dirty="0"/>
              <a:t>ﺍﻟﻤﺸﻜﻼﺕ ﺍﻟﺘﻲ ﺘﻭﺍﺠﻬﻪ ﻋﻥ ﻁﺭﻴﻕ ﺍﻟﻤﺤﺎﻭﻟﺔ ﻭﺍﻟﺨﻁﺄ ، ﺜﻡ ﻴﺒﺩﺃ ﻓﻲ ﻨﻬﺎﻴﺔ </a:t>
            </a:r>
            <a:r>
              <a:rPr lang="ar-IQ" b="1" dirty="0" smtClean="0"/>
              <a:t>ﻫـﺫﻩ ﺍﻟﻤﺭﺤﻠﺔ </a:t>
            </a:r>
            <a:r>
              <a:rPr lang="ar-IQ" b="1" dirty="0"/>
              <a:t>ﺒﺎﺴﺘﺨﺩﺍﻡ ﺍﻟﺭﻤﻭﺯ ﺍﻟﻠﻐﻭﻴﺔ ﻟﻠﺘﻌﺒﻴﺭ ﻋﻥ ﺃﺤﺎﺴﻴﺴﻪ .</a:t>
            </a:r>
          </a:p>
          <a:p>
            <a:r>
              <a:rPr lang="ar-IQ" sz="2400" b="1" dirty="0" smtClean="0">
                <a:solidFill>
                  <a:srgbClr val="FF0000"/>
                </a:solidFill>
              </a:rPr>
              <a:t>2- المرحلة </a:t>
            </a:r>
            <a:r>
              <a:rPr lang="ar-IQ" sz="2400" b="1" dirty="0">
                <a:solidFill>
                  <a:srgbClr val="FF0000"/>
                </a:solidFill>
              </a:rPr>
              <a:t>ما قبل العمليات المعرفي  </a:t>
            </a:r>
            <a:r>
              <a:rPr lang="ar-IQ" sz="2400" b="1" dirty="0" smtClean="0">
                <a:solidFill>
                  <a:srgbClr val="FF0000"/>
                </a:solidFill>
              </a:rPr>
              <a:t>:</a:t>
            </a:r>
            <a:r>
              <a:rPr lang="en-US" sz="2400" b="1" dirty="0" smtClean="0">
                <a:solidFill>
                  <a:srgbClr val="FF0000"/>
                </a:solidFill>
              </a:rPr>
              <a:t>Preoperational </a:t>
            </a:r>
            <a:r>
              <a:rPr lang="en-US" sz="2400" b="1" dirty="0">
                <a:solidFill>
                  <a:srgbClr val="FF0000"/>
                </a:solidFill>
              </a:rPr>
              <a:t>Stage</a:t>
            </a:r>
            <a:r>
              <a:rPr lang="en-US" sz="2400" b="1" dirty="0" smtClean="0">
                <a:solidFill>
                  <a:srgbClr val="FF0000"/>
                </a:solidFill>
              </a:rPr>
              <a:t>)</a:t>
            </a:r>
            <a:r>
              <a:rPr lang="ar-IQ" sz="2400" b="1" dirty="0" smtClean="0">
                <a:solidFill>
                  <a:srgbClr val="FF0000"/>
                </a:solidFill>
              </a:rPr>
              <a:t>  )</a:t>
            </a:r>
          </a:p>
          <a:p>
            <a:pPr algn="just"/>
            <a:r>
              <a:rPr lang="ar-IQ" b="1" dirty="0" smtClean="0"/>
              <a:t>ﻴﺘﻌﺯﺯ </a:t>
            </a:r>
            <a:r>
              <a:rPr lang="ar-IQ" b="1" dirty="0"/>
              <a:t>ﻟﺩﻯ ﺍﻟﻁﻔل ﻓﻲ ﻫﺫﻩ ﺍﻟﻤﺭﺤﻠﺔ ﺍﻟﺘﻲ ﺘﻤﺘﺩ ﻤﻥ ﺍﻟﺴﻨﺔ ﺍﻟﺜﺎﻨﻴﺔ ﻭﺤﺘﻰ ﺍﻟﺴﺎﺒﻌﺔ ﻤﻥ ﻋﻤﺭﻩ ﺍﺴﺘﺨﺩﺍﻤﻪ ﻟﻠﺭﻤﻭﺯ ﺍﻟﻠﻐﻭﻴﺔ ﻭﺍﻟﺼﻭﺭ ، ﻭﻴﺘﻁﻭﺭ ﻟﺩﻴﻪ ﺍﻟﺘﻔﻜﻴﺭ ﺍﻟﺭﻤﺯﻱ ﺍﻷﻤﺭ ﺍﻟﺫﻱ ﻴﺴﺎﻋﺩﻩ ﻓﻲ ﺘﻜﻭﻴﻥ ﻤﺨﻁﻁﺎﺕ ﺫﻫﻨﻴﺔ ﺠﺩﻴﺩﺓ ﻴﺘﻤﻜﻥ ﻤـﻥ ﺨـﻼل ﺭﺒﻁﻬـﺎ ﺒﺨﺒﺭﺍﺘﻪ ﺍﻟﻤﻜﺘﺴﺒﺔ ﻓﻲ ﺍﻟﻤﺭﺤﻠﺔ ﺍﻟﺤﺱ ﺤﺭﻜﻴﺔ ﻤﻥ ﺍﻜﺘﺴﺎﺏ ﺨﺒﺭﺓ ﺠﺩﻴﺩﺓ ﻭﺩﻤﺠﻬﺎ ﻓﻲ ﺒﻨﻴﺘﻪ ﺍﻟﻤﻌﺭﻓﻴﺔ. ﻜﻤﺎ ﺘﻨﻤﻭ ﺃﻴﻀﺎﹰ ﻓﻲ ﻫـﺫﻩ ﺍﻟﻤﺭﺤﻠﺔ ﻗﺩﺭﺍﺕ ﺍﻟﻁﻔل ﻋﻠﻰ ﺍﻟﺘﻘﻠﻴﺩ ﻭﺍﻟﻤﺤﺎﻜﺎﺓ ، ﻭﺘﻨﻤﻭ ﻟﺩﻴﻪ ﺨﺎﺼﻴﺔ ﺍﻟﻔﻀﻭل ﺃﻭ ﺤﺏ ﺍﻻﺴﺘﻁﻼﻉ ﻤﻥ ﺨﻼل ﻁﺭﺤـﻪ </a:t>
            </a:r>
            <a:r>
              <a:rPr lang="ar-IQ" b="1" dirty="0" smtClean="0"/>
              <a:t>ﺍﻟﻤﺘﻜـﺭﺭ ﻟﻸﺴﺌﻠﺔ </a:t>
            </a:r>
            <a:r>
              <a:rPr lang="ar-IQ" b="1" dirty="0"/>
              <a:t>ﻓﻲ ﻤﺤﺎﻭﻟﺔ ﻟﻤﻌﺭﻓﺔ ﺍﻷﺸﻴﺎﺀ ﻭﺍﻟﻅﻭﺍﻫﺭ ﻤﻥ ﺤﻭﻟﻪ. ﻜﻤﺎ </a:t>
            </a:r>
            <a:r>
              <a:rPr lang="ar-IQ" b="1" dirty="0" smtClean="0"/>
              <a:t>ﺘﻨمو </a:t>
            </a:r>
            <a:r>
              <a:rPr lang="ar-IQ" b="1" dirty="0"/>
              <a:t>ﻟﺩﻯ ﺍﻟﻁﻔل ﺃﻴﻀﺎﹰ ﻓﻲ ﻫﺫﻩ ﺍﻟﻤﺭﺤﻠﺔ ﺍﻟﻌﻤﺭﻴﺔ ﻨﺯﻋﺔ ﺍﻟﺫﺍﺕ </a:t>
            </a:r>
            <a:r>
              <a:rPr lang="ar-IQ" b="1" dirty="0" smtClean="0"/>
              <a:t>،ﻓﻲ </a:t>
            </a:r>
            <a:r>
              <a:rPr lang="ar-IQ" b="1" dirty="0"/>
              <a:t>ﻫﺫﻩ ﺍﻟﻤﺭﺤﻠﺔ </a:t>
            </a:r>
            <a:r>
              <a:rPr lang="ar-IQ" b="1" dirty="0" smtClean="0"/>
              <a:t>ﺇﻟﻰ ﻭﻴﻌﺘﺒﺭ </a:t>
            </a:r>
            <a:r>
              <a:rPr lang="ar-IQ" b="1" dirty="0"/>
              <a:t>ﺃﻥ ﺍﻷﺸﻴﺎﺀ ﻤﻥ ﺤﻭﻟﻪ ﻤﻭﺠﻭﺩ ﻤﻥ ﺃﺠﻠﻪ ، ﻭﺃﻥ ﻭﺠﻬﺔ ﻨﻅﺭﻩ ﻫﻲ ﺩﺍﺌﻤﺎﹰ ﺍﻟﺼﺤﻴﺤﺔ ، ﻭﻴﻤﻴل </a:t>
            </a:r>
            <a:r>
              <a:rPr lang="ar-IQ" b="1" dirty="0" smtClean="0"/>
              <a:t>ﻜﺫﻟﻙ ﺍﻻﻨﻌﺯﺍل </a:t>
            </a:r>
            <a:r>
              <a:rPr lang="ar-IQ" b="1" dirty="0"/>
              <a:t>ﻋﻥ ﺃﻗﺭﺍﻨﻪ ﻭﻻ ﻴﺤﺎﻭل ﺘﻜﻭﻴﻥ ﻋﻼﻗﺔ ﺼﺩﺍﻗﺔ </a:t>
            </a:r>
            <a:r>
              <a:rPr lang="ar-IQ" b="1" dirty="0" smtClean="0"/>
              <a:t>ﻤﻌﻬﻡ. ﺇﻀﺎﻓﺔ </a:t>
            </a:r>
            <a:r>
              <a:rPr lang="ar-IQ" b="1" dirty="0"/>
              <a:t>ﺇﻟﻰ ﺫﻟﻙ ﻓﺈﻥ ﺘﻔﻜﻴﺭ ﺍﻟﻁﻔل ﻓﻲ ﻤﺭﺤﻠﺔ ﻤﺎ ﻗﺒل ﺍﻟﻌﻤﻠﻴﺎﺕ ﻫﻭ ﺘﻔﻜﻴﺭ ﺴﺎﻜﻥ ﻤﻥ ﻤﻨﻁﻠﻕ ﺃﻥ ﻋﻤﻠﻴﺎﺕ ﺍﻟﺘﻔﻜﻴﺭ ﻟﺩﻴـﻪ </a:t>
            </a:r>
            <a:r>
              <a:rPr lang="ar-IQ" b="1" dirty="0" smtClean="0"/>
              <a:t>ﺘﻜـﻭﻥ ﻤﺘﻤﺭﻜﺯﺓ </a:t>
            </a:r>
            <a:r>
              <a:rPr lang="ar-IQ" b="1" dirty="0"/>
              <a:t>ﻋﻠﻰ ﺒﻌﺩ ﻭﺍﺤﺩ للشئ ﺃﻭ ﻟﻠﻤﻭﻀﻭﻉ ﻭﻴﺼﻌﺏ ﻋﻠﻴﻪ ﺇﺩﺭﺍﻙ ﺇﻥ ﻜﺎﻨﺕ ﻟﻪ ﺃﺒﻌﺎﺩ ﻜﺜﻴﺭﺓ .</a:t>
            </a:r>
          </a:p>
          <a:p>
            <a:endParaRPr lang="ar-IQ" dirty="0"/>
          </a:p>
        </p:txBody>
      </p:sp>
    </p:spTree>
    <p:extLst>
      <p:ext uri="{BB962C8B-B14F-4D97-AF65-F5344CB8AC3E}">
        <p14:creationId xmlns:p14="http://schemas.microsoft.com/office/powerpoint/2010/main" val="357462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9643" y="404664"/>
            <a:ext cx="8856984" cy="6186309"/>
          </a:xfrm>
          <a:prstGeom prst="rect">
            <a:avLst/>
          </a:prstGeom>
          <a:blipFill dpi="0" rotWithShape="1">
            <a:blip r:embed="rId2">
              <a:alphaModFix amt="16000"/>
            </a:blip>
            <a:srcRect/>
            <a:stretch>
              <a:fillRect/>
            </a:stretch>
          </a:blipFill>
        </p:spPr>
        <p:style>
          <a:lnRef idx="1">
            <a:schemeClr val="accent4"/>
          </a:lnRef>
          <a:fillRef idx="2">
            <a:schemeClr val="accent4"/>
          </a:fillRef>
          <a:effectRef idx="1">
            <a:schemeClr val="accent4"/>
          </a:effectRef>
          <a:fontRef idx="minor">
            <a:schemeClr val="dk1"/>
          </a:fontRef>
        </p:style>
        <p:txBody>
          <a:bodyPr wrap="square">
            <a:spAutoFit/>
          </a:bodyPr>
          <a:lstStyle/>
          <a:p>
            <a:r>
              <a:rPr lang="ar-IQ" sz="3200" dirty="0" smtClean="0">
                <a:solidFill>
                  <a:srgbClr val="FF0000"/>
                </a:solidFill>
              </a:rPr>
              <a:t>3- مرحلة </a:t>
            </a:r>
            <a:r>
              <a:rPr lang="ar-IQ" sz="3200" dirty="0">
                <a:solidFill>
                  <a:srgbClr val="FF0000"/>
                </a:solidFill>
              </a:rPr>
              <a:t>العمليات الحسية </a:t>
            </a:r>
            <a:r>
              <a:rPr lang="en-US" sz="3200" dirty="0" smtClean="0">
                <a:solidFill>
                  <a:srgbClr val="FF0000"/>
                </a:solidFill>
              </a:rPr>
              <a:t> </a:t>
            </a:r>
            <a:r>
              <a:rPr lang="en-US" sz="3200" dirty="0">
                <a:solidFill>
                  <a:srgbClr val="FF0000"/>
                </a:solidFill>
              </a:rPr>
              <a:t>(Concrete Operational Stage) : </a:t>
            </a:r>
            <a:endParaRPr lang="ar-IQ" sz="3200" dirty="0">
              <a:solidFill>
                <a:srgbClr val="FF0000"/>
              </a:solidFill>
            </a:endParaRPr>
          </a:p>
          <a:p>
            <a:pPr algn="just"/>
            <a:r>
              <a:rPr lang="ar-IQ" sz="2000" b="1" dirty="0"/>
              <a:t>ﺘﻤﺘﺩ ﻫﺫﻩ ﺍﻟﻤﺭﺤﻠﺔ ﻤﻥ ﺒﺩﺍﻴﺔ ﺍﻟﺴﻨﺔ ﺍﻟﺜﺎﻤﻨﺔ ﻭﺤﺘﻰ ﺍﻟﺴﻨﺔ ﺍﻟﺤﺎﺩﻴﺔ ﻋﺸﺭﺓ ، ﻴﺘﻤﻜﻥ ﺍﻟﻁﻔل ﺨﻼﻟﻬﺎ ﻤﻥ ﺘﻌﺩﻴل ﺘﺼﻭﺭﺍﺘﻪ ﻋﻥ ﺍﻷﺸﻴﺎﺀ ﻭﺍﻟﻅﻭﺍﻫﺭ ﺍﻟﺘﻲ ﺨﺒﺭﻫﺎ ﻓﻲ ﺍﻟﻤﺭﺤﻠﺔ ﺍﻟﺴﺎﺒﻘﺔ ، ﻭﻴﻜﻭﻥ ﻗﺎﺩﺭﺍﹰ ﻋﻠﻰ ﻋﻤل ﺍﺴﺘﻨﺘﺎﺠﺎﺕ ﻤﻨﻁﻘﻴﺔ ﻗﺎﺌﻤﺔ ﻋﻠﻰ ﺍﻟﺨـﺒﺭﺍﺍﻟﻤﺎﺩﻴﺔ ﺍﻟﻤﺤﺴﻭﺴﺔ ﻭﻟﻴﺱ ﻋﻠﻰ ﺍﻟﺘﻤﺜﻴل ﺍﻟﺭﻤﺯﻱ ، ﻜﻌﻤﻠﻴﺎﺕ ﺍﻟﺘﺼﻨﻴﻑ ﻭﺍﻟﺘﺭﺘﻴﺏ ﻭﻤﻌﺎﻟﺠﺔ ﺍﻷﺭﻗﺎﻡ ﻭﻏﻴﺭﻫﺎ .</a:t>
            </a:r>
          </a:p>
          <a:p>
            <a:pPr algn="just"/>
            <a:r>
              <a:rPr lang="ar-IQ" sz="2400" b="1" dirty="0" smtClean="0">
                <a:solidFill>
                  <a:srgbClr val="FF0000"/>
                </a:solidFill>
              </a:rPr>
              <a:t>4- مرحلة </a:t>
            </a:r>
            <a:r>
              <a:rPr lang="ar-IQ" sz="2400" b="1" dirty="0">
                <a:solidFill>
                  <a:srgbClr val="FF0000"/>
                </a:solidFill>
              </a:rPr>
              <a:t>العمليات </a:t>
            </a:r>
            <a:r>
              <a:rPr lang="ar-IQ" sz="2400" b="1" dirty="0" smtClean="0">
                <a:solidFill>
                  <a:srgbClr val="FF0000"/>
                </a:solidFill>
              </a:rPr>
              <a:t>المجردة:  </a:t>
            </a:r>
            <a:r>
              <a:rPr lang="en-US" sz="2400" b="1" dirty="0">
                <a:solidFill>
                  <a:srgbClr val="FF0000"/>
                </a:solidFill>
              </a:rPr>
              <a:t>Formal Operational Stage) </a:t>
            </a:r>
            <a:r>
              <a:rPr lang="ar-IQ" sz="2400" b="1" dirty="0" smtClean="0">
                <a:solidFill>
                  <a:srgbClr val="FF0000"/>
                </a:solidFill>
              </a:rPr>
              <a:t>)</a:t>
            </a:r>
            <a:r>
              <a:rPr lang="ar-IQ" sz="2000" b="1" dirty="0" smtClean="0">
                <a:solidFill>
                  <a:prstClr val="black"/>
                </a:solidFill>
              </a:rPr>
              <a:t> </a:t>
            </a:r>
            <a:endParaRPr lang="ar-IQ" sz="2000" b="1" dirty="0" smtClean="0"/>
          </a:p>
          <a:p>
            <a:pPr algn="just"/>
            <a:r>
              <a:rPr lang="ar-IQ" sz="2000" b="1" dirty="0" smtClean="0"/>
              <a:t>ﺘﺒﺩﺃ </a:t>
            </a:r>
            <a:r>
              <a:rPr lang="ar-IQ" sz="2000" b="1" dirty="0"/>
              <a:t>ﻫﺫﻩ ﺍﻟﻤﺭﺤﻠﺔ ﻓﻲ ﺍﻟﺴﻥ ﺍﻟﺜﺎﻨﻴﺔ ﻋﺸﺭﺓ ﻭﺘﻤﺘﺩ ﺇﻟﻰ ﺍﻟﺴﻨﻭﺍﺕ ﺍﻟﻼﺤﻘﺔ ﻤﻥ ﻋﻤﺭ ﺍﻹﻨﺴﺎﻥ، ﻴﻜﻭﻥ ﻓﻴﻬﺎ ﺍﻟﻔﺭﺩ </a:t>
            </a:r>
            <a:r>
              <a:rPr lang="ar-IQ" sz="2000" b="1" dirty="0" smtClean="0"/>
              <a:t>ﻗﺎﺩﺭﺍﹰﻋﻠﻰ </a:t>
            </a:r>
            <a:r>
              <a:rPr lang="ar-IQ" sz="2000" b="1" dirty="0"/>
              <a:t>ﺍﺴﺘﺨﺩﺍﻡ ﺍﻟﻌﻤﻠﻴﺎﺕ ﺍﻟﻌﻘﻠﻴﺔ ﻟﻠﻭﺼﻭل ﺇﻟﻰ ﺍﺴﺘﻨﺘﺎﺠﺎﺕ ﻤﻨﻁﻘﻴﺔ ﺘﻌﺘﻤﺩ </a:t>
            </a:r>
            <a:r>
              <a:rPr lang="ar-IQ" sz="2000" b="1" dirty="0" smtClean="0"/>
              <a:t>ﻋﻠﻰ ﺍﻟﺨﺒﺭﺍﺕ  </a:t>
            </a:r>
            <a:r>
              <a:rPr lang="ar-IQ" sz="2000" b="1" dirty="0"/>
              <a:t>ﺍﻟﻤﺎﺩﻴﺔ  ﺍﻟﻤﺤﺴﻭﺴﺔ ﻭﺒﺎﺴﺘﺨﺩﺍﻡ ﺍﻟﺘﻔﻜﻴﺭ ﺍﻟﻤﺠﺭﺩ ﺃﻴﻀﺎﹰ .ﻭﻤﻥ ﺍﻟﺨﺼﺎﺌﺹ ﺍﻟﻤﻬﻤﺔ ﻟﻬﺫﻩ ﺍﻟﻤﺭﺤﻠﺔ ﻴﻭﻀﺢ </a:t>
            </a:r>
            <a:r>
              <a:rPr lang="ar-IQ" sz="2000" b="1" dirty="0" smtClean="0"/>
              <a:t>ﺍﻟﺨﺼﺎﺌﺹ ﺍﻵﺘﻴﺔ:</a:t>
            </a:r>
            <a:endParaRPr lang="ar-IQ" sz="2000" b="1" dirty="0"/>
          </a:p>
          <a:p>
            <a:pPr algn="just"/>
            <a:r>
              <a:rPr lang="ar-IQ" sz="2000" b="1" dirty="0" smtClean="0"/>
              <a:t>1-  </a:t>
            </a:r>
            <a:r>
              <a:rPr lang="ar-IQ" sz="2000" b="1" dirty="0"/>
              <a:t>ﻴﺴﺘﻁﻴﻊ ﺍﻟﻤﺭﺍﻫﻕ ﺍﻟﺒﺩﺀ ﺒﺩﺭﺍﺴﺔ ﺍﻟﻤﺸﻜﻼﺕ ﻋﻥ ﻁﺭﻴﻕ ﺍﻟﺘﻔﻜﻴﺭ ﻓﻲ ﺠﻤﻴﻊ ﺍﻟﻌﻼﻗﺎﺕ ﺍﻟﻤﻤﻜﻨﺔ ﺍﻟﺘﻲ ﺘﻜﻭﻥ ﺼﺤﻴﺤﺔ ﻤﻥ </a:t>
            </a:r>
            <a:r>
              <a:rPr lang="ar-IQ" sz="2000" b="1" dirty="0" smtClean="0"/>
              <a:t>ﺨﻼل ﺍﻟﻤﻌﻠﻭﻤﺎﺕ </a:t>
            </a:r>
            <a:r>
              <a:rPr lang="ar-IQ" sz="2000" b="1" dirty="0"/>
              <a:t>، ﺒﻌﺩ ﺫﻟﻙ ﻴﺤﺎﻭل ﻤﻥ ﺨﻼل ﺍﻟﺘﺠﺭﻴﺏ ﻭﺍﻟﺘﺤﻠﻴل ﺍﻟﻤﻨﻁﻘﻲ ﺍﻟﺘﻭﺼل ﺇﻟﻰ ﺍﻟﻌﻼﻗـﺎﺕ ﺍﻟـﺘﻲ ﺘﻜـﻭﻥ ﺼـﺎﺩﻗﺔﻭﺤﻘﻴﻘﻴﺔ .</a:t>
            </a:r>
          </a:p>
          <a:p>
            <a:pPr algn="just"/>
            <a:r>
              <a:rPr lang="ar-IQ" sz="2000" b="1" dirty="0"/>
              <a:t> </a:t>
            </a:r>
            <a:r>
              <a:rPr lang="ar-IQ" sz="2000" b="1" dirty="0" smtClean="0"/>
              <a:t>2-      </a:t>
            </a:r>
            <a:r>
              <a:rPr lang="ar-IQ" sz="2000" b="1" dirty="0"/>
              <a:t>ﺘﺘﻜﻭﻥ ﻟﺩﻯ ﺍﻟﻤﺭﺍﻫﻕ ﺍﻟﻘﺩﺭﺓ ﻋﻠﻰ ﺍﻟﺘﻌﺎﻤل ﻤﻊ ﺍﻟﻌﻼﻗﺎﺕ ﺍﻟﻔﺭﻀﻴﺔ - </a:t>
            </a:r>
            <a:r>
              <a:rPr lang="ar-IQ" sz="2000" b="1" dirty="0" smtClean="0"/>
              <a:t>ﺍﻻﺴﺘﻨﺘﺎﺠﻴﺔ ﻤﺴﺘﺨﺩﻤﺎﹰ </a:t>
            </a:r>
            <a:r>
              <a:rPr lang="ar-IQ" sz="2000" b="1" dirty="0"/>
              <a:t>ﺍﻟﻔﺭﻀﻴﺎﺕ ﺍﻟﺘﻲ ﻴﻤﻜـﻥ ﻗﺒﻭﻟﻬﺎ ﺃﻭ ﺭﻓﻀﻬﺎ .</a:t>
            </a:r>
          </a:p>
          <a:p>
            <a:pPr algn="just"/>
            <a:r>
              <a:rPr lang="ar-IQ" sz="2000" b="1" dirty="0" smtClean="0"/>
              <a:t>3-      </a:t>
            </a:r>
            <a:r>
              <a:rPr lang="ar-IQ" sz="2000" b="1" dirty="0"/>
              <a:t>ﻴﺴﺘﻁﻴﻊ ﺍﻟﻤﺭﺍﻫﻕ ﺍﺴﺘﺨﺩﺍﻡ ﺍﻟﺘﻔﻜﻴﺭ ﺍﻻﻓﺘﺭﺍﻀﻲ ﻤﻥ ﺨﻼل ﺍﺴﺘﺨﺩﺍﻡ ﺍﻟﺘﻔﻜﻴﺭ ﺍﻟﺭﻤﺯﻱ ﺒﺩﻻﹰ ﻤﻥ ﺘﻌﺎﻤﻠـﻪ ﻤـﻊ ﺍﻷﺸـﻴﺎﺀﺍﻟﻤﺤﺴﻭﺴﺔ. </a:t>
            </a:r>
          </a:p>
          <a:p>
            <a:pPr algn="just"/>
            <a:r>
              <a:rPr lang="ar-IQ" sz="2000" b="1" dirty="0" smtClean="0"/>
              <a:t>4-   </a:t>
            </a:r>
            <a:r>
              <a:rPr lang="ar-IQ" sz="2000" b="1" dirty="0"/>
              <a:t>ﻴﺴﺘﻁﻴﻊ ﺍﻟﻤﺭﺍﻫﻕ ﺍﺴﺘﺨﺩﺍﻡ ﺍﻟﺘﺤﻠﻴل ﺍﻟﻤﺭﻜﺏ ، ﻜﻤﺎ ﻴﺴﺘﻁﻴﻊ ﺘﺤﺩﻴﺩ ﺠﻤﻴﻊ ﺍﻟﻌﻼﻗﺎﺕ ﺍﻟﻤﻤﻜﻨـﺔ ﺍﻟﻤﺘﻀﻤﻨـﺔ ﻓـﻲ ﺍﻟﻤﺸﻜﻠـﺔ ﻭﻓﺤﺼﻬﺎ ﺠﻤﻴﻌﺎﹰ ﺒﺸﻜل ﻤﺭﻜﺏ .</a:t>
            </a:r>
          </a:p>
        </p:txBody>
      </p:sp>
    </p:spTree>
    <p:extLst>
      <p:ext uri="{BB962C8B-B14F-4D97-AF65-F5344CB8AC3E}">
        <p14:creationId xmlns:p14="http://schemas.microsoft.com/office/powerpoint/2010/main" val="247045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0618" y="116632"/>
            <a:ext cx="8784976" cy="7571303"/>
          </a:xfrm>
          <a:prstGeom prst="rect">
            <a:avLst/>
          </a:prstGeom>
          <a:blipFill>
            <a:blip r:embed="rId2">
              <a:alphaModFix amt="16000"/>
            </a:blip>
            <a:stretch>
              <a:fillRect/>
            </a:stretch>
          </a:blipFill>
        </p:spPr>
        <p:style>
          <a:lnRef idx="1">
            <a:schemeClr val="accent3"/>
          </a:lnRef>
          <a:fillRef idx="2">
            <a:schemeClr val="accent3"/>
          </a:fillRef>
          <a:effectRef idx="1">
            <a:schemeClr val="accent3"/>
          </a:effectRef>
          <a:fontRef idx="minor">
            <a:schemeClr val="dk1"/>
          </a:fontRef>
        </p:style>
        <p:txBody>
          <a:bodyPr wrap="square">
            <a:spAutoFit/>
          </a:bodyPr>
          <a:lstStyle/>
          <a:p>
            <a:pPr marR="175895">
              <a:spcBef>
                <a:spcPts val="615"/>
              </a:spcBef>
            </a:pPr>
            <a:r>
              <a:rPr lang="ar-SA" sz="2800" b="1" kern="0" spc="-85" dirty="0">
                <a:solidFill>
                  <a:srgbClr val="FF0000"/>
                </a:solidFill>
                <a:uFill>
                  <a:solidFill>
                    <a:srgbClr val="000000"/>
                  </a:solidFill>
                </a:uFill>
                <a:latin typeface="Times New Roman"/>
                <a:ea typeface="Arial"/>
              </a:rPr>
              <a:t>عوامل النمو العقلي لبياجية :</a:t>
            </a:r>
            <a:endParaRPr lang="en-US" sz="2800" b="1" kern="0" dirty="0">
              <a:solidFill>
                <a:srgbClr val="FF0000"/>
              </a:solidFill>
              <a:uFill>
                <a:solidFill>
                  <a:srgbClr val="000000"/>
                </a:solidFill>
              </a:uFill>
              <a:latin typeface="Arial"/>
              <a:ea typeface="Arial"/>
            </a:endParaRPr>
          </a:p>
          <a:p>
            <a:pPr algn="just"/>
            <a:r>
              <a:rPr lang="ar-SA" sz="2000" b="1" spc="-40" dirty="0">
                <a:ea typeface="DejaVu Sans"/>
                <a:cs typeface="DejaVu Sans"/>
              </a:rPr>
              <a:t>ﻴﺘ</a:t>
            </a:r>
            <a:r>
              <a:rPr lang="ar-SA" sz="2000" b="1" spc="30" dirty="0">
                <a:ea typeface="DejaVu Sans"/>
                <a:cs typeface="DejaVu Sans"/>
              </a:rPr>
              <a:t>ﺄ</a:t>
            </a:r>
            <a:r>
              <a:rPr lang="ar-SA" sz="2000" b="1" spc="-40" dirty="0">
                <a:ea typeface="DejaVu Sans"/>
                <a:cs typeface="DejaVu Sans"/>
              </a:rPr>
              <a:t>ﺜ</a:t>
            </a:r>
            <a:r>
              <a:rPr lang="ar-SA" sz="2000" b="1" spc="5" dirty="0">
                <a:ea typeface="DejaVu Sans"/>
                <a:cs typeface="DejaVu Sans"/>
              </a:rPr>
              <a:t>ﺭ</a:t>
            </a:r>
            <a:r>
              <a:rPr lang="ar-SA" sz="2000" b="1" spc="65" dirty="0">
                <a:ea typeface="DejaVu Sans"/>
                <a:cs typeface="DejaVu Sans"/>
              </a:rPr>
              <a:t> </a:t>
            </a:r>
            <a:r>
              <a:rPr lang="ar-SA" sz="2000" b="1" dirty="0">
                <a:ea typeface="DejaVu Sans"/>
                <a:cs typeface="DejaVu Sans"/>
              </a:rPr>
              <a:t>ﺍ</a:t>
            </a:r>
            <a:r>
              <a:rPr lang="ar-SA" sz="2000" b="1" spc="30" dirty="0">
                <a:ea typeface="DejaVu Sans"/>
                <a:cs typeface="DejaVu Sans"/>
              </a:rPr>
              <a:t>ﻟ</a:t>
            </a:r>
            <a:r>
              <a:rPr lang="ar-SA" sz="2000" b="1" spc="-40" dirty="0">
                <a:ea typeface="DejaVu Sans"/>
                <a:cs typeface="DejaVu Sans"/>
              </a:rPr>
              <a:t>ﻨ</a:t>
            </a:r>
            <a:r>
              <a:rPr lang="ar-SA" sz="2000" b="1" spc="30" dirty="0">
                <a:ea typeface="DejaVu Sans"/>
                <a:cs typeface="DejaVu Sans"/>
              </a:rPr>
              <a:t>ﻤ</a:t>
            </a:r>
            <a:r>
              <a:rPr lang="ar-SA" sz="2000" b="1" spc="-15" dirty="0">
                <a:ea typeface="DejaVu Sans"/>
                <a:cs typeface="DejaVu Sans"/>
              </a:rPr>
              <a:t>ﻭ</a:t>
            </a:r>
            <a:r>
              <a:rPr lang="ar-SA" sz="2000" b="1" spc="-10" dirty="0">
                <a:ea typeface="DejaVu Sans"/>
                <a:cs typeface="DejaVu Sans"/>
              </a:rPr>
              <a:t> </a:t>
            </a:r>
            <a:r>
              <a:rPr lang="ar-SA" sz="2000" b="1" dirty="0">
                <a:ea typeface="DejaVu Sans"/>
                <a:cs typeface="DejaVu Sans"/>
              </a:rPr>
              <a:t>ﺍ</a:t>
            </a:r>
            <a:r>
              <a:rPr lang="ar-SA" sz="2000" b="1" spc="30" dirty="0">
                <a:ea typeface="DejaVu Sans"/>
                <a:cs typeface="DejaVu Sans"/>
              </a:rPr>
              <a:t>ﻟ</a:t>
            </a:r>
            <a:r>
              <a:rPr lang="ar-SA" sz="2000" b="1" spc="20" dirty="0">
                <a:ea typeface="DejaVu Sans"/>
                <a:cs typeface="DejaVu Sans"/>
              </a:rPr>
              <a:t>ﻌ</a:t>
            </a:r>
            <a:r>
              <a:rPr lang="ar-SA" sz="2000" b="1" spc="-30" dirty="0">
                <a:ea typeface="DejaVu Sans"/>
                <a:cs typeface="DejaVu Sans"/>
              </a:rPr>
              <a:t>ﻘ</a:t>
            </a:r>
            <a:r>
              <a:rPr lang="ar-SA" sz="2000" b="1" spc="30" dirty="0">
                <a:ea typeface="DejaVu Sans"/>
                <a:cs typeface="DejaVu Sans"/>
              </a:rPr>
              <a:t>ﻠ</a:t>
            </a:r>
            <a:r>
              <a:rPr lang="ar-SA" sz="2000" b="1" spc="-25" dirty="0">
                <a:ea typeface="DejaVu Sans"/>
                <a:cs typeface="DejaVu Sans"/>
              </a:rPr>
              <a:t>ﻲ</a:t>
            </a:r>
            <a:r>
              <a:rPr lang="ar-SA" sz="2000" b="1" spc="-30" dirty="0">
                <a:ea typeface="DejaVu Sans"/>
                <a:cs typeface="DejaVu Sans"/>
              </a:rPr>
              <a:t> </a:t>
            </a:r>
            <a:r>
              <a:rPr lang="ar-SA" sz="2000" b="1" dirty="0">
                <a:ea typeface="DejaVu Sans"/>
                <a:cs typeface="DejaVu Sans"/>
              </a:rPr>
              <a:t>ﻟ</a:t>
            </a:r>
            <a:r>
              <a:rPr lang="ar-SA" sz="2000" b="1" spc="5" dirty="0">
                <a:ea typeface="DejaVu Sans"/>
                <a:cs typeface="DejaVu Sans"/>
              </a:rPr>
              <a:t>ﻠ</a:t>
            </a:r>
            <a:r>
              <a:rPr lang="ar-SA" sz="2000" b="1" spc="-10" dirty="0">
                <a:ea typeface="DejaVu Sans"/>
                <a:cs typeface="DejaVu Sans"/>
              </a:rPr>
              <a:t>ﻔ</a:t>
            </a:r>
            <a:r>
              <a:rPr lang="ar-SA" sz="2000" b="1" spc="5" dirty="0">
                <a:ea typeface="DejaVu Sans"/>
                <a:cs typeface="DejaVu Sans"/>
              </a:rPr>
              <a:t>ﺭ</a:t>
            </a:r>
            <a:r>
              <a:rPr lang="ar-SA" sz="2000" b="1" spc="-30" dirty="0">
                <a:ea typeface="DejaVu Sans"/>
                <a:cs typeface="DejaVu Sans"/>
              </a:rPr>
              <a:t>ﺩ</a:t>
            </a:r>
            <a:r>
              <a:rPr lang="ar-SA" sz="2000" b="1" spc="-75" dirty="0">
                <a:ea typeface="DejaVu Sans"/>
                <a:cs typeface="DejaVu Sans"/>
              </a:rPr>
              <a:t> </a:t>
            </a:r>
            <a:r>
              <a:rPr lang="ar-SA" sz="2000" b="1" dirty="0">
                <a:ea typeface="DejaVu Sans"/>
                <a:cs typeface="DejaVu Sans"/>
              </a:rPr>
              <a:t>ﻭ</a:t>
            </a:r>
            <a:r>
              <a:rPr lang="ar-SA" sz="2000" b="1" spc="-15" dirty="0">
                <a:ea typeface="DejaVu Sans"/>
                <a:cs typeface="DejaVu Sans"/>
              </a:rPr>
              <a:t>ﻴ</a:t>
            </a:r>
            <a:r>
              <a:rPr lang="ar-SA" sz="2000" b="1" spc="-40" dirty="0">
                <a:ea typeface="DejaVu Sans"/>
                <a:cs typeface="DejaVu Sans"/>
              </a:rPr>
              <a:t>ﺘ</a:t>
            </a:r>
            <a:r>
              <a:rPr lang="ar-SA" sz="2000" b="1" spc="-30" dirty="0">
                <a:ea typeface="DejaVu Sans"/>
                <a:cs typeface="DejaVu Sans"/>
              </a:rPr>
              <a:t>ﺤﺩ</a:t>
            </a:r>
            <a:r>
              <a:rPr lang="ar-SA" sz="2000" b="1" spc="-55" dirty="0">
                <a:ea typeface="DejaVu Sans"/>
                <a:cs typeface="DejaVu Sans"/>
              </a:rPr>
              <a:t>ﺩ</a:t>
            </a:r>
            <a:r>
              <a:rPr lang="ar-SA" sz="2000" b="1" spc="15" dirty="0">
                <a:ea typeface="DejaVu Sans"/>
                <a:cs typeface="DejaVu Sans"/>
              </a:rPr>
              <a:t> </a:t>
            </a:r>
            <a:r>
              <a:rPr lang="ar-SA" sz="2000" b="1" dirty="0">
                <a:ea typeface="DejaVu Sans"/>
                <a:cs typeface="DejaVu Sans"/>
              </a:rPr>
              <a:t>ﺍ</a:t>
            </a:r>
            <a:r>
              <a:rPr lang="ar-SA" sz="2000" b="1" spc="-40" dirty="0">
                <a:ea typeface="DejaVu Sans"/>
                <a:cs typeface="DejaVu Sans"/>
              </a:rPr>
              <a:t>ﻨ</a:t>
            </a:r>
            <a:r>
              <a:rPr lang="ar-SA" sz="2000" b="1" spc="-15" dirty="0">
                <a:ea typeface="DejaVu Sans"/>
                <a:cs typeface="DejaVu Sans"/>
              </a:rPr>
              <a:t>ﺘ</a:t>
            </a:r>
            <a:r>
              <a:rPr lang="ar-SA" sz="2000" b="1" spc="-30" dirty="0">
                <a:ea typeface="DejaVu Sans"/>
                <a:cs typeface="DejaVu Sans"/>
              </a:rPr>
              <a:t>ﻘ</a:t>
            </a:r>
            <a:r>
              <a:rPr lang="ar-SA" sz="2000" b="1" spc="30" dirty="0">
                <a:ea typeface="DejaVu Sans"/>
                <a:cs typeface="DejaVu Sans"/>
              </a:rPr>
              <a:t>ﺎ</a:t>
            </a:r>
            <a:r>
              <a:rPr lang="ar-SA" sz="2000" b="1" spc="5" dirty="0">
                <a:ea typeface="DejaVu Sans"/>
                <a:cs typeface="DejaVu Sans"/>
              </a:rPr>
              <a:t>ﻟ</a:t>
            </a:r>
            <a:r>
              <a:rPr lang="ar-SA" sz="2000" b="1" spc="30" dirty="0">
                <a:ea typeface="DejaVu Sans"/>
                <a:cs typeface="DejaVu Sans"/>
              </a:rPr>
              <a:t>ﻪ</a:t>
            </a:r>
            <a:r>
              <a:rPr lang="ar-SA" sz="2000" b="1" spc="-5" dirty="0">
                <a:ea typeface="DejaVu Sans"/>
                <a:cs typeface="DejaVu Sans"/>
              </a:rPr>
              <a:t> </a:t>
            </a:r>
            <a:r>
              <a:rPr lang="ar-SA" sz="2000" b="1" dirty="0">
                <a:ea typeface="DejaVu Sans"/>
                <a:cs typeface="DejaVu Sans"/>
              </a:rPr>
              <a:t>ﻤ</a:t>
            </a:r>
            <a:r>
              <a:rPr lang="ar-SA" sz="2000" b="1" spc="20" dirty="0">
                <a:ea typeface="DejaVu Sans"/>
                <a:cs typeface="DejaVu Sans"/>
              </a:rPr>
              <a:t>ﻥ</a:t>
            </a:r>
            <a:r>
              <a:rPr lang="ar-SA" sz="2000" b="1" spc="-30" dirty="0">
                <a:ea typeface="DejaVu Sans"/>
                <a:cs typeface="DejaVu Sans"/>
              </a:rPr>
              <a:t> </a:t>
            </a:r>
            <a:r>
              <a:rPr lang="ar-SA" sz="2000" b="1" dirty="0">
                <a:ea typeface="DejaVu Sans"/>
                <a:cs typeface="DejaVu Sans"/>
              </a:rPr>
              <a:t>ﻤ</a:t>
            </a:r>
            <a:r>
              <a:rPr lang="ar-SA" sz="2000" b="1" spc="5" dirty="0">
                <a:ea typeface="DejaVu Sans"/>
                <a:cs typeface="DejaVu Sans"/>
              </a:rPr>
              <a:t>ﺭ</a:t>
            </a:r>
            <a:r>
              <a:rPr lang="ar-SA" sz="2000" b="1" spc="-30" dirty="0">
                <a:ea typeface="DejaVu Sans"/>
                <a:cs typeface="DejaVu Sans"/>
              </a:rPr>
              <a:t>ﺤ</a:t>
            </a:r>
            <a:r>
              <a:rPr lang="ar-SA" sz="2000" b="1" spc="30" dirty="0">
                <a:ea typeface="DejaVu Sans"/>
                <a:cs typeface="DejaVu Sans"/>
              </a:rPr>
              <a:t>ﻠﺔ</a:t>
            </a:r>
            <a:r>
              <a:rPr lang="ar-SA" sz="2000" b="1" spc="65" dirty="0">
                <a:ea typeface="DejaVu Sans"/>
                <a:cs typeface="DejaVu Sans"/>
              </a:rPr>
              <a:t> </a:t>
            </a:r>
            <a:r>
              <a:rPr lang="ar-SA" sz="2000" b="1" dirty="0">
                <a:ea typeface="DejaVu Sans"/>
                <a:cs typeface="DejaVu Sans"/>
              </a:rPr>
              <a:t>ﺇ</a:t>
            </a:r>
            <a:r>
              <a:rPr lang="ar-SA" sz="2000" b="1" spc="5" dirty="0">
                <a:ea typeface="DejaVu Sans"/>
                <a:cs typeface="DejaVu Sans"/>
              </a:rPr>
              <a:t>ﻟ</a:t>
            </a:r>
            <a:r>
              <a:rPr lang="ar-SA" sz="2000" b="1" dirty="0">
                <a:ea typeface="DejaVu Sans"/>
                <a:cs typeface="DejaVu Sans"/>
              </a:rPr>
              <a:t>ﻰ</a:t>
            </a:r>
            <a:r>
              <a:rPr lang="ar-SA" sz="2000" b="1" spc="90" dirty="0">
                <a:ea typeface="DejaVu Sans"/>
                <a:cs typeface="DejaVu Sans"/>
              </a:rPr>
              <a:t> </a:t>
            </a:r>
            <a:r>
              <a:rPr lang="ar-SA" sz="2000" b="1" dirty="0">
                <a:ea typeface="DejaVu Sans"/>
                <a:cs typeface="DejaVu Sans"/>
              </a:rPr>
              <a:t>ﺃ</a:t>
            </a:r>
            <a:r>
              <a:rPr lang="ar-SA" sz="2000" b="1" spc="-30" dirty="0">
                <a:ea typeface="DejaVu Sans"/>
                <a:cs typeface="DejaVu Sans"/>
              </a:rPr>
              <a:t>ﺨ</a:t>
            </a:r>
            <a:r>
              <a:rPr lang="ar-SA" sz="2000" b="1" spc="5" dirty="0">
                <a:ea typeface="DejaVu Sans"/>
                <a:cs typeface="DejaVu Sans"/>
              </a:rPr>
              <a:t>ﺭ</a:t>
            </a:r>
            <a:r>
              <a:rPr lang="ar-SA" sz="2000" b="1" spc="-30" dirty="0">
                <a:ea typeface="DejaVu Sans"/>
                <a:cs typeface="DejaVu Sans"/>
              </a:rPr>
              <a:t>ﻯ</a:t>
            </a:r>
            <a:r>
              <a:rPr lang="ar-SA" sz="2000" b="1" dirty="0">
                <a:ea typeface="DejaVu Sans"/>
                <a:cs typeface="DejaVu Sans"/>
              </a:rPr>
              <a:t> ﻨ</a:t>
            </a:r>
            <a:r>
              <a:rPr lang="ar-SA" sz="2000" b="1" spc="-15" dirty="0">
                <a:ea typeface="DejaVu Sans"/>
                <a:cs typeface="DejaVu Sans"/>
              </a:rPr>
              <a:t>ﺘ</a:t>
            </a:r>
            <a:r>
              <a:rPr lang="ar-SA" sz="2000" b="1" spc="-40" dirty="0">
                <a:ea typeface="DejaVu Sans"/>
                <a:cs typeface="DejaVu Sans"/>
              </a:rPr>
              <a:t>ﻴ</a:t>
            </a:r>
            <a:r>
              <a:rPr lang="ar-SA" sz="2000" b="1" spc="-30" dirty="0">
                <a:ea typeface="DejaVu Sans"/>
                <a:cs typeface="DejaVu Sans"/>
              </a:rPr>
              <a:t>ﺠ</a:t>
            </a:r>
            <a:r>
              <a:rPr lang="ar-SA" sz="2000" b="1" spc="30" dirty="0">
                <a:ea typeface="DejaVu Sans"/>
                <a:cs typeface="DejaVu Sans"/>
              </a:rPr>
              <a:t>ﺔ</a:t>
            </a:r>
            <a:r>
              <a:rPr lang="ar-SA" sz="2000" b="1" spc="45" dirty="0">
                <a:ea typeface="DejaVu Sans"/>
                <a:cs typeface="DejaVu Sans"/>
              </a:rPr>
              <a:t> </a:t>
            </a:r>
            <a:r>
              <a:rPr lang="ar-SA" sz="2000" b="1" dirty="0">
                <a:ea typeface="DejaVu Sans"/>
                <a:cs typeface="DejaVu Sans"/>
              </a:rPr>
              <a:t>ﻟ</a:t>
            </a:r>
            <a:r>
              <a:rPr lang="ar-SA" sz="2000" b="1" spc="-15" dirty="0">
                <a:ea typeface="DejaVu Sans"/>
                <a:cs typeface="DejaVu Sans"/>
              </a:rPr>
              <a:t>ﺘ</a:t>
            </a:r>
            <a:r>
              <a:rPr lang="ar-SA" sz="2000" b="1" spc="5" dirty="0">
                <a:ea typeface="DejaVu Sans"/>
                <a:cs typeface="DejaVu Sans"/>
              </a:rPr>
              <a:t>ﺄ</a:t>
            </a:r>
            <a:r>
              <a:rPr lang="ar-SA" sz="2000" b="1" spc="-15" dirty="0">
                <a:ea typeface="DejaVu Sans"/>
                <a:cs typeface="DejaVu Sans"/>
              </a:rPr>
              <a:t>ﺜ</a:t>
            </a:r>
            <a:r>
              <a:rPr lang="ar-SA" sz="2000" b="1" spc="-40" dirty="0">
                <a:ea typeface="DejaVu Sans"/>
                <a:cs typeface="DejaVu Sans"/>
              </a:rPr>
              <a:t>ﻴ</a:t>
            </a:r>
            <a:r>
              <a:rPr lang="ar-SA" sz="2000" b="1" spc="5" dirty="0">
                <a:ea typeface="DejaVu Sans"/>
                <a:cs typeface="DejaVu Sans"/>
              </a:rPr>
              <a:t>ﺭ</a:t>
            </a:r>
            <a:r>
              <a:rPr lang="ar-SA" sz="2000" b="1" spc="65" dirty="0">
                <a:ea typeface="DejaVu Sans"/>
                <a:cs typeface="DejaVu Sans"/>
              </a:rPr>
              <a:t> </a:t>
            </a:r>
            <a:r>
              <a:rPr lang="ar-SA" sz="2000" b="1" dirty="0">
                <a:ea typeface="DejaVu Sans"/>
                <a:cs typeface="DejaVu Sans"/>
              </a:rPr>
              <a:t>ﺃ</a:t>
            </a:r>
            <a:r>
              <a:rPr lang="ar-SA" sz="2000" b="1" spc="5" dirty="0">
                <a:ea typeface="DejaVu Sans"/>
                <a:cs typeface="DejaVu Sans"/>
              </a:rPr>
              <a:t>ﺭ</a:t>
            </a:r>
            <a:r>
              <a:rPr lang="ar-SA" sz="2000" b="1" spc="-15" dirty="0">
                <a:ea typeface="DejaVu Sans"/>
                <a:cs typeface="DejaVu Sans"/>
              </a:rPr>
              <a:t>ﺒ</a:t>
            </a:r>
            <a:r>
              <a:rPr lang="ar-SA" sz="2000" b="1" spc="20" dirty="0">
                <a:ea typeface="DejaVu Sans"/>
                <a:cs typeface="DejaVu Sans"/>
              </a:rPr>
              <a:t>ﻌ</a:t>
            </a:r>
            <a:r>
              <a:rPr lang="ar-SA" sz="2000" b="1" spc="5" dirty="0">
                <a:ea typeface="DejaVu Sans"/>
                <a:cs typeface="DejaVu Sans"/>
              </a:rPr>
              <a:t>ﺔ</a:t>
            </a:r>
            <a:r>
              <a:rPr lang="ar-SA" sz="2000" b="1" spc="60" dirty="0">
                <a:ea typeface="DejaVu Sans"/>
                <a:cs typeface="DejaVu Sans"/>
              </a:rPr>
              <a:t> </a:t>
            </a:r>
            <a:r>
              <a:rPr lang="ar-SA" sz="2000" b="1" dirty="0">
                <a:ea typeface="DejaVu Sans"/>
                <a:cs typeface="DejaVu Sans"/>
              </a:rPr>
              <a:t>ﻋ</a:t>
            </a:r>
            <a:r>
              <a:rPr lang="ar-SA" sz="2000" b="1" spc="-15" dirty="0">
                <a:ea typeface="DejaVu Sans"/>
                <a:cs typeface="DejaVu Sans"/>
              </a:rPr>
              <a:t>ﻭ</a:t>
            </a:r>
            <a:r>
              <a:rPr lang="ar-SA" sz="2000" b="1" spc="50" dirty="0">
                <a:ea typeface="DejaVu Sans"/>
                <a:cs typeface="DejaVu Sans"/>
              </a:rPr>
              <a:t>ﺍ</a:t>
            </a:r>
            <a:r>
              <a:rPr lang="ar-SA" sz="2000" b="1" spc="30" dirty="0">
                <a:ea typeface="DejaVu Sans"/>
                <a:cs typeface="DejaVu Sans"/>
              </a:rPr>
              <a:t>ﻤ</a:t>
            </a:r>
            <a:r>
              <a:rPr lang="ar-SA" sz="2000" b="1" spc="-15" dirty="0">
                <a:latin typeface="DejaVu Sans"/>
                <a:ea typeface="DejaVu Sans"/>
                <a:cs typeface="Times New Roman"/>
              </a:rPr>
              <a:t>ل</a:t>
            </a:r>
            <a:r>
              <a:rPr lang="ar-SA" sz="2000" b="1" spc="65" dirty="0">
                <a:ea typeface="DejaVu Sans"/>
                <a:cs typeface="DejaVu Sans"/>
              </a:rPr>
              <a:t> </a:t>
            </a:r>
            <a:r>
              <a:rPr lang="ar-SA" sz="2000" b="1" dirty="0">
                <a:ea typeface="DejaVu Sans"/>
                <a:cs typeface="DejaVu Sans"/>
              </a:rPr>
              <a:t>ﺃ</a:t>
            </a:r>
            <a:r>
              <a:rPr lang="ar-SA" sz="2000" b="1" spc="10" dirty="0">
                <a:ea typeface="DejaVu Sans"/>
                <a:cs typeface="DejaVu Sans"/>
              </a:rPr>
              <a:t>ﺴ</a:t>
            </a:r>
            <a:r>
              <a:rPr lang="ar-SA" sz="2000" b="1" spc="30" dirty="0">
                <a:ea typeface="DejaVu Sans"/>
                <a:cs typeface="DejaVu Sans"/>
              </a:rPr>
              <a:t>ﺎ</a:t>
            </a:r>
            <a:r>
              <a:rPr lang="ar-SA" sz="2000" b="1" spc="10" dirty="0">
                <a:ea typeface="DejaVu Sans"/>
                <a:cs typeface="DejaVu Sans"/>
              </a:rPr>
              <a:t>ﺴ</a:t>
            </a:r>
            <a:r>
              <a:rPr lang="ar-SA" sz="2000" b="1" spc="-40" dirty="0">
                <a:ea typeface="DejaVu Sans"/>
                <a:cs typeface="DejaVu Sans"/>
              </a:rPr>
              <a:t>ﻴ</a:t>
            </a:r>
            <a:r>
              <a:rPr lang="ar-SA" sz="2000" b="1" spc="30" dirty="0">
                <a:ea typeface="DejaVu Sans"/>
                <a:cs typeface="DejaVu Sans"/>
              </a:rPr>
              <a:t>ﺔ</a:t>
            </a:r>
            <a:r>
              <a:rPr lang="ar-SA" sz="2000" b="1" spc="10" dirty="0">
                <a:ea typeface="DejaVu Sans"/>
                <a:cs typeface="DejaVu Sans"/>
              </a:rPr>
              <a:t> </a:t>
            </a:r>
            <a:r>
              <a:rPr lang="ar-SA" sz="2000" b="1" dirty="0">
                <a:ea typeface="DejaVu Sans"/>
                <a:cs typeface="DejaVu Sans"/>
              </a:rPr>
              <a:t>ﺤ</a:t>
            </a:r>
            <a:r>
              <a:rPr lang="ar-SA" sz="2000" b="1" spc="-30" dirty="0">
                <a:ea typeface="DejaVu Sans"/>
                <a:cs typeface="DejaVu Sans"/>
              </a:rPr>
              <a:t>ﺩ</a:t>
            </a:r>
            <a:r>
              <a:rPr lang="ar-SA" sz="2000" b="1" spc="-55" dirty="0">
                <a:ea typeface="DejaVu Sans"/>
                <a:cs typeface="DejaVu Sans"/>
              </a:rPr>
              <a:t>ﺩ</a:t>
            </a:r>
            <a:r>
              <a:rPr lang="ar-SA" sz="2000" b="1" spc="-35" dirty="0">
                <a:ea typeface="DejaVu Sans"/>
                <a:cs typeface="DejaVu Sans"/>
              </a:rPr>
              <a:t>ﻫ</a:t>
            </a:r>
            <a:r>
              <a:rPr lang="ar-SA" sz="2000" b="1" spc="30" dirty="0">
                <a:ea typeface="DejaVu Sans"/>
                <a:cs typeface="DejaVu Sans"/>
              </a:rPr>
              <a:t>ﺎ</a:t>
            </a:r>
            <a:r>
              <a:rPr lang="ar-SA" sz="2000" b="1" dirty="0">
                <a:ea typeface="DejaVu Sans"/>
                <a:cs typeface="DejaVu Sans"/>
              </a:rPr>
              <a:t> ﺒ</a:t>
            </a:r>
            <a:r>
              <a:rPr lang="ar-SA" sz="2000" b="1" spc="-40" dirty="0">
                <a:ea typeface="DejaVu Sans"/>
                <a:cs typeface="DejaVu Sans"/>
              </a:rPr>
              <a:t>ﻴ</a:t>
            </a:r>
            <a:r>
              <a:rPr lang="ar-SA" sz="2000" b="1" spc="30" dirty="0">
                <a:ea typeface="DejaVu Sans"/>
                <a:cs typeface="DejaVu Sans"/>
              </a:rPr>
              <a:t>ﺎ</a:t>
            </a:r>
            <a:r>
              <a:rPr lang="ar-SA" sz="2000" b="1" spc="-30" dirty="0">
                <a:ea typeface="DejaVu Sans"/>
                <a:cs typeface="DejaVu Sans"/>
              </a:rPr>
              <a:t>ﺠ</a:t>
            </a:r>
            <a:r>
              <a:rPr lang="ar-SA" sz="2000" b="1" spc="-40" dirty="0">
                <a:ea typeface="DejaVu Sans"/>
                <a:cs typeface="DejaVu Sans"/>
              </a:rPr>
              <a:t>ﻴ</a:t>
            </a:r>
            <a:r>
              <a:rPr lang="ar-SA" sz="2000" b="1" spc="30" dirty="0">
                <a:latin typeface="DejaVu Sans"/>
                <a:ea typeface="DejaVu Sans"/>
                <a:cs typeface="Times New Roman"/>
              </a:rPr>
              <a:t>ـ</a:t>
            </a:r>
            <a:r>
              <a:rPr lang="ar-SA" sz="2000" b="1" spc="30" dirty="0">
                <a:ea typeface="DejaVu Sans"/>
                <a:cs typeface="DejaVu Sans"/>
              </a:rPr>
              <a:t>ﻪ</a:t>
            </a:r>
            <a:r>
              <a:rPr lang="ar-SA" sz="2000" b="1" dirty="0">
                <a:ea typeface="DejaVu Sans"/>
                <a:cs typeface="DejaVu Sans"/>
              </a:rPr>
              <a:t> ﻋﻠﻰ ﺍﻟﻨﺤﻭ ﺍﻵﺘﻲ</a:t>
            </a:r>
            <a:r>
              <a:rPr lang="en-US" sz="2000" b="1" dirty="0">
                <a:latin typeface="Times New Roman"/>
                <a:ea typeface="DejaVu Sans"/>
              </a:rPr>
              <a:t>:</a:t>
            </a:r>
            <a:r>
              <a:rPr lang="en-US" sz="2000" b="1" dirty="0">
                <a:latin typeface="DejaVu Sans"/>
                <a:ea typeface="DejaVu Sans"/>
                <a:cs typeface="DejaVu Sans"/>
              </a:rPr>
              <a:t> </a:t>
            </a:r>
            <a:r>
              <a:rPr lang="en-US" sz="2000" b="1" dirty="0">
                <a:latin typeface="Times New Roman"/>
                <a:ea typeface="DejaVu Sans"/>
              </a:rPr>
              <a:t>.1</a:t>
            </a:r>
            <a:r>
              <a:rPr lang="ar-SA" sz="2000" b="1" dirty="0">
                <a:ea typeface="DejaVu Sans"/>
                <a:cs typeface="DejaVu Sans"/>
              </a:rPr>
              <a:t>ﺍﻟﻨﻀﺞ </a:t>
            </a:r>
            <a:r>
              <a:rPr lang="ar-SA" sz="2000" b="1" dirty="0">
                <a:latin typeface="DejaVu Sans"/>
                <a:ea typeface="DejaVu Sans"/>
                <a:cs typeface="Times New Roman"/>
              </a:rPr>
              <a:t>،</a:t>
            </a:r>
            <a:r>
              <a:rPr lang="en-US" sz="2000" b="1" dirty="0">
                <a:latin typeface="Times New Roman"/>
                <a:ea typeface="DejaVu Sans"/>
              </a:rPr>
              <a:t>.2</a:t>
            </a:r>
            <a:r>
              <a:rPr lang="ar-SA" sz="2000" b="1" dirty="0">
                <a:ea typeface="DejaVu Sans"/>
                <a:cs typeface="DejaVu Sans"/>
              </a:rPr>
              <a:t>ﺍﻟﺨﺒﺭﺍﺕ ﺃﻭ ﺍﻟﺘﻔﺎﻋ</a:t>
            </a:r>
            <a:r>
              <a:rPr lang="ar-SA" sz="2000" b="1" dirty="0">
                <a:latin typeface="DejaVu Sans"/>
                <a:ea typeface="DejaVu Sans"/>
                <a:cs typeface="Times New Roman"/>
              </a:rPr>
              <a:t>ل</a:t>
            </a:r>
            <a:r>
              <a:rPr lang="ar-SA" sz="2000" b="1" dirty="0">
                <a:ea typeface="DejaVu Sans"/>
                <a:cs typeface="DejaVu Sans"/>
              </a:rPr>
              <a:t> ﻤﻊ ﺍﻟﺒﻴﺌﺔ</a:t>
            </a:r>
            <a:r>
              <a:rPr lang="ar-SA" sz="2000" b="1" dirty="0">
                <a:latin typeface="DejaVu Sans"/>
                <a:ea typeface="DejaVu Sans"/>
                <a:cs typeface="Times New Roman"/>
              </a:rPr>
              <a:t>،</a:t>
            </a:r>
            <a:r>
              <a:rPr lang="en-US" sz="2000" b="1" dirty="0">
                <a:latin typeface="Times New Roman"/>
                <a:ea typeface="DejaVu Sans"/>
              </a:rPr>
              <a:t>.3</a:t>
            </a:r>
            <a:r>
              <a:rPr lang="ar-SA" sz="2000" b="1" dirty="0">
                <a:ea typeface="DejaVu Sans"/>
                <a:cs typeface="DejaVu Sans"/>
              </a:rPr>
              <a:t>ﺍﻟﺘﻔﺎﻋ</a:t>
            </a:r>
            <a:r>
              <a:rPr lang="ar-SA" sz="2000" b="1" dirty="0">
                <a:latin typeface="DejaVu Sans"/>
                <a:ea typeface="DejaVu Sans"/>
                <a:cs typeface="Times New Roman"/>
              </a:rPr>
              <a:t>ل</a:t>
            </a:r>
            <a:r>
              <a:rPr lang="ar-SA" sz="2000" b="1" dirty="0">
                <a:ea typeface="DejaVu Sans"/>
                <a:cs typeface="DejaVu Sans"/>
              </a:rPr>
              <a:t> ﻤﻊ ﺍﻟﺒﻴﺌﺔ ﺍﻻﺠﺘﻤﺎﻋﻴﺔ</a:t>
            </a:r>
            <a:r>
              <a:rPr lang="en-US" sz="2000" b="1" dirty="0">
                <a:latin typeface="Times New Roman"/>
                <a:ea typeface="DejaVu Sans"/>
              </a:rPr>
              <a:t>,</a:t>
            </a:r>
            <a:r>
              <a:rPr lang="ar-SA" sz="2000" b="1" dirty="0">
                <a:ea typeface="DejaVu Sans"/>
                <a:cs typeface="DejaVu Sans"/>
              </a:rPr>
              <a:t>ﻭ</a:t>
            </a:r>
            <a:r>
              <a:rPr lang="en-US" sz="2000" b="1" dirty="0">
                <a:latin typeface="Times New Roman"/>
                <a:ea typeface="DejaVu Sans"/>
              </a:rPr>
              <a:t>.4</a:t>
            </a:r>
            <a:r>
              <a:rPr lang="en-US" sz="2000" b="1" dirty="0">
                <a:latin typeface="DejaVu Sans"/>
                <a:ea typeface="DejaVu Sans"/>
                <a:cs typeface="DejaVu Sans"/>
              </a:rPr>
              <a:t> </a:t>
            </a:r>
            <a:r>
              <a:rPr lang="ar-SA" sz="2000" b="1" dirty="0" smtClean="0">
                <a:latin typeface="DejaVu Sans"/>
                <a:ea typeface="DejaVu Sans"/>
                <a:cs typeface="DejaVu Sans"/>
              </a:rPr>
              <a:t>ﺍﻟﺘﻭﺍﺯﻥ</a:t>
            </a:r>
            <a:r>
              <a:rPr lang="ar-IQ" sz="2000" b="1" dirty="0">
                <a:latin typeface="DejaVu Sans"/>
                <a:ea typeface="DejaVu Sans"/>
                <a:cs typeface="DejaVu Sans"/>
              </a:rPr>
              <a:t> ﻴﺘﺄﺜﺭ ﺍﻟﻨﻤﻭ ﺍﻟﻌﻘﻠﻲ ﺒﺎﻟﻨﺴﺒﺔ ﻟﺒﻴﺎﺠﻴﻪ ﺒﺎﻟﺘﻐﻴﺭﺍﺕ ﺍﻟﺘﻲ ﺘﺤﺩﺙ ﻓﻲ ﺍﻟﺠﻭﺍﻨﺏ ﺍﻟﺒﺩﻨﻴﺔ ﻭﺍﻟﻌﻘﻠﻴﺔ ﻟﻠﻔﺭﺩ ، ﻭﺒﺨﺎﺼﺔ ﺍﻟﺘﻐـﻴﺭﺍﺕ ﻓﻲ ﺍﻟﻤﺦ ﻭﺍﻟﺠﻬﺎﺯ ﺍﻟﻌﺼﺒﻲ . ﻜﻤﺎ ﻴﺘﺄﺜﺭ ﺍﻟﻨﻤﻭ ﺍﻟﻌﻘﻠﻲ ﺃﻴﻀﺎﹰ ﺒﺎﻟﺨﺒﺭﺍﺕ ﺍﻟﺘﻲ ﻴﻜﺘﺴﺒﻬﺎ ﺍﻟﻔﺭﺩ. </a:t>
            </a:r>
            <a:r>
              <a:rPr lang="ar-IQ" sz="2000" b="1" dirty="0" smtClean="0">
                <a:latin typeface="DejaVu Sans"/>
                <a:ea typeface="DejaVu Sans"/>
                <a:cs typeface="DejaVu Sans"/>
              </a:rPr>
              <a:t>ﻭﻤﻴﺯ </a:t>
            </a:r>
            <a:r>
              <a:rPr lang="ar-IQ" sz="2000" b="1" dirty="0">
                <a:latin typeface="DejaVu Sans"/>
                <a:ea typeface="DejaVu Sans"/>
                <a:cs typeface="DejaVu Sans"/>
              </a:rPr>
              <a:t>ﺒﻴﺎﺠﻴﻪ ﺒﻴـﻥ ﻨـﻭﻋﻴﻥ ﻤـﻥ ﺍﻟﺨﺒﺭﺍﺕ ﻫﻲ ﺍﻟﺨﺒﺭﺍﺕ ﺍﻟﻔﻴﺯﻴﺎﺌﻴﺔ )ﺍﻟﺒﺩﻨﻴﺔ( ﻭﺍﻟﺨﺒﺭﺍﺕ ﺍﻟﻤﻨﻁﻘﻴﺔ – ﺍﻟﺭﻴﺎﻀﻴﺔ) </a:t>
            </a:r>
            <a:r>
              <a:rPr lang="ar-IQ" sz="2000" b="1" dirty="0" smtClean="0">
                <a:latin typeface="DejaVu Sans"/>
                <a:ea typeface="DejaVu Sans"/>
                <a:cs typeface="DejaVu Sans"/>
              </a:rPr>
              <a:t>. </a:t>
            </a:r>
            <a:r>
              <a:rPr lang="ar-IQ" sz="2000" b="1" dirty="0">
                <a:latin typeface="DejaVu Sans"/>
                <a:ea typeface="DejaVu Sans"/>
                <a:cs typeface="DejaVu Sans"/>
              </a:rPr>
              <a:t>ﻭﻓﻴﻤﺎ ﻴﺘﻌﻠﻕ ﺒﺎﻟﺨﺒﺭﺓ ﺍﻟﻔﻴﺯﻴﺎﺌﻴﺔ ﻓﻬﻲ </a:t>
            </a:r>
            <a:r>
              <a:rPr lang="ar-IQ" sz="2000" b="1" dirty="0" smtClean="0">
                <a:latin typeface="DejaVu Sans"/>
                <a:ea typeface="DejaVu Sans"/>
                <a:cs typeface="DejaVu Sans"/>
              </a:rPr>
              <a:t>ﺘﻔﺎﻋل</a:t>
            </a:r>
            <a:r>
              <a:rPr lang="ar-IQ" sz="2000" b="1" dirty="0">
                <a:latin typeface="DejaVu Sans"/>
                <a:ea typeface="DejaVu Sans"/>
                <a:cs typeface="DejaVu Sans"/>
              </a:rPr>
              <a:t> </a:t>
            </a:r>
            <a:r>
              <a:rPr lang="ar-IQ" sz="2000" b="1" dirty="0" smtClean="0">
                <a:latin typeface="DejaVu Sans"/>
                <a:ea typeface="DejaVu Sans"/>
                <a:cs typeface="DejaVu Sans"/>
              </a:rPr>
              <a:t>ﺍﻟﻔﺭﺩ ﻤﻊ ﺍﻷﺸﻴﺎﺀ ﺍﻟﻤﺤﺴﻭﺴﺔ ﻓﻲ ﺒﻴﺌﺘﻪ ، ﻴﺘﻌﺭﻑ ﻤﻥ ﺨﻼﻟﻬﺎ ﻋﻠﻰ ﺃﺴﻤﺎﺌﻬﺎ ﻭﺃﻭﺯﺍﻨﻬﺎ ﻭﺨﻭﺍﺼﻬﺎ ﻭﻏﻴﺭﻫـﺎ  . ﺃﻤـﺎ ﺍﻟﻘـﺩﺭﺍﺕ ﺍﻟﻤﻨﻁﻘﻴﺔ ﺍﻟﺭﻴﺎﻀﻴﺔ ﻓﻬﻲ ﺍﻷﻓﻌﺎل ﺍﻟﻌﻘﻠﻴﺔ ﺍﻟﺘﻲ ﻴﻤﺎﺭﺴﻬﺎ ﺍﻷﻓﺭﺍﺩ ﻟﺘﻜﻭﻴﻥ ﻤﺨﻁﻁﺎﺕ ﺫﻫﻨﻴـﺔ ﻭﻓﻘـﺎﹰ ﻟﺨـﺒﺭﺍﺘﻬﻡ . ﺃﻤـﺎ ﺍﻟﺘﻔﺎﻋـل</a:t>
            </a:r>
            <a:r>
              <a:rPr lang="ar-IQ" sz="2000" b="1" dirty="0">
                <a:latin typeface="DejaVu Sans"/>
                <a:ea typeface="DejaVu Sans"/>
                <a:cs typeface="DejaVu Sans"/>
              </a:rPr>
              <a:t> </a:t>
            </a:r>
            <a:r>
              <a:rPr lang="ar-IQ" sz="2000" b="1" dirty="0" smtClean="0">
                <a:latin typeface="DejaVu Sans"/>
                <a:ea typeface="DejaVu Sans"/>
                <a:cs typeface="DejaVu Sans"/>
              </a:rPr>
              <a:t>ﺒﺎﻋﺘﺒﺎﺭﻩ </a:t>
            </a:r>
            <a:r>
              <a:rPr lang="ar-IQ" sz="2000" b="1" dirty="0">
                <a:latin typeface="DejaVu Sans"/>
                <a:ea typeface="DejaVu Sans"/>
                <a:cs typeface="DejaVu Sans"/>
              </a:rPr>
              <a:t>ﺃﺴﺎﺱ ﻤﻬﻡ </a:t>
            </a:r>
            <a:r>
              <a:rPr lang="ar-IQ" sz="2000" b="1" dirty="0" smtClean="0">
                <a:latin typeface="DejaVu Sans"/>
                <a:ea typeface="DejaVu Sans"/>
                <a:cs typeface="DejaVu Sans"/>
              </a:rPr>
              <a:t>ﻟﻨﻤـﻭ ﺍﻻﺠﺘﻤﺎﻋﻲ </a:t>
            </a:r>
            <a:r>
              <a:rPr lang="ar-IQ" sz="2000" b="1" dirty="0">
                <a:latin typeface="DejaVu Sans"/>
                <a:ea typeface="DejaVu Sans"/>
                <a:cs typeface="DejaVu Sans"/>
              </a:rPr>
              <a:t>ﻭﻫﻭ ﺍﻟﻌﺎﻤل ﺍﻟﺜﺎﻟﺙ ﺍﻟﻤﺅﺜﺭ ﻓﻲ ﺍﻟﻨﻤﻭ ﺍﻟﻌﻘﻠﻲ ﻓﻬﻭ ﺘﻔﺎﻋل ﺍﻟﻔﺭﺩ ﻤﻊ ﺍﻵﺨﺭﻴﻥ ﻓﻲ </a:t>
            </a:r>
            <a:r>
              <a:rPr lang="ar-IQ" sz="2000" b="1" dirty="0" smtClean="0">
                <a:latin typeface="DejaVu Sans"/>
                <a:ea typeface="DejaVu Sans"/>
                <a:cs typeface="DejaVu Sans"/>
              </a:rPr>
              <a:t>ﺒﻴﺌﺘﻪ ﺍﻟﻤﻨﻁﻕ  </a:t>
            </a:r>
            <a:r>
              <a:rPr lang="ar-IQ" sz="2000" b="1" dirty="0">
                <a:latin typeface="DejaVu Sans"/>
                <a:ea typeface="DejaVu Sans"/>
                <a:cs typeface="DejaVu Sans"/>
              </a:rPr>
              <a:t>ﻭﻋﻤﻠﻴﺎﺕ ﺍﻟﺘﻔﻜﻴﺭ </a:t>
            </a:r>
            <a:r>
              <a:rPr lang="ar-IQ" sz="2000" b="1" dirty="0" smtClean="0">
                <a:latin typeface="DejaVu Sans"/>
                <a:ea typeface="DejaVu Sans"/>
                <a:cs typeface="DejaVu Sans"/>
              </a:rPr>
              <a:t>ﺍﻟﻤﺠﺭﺩ. ﺃﻤﺎ </a:t>
            </a:r>
            <a:r>
              <a:rPr lang="ar-IQ" sz="2000" b="1" dirty="0">
                <a:latin typeface="DejaVu Sans"/>
                <a:ea typeface="DejaVu Sans"/>
                <a:cs typeface="DejaVu Sans"/>
              </a:rPr>
              <a:t>ﺍﻟﻌﺎﻤل ﺍﻟﺭﺍﺒﻊ ﺍﻟﻤﺅﺜﺭ ﻓﻲ ﺍﻟﻨﻤﻭ ﺍﻟﻌﻘﻠﻲ ﻭﺍﺨﺘﺹ ﺒﻪ ﺒﻴﺎﺠﻴﻪ ﻋﻥ ﻏﻴﺭﻩ ﻤﻥ ﻋﻠﻤﺎﺀ ﺍﻟﻨﻔﺱ ﺍﻟﻤﻌﺭﻓﻲ ﻓﻬـﻭ ﺍﻟﺘـﻭﺍﺯﻥ </a:t>
            </a:r>
            <a:r>
              <a:rPr lang="ar-IQ" sz="2000" b="1" dirty="0" smtClean="0">
                <a:latin typeface="DejaVu Sans"/>
                <a:ea typeface="DejaVu Sans"/>
                <a:cs typeface="DejaVu Sans"/>
              </a:rPr>
              <a:t>ﺍﻟـﺫﻱ ﻴﻌﺘﺒﺭﻩ </a:t>
            </a:r>
            <a:r>
              <a:rPr lang="ar-IQ" sz="2000" b="1" dirty="0">
                <a:latin typeface="DejaVu Sans"/>
                <a:ea typeface="DejaVu Sans"/>
                <a:cs typeface="DejaVu Sans"/>
              </a:rPr>
              <a:t>ﺴﺭ ﺍﻟﻨﻤﻭ ﺍﻟﻤﻌﺭﻓﻲ </a:t>
            </a:r>
            <a:r>
              <a:rPr lang="ar-IQ" sz="2000" b="1" dirty="0" smtClean="0">
                <a:latin typeface="DejaVu Sans"/>
                <a:ea typeface="DejaVu Sans"/>
                <a:cs typeface="DejaVu Sans"/>
              </a:rPr>
              <a:t>.</a:t>
            </a:r>
            <a:r>
              <a:rPr lang="en-US" sz="2000" b="1" dirty="0">
                <a:latin typeface="DejaVu Sans"/>
                <a:ea typeface="DejaVu Sans"/>
                <a:cs typeface="DejaVu Sans"/>
              </a:rPr>
              <a:t> </a:t>
            </a:r>
            <a:endParaRPr lang="ar-IQ" sz="2000" b="1" dirty="0" smtClean="0">
              <a:latin typeface="DejaVu Sans"/>
              <a:ea typeface="DejaVu Sans"/>
              <a:cs typeface="DejaVu Sans"/>
            </a:endParaRPr>
          </a:p>
          <a:p>
            <a:pPr algn="just"/>
            <a:r>
              <a:rPr lang="ar-IQ" sz="2000" b="1" dirty="0" smtClean="0">
                <a:solidFill>
                  <a:srgbClr val="FF0000"/>
                </a:solidFill>
                <a:latin typeface="DejaVu Sans"/>
                <a:ea typeface="DejaVu Sans"/>
                <a:cs typeface="DejaVu Sans"/>
              </a:rPr>
              <a:t>ماهو التوازن  ( </a:t>
            </a:r>
            <a:r>
              <a:rPr lang="en-US" sz="2000" b="1" dirty="0">
                <a:solidFill>
                  <a:srgbClr val="FF0000"/>
                </a:solidFill>
                <a:latin typeface="DejaVu Sans"/>
                <a:ea typeface="DejaVu Sans"/>
                <a:cs typeface="DejaVu Sans"/>
              </a:rPr>
              <a:t>(</a:t>
            </a:r>
            <a:r>
              <a:rPr lang="en-US" sz="2000" b="1" dirty="0" smtClean="0">
                <a:solidFill>
                  <a:srgbClr val="FF0000"/>
                </a:solidFill>
                <a:latin typeface="DejaVu Sans"/>
                <a:ea typeface="DejaVu Sans"/>
                <a:cs typeface="DejaVu Sans"/>
              </a:rPr>
              <a:t>Equilibrium</a:t>
            </a:r>
            <a:r>
              <a:rPr lang="ar-IQ" sz="2000" b="1" dirty="0">
                <a:solidFill>
                  <a:srgbClr val="FF0000"/>
                </a:solidFill>
                <a:latin typeface="DejaVu Sans"/>
                <a:ea typeface="DejaVu Sans"/>
                <a:cs typeface="DejaVu Sans"/>
              </a:rPr>
              <a:t> </a:t>
            </a:r>
            <a:r>
              <a:rPr lang="ar-IQ" sz="2000" b="1" dirty="0" smtClean="0">
                <a:solidFill>
                  <a:srgbClr val="FF0000"/>
                </a:solidFill>
                <a:latin typeface="DejaVu Sans"/>
                <a:ea typeface="DejaVu Sans"/>
                <a:cs typeface="DejaVu Sans"/>
              </a:rPr>
              <a:t> : </a:t>
            </a:r>
          </a:p>
          <a:p>
            <a:pPr algn="just"/>
            <a:r>
              <a:rPr lang="ar-IQ" sz="2000" b="1" dirty="0" smtClean="0">
                <a:latin typeface="DejaVu Sans"/>
                <a:ea typeface="DejaVu Sans"/>
                <a:cs typeface="DejaVu Sans"/>
              </a:rPr>
              <a:t>ﻴﻤﻜﻥ ﺘﻌﺭﻴﻑ ﺍﻟﺘﻭﺍﺯﻥ ﺒﺄﻨﻪ ﺤﺎﻟﺔ ﺍﻻﺴﺘﻘﺭﺍﺭ ﻓﻲ ﺍﻟﺒﻨﻴﺔ ﺍﻟﻤﻌﺭﻓﻴﺔ ﻟﻠﻔﺭﺩ ، ﻭﻴﺘﻁﻠﺏ ﻨﻤﻭ ﻫﺫﻩ ﺍﻟﺒﻨﻴﺔ ﻓﻘﺩﺍﻥ ﺍﻟﻔﺭﺩ ﻟﻬـﺫﺍ ﺍﻻﺴﺘﻘﺭﺍﺭ ﺃﻭ ﺍﻟﺘﻭﺍﺯﻥ . ﻭﻴﺤﺩﺙ ﻓﻘﺩﺍﻥ ﺍﻻﺘﺯﺍﻥ ﻋﻨﺩﻤﺎ ﻴﻭﺍﺠﻪ ﺍﻟﻔﺭﺩ ﻤﻭﻗﻑ ﻤﺸﻜل ﻴﺜﻴﺭ ﻟﺩﻴﻪ ﺘﻨﺎﻗﺽ ﺒﻴﻥ ﻤـﺎ ﻴﻌﺭﻓـﻪ ﻭﻤـﺎ ﻻ ﻴﻌﺭﻓﻪ ، ﻓﻴﺴﻌﻰ ﺇﻟﻰ ﺤل ﻫﺫﺍ ﺍﻟﺘﻨﺎﻗﺽ ﻤﻥ ﺃﺠل ﺍﺴﺘﻌﺎﺩﺓ ﺘﻭﺍﺯﻨﻪ . ﻭﻤﻥ ﺨﻼل ﺴﻠﺴﻠﺔ ﻤﻥ ﺤﺎﻻﺕ ﺍﻟﺘﻭﺍﺯﻥ ﻭﻓﻘـﺩﺍﻥ ﺍﻻﺘـﺯﺍﻥ ﺍﻟﻤﻌﺭﻓﻲ ﺘﻨﻤﻭ ﺍﻟﺒﻨﻴﺔ ﺍﻟﻌﻘﻠﻴﺔ ﻟﻠﻔﺭﺩ ﻭﺘﻨﻀﺞ ﺸﺭﻴﻁﺔ ﺃﻥ ﻻ ﻴﺅﺩﻱ ﻓﻘﺩﺍﻥ ﺍﻻﺘﺯﺍﻥ ﺇﻟﻰ ﺘﺜﺒﻴﻁ ﺍﻟﻬﻤـﻡ ﻭﺍﻹﺤﺒـﺎﻁ . ﺃﻱ ﺃﻥ ﻴﻜـﻭﻥ ﻤﺴﺘﻭﻯ ﺍﻟﻤﻬﺎﻡ ﺍﻟﺠﺩﻴﺩﺓ ﺍﻟﺘﻲ ﻴﻨﺒﻐﻲ ﻋﻠﻰ ﺍﻟﻔﺭﺩ ﻤﻭﺍﺠﻬﺘﻬﺎ ﻭﺤﻠﻬﺎ ﺘﺘﻨﺎﺴﺏ ﻤﻊ ﻁﺒﻴﻌﺔ ﺒﻨﻴﺘﻪ ﺍﻟﻌﻘﻠﻴﺔ ﺍﻟﺤﺎﻟﻴﺔ ﻭﺨﺎﻟﻴﺔ ﻤﻥ ﺍﻟﺘﻌﻘﻴـﺩ ﻜﻤﺎ ﻴﻨﺒﻐﻲ ﺃﻥ ﻻ ﺘﻜﻭﻥ ﺒﺴﻴﻁﺔ ﻤﺒﺘﺫﻟﺔ ﻻ ﺘﺜﻴﺭ ﺩﻭﺍﻓﻌﻪ ﻟﻠﺘﺼﺩﻱ ﻟﻬﺎ. ﻭﻴﺭﻯ ﺒﻴﺎﺠﻴﻪ ﺇﻥ ﺍﺴﺘﻌﺎﺩﺓ ﺍﻟﻔﺭﺩ ﻟﺘﻭﺍﺯﻨﻪ ﻤﺸﺭﻭﻁ ﺒﺘﻭﻓﺭ ﻗﺩﺭﺘﻴﻥ ﺃﺴﺎﺴﻴﺘﻴﻥ ﻟﺩﻴـﻪﻫﻤـﺎ ﺍﻟﺘﻨﻅﻴـﻡ </a:t>
            </a:r>
            <a:r>
              <a:rPr lang="en-US" sz="2000" b="1" dirty="0" smtClean="0">
                <a:latin typeface="DejaVu Sans"/>
                <a:ea typeface="DejaVu Sans"/>
                <a:cs typeface="DejaVu Sans"/>
              </a:rPr>
              <a:t>Organization) </a:t>
            </a:r>
            <a:r>
              <a:rPr lang="ar-IQ" sz="2000" b="1" dirty="0" smtClean="0">
                <a:latin typeface="DejaVu Sans"/>
                <a:ea typeface="DejaVu Sans"/>
                <a:cs typeface="DejaVu Sans"/>
              </a:rPr>
              <a:t> ) ﻭﺍﻟﺘﻜﻴـﻑ </a:t>
            </a:r>
            <a:r>
              <a:rPr lang="en-US" sz="2000" b="1" dirty="0">
                <a:latin typeface="DejaVu Sans"/>
                <a:ea typeface="DejaVu Sans"/>
                <a:cs typeface="DejaVu Sans"/>
              </a:rPr>
              <a:t>Adaptation</a:t>
            </a:r>
            <a:r>
              <a:rPr lang="en-US" sz="2000" b="1" dirty="0" smtClean="0">
                <a:latin typeface="DejaVu Sans"/>
                <a:ea typeface="DejaVu Sans"/>
                <a:cs typeface="DejaVu Sans"/>
              </a:rPr>
              <a:t>)</a:t>
            </a:r>
            <a:r>
              <a:rPr lang="ar-IQ" sz="2000" b="1" dirty="0" smtClean="0">
                <a:latin typeface="DejaVu Sans"/>
                <a:ea typeface="DejaVu Sans"/>
                <a:cs typeface="DejaVu Sans"/>
              </a:rPr>
              <a:t> )</a:t>
            </a:r>
            <a:endParaRPr lang="en-US" sz="2000" b="1" dirty="0">
              <a:latin typeface="DejaVu Sans"/>
              <a:ea typeface="DejaVu Sans"/>
              <a:cs typeface="DejaVu Sans"/>
            </a:endParaRPr>
          </a:p>
          <a:p>
            <a:pPr algn="just"/>
            <a:endParaRPr lang="ar-IQ" sz="2000" b="1" dirty="0" smtClean="0">
              <a:latin typeface="DejaVu Sans"/>
              <a:ea typeface="DejaVu Sans"/>
              <a:cs typeface="DejaVu Sans"/>
            </a:endParaRPr>
          </a:p>
          <a:p>
            <a:pPr algn="just"/>
            <a:endParaRPr lang="ar-IQ" sz="2000" b="1" dirty="0">
              <a:latin typeface="DejaVu Sans"/>
              <a:ea typeface="DejaVu Sans"/>
              <a:cs typeface="DejaVu Sans"/>
            </a:endParaRPr>
          </a:p>
          <a:p>
            <a:endParaRPr lang="en-US" dirty="0"/>
          </a:p>
        </p:txBody>
      </p:sp>
    </p:spTree>
    <p:extLst>
      <p:ext uri="{BB962C8B-B14F-4D97-AF65-F5344CB8AC3E}">
        <p14:creationId xmlns:p14="http://schemas.microsoft.com/office/powerpoint/2010/main" val="3919584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9844" y="764704"/>
            <a:ext cx="8712968" cy="5509200"/>
          </a:xfrm>
          <a:prstGeom prst="rect">
            <a:avLst/>
          </a:prstGeom>
          <a:blipFill>
            <a:blip r:embed="rId2">
              <a:alphaModFix amt="16000"/>
            </a:blip>
            <a:stretch>
              <a:fillRect/>
            </a:stretch>
          </a:blipFill>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ar-IQ" sz="3200" b="1" dirty="0"/>
              <a:t>ﻭﻴﺘﺠﻠﻰ ﺍﻟﺘﻨﻅﻴﻡ ﻓﻲ ﻗﺩﺭﺓ ﺍﻟﻔﺭﺩ ﻋﻠﻰ ﺘﺠﻤﻴﻊ ﺍﻟﺨﺒﺭﺍﺕ ﻭﺘﺭﺘﻴﺒﻬﺎ ﻭﺇﻋﺎﺩﺓ ﺘﺭﺘﻴﺒﻬﺎ ﻭﺘﻭﻀﻴﺢ ﺍﻟﻌﻼﻗﺎﺕ ﺍﻟﺘﻲ ﺘﺭﺒﻁ ﺒﻴﻨﻬﺎ ﻤـﻥ ﺍﺠـل</a:t>
            </a:r>
          </a:p>
          <a:p>
            <a:pPr algn="just"/>
            <a:r>
              <a:rPr lang="ar-IQ" sz="3200" b="1" dirty="0"/>
              <a:t>ﺘﻜﻭﻴﻥ ﺼﻭﺭﺓ ﻜﻠﻴﺔ ﻟﺒﻨﻴﺔ ﺍﻟﻤﻌﺭﻓﺔ ﻭﺍﻟﻌﻤل ﻋﻠﻰ ﺇﻋﺎﺩﺓ ﺘﺭﺘﻴﺏ ﻫﺫﻩ ﺍﻟﺒﻨﻴﺔ ﺒﻌﺩ ﺍﻜﺘﺴﺎﺒﻪ ﺨﺒﺭﺍﺕ ﺠﺩﻴﺩﺓ. ﺃﻤﺎ ﺍﻟﺘﻜﻴﻑ ﻓﻬﻭ ﻤﺤﺎﻭﻟﺔ ﺍﻟﻔﺭﺩ ﺘﻌﺩﻴل ﺒﻨﻴﺘﻪ ﺍﻟﻤﻌﺭﻓﻴﺔ ﻤﻥ ﺃﺠل ﺘﺤﻘﻴﻕ ﺍﻻﻨﺴﺠﺎﻡ ﻭﺍﻟﺘﻨﺎﻏﻡ ﻤﻊ ﺍﻟﻅـﺭﻭﻑ ﻭﺍﻟﻤﻭﺍﻗـﻑ </a:t>
            </a:r>
            <a:r>
              <a:rPr lang="ar-IQ" sz="3200" b="1" dirty="0" smtClean="0"/>
              <a:t>ﺍﻟﺠﺩﻴـﺩﺓ ﺍﻟﻨﺎﺸﺌﺔ </a:t>
            </a:r>
            <a:r>
              <a:rPr lang="ar-IQ" sz="3200" b="1" dirty="0"/>
              <a:t>ﻋﻥ ﺘﻔﺎﻋﻠﻪ ﻤﻊ ﺍﻟﺒﻴﺌﺔ </a:t>
            </a:r>
            <a:r>
              <a:rPr lang="ar-IQ" sz="3200" b="1" dirty="0" smtClean="0"/>
              <a:t>.ﻭﻴﺴﻌﻰ </a:t>
            </a:r>
            <a:r>
              <a:rPr lang="ar-IQ" sz="3200" b="1" dirty="0"/>
              <a:t>ﺍﻟﻔﺭﺩ ﺇﻟﻰ ﺘﺤﻘﻴﻕ ﺍﻟﺘﻜﻴﻑ ﻤﻥ ﺨﻼل ﻋﻤﻠﻴﺘﻴﻥ ﺃﺴﺎﺴﻴﺘﻴﻥ ﻫﻤﺎ </a:t>
            </a:r>
            <a:r>
              <a:rPr lang="ar-IQ" sz="3200" b="1" dirty="0" smtClean="0"/>
              <a:t>:</a:t>
            </a:r>
            <a:endParaRPr lang="en-US" sz="3200" b="1" dirty="0" smtClean="0"/>
          </a:p>
          <a:p>
            <a:pPr algn="just"/>
            <a:r>
              <a:rPr lang="ar-IQ" sz="3200" b="1" dirty="0" smtClean="0"/>
              <a:t> </a:t>
            </a:r>
            <a:r>
              <a:rPr lang="en-US" sz="3200" b="1" dirty="0" smtClean="0">
                <a:solidFill>
                  <a:srgbClr val="FF0000"/>
                </a:solidFill>
              </a:rPr>
              <a:t>-1  </a:t>
            </a:r>
            <a:r>
              <a:rPr lang="ar-IQ" sz="3200" b="1" dirty="0" smtClean="0">
                <a:solidFill>
                  <a:srgbClr val="FF0000"/>
                </a:solidFill>
              </a:rPr>
              <a:t> ﺍﻟﺘﻤﺜﻴل</a:t>
            </a:r>
            <a:r>
              <a:rPr lang="en-US" sz="3200" b="1" dirty="0" smtClean="0">
                <a:solidFill>
                  <a:srgbClr val="FF0000"/>
                </a:solidFill>
              </a:rPr>
              <a:t>Assimilation )   </a:t>
            </a:r>
            <a:r>
              <a:rPr lang="ar-IQ" sz="3200" b="1" dirty="0" smtClean="0">
                <a:solidFill>
                  <a:srgbClr val="FF0000"/>
                </a:solidFill>
              </a:rPr>
              <a:t> </a:t>
            </a:r>
            <a:r>
              <a:rPr lang="en-US" sz="3200" b="1" dirty="0" smtClean="0">
                <a:solidFill>
                  <a:srgbClr val="FF0000"/>
                </a:solidFill>
              </a:rPr>
              <a:t>(</a:t>
            </a:r>
            <a:r>
              <a:rPr lang="ar-IQ" sz="3200" b="1" dirty="0" smtClean="0">
                <a:solidFill>
                  <a:srgbClr val="FF0000"/>
                </a:solidFill>
              </a:rPr>
              <a:t> </a:t>
            </a:r>
          </a:p>
          <a:p>
            <a:pPr algn="just"/>
            <a:r>
              <a:rPr lang="ar-IQ" sz="3200" b="1" dirty="0" smtClean="0">
                <a:solidFill>
                  <a:srgbClr val="FF0000"/>
                </a:solidFill>
              </a:rPr>
              <a:t>2-  ﺍﻟﺘﻭﺍﺅﻡ</a:t>
            </a:r>
            <a:r>
              <a:rPr lang="en-US" sz="3200" b="1" dirty="0" smtClean="0">
                <a:solidFill>
                  <a:srgbClr val="FF0000"/>
                </a:solidFill>
              </a:rPr>
              <a:t>Accommodation)    </a:t>
            </a:r>
            <a:r>
              <a:rPr lang="ar-IQ" sz="3200" b="1" dirty="0" smtClean="0">
                <a:solidFill>
                  <a:srgbClr val="FF0000"/>
                </a:solidFill>
              </a:rPr>
              <a:t> </a:t>
            </a:r>
            <a:r>
              <a:rPr lang="en-US" sz="3200" b="1" dirty="0" smtClean="0">
                <a:solidFill>
                  <a:srgbClr val="FF0000"/>
                </a:solidFill>
              </a:rPr>
              <a:t>(</a:t>
            </a:r>
            <a:r>
              <a:rPr lang="ar-IQ" sz="3200" b="1" dirty="0" smtClean="0"/>
              <a:t> </a:t>
            </a:r>
            <a:endParaRPr lang="en-US" sz="3200" b="1" dirty="0"/>
          </a:p>
          <a:p>
            <a:pPr algn="just"/>
            <a:endParaRPr lang="ar-IQ" sz="3200" b="1" dirty="0"/>
          </a:p>
        </p:txBody>
      </p:sp>
    </p:spTree>
    <p:extLst>
      <p:ext uri="{BB962C8B-B14F-4D97-AF65-F5344CB8AC3E}">
        <p14:creationId xmlns:p14="http://schemas.microsoft.com/office/powerpoint/2010/main" val="1459007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ستطيل 23"/>
          <p:cNvSpPr/>
          <p:nvPr/>
        </p:nvSpPr>
        <p:spPr>
          <a:xfrm>
            <a:off x="223554" y="116632"/>
            <a:ext cx="8928991" cy="6552727"/>
          </a:xfrm>
          <a:prstGeom prst="rect">
            <a:avLst/>
          </a:prstGeom>
          <a:blipFill>
            <a:blip r:embed="rId2">
              <a:alphaModFix amt="16000"/>
            </a:blip>
            <a:stretch>
              <a:fillRect/>
            </a:stretch>
          </a:blipFill>
        </p:spPr>
        <p:style>
          <a:lnRef idx="1">
            <a:schemeClr val="accent6"/>
          </a:lnRef>
          <a:fillRef idx="2">
            <a:schemeClr val="accent6"/>
          </a:fillRef>
          <a:effectRef idx="1">
            <a:schemeClr val="accent6"/>
          </a:effectRef>
          <a:fontRef idx="minor">
            <a:schemeClr val="dk1"/>
          </a:fontRef>
        </p:style>
        <p:txBody>
          <a:bodyPr rtlCol="0" anchor="ctr"/>
          <a:lstStyle/>
          <a:p>
            <a:pPr algn="ctr"/>
            <a:r>
              <a:rPr lang="ar-IQ" dirty="0" smtClean="0"/>
              <a:t>    </a:t>
            </a:r>
            <a:endParaRPr lang="en-US" dirty="0"/>
          </a:p>
        </p:txBody>
      </p:sp>
      <p:sp>
        <p:nvSpPr>
          <p:cNvPr id="26" name="مستطيل 25"/>
          <p:cNvSpPr/>
          <p:nvPr/>
        </p:nvSpPr>
        <p:spPr>
          <a:xfrm>
            <a:off x="4139952" y="315082"/>
            <a:ext cx="2808312" cy="64807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IQ" b="1" dirty="0" smtClean="0"/>
              <a:t>النمو العقلي لبياجية </a:t>
            </a:r>
            <a:endParaRPr lang="en-US" b="1" dirty="0"/>
          </a:p>
        </p:txBody>
      </p:sp>
      <p:cxnSp>
        <p:nvCxnSpPr>
          <p:cNvPr id="28" name="رابط بشكل مرفق 27"/>
          <p:cNvCxnSpPr/>
          <p:nvPr/>
        </p:nvCxnSpPr>
        <p:spPr>
          <a:xfrm rot="16200000" flipH="1">
            <a:off x="6804248" y="987248"/>
            <a:ext cx="1224137" cy="1224136"/>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1033" name="مستطيل 1032"/>
          <p:cNvSpPr/>
          <p:nvPr/>
        </p:nvSpPr>
        <p:spPr>
          <a:xfrm>
            <a:off x="7717382" y="2211385"/>
            <a:ext cx="1080120"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IQ" b="1" dirty="0" smtClean="0"/>
              <a:t>الحس الحركي </a:t>
            </a:r>
            <a:endParaRPr lang="en-US" b="1" dirty="0"/>
          </a:p>
        </p:txBody>
      </p:sp>
      <p:sp>
        <p:nvSpPr>
          <p:cNvPr id="1034" name="مستطيل 1033"/>
          <p:cNvSpPr/>
          <p:nvPr/>
        </p:nvSpPr>
        <p:spPr>
          <a:xfrm>
            <a:off x="7776356" y="3501008"/>
            <a:ext cx="1080120"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IQ" b="1" dirty="0" smtClean="0"/>
              <a:t>ما قبل العمليات</a:t>
            </a:r>
            <a:endParaRPr lang="en-US" b="1" dirty="0"/>
          </a:p>
        </p:txBody>
      </p:sp>
      <p:sp>
        <p:nvSpPr>
          <p:cNvPr id="1035" name="مستطيل 1034"/>
          <p:cNvSpPr/>
          <p:nvPr/>
        </p:nvSpPr>
        <p:spPr>
          <a:xfrm>
            <a:off x="7812360" y="4581128"/>
            <a:ext cx="1008112"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IQ" b="1" dirty="0" smtClean="0"/>
              <a:t>العمليات الحسية</a:t>
            </a:r>
            <a:endParaRPr lang="en-US" b="1" dirty="0"/>
          </a:p>
        </p:txBody>
      </p:sp>
      <p:sp>
        <p:nvSpPr>
          <p:cNvPr id="1036" name="مستطيل 1035"/>
          <p:cNvSpPr/>
          <p:nvPr/>
        </p:nvSpPr>
        <p:spPr>
          <a:xfrm>
            <a:off x="7776356" y="5805264"/>
            <a:ext cx="1080120"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IQ" dirty="0" smtClean="0"/>
              <a:t>ا</a:t>
            </a:r>
            <a:r>
              <a:rPr lang="ar-IQ" b="1" dirty="0" smtClean="0"/>
              <a:t>لمجردات</a:t>
            </a:r>
            <a:r>
              <a:rPr lang="ar-IQ" dirty="0" smtClean="0"/>
              <a:t> </a:t>
            </a:r>
            <a:endParaRPr lang="en-US" dirty="0"/>
          </a:p>
        </p:txBody>
      </p:sp>
      <p:sp>
        <p:nvSpPr>
          <p:cNvPr id="1037" name="سهم للأسفل 1036"/>
          <p:cNvSpPr/>
          <p:nvPr/>
        </p:nvSpPr>
        <p:spPr>
          <a:xfrm>
            <a:off x="8172400" y="2996952"/>
            <a:ext cx="360040" cy="504056"/>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46" name="سهم للأسفل 45"/>
          <p:cNvSpPr/>
          <p:nvPr/>
        </p:nvSpPr>
        <p:spPr>
          <a:xfrm>
            <a:off x="8257442" y="5321213"/>
            <a:ext cx="360040" cy="504056"/>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47" name="سهم للأسفل 46"/>
          <p:cNvSpPr/>
          <p:nvPr/>
        </p:nvSpPr>
        <p:spPr>
          <a:xfrm>
            <a:off x="8249877" y="4149080"/>
            <a:ext cx="360040" cy="432048"/>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038" name="سداسي 1037"/>
          <p:cNvSpPr/>
          <p:nvPr/>
        </p:nvSpPr>
        <p:spPr>
          <a:xfrm>
            <a:off x="5580112" y="2132856"/>
            <a:ext cx="1368152" cy="576064"/>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b="1" dirty="0" smtClean="0"/>
              <a:t>التوازن</a:t>
            </a:r>
            <a:r>
              <a:rPr lang="ar-IQ" dirty="0" smtClean="0"/>
              <a:t> </a:t>
            </a:r>
            <a:endParaRPr lang="en-US" dirty="0"/>
          </a:p>
        </p:txBody>
      </p:sp>
      <p:sp>
        <p:nvSpPr>
          <p:cNvPr id="1040" name="سداسي 1039"/>
          <p:cNvSpPr/>
          <p:nvPr/>
        </p:nvSpPr>
        <p:spPr>
          <a:xfrm>
            <a:off x="4283968" y="2132856"/>
            <a:ext cx="1296144" cy="576064"/>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b="1" dirty="0" smtClean="0"/>
              <a:t>البيئة الاجتماعية </a:t>
            </a:r>
            <a:endParaRPr lang="en-US" b="1" dirty="0"/>
          </a:p>
        </p:txBody>
      </p:sp>
      <p:sp>
        <p:nvSpPr>
          <p:cNvPr id="1041" name="سداسي 1040"/>
          <p:cNvSpPr/>
          <p:nvPr/>
        </p:nvSpPr>
        <p:spPr>
          <a:xfrm>
            <a:off x="2915816" y="2132856"/>
            <a:ext cx="1368152" cy="576064"/>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b="1" dirty="0" smtClean="0"/>
              <a:t>البيئة المادية  </a:t>
            </a:r>
            <a:endParaRPr lang="en-US" b="1" dirty="0"/>
          </a:p>
        </p:txBody>
      </p:sp>
      <p:sp>
        <p:nvSpPr>
          <p:cNvPr id="1042" name="سداسي 1041"/>
          <p:cNvSpPr/>
          <p:nvPr/>
        </p:nvSpPr>
        <p:spPr>
          <a:xfrm>
            <a:off x="1547664" y="2132856"/>
            <a:ext cx="1368152" cy="576064"/>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b="1" dirty="0" smtClean="0"/>
              <a:t>النضج</a:t>
            </a:r>
            <a:endParaRPr lang="en-US" b="1" dirty="0"/>
          </a:p>
        </p:txBody>
      </p:sp>
      <p:cxnSp>
        <p:nvCxnSpPr>
          <p:cNvPr id="1044" name="رابط مستقيم 1043"/>
          <p:cNvCxnSpPr/>
          <p:nvPr/>
        </p:nvCxnSpPr>
        <p:spPr>
          <a:xfrm flipH="1">
            <a:off x="2339752" y="1700808"/>
            <a:ext cx="403244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46" name="رابط كسهم مستقيم 1045"/>
          <p:cNvCxnSpPr/>
          <p:nvPr/>
        </p:nvCxnSpPr>
        <p:spPr>
          <a:xfrm>
            <a:off x="6372200" y="1700808"/>
            <a:ext cx="0"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48" name="رابط كسهم مستقيم 1047"/>
          <p:cNvCxnSpPr/>
          <p:nvPr/>
        </p:nvCxnSpPr>
        <p:spPr>
          <a:xfrm>
            <a:off x="4932040" y="987247"/>
            <a:ext cx="0" cy="114560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50" name="رابط كسهم مستقيم 1049"/>
          <p:cNvCxnSpPr/>
          <p:nvPr/>
        </p:nvCxnSpPr>
        <p:spPr>
          <a:xfrm>
            <a:off x="3599892" y="1700808"/>
            <a:ext cx="0"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52" name="رابط كسهم مستقيم 1051"/>
          <p:cNvCxnSpPr/>
          <p:nvPr/>
        </p:nvCxnSpPr>
        <p:spPr>
          <a:xfrm>
            <a:off x="2339752" y="1700808"/>
            <a:ext cx="0"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53" name="شكل بيضاوي 1052"/>
          <p:cNvSpPr/>
          <p:nvPr/>
        </p:nvSpPr>
        <p:spPr>
          <a:xfrm>
            <a:off x="5364088" y="3427696"/>
            <a:ext cx="1152128" cy="54006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dirty="0" smtClean="0"/>
              <a:t>التكيف</a:t>
            </a:r>
            <a:endParaRPr lang="en-US" dirty="0"/>
          </a:p>
        </p:txBody>
      </p:sp>
      <p:cxnSp>
        <p:nvCxnSpPr>
          <p:cNvPr id="1055" name="رابط مستقيم 1054"/>
          <p:cNvCxnSpPr/>
          <p:nvPr/>
        </p:nvCxnSpPr>
        <p:spPr>
          <a:xfrm>
            <a:off x="5940152" y="2708920"/>
            <a:ext cx="0" cy="360040"/>
          </a:xfrm>
          <a:prstGeom prst="line">
            <a:avLst/>
          </a:prstGeom>
        </p:spPr>
        <p:style>
          <a:lnRef idx="3">
            <a:schemeClr val="dk1"/>
          </a:lnRef>
          <a:fillRef idx="0">
            <a:schemeClr val="dk1"/>
          </a:fillRef>
          <a:effectRef idx="2">
            <a:schemeClr val="dk1"/>
          </a:effectRef>
          <a:fontRef idx="minor">
            <a:schemeClr val="tx1"/>
          </a:fontRef>
        </p:style>
      </p:cxnSp>
      <p:sp>
        <p:nvSpPr>
          <p:cNvPr id="32" name="شكل بيضاوي 31"/>
          <p:cNvSpPr/>
          <p:nvPr/>
        </p:nvSpPr>
        <p:spPr>
          <a:xfrm>
            <a:off x="2946140" y="3422363"/>
            <a:ext cx="1440160" cy="53463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dirty="0" smtClean="0"/>
              <a:t>التنظيم </a:t>
            </a:r>
            <a:endParaRPr lang="en-US" dirty="0"/>
          </a:p>
        </p:txBody>
      </p:sp>
      <p:cxnSp>
        <p:nvCxnSpPr>
          <p:cNvPr id="34" name="رابط مستقيم 33"/>
          <p:cNvCxnSpPr/>
          <p:nvPr/>
        </p:nvCxnSpPr>
        <p:spPr>
          <a:xfrm flipH="1">
            <a:off x="3787949" y="3092904"/>
            <a:ext cx="2296219" cy="0"/>
          </a:xfrm>
          <a:prstGeom prst="line">
            <a:avLst/>
          </a:prstGeom>
        </p:spPr>
        <p:style>
          <a:lnRef idx="3">
            <a:schemeClr val="dk1"/>
          </a:lnRef>
          <a:fillRef idx="0">
            <a:schemeClr val="dk1"/>
          </a:fillRef>
          <a:effectRef idx="2">
            <a:schemeClr val="dk1"/>
          </a:effectRef>
          <a:fontRef idx="minor">
            <a:schemeClr val="tx1"/>
          </a:fontRef>
        </p:style>
      </p:cxnSp>
      <p:cxnSp>
        <p:nvCxnSpPr>
          <p:cNvPr id="36" name="رابط كسهم مستقيم 35"/>
          <p:cNvCxnSpPr/>
          <p:nvPr/>
        </p:nvCxnSpPr>
        <p:spPr>
          <a:xfrm>
            <a:off x="6092205" y="3098329"/>
            <a:ext cx="0" cy="3240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رابط كسهم مستقيم 37"/>
          <p:cNvCxnSpPr/>
          <p:nvPr/>
        </p:nvCxnSpPr>
        <p:spPr>
          <a:xfrm>
            <a:off x="3779912" y="3092904"/>
            <a:ext cx="0" cy="32945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رابط مستقيم 40"/>
          <p:cNvCxnSpPr/>
          <p:nvPr/>
        </p:nvCxnSpPr>
        <p:spPr>
          <a:xfrm>
            <a:off x="5652120" y="3916312"/>
            <a:ext cx="0" cy="332408"/>
          </a:xfrm>
          <a:prstGeom prst="line">
            <a:avLst/>
          </a:prstGeom>
        </p:spPr>
        <p:style>
          <a:lnRef idx="3">
            <a:schemeClr val="dk1"/>
          </a:lnRef>
          <a:fillRef idx="0">
            <a:schemeClr val="dk1"/>
          </a:fillRef>
          <a:effectRef idx="2">
            <a:schemeClr val="dk1"/>
          </a:effectRef>
          <a:fontRef idx="minor">
            <a:schemeClr val="tx1"/>
          </a:fontRef>
        </p:style>
      </p:cxnSp>
      <p:sp>
        <p:nvSpPr>
          <p:cNvPr id="42" name="مستطيل 41"/>
          <p:cNvSpPr/>
          <p:nvPr/>
        </p:nvSpPr>
        <p:spPr>
          <a:xfrm>
            <a:off x="5513040" y="4725144"/>
            <a:ext cx="1368152" cy="52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b="1" dirty="0" smtClean="0"/>
              <a:t>التواؤم </a:t>
            </a:r>
            <a:endParaRPr lang="en-US" dirty="0"/>
          </a:p>
        </p:txBody>
      </p:sp>
      <p:sp>
        <p:nvSpPr>
          <p:cNvPr id="43" name="مستطيل 42"/>
          <p:cNvSpPr/>
          <p:nvPr/>
        </p:nvSpPr>
        <p:spPr>
          <a:xfrm>
            <a:off x="3018148" y="4745149"/>
            <a:ext cx="1368152" cy="5760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b="1" dirty="0" smtClean="0"/>
              <a:t>التمثيل</a:t>
            </a:r>
            <a:r>
              <a:rPr lang="ar-IQ" dirty="0" smtClean="0"/>
              <a:t> </a:t>
            </a:r>
            <a:endParaRPr lang="en-US" dirty="0"/>
          </a:p>
        </p:txBody>
      </p:sp>
      <p:cxnSp>
        <p:nvCxnSpPr>
          <p:cNvPr id="45" name="رابط مستقيم 44"/>
          <p:cNvCxnSpPr/>
          <p:nvPr/>
        </p:nvCxnSpPr>
        <p:spPr>
          <a:xfrm flipH="1">
            <a:off x="3527884" y="4295948"/>
            <a:ext cx="2664296" cy="0"/>
          </a:xfrm>
          <a:prstGeom prst="line">
            <a:avLst/>
          </a:prstGeom>
        </p:spPr>
        <p:style>
          <a:lnRef idx="3">
            <a:schemeClr val="dk1"/>
          </a:lnRef>
          <a:fillRef idx="0">
            <a:schemeClr val="dk1"/>
          </a:fillRef>
          <a:effectRef idx="2">
            <a:schemeClr val="dk1"/>
          </a:effectRef>
          <a:fontRef idx="minor">
            <a:schemeClr val="tx1"/>
          </a:fontRef>
        </p:style>
      </p:cxnSp>
      <p:cxnSp>
        <p:nvCxnSpPr>
          <p:cNvPr id="49" name="رابط كسهم مستقيم 48"/>
          <p:cNvCxnSpPr/>
          <p:nvPr/>
        </p:nvCxnSpPr>
        <p:spPr>
          <a:xfrm>
            <a:off x="6192180" y="4295948"/>
            <a:ext cx="0" cy="4291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1" name="رابط كسهم مستقيم 50"/>
          <p:cNvCxnSpPr/>
          <p:nvPr/>
        </p:nvCxnSpPr>
        <p:spPr>
          <a:xfrm>
            <a:off x="3527884" y="4295948"/>
            <a:ext cx="0" cy="4291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رابط كسهم مستقيم 10"/>
          <p:cNvCxnSpPr>
            <a:stCxn id="42" idx="2"/>
          </p:cNvCxnSpPr>
          <p:nvPr/>
        </p:nvCxnSpPr>
        <p:spPr>
          <a:xfrm>
            <a:off x="6197116" y="5249205"/>
            <a:ext cx="0" cy="7000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مستطيل 11"/>
          <p:cNvSpPr/>
          <p:nvPr/>
        </p:nvSpPr>
        <p:spPr>
          <a:xfrm>
            <a:off x="5940152" y="5961435"/>
            <a:ext cx="1368152"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t>استعداد التوازن </a:t>
            </a:r>
            <a:endParaRPr lang="en-US" b="1" dirty="0"/>
          </a:p>
        </p:txBody>
      </p:sp>
      <p:cxnSp>
        <p:nvCxnSpPr>
          <p:cNvPr id="14" name="رابط كسهم مستقيم 13"/>
          <p:cNvCxnSpPr/>
          <p:nvPr/>
        </p:nvCxnSpPr>
        <p:spPr>
          <a:xfrm>
            <a:off x="3923928" y="5321213"/>
            <a:ext cx="0" cy="62806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مستطيل 14"/>
          <p:cNvSpPr/>
          <p:nvPr/>
        </p:nvSpPr>
        <p:spPr>
          <a:xfrm>
            <a:off x="3059832" y="5949281"/>
            <a:ext cx="1326468"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t>فقدان الاتزان </a:t>
            </a:r>
            <a:endParaRPr lang="en-US" b="1" dirty="0"/>
          </a:p>
        </p:txBody>
      </p:sp>
      <p:sp>
        <p:nvSpPr>
          <p:cNvPr id="16" name="مستطيل مستدير الزوايا 15"/>
          <p:cNvSpPr/>
          <p:nvPr/>
        </p:nvSpPr>
        <p:spPr>
          <a:xfrm>
            <a:off x="6977111" y="1124744"/>
            <a:ext cx="1661653" cy="36004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ar-IQ" sz="1200" b="1" dirty="0" smtClean="0"/>
              <a:t>تكون من اربع مراحل هي</a:t>
            </a:r>
            <a:endParaRPr lang="en-US" sz="1200" b="1" dirty="0"/>
          </a:p>
        </p:txBody>
      </p:sp>
      <p:sp>
        <p:nvSpPr>
          <p:cNvPr id="17" name="مستطيل 16"/>
          <p:cNvSpPr/>
          <p:nvPr/>
        </p:nvSpPr>
        <p:spPr>
          <a:xfrm>
            <a:off x="2221006" y="1165011"/>
            <a:ext cx="2456309" cy="3960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IQ" b="1" dirty="0" smtClean="0"/>
              <a:t>يتأثر بأربع عوامل </a:t>
            </a:r>
            <a:endParaRPr lang="en-US" b="1" dirty="0"/>
          </a:p>
        </p:txBody>
      </p:sp>
      <p:sp>
        <p:nvSpPr>
          <p:cNvPr id="19" name="مستطيل 18"/>
          <p:cNvSpPr/>
          <p:nvPr/>
        </p:nvSpPr>
        <p:spPr>
          <a:xfrm>
            <a:off x="3347864" y="2780928"/>
            <a:ext cx="2304256" cy="21602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IQ" sz="1400" b="1" dirty="0" smtClean="0"/>
              <a:t>يتطلب قدرتين اساسيتين هما</a:t>
            </a:r>
            <a:endParaRPr lang="en-US" sz="1400" b="1" dirty="0"/>
          </a:p>
        </p:txBody>
      </p:sp>
      <p:sp>
        <p:nvSpPr>
          <p:cNvPr id="20" name="مستطيل مستدير الزوايا 19"/>
          <p:cNvSpPr/>
          <p:nvPr/>
        </p:nvSpPr>
        <p:spPr>
          <a:xfrm>
            <a:off x="2915816" y="4044725"/>
            <a:ext cx="2448272" cy="1813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IQ" sz="1200" b="1" dirty="0" smtClean="0"/>
              <a:t>يتحقق من خلال عمليتين </a:t>
            </a:r>
            <a:endParaRPr lang="en-US" sz="1200" b="1" dirty="0"/>
          </a:p>
        </p:txBody>
      </p:sp>
    </p:spTree>
    <p:extLst>
      <p:ext uri="{BB962C8B-B14F-4D97-AF65-F5344CB8AC3E}">
        <p14:creationId xmlns:p14="http://schemas.microsoft.com/office/powerpoint/2010/main" val="390525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332656"/>
            <a:ext cx="8733656" cy="5904656"/>
          </a:xfrm>
          <a:blipFill>
            <a:blip r:embed="rId2">
              <a:alphaModFix amt="37000"/>
              <a:extLst>
                <a:ext uri="{BEBA8EAE-BF5A-486C-A8C5-ECC9F3942E4B}">
                  <a14:imgProps xmlns:a14="http://schemas.microsoft.com/office/drawing/2010/main">
                    <a14:imgLayer r:embed="rId3">
                      <a14:imgEffect>
                        <a14:colorTemperature colorTemp="11200"/>
                      </a14:imgEffect>
                    </a14:imgLayer>
                  </a14:imgProps>
                </a:ext>
              </a:extLst>
            </a:blip>
            <a:stretch>
              <a:fillRect/>
            </a:stretch>
          </a:blipFill>
        </p:spPr>
        <p:style>
          <a:lnRef idx="1">
            <a:schemeClr val="accent6"/>
          </a:lnRef>
          <a:fillRef idx="2">
            <a:schemeClr val="accent6"/>
          </a:fillRef>
          <a:effectRef idx="1">
            <a:schemeClr val="accent6"/>
          </a:effectRef>
          <a:fontRef idx="minor">
            <a:schemeClr val="dk1"/>
          </a:fontRef>
        </p:style>
        <p:txBody>
          <a:bodyPr>
            <a:normAutofit/>
          </a:bodyPr>
          <a:lstStyle/>
          <a:p>
            <a:pPr algn="r"/>
            <a:r>
              <a:rPr lang="ar-IQ" b="1" dirty="0" smtClean="0">
                <a:solidFill>
                  <a:srgbClr val="FF0000"/>
                </a:solidFill>
              </a:rPr>
              <a:t>اساليب تحليل المهمة : يتم تحليل المهمة باكثر من اسلوب منها : </a:t>
            </a:r>
            <a:r>
              <a:rPr lang="ar-IQ" b="1" dirty="0" smtClean="0"/>
              <a:t/>
            </a:r>
            <a:br>
              <a:rPr lang="ar-IQ" b="1" dirty="0" smtClean="0"/>
            </a:br>
            <a:r>
              <a:rPr lang="ar-IQ" b="1" dirty="0" smtClean="0"/>
              <a:t>1- </a:t>
            </a:r>
            <a:r>
              <a:rPr lang="ar-IQ" b="1" dirty="0" smtClean="0">
                <a:solidFill>
                  <a:srgbClr val="FF0000"/>
                </a:solidFill>
              </a:rPr>
              <a:t>اسلوب التحليلي الهرمي </a:t>
            </a:r>
            <a:r>
              <a:rPr lang="ar-IQ" b="1" dirty="0" smtClean="0"/>
              <a:t>: يتعلم الفرد بهذا الاسلوب الحقائق والمفاهيم والمبادئ ، وهو يتضمن اهداف عقلية وحركية ايضا , ويفيد هذا الاسلوب في تحديد الاولويات والاستعدادات والقابلة لتعلم المهارة ، كما تفيد المعلم والمتعلم على وضع خطة متدرجة ومناسبة للتدريس .</a:t>
            </a:r>
            <a:endParaRPr lang="en-US" b="1" dirty="0"/>
          </a:p>
        </p:txBody>
      </p:sp>
    </p:spTree>
    <p:extLst>
      <p:ext uri="{BB962C8B-B14F-4D97-AF65-F5344CB8AC3E}">
        <p14:creationId xmlns:p14="http://schemas.microsoft.com/office/powerpoint/2010/main" val="1690147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79996"/>
            <a:ext cx="8712968" cy="6124754"/>
          </a:xfrm>
          <a:prstGeom prst="rect">
            <a:avLst/>
          </a:prstGeom>
          <a:blipFill>
            <a:blip r:embed="rId2">
              <a:alphaModFix amt="16000"/>
            </a:blip>
            <a:stretch>
              <a:fillRect/>
            </a:stretch>
          </a:blipFill>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ar-IQ" sz="2800" b="1" dirty="0"/>
              <a:t>ﻴﺭﻯ ﺒﻴﺎﺠﻴﻪ ﺃﻥ ﺍﻟﺘﻤﺜﻴل ﻭﺍﻟﺘﻭﺍﺅﻡ ﻋﻤﻠﻴﺘﺎﻥ ﻤﺘﻼﺯﻤﺘﺎﻥ ﻭﻀﺭﻭﺭﻴﺘﺎﻥ ﻟﻨﻤﻭ ﺍﻟﺒﻨﻴﺔ ﺍﻟﻌﻘﻠﻴﺔ ﻟﻠﻔﺭﺩ. ﻓﻴﺅﺩﻱ ﺍﻟﺘﻤﺜﻴـل ﺇﻟـﻰ </a:t>
            </a:r>
            <a:r>
              <a:rPr lang="ar-IQ" sz="2800" b="1" dirty="0" smtClean="0"/>
              <a:t>ﻓﻘـﺩﺍﻥ ﺍﻻﺘﺯﺍﻥ </a:t>
            </a:r>
            <a:r>
              <a:rPr lang="ar-IQ" sz="2800" b="1" dirty="0"/>
              <a:t>ﻋﻨﺩ ﺍﻟﻔﺭﺩ ﻭﻴﺤﺎﻭل ﻤﻥ ﺨﻼل ﺍﻟﺘﻭﺍﺅﻡ ﺍﺴﺘﻌﺎﺩﺓ ﺘﻭﺍﺯﻨﻪ . ﻭﺍﻟﺘﻤﺜﻴل ﻫﻭ ﻤﺤﺎﻭﻟﺔ ﺍﻟﻔﺭﺩ ﺤل ﺍﻟﻤﺸﻜﻠﺔ ﺍﻟﺘﻲ ﺘﻭﺍﺠﻬﻪ ﻤﻥ ﺨﻼل ﺨﺒﺭﺍﺘﻪ ﺍﻟﻤﻜﺘﺴﺒﺔ ﺴﺎﺒﻘﺎﹰ ، ﻭﻋﻨﺩﻤﺎ ﻻ ﻴﺴﺘﻁﻴﻊ ﺤﻠﻬـﺎ ﻜﺎﻤﻠـﺔ ﻭﺍﻟﺘﻭﻗﻑ ﻋﻨﺩ ﻨﻘﻁﺔ ﻤﻌﻴﻨﺔ ، ﻓﺈﻥ ﺫﻟﻙ ﻴﺜﻴﺭ ﻟﺩﻴﻪ ﺘﺴﺎﺅﻻﺕ ﻋﺩﻴﺩﺓ ﻓﻲ ﺫﻫﻨﻪ ﻋﻥ ﺃﺴﺒﺎﺏ ﻋﺠﺯﻩ ﻓﻲ ﺍﻟﻭﺼﻭل ﺇﻟﻰ ﺍﻟﺤل ﺍﻟﻨﻬﺎﺌـﻲ ﻟﻠﻤﺸﻜﻠﺔ ، ﻴﺘﻌﺭﻑ ﺒﻌﺩﻫﺎ ﺇﻟﻰ ﺇﻥ ﺍﺴﺘﺨﺩﺍﻤﻪ ﻟﺨﺒﺭﺍﺘﻪ ﺍﻟﺴﺎﺒﻘﺔ ﻏﻴﺭ ﻜﺎﻑ ﻟﺤل ﺍﻟﻤﺸﻜﻠﺔ ﻭﺇﻨﻪ ﺃﻤﺎﻡ ﺼﻌﻭﺒﺔ ﺤﻘﻴﻘﻴﺔ ﺘﺘﻁﻠﺏ </a:t>
            </a:r>
            <a:r>
              <a:rPr lang="ar-IQ" sz="2800" b="1" dirty="0" smtClean="0"/>
              <a:t>ﻤﻨـﻪ ﺍﻟﺒﺤﺙ </a:t>
            </a:r>
            <a:r>
              <a:rPr lang="ar-IQ" sz="2800" b="1" dirty="0"/>
              <a:t>ﻋﻥ ﻤﻌﺭﻓﺔ ﺠﺩﻴﺩﺓ ﺘﻌﻴﻨﻪ ﻋﻠﻰ ﺤﻠﻬﺎ ، ﻓﻴﺒﺩﺃ ﺒﻔﻘﺩﺍﻥ ﺍﺘﺯﺍﻨﻪ . ﻭﻴﻘﺼﺩ ﺒﺎﻟﺘﻭﺍﺅﻡ ﻤﺤﺎﻭﻟﺔ ﺍﻟﻔﺭﺩ ﺘﻌﺩﻴل ﺍﺴﺘﺠﺎﺒﺎﺘﻪ ﻤﻥ ﺨﻼل ﺍﻟﻘﻴﺎﻡ ﺒﻨﺸﺎﻁ ﻤﺎ ﻟﻠﺒﺤﺙ ﻋﻥ ﺇﺠﺎﺒﺎﺕ ﻟﻠﺘﺴﺎﺅﻻﺕ ﺍﻟﺘﻲ ﺒـﺭﺯﺕ ﻟﺩﻴـﻪ ﻨﺘﻴﺠﺔ ﻋﺩﻡ ﺘﻭﺍﻓﻕ ﺒﻨﻴﺘﻪ ﺍﻟﻤﻌﺭﻓﻴﺔ ﺍﻟﺴﺎﺒﻘﺔ ﻤﻊ ﺍﻟﻤﺘﻁﻠﺒﺎﺕ ﺍﻟﺠﺩﻴﺩﺓ ﺍﻟﻀﺭﻭﺭﻴﺔ ﻟﺤل ﺍﻟﻤﺸﻜﻠﺔ ، ﻭﻜﻨﺘﻴﺠﺔ ﻟﻬـﺫﻩ ﺍﻟﻌﻤﻠﻴـﺔ </a:t>
            </a:r>
            <a:r>
              <a:rPr lang="ar-IQ" sz="2800" b="1" dirty="0" smtClean="0"/>
              <a:t>ﻓﺈﻨـﻪ ﻴﻀﻴﻑ </a:t>
            </a:r>
            <a:r>
              <a:rPr lang="ar-IQ" sz="2800" b="1" dirty="0"/>
              <a:t>ﺒﻨﻴﺔ ﻤﻌﺭﻓﻴﺔ ﺠﺩﻴﺩﺓ ﺇﻟﻰ ﺒﻨﻴﺘﻪ ﺍﻟﻤﻌﺭﻓﻴﺔ ﺍﻟﺴﺎﺒﻘﺔ ﻭﻴﻌﻤل ﻋﻠﻰ ﺍﺴﺘﻌﺎﺩﺓ </a:t>
            </a:r>
            <a:r>
              <a:rPr lang="ar-IQ" sz="2800" b="1" dirty="0" smtClean="0"/>
              <a:t>ﺘﻭﺍﺯﻨﻪ. ﻓﺎﻟﺘﻤﺜﻴل </a:t>
            </a:r>
            <a:r>
              <a:rPr lang="ar-IQ" sz="2800" b="1" dirty="0"/>
              <a:t>ﻫﻭ ﺍﻟﻌﻤﻠﻴﺔ ﺍﻟﺘﻲ ﻴﻔﻘﺩ ﻤﻥ ﺨﻼﻟﻬﺎ ﺍﻟﻔﺭﺩ ﺍﺘﺯﺍﻨﻪ ، ﻭﻴﻌﻤل ﻤﻥ ﺨﻼل ﻋﻤﻠﻴﺔ ﺍﻟﺘﻭﺍﺅﻡ ﺇﻟﻰ ﺍﺴﺘﻌﺎﺩﺓ ﺘﻭﺍﺯﻨﻪ.</a:t>
            </a:r>
          </a:p>
        </p:txBody>
      </p:sp>
    </p:spTree>
    <p:extLst>
      <p:ext uri="{BB962C8B-B14F-4D97-AF65-F5344CB8AC3E}">
        <p14:creationId xmlns:p14="http://schemas.microsoft.com/office/powerpoint/2010/main" val="3292794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3762" y="188640"/>
            <a:ext cx="8928992" cy="6001643"/>
          </a:xfrm>
          <a:prstGeom prst="rect">
            <a:avLst/>
          </a:prstGeom>
          <a:blipFill>
            <a:blip r:embed="rId2">
              <a:alphaModFix amt="16000"/>
            </a:blip>
            <a:stretch>
              <a:fillRect/>
            </a:stretch>
          </a:blip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r-IQ" sz="2400" b="1" dirty="0">
                <a:solidFill>
                  <a:srgbClr val="FF0000"/>
                </a:solidFill>
              </a:rPr>
              <a:t>التطبيقات النظرية لبياجية : </a:t>
            </a:r>
          </a:p>
          <a:p>
            <a:pPr algn="just"/>
            <a:r>
              <a:rPr lang="ar-IQ" sz="2400" b="1" dirty="0"/>
              <a:t>ﻴﻤﻜﻥ ﺍﻟﻘﻭل ﺒﺄﻥ ﺒﻴﺎﺠﻴﻪ ﻗﺩ ﺍﻫﺘﻡ ﺒﺼﻭﺭﺓ ﺃﺴﺎﺴﻴﺔ ﺒﺩﺭﺍﺴﺔ ﻤﺭﺍﺤل ﺍﻟﻨﻤﻭ ﺍﻟﻌﻘﻠﻲ ﻟﻺﻨﺴﺎﻥ ﻭﺍﻟﻜﻴﻔﻴﺔ ﺍﻟﺘﻲ ﻴﺘﻁﻭﺭ ﺒﻬﺎ </a:t>
            </a:r>
            <a:r>
              <a:rPr lang="ar-IQ" sz="2400" b="1" dirty="0" smtClean="0"/>
              <a:t>، ﻭﺍﻟﻌﻭﺍﻤل </a:t>
            </a:r>
            <a:r>
              <a:rPr lang="ar-IQ" sz="2400" b="1" dirty="0"/>
              <a:t>ﺍﻟﻤﺅﺜﺭﺓ ﻓﻴﻪ ﻭﻟﻡ ﻴﻌﻤل ﺒﺼﻭﺭﺓ ﻤﺒﺎﺸﺭﺓ ﻋﻠﻰ ﺘﻁﻭﻴﺭ ﻨﻤﻭﺫﺝ ﻟﻠﺘﻌﻠﻴﻡ ﻭﺍﻟﺘﻌﻠﻡ ، ﻭﺇﻥ ﺘﻁﺒﻴﻘﺎﺘﻬﺎ ﻓﻲ ﺍﻟﻭﺍﻗﻊ ﺍﻟﺘﺭﺒﻭﻱ ﻗـﺩ ﺃﻨﺠﺯﻫﺎ ﻋﺩﺩ ﻤﻥ ﺍﻟﺘﺭﺒﻭﻴﻴﻥ ﺍﻟﺫﻴﻥ ﺘﺄﺜﺭﻭﺍ ﺒﻨﻅﺭﻴﺘﻪ. ﻭﺃﻭﻀﺢ ﺒﻴﺘﺭ </a:t>
            </a:r>
            <a:r>
              <a:rPr lang="ar-IQ" sz="2400" b="1" dirty="0" err="1"/>
              <a:t>ﺠﻲ</a:t>
            </a:r>
            <a:r>
              <a:rPr lang="ar-IQ" sz="2400" b="1" dirty="0"/>
              <a:t> </a:t>
            </a:r>
            <a:r>
              <a:rPr lang="ar-IQ" sz="2400" b="1" dirty="0" err="1" smtClean="0"/>
              <a:t>ﺩﻴﻴﻥ</a:t>
            </a:r>
            <a:r>
              <a:rPr lang="ar-IQ" sz="2400" b="1" dirty="0" smtClean="0"/>
              <a:t>( </a:t>
            </a:r>
            <a:r>
              <a:rPr lang="en-US" sz="2400" b="1" dirty="0" smtClean="0"/>
              <a:t>Dean </a:t>
            </a:r>
            <a:r>
              <a:rPr lang="en-US" sz="2400" b="1" dirty="0"/>
              <a:t>G. </a:t>
            </a:r>
            <a:r>
              <a:rPr lang="en-US" sz="2400" b="1" dirty="0" smtClean="0"/>
              <a:t>Peter</a:t>
            </a:r>
            <a:r>
              <a:rPr lang="ar-IQ" sz="2400" b="1" dirty="0"/>
              <a:t> </a:t>
            </a:r>
            <a:r>
              <a:rPr lang="ar-IQ" sz="2400" b="1" dirty="0" smtClean="0"/>
              <a:t>)</a:t>
            </a:r>
            <a:r>
              <a:rPr lang="en-US" sz="2400" b="1" dirty="0" smtClean="0"/>
              <a:t> </a:t>
            </a:r>
            <a:r>
              <a:rPr lang="ar-IQ" sz="2400" b="1" dirty="0"/>
              <a:t>ﺒﺄﻨﻪ ﺘﻡ ﺍﻟﺘﺤﻘﻕ ﻤﻥ ﺼﻼﺤﻴﺔ ﻨﺘﺎﺌﺞ ﺒﺤﻭﺙ ﺠﺎﻨﻴﻪ ﻷﻁﻔﺎل ﺒﺭﻴﻁﺎﻨﻴﺎ ، ﻋﻠﻰ ﺍﻟﺭﻏﻡ ﻤﻥ ﻋﺩﻡ ﻭﺠﻭﺩ ﺍﺘﻔﺎﻕ ﻋﻠﻰ ﻜل ﺘﻔﺎﺼﻴﻠﻬﺎ. ﻭﻗﺩ ﺘﻡ ﺘﻁﺒﻴﻘﻬﺎ ﻓﻲ ﺍﻟﺒﺩﺍﻴﺔ ﻋﻠـﻰ </a:t>
            </a:r>
            <a:r>
              <a:rPr lang="ar-IQ" sz="2400" b="1" dirty="0" err="1" smtClean="0"/>
              <a:t>ﺘﻌﻠـﻡ</a:t>
            </a:r>
            <a:r>
              <a:rPr lang="ar-IQ" sz="2400" b="1" dirty="0" smtClean="0"/>
              <a:t> </a:t>
            </a:r>
            <a:r>
              <a:rPr lang="ar-IQ" sz="2400" b="1" dirty="0" err="1" smtClean="0"/>
              <a:t>ﺒﺤﻭﺙ</a:t>
            </a:r>
            <a:r>
              <a:rPr lang="ar-IQ" sz="2400" b="1" dirty="0" smtClean="0"/>
              <a:t> </a:t>
            </a:r>
            <a:r>
              <a:rPr lang="ar-IQ" sz="2400" b="1" dirty="0"/>
              <a:t>ﺠﺎﻨﻴﻪ ﻷﻁﻔﺎل ﺒﺭﻴﻁﺎﻨﻴﺎ ، ﻋﻠﻰ ﺍﻟﺭﻏﻡ ﻤﻥ  </a:t>
            </a:r>
            <a:r>
              <a:rPr lang="ar-IQ" sz="2400" b="1" dirty="0" err="1" smtClean="0"/>
              <a:t>ﻋﺩﻡ</a:t>
            </a:r>
            <a:r>
              <a:rPr lang="ar-IQ" sz="2400" b="1" dirty="0" smtClean="0"/>
              <a:t> وجود اتفاق على حل تفاصيلها . </a:t>
            </a:r>
            <a:r>
              <a:rPr lang="ar-IQ" sz="2400" b="1" dirty="0"/>
              <a:t>ﻭﻗﺩ ﺘﻡ ﺘﻁﺒﻴﻘﻬﺎ ﻓﻲ ﺍﻟﺒﺩﺍﻴﺔ ﻋﻠـﻰ ﺘﻌﻠـﻡ ﺍﻷﻁﻔﺎل ﻟﻠﺭﻴﺎﻀﻴﺎﺕ ﻓﻲ ﺍﻟﻤﺩﺍﺭﺱ ﺍﻻﺒﺘﺩﺍﺌﻴﺔ ، ﻭﺒﺩﺃﺕ ﻤﻨﺫ ﺍﻟﻌﺎﻡ 1974 ﻤﺤﺎﻭﻻﺕ ﺘﻭﺴﻴﻊ ﻋﻤل ﺒﻴﺎﺠﻴﻪ ﻤﻥ ﺨـﻼل ﻤﺸـﺭﻭﻉ  " ﻤﻔﺎﻫﻴﻡ ﺍﻟﺭﻴﺎﻀﻴﺎﺕ ﻭﺍﻟﻌﻠﻭﻡ ﻓﻲ ﺍﻟﻤﺩﺭﺴﺔ ﺍﻟﺜﺎﻨﻭﻴﺔ </a:t>
            </a:r>
            <a:r>
              <a:rPr lang="ar-IQ" sz="2400" b="1" dirty="0" smtClean="0"/>
              <a:t>ﻓﻲ </a:t>
            </a:r>
            <a:r>
              <a:rPr lang="ar-IQ" sz="2400" b="1" dirty="0"/>
              <a:t>ﻜﻠﻴﺔ </a:t>
            </a:r>
            <a:r>
              <a:rPr lang="ar-IQ" sz="2400" b="1" dirty="0" err="1"/>
              <a:t>ﺸﻴﻠﺴﻴﺎ</a:t>
            </a:r>
            <a:r>
              <a:rPr lang="ar-IQ" sz="2400" b="1" dirty="0"/>
              <a:t> </a:t>
            </a:r>
            <a:r>
              <a:rPr lang="en-US" sz="2400" b="1" dirty="0" smtClean="0"/>
              <a:t>Chelsea</a:t>
            </a:r>
            <a:r>
              <a:rPr lang="en-US" sz="2400" b="1" dirty="0"/>
              <a:t>) </a:t>
            </a:r>
            <a:r>
              <a:rPr lang="ar-IQ" sz="2400" b="1" dirty="0" smtClean="0"/>
              <a:t> ) </a:t>
            </a:r>
            <a:r>
              <a:rPr lang="ar-IQ" sz="2400" b="1" dirty="0" err="1" smtClean="0"/>
              <a:t>ﺒﻠﻨﺩﻥ</a:t>
            </a:r>
            <a:r>
              <a:rPr lang="ar-IQ" sz="2400" b="1" dirty="0" smtClean="0"/>
              <a:t> </a:t>
            </a:r>
            <a:r>
              <a:rPr lang="ar-IQ" sz="2400" b="1" dirty="0"/>
              <a:t>ﺍﻟﻬﺎﺩﻑ ﺇﻟـﻰ ﺘﺤﺩﻴـﺩ ﺍﻟﺘﺴﻠﺴـل </a:t>
            </a:r>
            <a:r>
              <a:rPr lang="ar-IQ" sz="2400" b="1" dirty="0" smtClean="0"/>
              <a:t>ﺃﻭ ﺍﻟﺘﻁﻭﺭ </a:t>
            </a:r>
            <a:r>
              <a:rPr lang="ar-IQ" sz="2400" b="1" dirty="0"/>
              <a:t>ﺍﻟﻬﺭﻤﻲ ﻟﻼﺴﺘﻴﻌﺎﺏ. ﻭﻓﻲ ﺍﺭﺘﺒﺎﻁ ﺒﻬﺫﺍ ﺍﻟﻤﺸﺭﻭﻉ ﺘﻡ ﺍﻟﺒﺩﺀ ﻓﻲ ﻋﺎﻡ 1978 ﻓـﻲ ﺠﺎﻤﻌـﺔ ﻟﻭﻓﺒـﻭﺭﻭ </a:t>
            </a:r>
            <a:r>
              <a:rPr lang="en-US" sz="2400" b="1" dirty="0" smtClean="0"/>
              <a:t>Loughborough)</a:t>
            </a:r>
            <a:r>
              <a:rPr lang="ar-IQ" sz="2400" b="1" dirty="0" smtClean="0"/>
              <a:t> ) ﻟﻠﺘﻜﻨﻭﻟﻭﺠﻴﺎ </a:t>
            </a:r>
            <a:r>
              <a:rPr lang="ar-IQ" sz="2400" b="1" dirty="0"/>
              <a:t>ﺒﻌﻤل ﺩﺭﺍﺴﺔ ﺃﺨﺭﻯ ﻋﺭﻓﺕ ﺒﻤﺸﺭﻭﻉ "ﻤﻔﺎﻫﻴﻡ ﺍﻟﻔﺭﺼﺔ ﻭﺍﻻﺤﺘﻤﺎل " </a:t>
            </a:r>
            <a:r>
              <a:rPr lang="ar-IQ" sz="2400" b="1" dirty="0" smtClean="0"/>
              <a:t> ﻭﻴﺄﻤل الباحثون من خلال هذين المشروعين الى بناء خارطة مفاهيم ﻤﺘﻜﺎﻤﻠﺔ </a:t>
            </a:r>
            <a:r>
              <a:rPr lang="ar-IQ" sz="2400" b="1" dirty="0"/>
              <a:t>ﻴﻤﻜﻥ ﺍﺴﺘﺨﺩﺍﻤﻬﺎ ﻜﻤﻭﺠﻪ ﻋﻨﺩ ﺍﻟﻘﻴﺎﻡ </a:t>
            </a:r>
            <a:r>
              <a:rPr lang="ar-IQ" sz="2400" b="1" dirty="0" smtClean="0"/>
              <a:t>ﺒﺈﺼﻼﺡ  ﻤﻨﺎﻫﺞ </a:t>
            </a:r>
            <a:r>
              <a:rPr lang="ar-IQ" sz="2400" b="1" dirty="0"/>
              <a:t>ﺍﻟﺭﻴﺎﻀﻴﺎﺕ ﻓﻲ ﺃﻱ ﻤﺩﺭﺴﺔ ﺜﺎﻨﻭﻴﺔ.</a:t>
            </a:r>
          </a:p>
          <a:p>
            <a:pPr algn="just"/>
            <a:endParaRPr lang="en-US" sz="2400" b="1" dirty="0"/>
          </a:p>
        </p:txBody>
      </p:sp>
    </p:spTree>
    <p:extLst>
      <p:ext uri="{BB962C8B-B14F-4D97-AF65-F5344CB8AC3E}">
        <p14:creationId xmlns:p14="http://schemas.microsoft.com/office/powerpoint/2010/main" val="203703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784976" cy="6552728"/>
          </a:xfrm>
          <a:blipFill>
            <a:blip r:embed="rId2">
              <a:alphaModFix amt="16000"/>
            </a:blip>
            <a:stretch>
              <a:fillRect/>
            </a:stretch>
          </a:blipFill>
        </p:spPr>
        <p:style>
          <a:lnRef idx="1">
            <a:schemeClr val="accent3"/>
          </a:lnRef>
          <a:fillRef idx="2">
            <a:schemeClr val="accent3"/>
          </a:fillRef>
          <a:effectRef idx="1">
            <a:schemeClr val="accent3"/>
          </a:effectRef>
          <a:fontRef idx="minor">
            <a:schemeClr val="dk1"/>
          </a:fontRef>
        </p:style>
        <p:txBody>
          <a:bodyPr>
            <a:normAutofit fontScale="90000"/>
          </a:bodyPr>
          <a:lstStyle/>
          <a:p>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sz="2700" b="1" dirty="0" smtClean="0"/>
              <a:t>الشكل</a:t>
            </a:r>
            <a:r>
              <a:rPr lang="ar-IQ" b="1" dirty="0" smtClean="0"/>
              <a:t> </a:t>
            </a:r>
            <a:r>
              <a:rPr lang="ar-IQ" sz="3100" b="1" dirty="0" smtClean="0"/>
              <a:t>ﻴﻭﻀﺢ </a:t>
            </a:r>
            <a:r>
              <a:rPr lang="ar-IQ" sz="3100" b="1" dirty="0"/>
              <a:t>ﺃﻨﻭﺍﻉ ﺍﻷﻨﺸﻁﺔ ﺍﻟﺘﻲ ﻴﻤﻜﻥ ﻟﻠﺘﻼﻤﻴﺫ ﺍﻟﻘﻴﺎﻡ ﺒﻬﺎ ﺒﺤﺴﺏ ﺃﻋﻤﺎﺭﻫﻡ</a:t>
            </a:r>
            <a:endParaRPr lang="en-US" sz="3100" b="1" dirty="0"/>
          </a:p>
        </p:txBody>
      </p:sp>
      <p:graphicFrame>
        <p:nvGraphicFramePr>
          <p:cNvPr id="3" name="جدول 2"/>
          <p:cNvGraphicFramePr>
            <a:graphicFrameLocks noGrp="1"/>
          </p:cNvGraphicFramePr>
          <p:nvPr>
            <p:extLst>
              <p:ext uri="{D42A27DB-BD31-4B8C-83A1-F6EECF244321}">
                <p14:modId xmlns:p14="http://schemas.microsoft.com/office/powerpoint/2010/main" val="1261216112"/>
              </p:ext>
            </p:extLst>
          </p:nvPr>
        </p:nvGraphicFramePr>
        <p:xfrm>
          <a:off x="683568" y="1397000"/>
          <a:ext cx="7992888" cy="3937000"/>
        </p:xfrm>
        <a:graphic>
          <a:graphicData uri="http://schemas.openxmlformats.org/drawingml/2006/table">
            <a:tbl>
              <a:tblPr firstRow="1" bandRow="1">
                <a:tableStyleId>{93296810-A885-4BE3-A3E7-6D5BEEA58F35}</a:tableStyleId>
              </a:tblPr>
              <a:tblGrid>
                <a:gridCol w="7056784"/>
                <a:gridCol w="936104"/>
              </a:tblGrid>
              <a:tr h="370840">
                <a:tc>
                  <a:txBody>
                    <a:bodyPr/>
                    <a:lstStyle/>
                    <a:p>
                      <a:r>
                        <a:rPr lang="ar-IQ" b="1" dirty="0" smtClean="0"/>
                        <a:t>المدرسة الابتدائية                المدرسة المتوسطة                   المدرسة الثانوية </a:t>
                      </a:r>
                      <a:endParaRPr lang="en-US" b="1" dirty="0"/>
                    </a:p>
                  </a:txBody>
                  <a:tcPr/>
                </a:tc>
                <a:tc>
                  <a:txBody>
                    <a:bodyPr/>
                    <a:lstStyle/>
                    <a:p>
                      <a:endParaRPr lang="en-US" b="1" dirty="0"/>
                    </a:p>
                  </a:txBody>
                  <a:tcPr/>
                </a:tc>
              </a:tr>
              <a:tr h="370840">
                <a:tc>
                  <a:txBody>
                    <a:bodyPr/>
                    <a:lstStyle/>
                    <a:p>
                      <a:endParaRPr lang="ar-IQ" dirty="0" smtClean="0"/>
                    </a:p>
                    <a:p>
                      <a:endParaRPr lang="ar-IQ" dirty="0" smtClean="0"/>
                    </a:p>
                    <a:p>
                      <a:endParaRPr lang="ar-IQ" dirty="0" smtClean="0"/>
                    </a:p>
                    <a:p>
                      <a:endParaRPr lang="en-US" dirty="0"/>
                    </a:p>
                  </a:txBody>
                  <a:tcPr/>
                </a:tc>
                <a:tc>
                  <a:txBody>
                    <a:bodyPr/>
                    <a:lstStyle/>
                    <a:p>
                      <a:r>
                        <a:rPr lang="ar-IQ" b="1" dirty="0" smtClean="0"/>
                        <a:t>التفكير الحدسي </a:t>
                      </a:r>
                      <a:endParaRPr lang="en-US" b="1" dirty="0"/>
                    </a:p>
                  </a:txBody>
                  <a:tcPr/>
                </a:tc>
              </a:tr>
              <a:tr h="370840">
                <a:tc>
                  <a:txBody>
                    <a:bodyPr/>
                    <a:lstStyle/>
                    <a:p>
                      <a:endParaRPr lang="ar-IQ" dirty="0" smtClean="0"/>
                    </a:p>
                    <a:p>
                      <a:endParaRPr lang="ar-IQ" dirty="0" smtClean="0"/>
                    </a:p>
                    <a:p>
                      <a:endParaRPr lang="ar-IQ" dirty="0" smtClean="0"/>
                    </a:p>
                    <a:p>
                      <a:endParaRPr lang="en-US" dirty="0"/>
                    </a:p>
                  </a:txBody>
                  <a:tcPr/>
                </a:tc>
                <a:tc>
                  <a:txBody>
                    <a:bodyPr/>
                    <a:lstStyle/>
                    <a:p>
                      <a:r>
                        <a:rPr lang="ar-IQ" b="1" dirty="0" smtClean="0"/>
                        <a:t>العمليات</a:t>
                      </a:r>
                      <a:r>
                        <a:rPr lang="ar-IQ" b="1" baseline="0" dirty="0" smtClean="0"/>
                        <a:t> العقلية </a:t>
                      </a:r>
                      <a:endParaRPr lang="en-US" b="1" dirty="0"/>
                    </a:p>
                  </a:txBody>
                  <a:tcPr/>
                </a:tc>
              </a:tr>
              <a:tr h="370840">
                <a:tc>
                  <a:txBody>
                    <a:bodyPr/>
                    <a:lstStyle/>
                    <a:p>
                      <a:endParaRPr lang="ar-IQ" dirty="0" smtClean="0"/>
                    </a:p>
                    <a:p>
                      <a:endParaRPr lang="ar-IQ" dirty="0" smtClean="0"/>
                    </a:p>
                    <a:p>
                      <a:endParaRPr lang="ar-IQ" dirty="0" smtClean="0"/>
                    </a:p>
                    <a:p>
                      <a:endParaRPr lang="ar-IQ" dirty="0" smtClean="0"/>
                    </a:p>
                  </a:txBody>
                  <a:tcPr>
                    <a:blipFill>
                      <a:blip r:embed="rId2">
                        <a:alphaModFix amt="16000"/>
                      </a:blip>
                      <a:stretch>
                        <a:fillRect/>
                      </a:stretch>
                    </a:blipFill>
                  </a:tcPr>
                </a:tc>
                <a:tc>
                  <a:txBody>
                    <a:bodyPr/>
                    <a:lstStyle/>
                    <a:p>
                      <a:r>
                        <a:rPr lang="ar-IQ" b="1" dirty="0" smtClean="0"/>
                        <a:t>العمليات المجردة </a:t>
                      </a:r>
                      <a:endParaRPr lang="en-US" b="1" dirty="0"/>
                    </a:p>
                  </a:txBody>
                  <a:tcPr/>
                </a:tc>
              </a:tr>
            </a:tbl>
          </a:graphicData>
        </a:graphic>
      </p:graphicFrame>
      <p:cxnSp>
        <p:nvCxnSpPr>
          <p:cNvPr id="5" name="رابط مستقيم 4"/>
          <p:cNvCxnSpPr/>
          <p:nvPr/>
        </p:nvCxnSpPr>
        <p:spPr>
          <a:xfrm>
            <a:off x="5580112" y="1447602"/>
            <a:ext cx="0" cy="360040"/>
          </a:xfrm>
          <a:prstGeom prst="line">
            <a:avLst/>
          </a:prstGeom>
        </p:spPr>
        <p:style>
          <a:lnRef idx="3">
            <a:schemeClr val="dk1"/>
          </a:lnRef>
          <a:fillRef idx="0">
            <a:schemeClr val="dk1"/>
          </a:fillRef>
          <a:effectRef idx="2">
            <a:schemeClr val="dk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412776"/>
            <a:ext cx="12223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خماسي 5"/>
          <p:cNvSpPr/>
          <p:nvPr/>
        </p:nvSpPr>
        <p:spPr>
          <a:xfrm rot="10800000">
            <a:off x="2422426" y="1916832"/>
            <a:ext cx="3960440" cy="792088"/>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مستطيل 6"/>
          <p:cNvSpPr/>
          <p:nvPr/>
        </p:nvSpPr>
        <p:spPr>
          <a:xfrm>
            <a:off x="2843808" y="2060848"/>
            <a:ext cx="331236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b="1" dirty="0" smtClean="0"/>
              <a:t>انشطة للتفكير عن الافعال </a:t>
            </a:r>
            <a:endParaRPr lang="en-US" b="1" dirty="0"/>
          </a:p>
        </p:txBody>
      </p:sp>
      <p:sp>
        <p:nvSpPr>
          <p:cNvPr id="8" name="مخطط انسيابي: تحضير 7"/>
          <p:cNvSpPr/>
          <p:nvPr/>
        </p:nvSpPr>
        <p:spPr>
          <a:xfrm>
            <a:off x="1403648" y="3140968"/>
            <a:ext cx="6048672" cy="936104"/>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9" name="مستطيل 8"/>
          <p:cNvSpPr/>
          <p:nvPr/>
        </p:nvSpPr>
        <p:spPr>
          <a:xfrm>
            <a:off x="2267744" y="3284984"/>
            <a:ext cx="4248472"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b="1" dirty="0" smtClean="0"/>
              <a:t>انشطة للتفكير المنطقي عن الاشياء والاحداث </a:t>
            </a:r>
            <a:endParaRPr lang="en-US" b="1" dirty="0"/>
          </a:p>
        </p:txBody>
      </p:sp>
      <p:sp>
        <p:nvSpPr>
          <p:cNvPr id="10" name="خماسي 9"/>
          <p:cNvSpPr/>
          <p:nvPr/>
        </p:nvSpPr>
        <p:spPr>
          <a:xfrm>
            <a:off x="827584" y="4361656"/>
            <a:ext cx="2016224" cy="72352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b="1" dirty="0" smtClean="0"/>
              <a:t>انشطة التفكير المجرد </a:t>
            </a:r>
            <a:endParaRPr lang="en-US" b="1" dirty="0"/>
          </a:p>
        </p:txBody>
      </p:sp>
    </p:spTree>
    <p:extLst>
      <p:ext uri="{BB962C8B-B14F-4D97-AF65-F5344CB8AC3E}">
        <p14:creationId xmlns:p14="http://schemas.microsoft.com/office/powerpoint/2010/main" val="137673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9512" y="548680"/>
            <a:ext cx="8640960" cy="5003934"/>
          </a:xfrm>
          <a:prstGeom prst="rect">
            <a:avLst/>
          </a:prstGeom>
          <a:blipFill>
            <a:blip r:embed="rId2">
              <a:alphaModFix amt="16000"/>
            </a:blip>
            <a:stretch>
              <a:fillRect/>
            </a:stretch>
          </a:blipFill>
        </p:spPr>
        <p:style>
          <a:lnRef idx="1">
            <a:schemeClr val="accent3"/>
          </a:lnRef>
          <a:fillRef idx="2">
            <a:schemeClr val="accent3"/>
          </a:fillRef>
          <a:effectRef idx="1">
            <a:schemeClr val="accent3"/>
          </a:effectRef>
          <a:fontRef idx="minor">
            <a:schemeClr val="dk1"/>
          </a:fontRef>
        </p:style>
        <p:txBody>
          <a:bodyPr wrap="square">
            <a:spAutoFit/>
          </a:bodyPr>
          <a:lstStyle/>
          <a:p>
            <a:pPr marL="176530" algn="r">
              <a:spcBef>
                <a:spcPts val="475"/>
              </a:spcBef>
            </a:pPr>
            <a:r>
              <a:rPr lang="ar-SA" sz="2800" b="1" spc="-40" dirty="0">
                <a:latin typeface="DejaVu Sans"/>
                <a:ea typeface="DejaVu Sans"/>
                <a:cs typeface="DejaVu Sans"/>
              </a:rPr>
              <a:t>ﻭﺒ</a:t>
            </a:r>
            <a:r>
              <a:rPr lang="ar-SA" sz="2800" b="1" spc="30" dirty="0">
                <a:latin typeface="DejaVu Sans"/>
                <a:ea typeface="DejaVu Sans"/>
                <a:cs typeface="DejaVu Sans"/>
              </a:rPr>
              <a:t>ﺎ</a:t>
            </a:r>
            <a:r>
              <a:rPr lang="ar-SA" sz="2800" b="1" spc="15" dirty="0">
                <a:latin typeface="DejaVu Sans"/>
                <a:ea typeface="DejaVu Sans"/>
                <a:cs typeface="DejaVu Sans"/>
              </a:rPr>
              <a:t>ﻻ</a:t>
            </a:r>
            <a:r>
              <a:rPr lang="ar-SA" sz="2800" b="1" spc="10" dirty="0">
                <a:latin typeface="DejaVu Sans"/>
                <a:ea typeface="DejaVu Sans"/>
                <a:cs typeface="DejaVu Sans"/>
              </a:rPr>
              <a:t>ﺴ</a:t>
            </a:r>
            <a:r>
              <a:rPr lang="ar-SA" sz="2800" b="1" spc="-15" dirty="0">
                <a:latin typeface="DejaVu Sans"/>
                <a:ea typeface="DejaVu Sans"/>
                <a:cs typeface="DejaVu Sans"/>
              </a:rPr>
              <a:t>ﺘ</a:t>
            </a:r>
            <a:r>
              <a:rPr lang="ar-SA" sz="2800" b="1" spc="-30" dirty="0">
                <a:latin typeface="DejaVu Sans"/>
                <a:ea typeface="DejaVu Sans"/>
                <a:cs typeface="DejaVu Sans"/>
              </a:rPr>
              <a:t>ﻔ</a:t>
            </a:r>
            <a:r>
              <a:rPr lang="ar-SA" sz="2800" b="1" spc="30" dirty="0">
                <a:latin typeface="DejaVu Sans"/>
                <a:ea typeface="DejaVu Sans"/>
                <a:cs typeface="DejaVu Sans"/>
              </a:rPr>
              <a:t>ﺎ</a:t>
            </a:r>
            <a:r>
              <a:rPr lang="ar-SA" sz="2800" b="1" spc="-30" dirty="0">
                <a:latin typeface="DejaVu Sans"/>
                <a:ea typeface="DejaVu Sans"/>
                <a:cs typeface="DejaVu Sans"/>
              </a:rPr>
              <a:t>ﺩ</a:t>
            </a:r>
            <a:r>
              <a:rPr lang="ar-SA" sz="2800" b="1" spc="-55" dirty="0">
                <a:latin typeface="DejaVu Sans"/>
                <a:ea typeface="DejaVu Sans"/>
                <a:cs typeface="DejaVu Sans"/>
              </a:rPr>
              <a:t>ﺓ</a:t>
            </a:r>
            <a:r>
              <a:rPr lang="ar-SA" sz="2800" b="1" spc="-5" dirty="0">
                <a:latin typeface="DejaVu Sans"/>
                <a:ea typeface="DejaVu Sans"/>
                <a:cs typeface="DejaVu Sans"/>
              </a:rPr>
              <a:t> </a:t>
            </a:r>
            <a:r>
              <a:rPr lang="ar-SA" sz="2800" b="1" dirty="0">
                <a:latin typeface="DejaVu Sans"/>
                <a:ea typeface="DejaVu Sans"/>
                <a:cs typeface="DejaVu Sans"/>
              </a:rPr>
              <a:t>ﻤ</a:t>
            </a:r>
            <a:r>
              <a:rPr lang="ar-SA" sz="2800" b="1" spc="20" dirty="0">
                <a:latin typeface="DejaVu Sans"/>
                <a:ea typeface="DejaVu Sans"/>
                <a:cs typeface="DejaVu Sans"/>
              </a:rPr>
              <a:t>ﻥ</a:t>
            </a:r>
            <a:r>
              <a:rPr lang="ar-SA" sz="2800" b="1" spc="-75" dirty="0">
                <a:latin typeface="DejaVu Sans"/>
                <a:ea typeface="DejaVu Sans"/>
                <a:cs typeface="DejaVu Sans"/>
              </a:rPr>
              <a:t> </a:t>
            </a:r>
            <a:r>
              <a:rPr lang="ar-SA" sz="2800" b="1" dirty="0">
                <a:latin typeface="DejaVu Sans"/>
                <a:ea typeface="DejaVu Sans"/>
                <a:cs typeface="DejaVu Sans"/>
              </a:rPr>
              <a:t>ﻨ</a:t>
            </a:r>
            <a:r>
              <a:rPr lang="ar-SA" sz="2800" b="1" spc="-30" dirty="0">
                <a:latin typeface="DejaVu Sans"/>
                <a:ea typeface="DejaVu Sans"/>
                <a:cs typeface="DejaVu Sans"/>
              </a:rPr>
              <a:t>ﻅ</a:t>
            </a:r>
            <a:r>
              <a:rPr lang="ar-SA" sz="2800" b="1" spc="5" dirty="0">
                <a:latin typeface="DejaVu Sans"/>
                <a:ea typeface="DejaVu Sans"/>
                <a:cs typeface="DejaVu Sans"/>
              </a:rPr>
              <a:t>ﺭ</a:t>
            </a:r>
            <a:r>
              <a:rPr lang="ar-SA" sz="2800" b="1" spc="-40" dirty="0">
                <a:latin typeface="DejaVu Sans"/>
                <a:ea typeface="DejaVu Sans"/>
                <a:cs typeface="DejaVu Sans"/>
              </a:rPr>
              <a:t>ﻴ</a:t>
            </a:r>
            <a:r>
              <a:rPr lang="ar-SA" sz="2800" b="1" spc="30" dirty="0">
                <a:latin typeface="DejaVu Sans"/>
                <a:ea typeface="DejaVu Sans"/>
                <a:cs typeface="DejaVu Sans"/>
              </a:rPr>
              <a:t>ﺔ</a:t>
            </a:r>
            <a:r>
              <a:rPr lang="ar-SA" sz="2800" b="1" spc="-10" dirty="0">
                <a:latin typeface="DejaVu Sans"/>
                <a:ea typeface="DejaVu Sans"/>
                <a:cs typeface="DejaVu Sans"/>
              </a:rPr>
              <a:t> </a:t>
            </a:r>
            <a:r>
              <a:rPr lang="ar-SA" sz="2800" b="1" dirty="0">
                <a:latin typeface="DejaVu Sans"/>
                <a:ea typeface="DejaVu Sans"/>
                <a:cs typeface="DejaVu Sans"/>
              </a:rPr>
              <a:t>ﺍ</a:t>
            </a:r>
            <a:r>
              <a:rPr lang="ar-SA" sz="2800" b="1" spc="30" dirty="0">
                <a:latin typeface="DejaVu Sans"/>
                <a:ea typeface="DejaVu Sans"/>
                <a:cs typeface="DejaVu Sans"/>
              </a:rPr>
              <a:t>ﻟ</a:t>
            </a:r>
            <a:r>
              <a:rPr lang="ar-SA" sz="2800" b="1" spc="-40" dirty="0">
                <a:latin typeface="DejaVu Sans"/>
                <a:ea typeface="DejaVu Sans"/>
                <a:cs typeface="DejaVu Sans"/>
              </a:rPr>
              <a:t>ﻨ</a:t>
            </a:r>
            <a:r>
              <a:rPr lang="ar-SA" sz="2800" b="1" spc="30" dirty="0">
                <a:latin typeface="DejaVu Sans"/>
                <a:ea typeface="DejaVu Sans"/>
                <a:cs typeface="DejaVu Sans"/>
              </a:rPr>
              <a:t>ﻤ</a:t>
            </a:r>
            <a:r>
              <a:rPr lang="ar-SA" sz="2800" b="1" spc="-15" dirty="0">
                <a:latin typeface="DejaVu Sans"/>
                <a:ea typeface="DejaVu Sans"/>
                <a:cs typeface="DejaVu Sans"/>
              </a:rPr>
              <a:t>ﻭ</a:t>
            </a:r>
            <a:r>
              <a:rPr lang="ar-SA" sz="2800" b="1" spc="-10" dirty="0">
                <a:latin typeface="DejaVu Sans"/>
                <a:ea typeface="DejaVu Sans"/>
                <a:cs typeface="DejaVu Sans"/>
              </a:rPr>
              <a:t> </a:t>
            </a:r>
            <a:r>
              <a:rPr lang="ar-SA" sz="2800" b="1" dirty="0">
                <a:latin typeface="DejaVu Sans"/>
                <a:ea typeface="DejaVu Sans"/>
                <a:cs typeface="DejaVu Sans"/>
              </a:rPr>
              <a:t>ﺍ</a:t>
            </a:r>
            <a:r>
              <a:rPr lang="ar-SA" sz="2800" b="1" spc="30" dirty="0">
                <a:latin typeface="DejaVu Sans"/>
                <a:ea typeface="DejaVu Sans"/>
                <a:cs typeface="DejaVu Sans"/>
              </a:rPr>
              <a:t>ﻟ</a:t>
            </a:r>
            <a:r>
              <a:rPr lang="ar-SA" sz="2800" b="1" spc="20" dirty="0">
                <a:latin typeface="DejaVu Sans"/>
                <a:ea typeface="DejaVu Sans"/>
                <a:cs typeface="DejaVu Sans"/>
              </a:rPr>
              <a:t>ﻌ</a:t>
            </a:r>
            <a:r>
              <a:rPr lang="ar-SA" sz="2800" b="1" spc="-30" dirty="0">
                <a:latin typeface="DejaVu Sans"/>
                <a:ea typeface="DejaVu Sans"/>
                <a:cs typeface="DejaVu Sans"/>
              </a:rPr>
              <a:t>ﻘ</a:t>
            </a:r>
            <a:r>
              <a:rPr lang="ar-SA" sz="2800" b="1" spc="30" dirty="0">
                <a:latin typeface="DejaVu Sans"/>
                <a:ea typeface="DejaVu Sans"/>
                <a:cs typeface="DejaVu Sans"/>
              </a:rPr>
              <a:t>ﻠ</a:t>
            </a:r>
            <a:r>
              <a:rPr lang="ar-SA" sz="2800" b="1" spc="-25" dirty="0">
                <a:latin typeface="DejaVu Sans"/>
                <a:ea typeface="DejaVu Sans"/>
                <a:cs typeface="DejaVu Sans"/>
              </a:rPr>
              <a:t>ﻲ</a:t>
            </a:r>
            <a:r>
              <a:rPr lang="ar-SA" sz="2800" b="1" spc="-30" dirty="0">
                <a:latin typeface="DejaVu Sans"/>
                <a:ea typeface="DejaVu Sans"/>
                <a:cs typeface="DejaVu Sans"/>
              </a:rPr>
              <a:t> </a:t>
            </a:r>
            <a:r>
              <a:rPr lang="ar-SA" sz="2800" b="1" dirty="0">
                <a:latin typeface="DejaVu Sans"/>
                <a:ea typeface="DejaVu Sans"/>
                <a:cs typeface="DejaVu Sans"/>
              </a:rPr>
              <a:t>ﻟ</a:t>
            </a:r>
            <a:r>
              <a:rPr lang="ar-SA" sz="2800" b="1" spc="-40" dirty="0">
                <a:latin typeface="DejaVu Sans"/>
                <a:ea typeface="DejaVu Sans"/>
                <a:cs typeface="DejaVu Sans"/>
              </a:rPr>
              <a:t>ﺒ</a:t>
            </a:r>
            <a:r>
              <a:rPr lang="ar-SA" sz="2800" b="1" spc="-15" dirty="0">
                <a:latin typeface="DejaVu Sans"/>
                <a:ea typeface="DejaVu Sans"/>
                <a:cs typeface="DejaVu Sans"/>
              </a:rPr>
              <a:t>ﻴ</a:t>
            </a:r>
            <a:r>
              <a:rPr lang="ar-SA" sz="2800" b="1" spc="30" dirty="0">
                <a:latin typeface="DejaVu Sans"/>
                <a:ea typeface="DejaVu Sans"/>
                <a:cs typeface="DejaVu Sans"/>
              </a:rPr>
              <a:t>ﺎ</a:t>
            </a:r>
            <a:r>
              <a:rPr lang="ar-SA" sz="2800" b="1" spc="-30" dirty="0">
                <a:latin typeface="DejaVu Sans"/>
                <a:ea typeface="DejaVu Sans"/>
                <a:cs typeface="DejaVu Sans"/>
              </a:rPr>
              <a:t>ﺠ</a:t>
            </a:r>
            <a:r>
              <a:rPr lang="ar-SA" sz="2800" b="1" spc="-40" dirty="0">
                <a:latin typeface="DejaVu Sans"/>
                <a:ea typeface="DejaVu Sans"/>
                <a:cs typeface="DejaVu Sans"/>
              </a:rPr>
              <a:t>ﻴ</a:t>
            </a:r>
            <a:r>
              <a:rPr lang="ar-SA" sz="2800" b="1" spc="30" dirty="0">
                <a:latin typeface="DejaVu Sans"/>
                <a:ea typeface="DejaVu Sans"/>
                <a:cs typeface="DejaVu Sans"/>
              </a:rPr>
              <a:t>ﻪ</a:t>
            </a:r>
            <a:r>
              <a:rPr lang="ar-SA" sz="2800" b="1" spc="-65" dirty="0">
                <a:latin typeface="DejaVu Sans"/>
                <a:ea typeface="DejaVu Sans"/>
                <a:cs typeface="DejaVu Sans"/>
              </a:rPr>
              <a:t> </a:t>
            </a:r>
            <a:r>
              <a:rPr lang="ar-SA" sz="2800" b="1" dirty="0" smtClean="0">
                <a:latin typeface="DejaVu Sans"/>
                <a:ea typeface="DejaVu Sans"/>
                <a:cs typeface="DejaVu Sans"/>
              </a:rPr>
              <a:t>ﻁ</a:t>
            </a:r>
            <a:r>
              <a:rPr lang="ar-SA" sz="2800" b="1" spc="-40" dirty="0" smtClean="0">
                <a:latin typeface="DejaVu Sans"/>
                <a:ea typeface="DejaVu Sans"/>
                <a:cs typeface="DejaVu Sans"/>
              </a:rPr>
              <a:t>ﻭ</a:t>
            </a:r>
            <a:r>
              <a:rPr lang="ar-SA" sz="2800" b="1" spc="5" dirty="0" smtClean="0">
                <a:latin typeface="DejaVu Sans"/>
                <a:ea typeface="DejaVu Sans"/>
                <a:cs typeface="DejaVu Sans"/>
              </a:rPr>
              <a:t>ﺭ</a:t>
            </a:r>
            <a:r>
              <a:rPr lang="ar-SA" sz="2800" b="1" spc="-65" dirty="0" smtClean="0">
                <a:latin typeface="DejaVu Sans"/>
                <a:ea typeface="DejaVu Sans"/>
                <a:cs typeface="DejaVu Sans"/>
              </a:rPr>
              <a:t> </a:t>
            </a:r>
            <a:r>
              <a:rPr lang="ar-SA" sz="2800" b="1" dirty="0">
                <a:latin typeface="DejaVu Sans"/>
                <a:ea typeface="DejaVu Sans"/>
                <a:cs typeface="DejaVu Sans"/>
              </a:rPr>
              <a:t>ﺩ</a:t>
            </a:r>
            <a:r>
              <a:rPr lang="ar-SA" sz="2800" b="1" spc="-40" dirty="0">
                <a:latin typeface="DejaVu Sans"/>
                <a:ea typeface="DejaVu Sans"/>
                <a:cs typeface="DejaVu Sans"/>
              </a:rPr>
              <a:t>ﻴ</a:t>
            </a:r>
            <a:r>
              <a:rPr lang="ar-SA" sz="2800" b="1" spc="-15" dirty="0">
                <a:latin typeface="DejaVu Sans"/>
                <a:ea typeface="DejaVu Sans"/>
                <a:cs typeface="DejaVu Sans"/>
              </a:rPr>
              <a:t>ﻨ</a:t>
            </a:r>
            <a:r>
              <a:rPr lang="ar-SA" sz="2800" b="1" spc="-40" dirty="0">
                <a:latin typeface="DejaVu Sans"/>
                <a:ea typeface="DejaVu Sans"/>
                <a:cs typeface="DejaVu Sans"/>
              </a:rPr>
              <a:t>ﻴ</a:t>
            </a:r>
            <a:r>
              <a:rPr lang="ar-SA" sz="2800" b="1" spc="5" dirty="0">
                <a:latin typeface="DejaVu Sans"/>
                <a:ea typeface="DejaVu Sans"/>
                <a:cs typeface="DejaVu Sans"/>
              </a:rPr>
              <a:t>ﺯ</a:t>
            </a:r>
            <a:r>
              <a:rPr lang="ar-SA" sz="2800" b="1" spc="40" dirty="0">
                <a:latin typeface="DejaVu Sans"/>
                <a:ea typeface="DejaVu Sans"/>
                <a:cs typeface="Times New Roman"/>
              </a:rPr>
              <a:t> </a:t>
            </a:r>
            <a:r>
              <a:rPr lang="en-US" sz="2800" b="1" spc="30" dirty="0">
                <a:latin typeface="Times New Roman"/>
                <a:ea typeface="DejaVu Sans"/>
                <a:cs typeface="DejaVu Sans"/>
              </a:rPr>
              <a:t>D</a:t>
            </a:r>
            <a:r>
              <a:rPr lang="en-US" sz="2800" b="1" spc="35" dirty="0">
                <a:latin typeface="Times New Roman"/>
                <a:ea typeface="DejaVu Sans"/>
                <a:cs typeface="DejaVu Sans"/>
              </a:rPr>
              <a:t>i</a:t>
            </a:r>
            <a:r>
              <a:rPr lang="en-US" sz="2800" b="1" spc="15" dirty="0">
                <a:latin typeface="Times New Roman"/>
                <a:ea typeface="DejaVu Sans"/>
                <a:cs typeface="DejaVu Sans"/>
              </a:rPr>
              <a:t>e</a:t>
            </a:r>
            <a:r>
              <a:rPr lang="en-US" sz="2800" b="1" spc="-60" dirty="0">
                <a:latin typeface="Times New Roman"/>
                <a:ea typeface="DejaVu Sans"/>
                <a:cs typeface="DejaVu Sans"/>
              </a:rPr>
              <a:t>n</a:t>
            </a:r>
            <a:r>
              <a:rPr lang="en-US" sz="2800" b="1" spc="15" dirty="0">
                <a:latin typeface="Times New Roman"/>
                <a:ea typeface="DejaVu Sans"/>
                <a:cs typeface="DejaVu Sans"/>
              </a:rPr>
              <a:t>e</a:t>
            </a:r>
            <a:r>
              <a:rPr lang="en-US" sz="2800" b="1" dirty="0">
                <a:latin typeface="Times New Roman"/>
                <a:ea typeface="DejaVu Sans"/>
                <a:cs typeface="DejaVu Sans"/>
              </a:rPr>
              <a:t>s)</a:t>
            </a:r>
            <a:r>
              <a:rPr lang="en-US" sz="2800" b="1" spc="65" dirty="0">
                <a:latin typeface="Times New Roman"/>
                <a:ea typeface="DejaVu Sans"/>
                <a:cs typeface="DejaVu Sans"/>
              </a:rPr>
              <a:t> </a:t>
            </a:r>
            <a:r>
              <a:rPr lang="ar-SA" sz="2800" b="1" dirty="0">
                <a:latin typeface="DejaVu Sans"/>
                <a:ea typeface="DejaVu Sans"/>
                <a:cs typeface="Times New Roman"/>
              </a:rPr>
              <a:t>  </a:t>
            </a:r>
            <a:r>
              <a:rPr lang="en-US" sz="2800" b="1" spc="-40" dirty="0">
                <a:latin typeface="Times New Roman"/>
                <a:ea typeface="DejaVu Sans"/>
                <a:cs typeface="DejaVu Sans"/>
              </a:rPr>
              <a:t>(</a:t>
            </a:r>
            <a:r>
              <a:rPr lang="en-US" sz="2800" b="1" dirty="0">
                <a:latin typeface="Times New Roman"/>
                <a:ea typeface="DejaVu Sans"/>
                <a:cs typeface="DejaVu Sans"/>
              </a:rPr>
              <a:t>Z</a:t>
            </a:r>
            <a:r>
              <a:rPr lang="en-US" sz="2800" b="1" spc="-40" dirty="0">
                <a:latin typeface="Times New Roman"/>
                <a:ea typeface="DejaVu Sans"/>
                <a:cs typeface="DejaVu Sans"/>
              </a:rPr>
              <a:t>o</a:t>
            </a:r>
            <a:r>
              <a:rPr lang="en-US" sz="2800" b="1" spc="35" dirty="0">
                <a:latin typeface="Times New Roman"/>
                <a:ea typeface="DejaVu Sans"/>
                <a:cs typeface="DejaVu Sans"/>
              </a:rPr>
              <a:t>l</a:t>
            </a:r>
            <a:r>
              <a:rPr lang="en-US" sz="2800" b="1" spc="10" dirty="0">
                <a:latin typeface="Times New Roman"/>
                <a:ea typeface="DejaVu Sans"/>
                <a:cs typeface="DejaVu Sans"/>
              </a:rPr>
              <a:t>t</a:t>
            </a:r>
            <a:r>
              <a:rPr lang="en-US" sz="2800" b="1" spc="15" dirty="0">
                <a:latin typeface="Times New Roman"/>
                <a:ea typeface="DejaVu Sans"/>
                <a:cs typeface="DejaVu Sans"/>
              </a:rPr>
              <a:t>a</a:t>
            </a:r>
            <a:r>
              <a:rPr lang="en-US" sz="2800" b="1" dirty="0">
                <a:latin typeface="Times New Roman"/>
                <a:ea typeface="DejaVu Sans"/>
                <a:cs typeface="DejaVu Sans"/>
              </a:rPr>
              <a:t>n</a:t>
            </a:r>
            <a:r>
              <a:rPr lang="en-US" sz="2800" b="1" spc="50" dirty="0">
                <a:latin typeface="DejaVu Sans"/>
                <a:ea typeface="DejaVu Sans"/>
                <a:cs typeface="DejaVu Sans"/>
              </a:rPr>
              <a:t> </a:t>
            </a:r>
            <a:r>
              <a:rPr lang="ar-IQ" sz="2800" b="1" spc="50" dirty="0" smtClean="0">
                <a:latin typeface="DejaVu Sans"/>
                <a:ea typeface="DejaVu Sans"/>
                <a:cs typeface="DejaVu Sans"/>
              </a:rPr>
              <a:t> </a:t>
            </a:r>
            <a:r>
              <a:rPr lang="ar-SA" sz="2800" b="1" dirty="0" smtClean="0">
                <a:latin typeface="DejaVu Sans"/>
                <a:ea typeface="DejaVu Sans"/>
                <a:cs typeface="DejaVu Sans"/>
              </a:rPr>
              <a:t>ﺴ</a:t>
            </a:r>
            <a:r>
              <a:rPr lang="ar-SA" sz="2800" b="1" spc="-15" dirty="0" smtClean="0">
                <a:latin typeface="DejaVu Sans"/>
                <a:ea typeface="DejaVu Sans"/>
                <a:cs typeface="DejaVu Sans"/>
              </a:rPr>
              <a:t>ﺕ</a:t>
            </a:r>
            <a:r>
              <a:rPr lang="ar-SA" sz="2800" b="1" spc="-30" dirty="0" smtClean="0">
                <a:latin typeface="DejaVu Sans"/>
                <a:ea typeface="DejaVu Sans"/>
                <a:cs typeface="DejaVu Sans"/>
              </a:rPr>
              <a:t> </a:t>
            </a:r>
            <a:r>
              <a:rPr lang="ar-SA" sz="2800" b="1" dirty="0">
                <a:latin typeface="DejaVu Sans"/>
                <a:ea typeface="DejaVu Sans"/>
                <a:cs typeface="DejaVu Sans"/>
              </a:rPr>
              <a:t>ﻤ</a:t>
            </a:r>
            <a:r>
              <a:rPr lang="ar-SA" sz="2800" b="1" spc="5" dirty="0">
                <a:latin typeface="DejaVu Sans"/>
                <a:ea typeface="DejaVu Sans"/>
                <a:cs typeface="DejaVu Sans"/>
              </a:rPr>
              <a:t>ﺭ</a:t>
            </a:r>
            <a:r>
              <a:rPr lang="ar-SA" sz="2800" b="1" spc="25" dirty="0">
                <a:latin typeface="DejaVu Sans"/>
                <a:ea typeface="DejaVu Sans"/>
                <a:cs typeface="DejaVu Sans"/>
              </a:rPr>
              <a:t>ﺍ</a:t>
            </a:r>
            <a:r>
              <a:rPr lang="ar-SA" sz="2800" b="1" spc="-30" dirty="0">
                <a:latin typeface="DejaVu Sans"/>
                <a:ea typeface="DejaVu Sans"/>
                <a:cs typeface="DejaVu Sans"/>
              </a:rPr>
              <a:t>ﺤ</a:t>
            </a:r>
            <a:r>
              <a:rPr lang="ar-SA" sz="2800" b="1" spc="-15" dirty="0">
                <a:latin typeface="DejaVu Sans"/>
                <a:ea typeface="DejaVu Sans"/>
                <a:cs typeface="Times New Roman"/>
              </a:rPr>
              <a:t>ل</a:t>
            </a:r>
            <a:r>
              <a:rPr lang="ar-SA" sz="2800" b="1" spc="-30" dirty="0">
                <a:latin typeface="DejaVu Sans"/>
                <a:ea typeface="DejaVu Sans"/>
                <a:cs typeface="DejaVu Sans"/>
              </a:rPr>
              <a:t> </a:t>
            </a:r>
            <a:r>
              <a:rPr lang="ar-SA" sz="2800" b="1" dirty="0">
                <a:latin typeface="DejaVu Sans"/>
                <a:ea typeface="DejaVu Sans"/>
                <a:cs typeface="DejaVu Sans"/>
              </a:rPr>
              <a:t>ﻟ</a:t>
            </a:r>
            <a:r>
              <a:rPr lang="ar-SA" sz="2800" b="1" spc="-15" dirty="0">
                <a:latin typeface="DejaVu Sans"/>
                <a:ea typeface="DejaVu Sans"/>
                <a:cs typeface="DejaVu Sans"/>
              </a:rPr>
              <a:t>ﺘ</a:t>
            </a:r>
            <a:r>
              <a:rPr lang="ar-SA" sz="2800" b="1" spc="20" dirty="0">
                <a:latin typeface="DejaVu Sans"/>
                <a:ea typeface="DejaVu Sans"/>
                <a:cs typeface="DejaVu Sans"/>
              </a:rPr>
              <a:t>ﻌ</a:t>
            </a:r>
            <a:r>
              <a:rPr lang="ar-SA" sz="2800" b="1" spc="5" dirty="0">
                <a:latin typeface="DejaVu Sans"/>
                <a:ea typeface="DejaVu Sans"/>
                <a:cs typeface="DejaVu Sans"/>
              </a:rPr>
              <a:t>ﻠ</a:t>
            </a:r>
            <a:r>
              <a:rPr lang="ar-SA" sz="2800" b="1" spc="-15" dirty="0">
                <a:latin typeface="DejaVu Sans"/>
                <a:ea typeface="DejaVu Sans"/>
                <a:cs typeface="DejaVu Sans"/>
              </a:rPr>
              <a:t>ﻴ</a:t>
            </a:r>
            <a:r>
              <a:rPr lang="ar-SA" sz="2800" b="1" spc="-5" dirty="0">
                <a:latin typeface="DejaVu Sans"/>
                <a:ea typeface="DejaVu Sans"/>
                <a:cs typeface="DejaVu Sans"/>
              </a:rPr>
              <a:t>ﻡ</a:t>
            </a:r>
            <a:r>
              <a:rPr lang="ar-SA" sz="2800" b="1" spc="-50" dirty="0">
                <a:latin typeface="DejaVu Sans"/>
                <a:ea typeface="DejaVu Sans"/>
                <a:cs typeface="DejaVu Sans"/>
              </a:rPr>
              <a:t> </a:t>
            </a:r>
            <a:r>
              <a:rPr lang="ar-SA" sz="2800" b="1" dirty="0">
                <a:latin typeface="DejaVu Sans"/>
                <a:ea typeface="DejaVu Sans"/>
                <a:cs typeface="DejaVu Sans"/>
              </a:rPr>
              <a:t>ﻭ</a:t>
            </a:r>
            <a:r>
              <a:rPr lang="ar-SA" sz="2800" b="1" spc="-15" dirty="0">
                <a:latin typeface="DejaVu Sans"/>
                <a:ea typeface="DejaVu Sans"/>
                <a:cs typeface="DejaVu Sans"/>
              </a:rPr>
              <a:t>ﺘ</a:t>
            </a:r>
            <a:r>
              <a:rPr lang="ar-SA" sz="2800" b="1" spc="-5" dirty="0">
                <a:latin typeface="DejaVu Sans"/>
                <a:ea typeface="DejaVu Sans"/>
                <a:cs typeface="DejaVu Sans"/>
              </a:rPr>
              <a:t>ﻌ</a:t>
            </a:r>
            <a:r>
              <a:rPr lang="ar-SA" sz="2800" b="1" spc="30" dirty="0">
                <a:latin typeface="DejaVu Sans"/>
                <a:ea typeface="DejaVu Sans"/>
                <a:cs typeface="DejaVu Sans"/>
              </a:rPr>
              <a:t>ﻠ</a:t>
            </a:r>
            <a:r>
              <a:rPr lang="ar-SA" sz="2800" b="1" spc="20" dirty="0">
                <a:latin typeface="DejaVu Sans"/>
                <a:ea typeface="DejaVu Sans"/>
                <a:cs typeface="DejaVu Sans"/>
              </a:rPr>
              <a:t>ﻡ</a:t>
            </a:r>
            <a:r>
              <a:rPr lang="ar-SA" sz="2800" b="1" spc="-10" dirty="0">
                <a:latin typeface="DejaVu Sans"/>
                <a:ea typeface="DejaVu Sans"/>
                <a:cs typeface="DejaVu Sans"/>
              </a:rPr>
              <a:t> </a:t>
            </a:r>
            <a:r>
              <a:rPr lang="ar-SA" sz="2800" b="1" dirty="0">
                <a:latin typeface="DejaVu Sans"/>
                <a:ea typeface="DejaVu Sans"/>
                <a:cs typeface="DejaVu Sans"/>
              </a:rPr>
              <a:t>ﺍ</a:t>
            </a:r>
            <a:r>
              <a:rPr lang="ar-SA" sz="2800" b="1" spc="5" dirty="0">
                <a:latin typeface="DejaVu Sans"/>
                <a:ea typeface="DejaVu Sans"/>
                <a:cs typeface="DejaVu Sans"/>
              </a:rPr>
              <a:t>ﻟﺭ</a:t>
            </a:r>
            <a:r>
              <a:rPr lang="ar-SA" sz="2800" b="1" spc="-15" dirty="0">
                <a:latin typeface="DejaVu Sans"/>
                <a:ea typeface="DejaVu Sans"/>
                <a:cs typeface="DejaVu Sans"/>
              </a:rPr>
              <a:t>ﻴ</a:t>
            </a:r>
            <a:r>
              <a:rPr lang="ar-SA" sz="2800" b="1" spc="5" dirty="0">
                <a:latin typeface="DejaVu Sans"/>
                <a:ea typeface="DejaVu Sans"/>
                <a:cs typeface="DejaVu Sans"/>
              </a:rPr>
              <a:t>ﺎ</a:t>
            </a:r>
            <a:r>
              <a:rPr lang="ar-SA" sz="2800" b="1" spc="-15" dirty="0">
                <a:latin typeface="DejaVu Sans"/>
                <a:ea typeface="DejaVu Sans"/>
                <a:cs typeface="DejaVu Sans"/>
              </a:rPr>
              <a:t>ﻀ</a:t>
            </a:r>
            <a:r>
              <a:rPr lang="ar-SA" sz="2800" b="1" spc="-40" dirty="0">
                <a:latin typeface="DejaVu Sans"/>
                <a:ea typeface="DejaVu Sans"/>
                <a:cs typeface="DejaVu Sans"/>
              </a:rPr>
              <a:t>ﻴ</a:t>
            </a:r>
            <a:r>
              <a:rPr lang="ar-SA" sz="2800" b="1" spc="30" dirty="0">
                <a:latin typeface="DejaVu Sans"/>
                <a:ea typeface="DejaVu Sans"/>
                <a:cs typeface="DejaVu Sans"/>
              </a:rPr>
              <a:t>ﺎ</a:t>
            </a:r>
            <a:r>
              <a:rPr lang="ar-SA" sz="2800" b="1" spc="-40" dirty="0">
                <a:latin typeface="DejaVu Sans"/>
                <a:ea typeface="DejaVu Sans"/>
                <a:cs typeface="DejaVu Sans"/>
              </a:rPr>
              <a:t>ﺕ</a:t>
            </a:r>
            <a:r>
              <a:rPr lang="ar-SA" sz="2800" b="1" spc="-35" dirty="0">
                <a:latin typeface="DejaVu Sans"/>
                <a:ea typeface="DejaVu Sans"/>
                <a:cs typeface="DejaVu Sans"/>
              </a:rPr>
              <a:t> </a:t>
            </a:r>
            <a:r>
              <a:rPr lang="ar-SA" sz="2800" b="1" dirty="0">
                <a:latin typeface="DejaVu Sans"/>
                <a:ea typeface="DejaVu Sans"/>
                <a:cs typeface="DejaVu Sans"/>
              </a:rPr>
              <a:t>ﻜ</a:t>
            </a:r>
            <a:r>
              <a:rPr lang="ar-SA" sz="2800" b="1" spc="30" dirty="0">
                <a:latin typeface="DejaVu Sans"/>
                <a:ea typeface="DejaVu Sans"/>
                <a:cs typeface="DejaVu Sans"/>
              </a:rPr>
              <a:t>ﻤﺎ</a:t>
            </a:r>
            <a:r>
              <a:rPr lang="ar-SA" sz="2800" b="1" spc="-75" dirty="0">
                <a:latin typeface="DejaVu Sans"/>
                <a:ea typeface="DejaVu Sans"/>
                <a:cs typeface="DejaVu Sans"/>
              </a:rPr>
              <a:t> </a:t>
            </a:r>
            <a:r>
              <a:rPr lang="ar-SA" sz="2800" b="1" dirty="0" smtClean="0">
                <a:latin typeface="DejaVu Sans"/>
                <a:ea typeface="DejaVu Sans"/>
                <a:cs typeface="DejaVu Sans"/>
              </a:rPr>
              <a:t>ﻴ</a:t>
            </a:r>
            <a:r>
              <a:rPr lang="ar-SA" sz="2800" b="1" spc="-15" dirty="0" smtClean="0">
                <a:latin typeface="DejaVu Sans"/>
                <a:ea typeface="DejaVu Sans"/>
                <a:cs typeface="DejaVu Sans"/>
              </a:rPr>
              <a:t>ﻭ</a:t>
            </a:r>
            <a:r>
              <a:rPr lang="ar-SA" sz="2800" b="1" spc="-40" dirty="0" smtClean="0">
                <a:latin typeface="DejaVu Sans"/>
                <a:ea typeface="DejaVu Sans"/>
                <a:cs typeface="DejaVu Sans"/>
              </a:rPr>
              <a:t>ﻀ</a:t>
            </a:r>
            <a:r>
              <a:rPr lang="ar-SA" sz="2800" b="1" spc="-30" dirty="0" smtClean="0">
                <a:latin typeface="DejaVu Sans"/>
                <a:ea typeface="DejaVu Sans"/>
                <a:cs typeface="DejaVu Sans"/>
              </a:rPr>
              <a:t>ﺤ</a:t>
            </a:r>
            <a:r>
              <a:rPr lang="ar-SA" sz="2800" b="1" spc="-15" dirty="0" smtClean="0">
                <a:latin typeface="DejaVu Sans"/>
                <a:ea typeface="DejaVu Sans"/>
                <a:cs typeface="DejaVu Sans"/>
              </a:rPr>
              <a:t>ﻬ</a:t>
            </a:r>
            <a:r>
              <a:rPr lang="ar-SA" sz="2800" b="1" spc="30" dirty="0" smtClean="0">
                <a:latin typeface="DejaVu Sans"/>
                <a:ea typeface="DejaVu Sans"/>
                <a:cs typeface="DejaVu Sans"/>
              </a:rPr>
              <a:t>ﺎ</a:t>
            </a:r>
            <a:r>
              <a:rPr lang="ar-IQ" sz="2800" b="1" dirty="0" smtClean="0">
                <a:latin typeface="DejaVu Sans"/>
                <a:ea typeface="DejaVu Sans"/>
                <a:cs typeface="DejaVu Sans"/>
              </a:rPr>
              <a:t>  قي</a:t>
            </a:r>
            <a:r>
              <a:rPr lang="ar-IQ" sz="2800" b="1" dirty="0">
                <a:latin typeface="DejaVu Sans"/>
                <a:ea typeface="DejaVu Sans"/>
                <a:cs typeface="DejaVu Sans"/>
              </a:rPr>
              <a:t> </a:t>
            </a:r>
            <a:r>
              <a:rPr lang="ar-SA" sz="2800" b="1" dirty="0" smtClean="0">
                <a:latin typeface="DejaVu Sans"/>
                <a:ea typeface="DejaVu Sans"/>
                <a:cs typeface="DejaVu Sans"/>
              </a:rPr>
              <a:t>ﺸﻜ</a:t>
            </a:r>
            <a:r>
              <a:rPr lang="ar-SA" sz="2800" b="1" dirty="0" smtClean="0">
                <a:latin typeface="DejaVu Sans"/>
                <a:ea typeface="DejaVu Sans"/>
                <a:cs typeface="Times New Roman"/>
              </a:rPr>
              <a:t>ل</a:t>
            </a:r>
            <a:r>
              <a:rPr lang="ar-SA" sz="2800" b="1" spc="-135" dirty="0" smtClean="0">
                <a:latin typeface="DejaVu Sans"/>
                <a:ea typeface="DejaVu Sans"/>
                <a:cs typeface="DejaVu Sans"/>
              </a:rPr>
              <a:t> </a:t>
            </a:r>
            <a:r>
              <a:rPr lang="ar-SA" sz="2800" b="1" spc="-20" dirty="0" smtClean="0">
                <a:latin typeface="DejaVu Sans"/>
                <a:ea typeface="DejaVu Sans"/>
                <a:cs typeface="DejaVu Sans"/>
              </a:rPr>
              <a:t>ﻭﻫﻲ</a:t>
            </a:r>
            <a:r>
              <a:rPr lang="ar-SA" sz="2800" b="1" spc="-65" dirty="0" smtClean="0">
                <a:latin typeface="DejaVu Sans"/>
                <a:ea typeface="DejaVu Sans"/>
                <a:cs typeface="Times New Roman"/>
              </a:rPr>
              <a:t> </a:t>
            </a:r>
            <a:r>
              <a:rPr lang="ar-IQ" sz="2800" b="1" spc="-65" dirty="0" smtClean="0">
                <a:latin typeface="DejaVu Sans"/>
                <a:ea typeface="DejaVu Sans"/>
                <a:cs typeface="Times New Roman"/>
              </a:rPr>
              <a:t>:</a:t>
            </a:r>
            <a:endParaRPr lang="ar-IQ" sz="2800" b="1" spc="-15" dirty="0">
              <a:latin typeface="Times New Roman"/>
              <a:ea typeface="DejaVu Sans"/>
              <a:cs typeface="Times New Roman"/>
            </a:endParaRPr>
          </a:p>
          <a:p>
            <a:pPr marL="176530" algn="r">
              <a:spcBef>
                <a:spcPts val="475"/>
              </a:spcBef>
            </a:pPr>
            <a:r>
              <a:rPr lang="ar-IQ" sz="2800" b="1" spc="-15" dirty="0" smtClean="0">
                <a:latin typeface="Times New Roman"/>
                <a:ea typeface="DejaVu Sans"/>
                <a:cs typeface="Times New Roman"/>
              </a:rPr>
              <a:t>1- </a:t>
            </a:r>
            <a:r>
              <a:rPr lang="ar-SA" sz="2800" b="1" dirty="0" smtClean="0">
                <a:latin typeface="DejaVu Sans"/>
                <a:ea typeface="DejaVu Sans"/>
                <a:cs typeface="DejaVu Sans"/>
              </a:rPr>
              <a:t>ﻤﺭﺤﻠﺔ</a:t>
            </a:r>
            <a:r>
              <a:rPr lang="ar-SA" sz="2800" b="1" spc="-40" dirty="0" smtClean="0">
                <a:latin typeface="DejaVu Sans"/>
                <a:ea typeface="DejaVu Sans"/>
                <a:cs typeface="DejaVu Sans"/>
              </a:rPr>
              <a:t> </a:t>
            </a:r>
            <a:r>
              <a:rPr lang="ar-SA" sz="2800" b="1" dirty="0">
                <a:latin typeface="DejaVu Sans"/>
                <a:ea typeface="DejaVu Sans"/>
                <a:cs typeface="DejaVu Sans"/>
              </a:rPr>
              <a:t>ﺍﻷﻨﺸﻁﺔ</a:t>
            </a:r>
            <a:r>
              <a:rPr lang="ar-SA" sz="2800" b="1" spc="-20" dirty="0">
                <a:latin typeface="DejaVu Sans"/>
                <a:ea typeface="DejaVu Sans"/>
                <a:cs typeface="DejaVu Sans"/>
              </a:rPr>
              <a:t> </a:t>
            </a:r>
            <a:r>
              <a:rPr lang="ar-SA" sz="2800" b="1" dirty="0">
                <a:latin typeface="DejaVu Sans"/>
                <a:ea typeface="DejaVu Sans"/>
                <a:cs typeface="DejaVu Sans"/>
              </a:rPr>
              <a:t>ﺍﻟﺘﻤﻬﻴﺩﻴﺔ</a:t>
            </a:r>
            <a:r>
              <a:rPr lang="ar-SA" sz="2800" b="1" spc="5" dirty="0">
                <a:latin typeface="DejaVu Sans"/>
                <a:ea typeface="DejaVu Sans"/>
                <a:cs typeface="Times New Roman"/>
              </a:rPr>
              <a:t> </a:t>
            </a:r>
            <a:r>
              <a:rPr lang="en-US" sz="2800" b="1" spc="10" dirty="0">
                <a:latin typeface="Times New Roman"/>
                <a:ea typeface="DejaVu Sans"/>
                <a:cs typeface="DejaVu Sans"/>
              </a:rPr>
              <a:t>)</a:t>
            </a:r>
            <a:r>
              <a:rPr lang="ar-SA" sz="2800" b="1" spc="10" dirty="0">
                <a:latin typeface="DejaVu Sans"/>
                <a:ea typeface="DejaVu Sans"/>
                <a:cs typeface="DejaVu Sans"/>
              </a:rPr>
              <a:t>ﺍﻟﻠﻌﺏ</a:t>
            </a:r>
            <a:r>
              <a:rPr lang="ar-SA" sz="2800" b="1" spc="-40" dirty="0">
                <a:latin typeface="DejaVu Sans"/>
                <a:ea typeface="DejaVu Sans"/>
                <a:cs typeface="DejaVu Sans"/>
              </a:rPr>
              <a:t> </a:t>
            </a:r>
            <a:r>
              <a:rPr lang="ar-SA" sz="2800" b="1" dirty="0" smtClean="0">
                <a:latin typeface="DejaVu Sans"/>
                <a:ea typeface="DejaVu Sans"/>
                <a:cs typeface="DejaVu Sans"/>
              </a:rPr>
              <a:t>ﺍﻟﺤﺭ</a:t>
            </a:r>
            <a:r>
              <a:rPr lang="en-US" sz="2800" b="1" dirty="0" smtClean="0">
                <a:latin typeface="DejaVu Sans"/>
                <a:ea typeface="DejaVu Sans"/>
                <a:cs typeface="DejaVu Sans"/>
              </a:rPr>
              <a:t>( </a:t>
            </a:r>
            <a:r>
              <a:rPr lang="ar-IQ" sz="2800" b="1" dirty="0" smtClean="0">
                <a:latin typeface="DejaVu Sans"/>
                <a:ea typeface="DejaVu Sans"/>
                <a:cs typeface="DejaVu Sans"/>
              </a:rPr>
              <a:t>.</a:t>
            </a:r>
          </a:p>
          <a:p>
            <a:pPr marR="2677160" algn="r">
              <a:spcBef>
                <a:spcPts val="680"/>
              </a:spcBef>
            </a:pPr>
            <a:r>
              <a:rPr lang="ar-IQ" sz="2800" b="1" spc="-15" dirty="0" smtClean="0">
                <a:latin typeface="Times New Roman"/>
                <a:ea typeface="DejaVu Sans"/>
                <a:cs typeface="DejaVu Sans"/>
              </a:rPr>
              <a:t>2- </a:t>
            </a:r>
            <a:r>
              <a:rPr lang="ar-SA" sz="2800" b="1" dirty="0" smtClean="0">
                <a:latin typeface="DejaVu Sans"/>
                <a:ea typeface="DejaVu Sans"/>
                <a:cs typeface="DejaVu Sans"/>
              </a:rPr>
              <a:t>ﻤﺭﺤﻠﺔ</a:t>
            </a:r>
            <a:r>
              <a:rPr lang="ar-SA" sz="2800" b="1" spc="-165" dirty="0" smtClean="0">
                <a:latin typeface="DejaVu Sans"/>
                <a:ea typeface="DejaVu Sans"/>
                <a:cs typeface="DejaVu Sans"/>
              </a:rPr>
              <a:t> </a:t>
            </a:r>
            <a:r>
              <a:rPr lang="ar-SA" sz="2800" b="1" dirty="0">
                <a:latin typeface="DejaVu Sans"/>
                <a:ea typeface="DejaVu Sans"/>
                <a:cs typeface="DejaVu Sans"/>
              </a:rPr>
              <a:t>ﺍﻷﻨﺸﻁﺔ</a:t>
            </a:r>
            <a:r>
              <a:rPr lang="ar-SA" sz="2800" b="1" spc="-160" dirty="0">
                <a:latin typeface="DejaVu Sans"/>
                <a:ea typeface="DejaVu Sans"/>
                <a:cs typeface="DejaVu Sans"/>
              </a:rPr>
              <a:t> </a:t>
            </a:r>
            <a:r>
              <a:rPr lang="ar-SA" sz="2800" b="1" dirty="0" smtClean="0">
                <a:latin typeface="DejaVu Sans"/>
                <a:ea typeface="DejaVu Sans"/>
                <a:cs typeface="DejaVu Sans"/>
              </a:rPr>
              <a:t>ﺍﻟﺒﻨﺎﺌﻴﺔ</a:t>
            </a:r>
            <a:r>
              <a:rPr lang="ar-SA" sz="2800" b="1" spc="-85" dirty="0" smtClean="0">
                <a:latin typeface="DejaVu Sans"/>
                <a:ea typeface="DejaVu Sans"/>
                <a:cs typeface="Times New Roman"/>
              </a:rPr>
              <a:t> </a:t>
            </a:r>
            <a:r>
              <a:rPr lang="ar-IQ" sz="2800" b="1" spc="-85" dirty="0" smtClean="0">
                <a:latin typeface="DejaVu Sans"/>
                <a:ea typeface="DejaVu Sans"/>
                <a:cs typeface="Times New Roman"/>
              </a:rPr>
              <a:t>.</a:t>
            </a:r>
            <a:endParaRPr lang="ar-IQ" sz="2800" b="1" spc="-85" dirty="0">
              <a:latin typeface="DejaVu Sans"/>
              <a:ea typeface="DejaVu Sans"/>
              <a:cs typeface="Times New Roman"/>
            </a:endParaRPr>
          </a:p>
          <a:p>
            <a:pPr marR="2677160" algn="r">
              <a:spcBef>
                <a:spcPts val="680"/>
              </a:spcBef>
            </a:pPr>
            <a:r>
              <a:rPr lang="ar-IQ" sz="2800" b="1" spc="-85" dirty="0" smtClean="0">
                <a:latin typeface="DejaVu Sans"/>
                <a:ea typeface="DejaVu Sans"/>
                <a:cs typeface="Times New Roman"/>
              </a:rPr>
              <a:t>3- </a:t>
            </a:r>
            <a:r>
              <a:rPr lang="ar-SA" sz="2800" b="1" dirty="0" smtClean="0">
                <a:latin typeface="DejaVu Sans"/>
                <a:ea typeface="DejaVu Sans"/>
                <a:cs typeface="DejaVu Sans"/>
              </a:rPr>
              <a:t>ﻤﺭﺤﻠﺔ</a:t>
            </a:r>
            <a:r>
              <a:rPr lang="ar-SA" sz="2800" b="1" spc="-190" dirty="0" smtClean="0">
                <a:latin typeface="DejaVu Sans"/>
                <a:ea typeface="DejaVu Sans"/>
                <a:cs typeface="DejaVu Sans"/>
              </a:rPr>
              <a:t> </a:t>
            </a:r>
            <a:r>
              <a:rPr lang="ar-SA" sz="2800" b="1" dirty="0" smtClean="0">
                <a:latin typeface="DejaVu Sans"/>
                <a:ea typeface="DejaVu Sans"/>
                <a:cs typeface="DejaVu Sans"/>
              </a:rPr>
              <a:t>ﺍﻷﻨﺸﻁﺔ</a:t>
            </a:r>
            <a:r>
              <a:rPr lang="ar-SA" sz="2800" b="1" spc="-185" dirty="0" smtClean="0">
                <a:latin typeface="DejaVu Sans"/>
                <a:ea typeface="DejaVu Sans"/>
                <a:cs typeface="DejaVu Sans"/>
              </a:rPr>
              <a:t> </a:t>
            </a:r>
            <a:r>
              <a:rPr lang="ar-SA" sz="2800" b="1" dirty="0" smtClean="0">
                <a:latin typeface="DejaVu Sans"/>
                <a:ea typeface="DejaVu Sans"/>
                <a:cs typeface="DejaVu Sans"/>
              </a:rPr>
              <a:t>ﺍﻟﺤﺩﺴﻴﺔ</a:t>
            </a:r>
            <a:r>
              <a:rPr lang="ar-SA" sz="2800" b="1" spc="-190" dirty="0" smtClean="0">
                <a:latin typeface="DejaVu Sans"/>
                <a:ea typeface="DejaVu Sans"/>
                <a:cs typeface="DejaVu Sans"/>
              </a:rPr>
              <a:t> </a:t>
            </a:r>
            <a:r>
              <a:rPr lang="ar-SA" sz="2800" b="1" dirty="0" smtClean="0">
                <a:latin typeface="DejaVu Sans"/>
                <a:ea typeface="DejaVu Sans"/>
                <a:cs typeface="DejaVu Sans"/>
              </a:rPr>
              <a:t>ﺍﻟﻤﺠﺭﺩﺓ</a:t>
            </a:r>
            <a:r>
              <a:rPr lang="ar-IQ" sz="2800" b="1" dirty="0" smtClean="0">
                <a:latin typeface="DejaVu Sans"/>
                <a:ea typeface="DejaVu Sans"/>
                <a:cs typeface="DejaVu Sans"/>
              </a:rPr>
              <a:t>.</a:t>
            </a:r>
            <a:endParaRPr lang="ar-IQ" sz="2800" b="1" dirty="0">
              <a:latin typeface="Times New Roman"/>
              <a:ea typeface="DejaVu Sans"/>
              <a:cs typeface="DejaVu Sans"/>
            </a:endParaRPr>
          </a:p>
          <a:p>
            <a:pPr marR="2677160" algn="r">
              <a:spcBef>
                <a:spcPts val="680"/>
              </a:spcBef>
            </a:pPr>
            <a:r>
              <a:rPr lang="ar-IQ" sz="2800" b="1" dirty="0" smtClean="0">
                <a:latin typeface="Times New Roman"/>
                <a:ea typeface="DejaVu Sans"/>
                <a:cs typeface="DejaVu Sans"/>
              </a:rPr>
              <a:t>4- </a:t>
            </a:r>
            <a:r>
              <a:rPr lang="ar-SA" sz="2800" b="1" dirty="0" smtClean="0">
                <a:latin typeface="DejaVu Sans"/>
                <a:ea typeface="DejaVu Sans"/>
                <a:cs typeface="DejaVu Sans"/>
              </a:rPr>
              <a:t>ﻤﺭﺤﻠﺔ</a:t>
            </a:r>
            <a:r>
              <a:rPr lang="ar-SA" sz="2800" b="1" spc="100" dirty="0" smtClean="0">
                <a:latin typeface="DejaVu Sans"/>
                <a:ea typeface="DejaVu Sans"/>
                <a:cs typeface="DejaVu Sans"/>
              </a:rPr>
              <a:t> </a:t>
            </a:r>
            <a:r>
              <a:rPr lang="ar-SA" sz="2800" b="1" dirty="0" smtClean="0">
                <a:latin typeface="DejaVu Sans"/>
                <a:ea typeface="DejaVu Sans"/>
                <a:cs typeface="DejaVu Sans"/>
              </a:rPr>
              <a:t>ﺍﻷﻨﺸﻁﺔ ﺍﻟﺘﺼﻭﻴﺭﻴﺔ</a:t>
            </a:r>
            <a:r>
              <a:rPr lang="ar-IQ" sz="2800" b="1" dirty="0" smtClean="0">
                <a:latin typeface="DejaVu Sans"/>
                <a:ea typeface="DejaVu Sans"/>
                <a:cs typeface="DejaVu Sans"/>
              </a:rPr>
              <a:t> </a:t>
            </a:r>
            <a:r>
              <a:rPr lang="ar-SA" sz="2800" b="1" dirty="0" smtClean="0">
                <a:latin typeface="DejaVu Sans"/>
                <a:ea typeface="DejaVu Sans"/>
                <a:cs typeface="DejaVu Sans"/>
              </a:rPr>
              <a:t>ﺃﻭ</a:t>
            </a:r>
            <a:r>
              <a:rPr lang="ar-IQ" sz="2800" b="1" dirty="0" smtClean="0">
                <a:latin typeface="DejaVu Sans"/>
                <a:ea typeface="DejaVu Sans"/>
                <a:cs typeface="DejaVu Sans"/>
              </a:rPr>
              <a:t> </a:t>
            </a:r>
            <a:r>
              <a:rPr lang="ar-SA" sz="2800" b="1" dirty="0" smtClean="0">
                <a:latin typeface="DejaVu Sans"/>
                <a:ea typeface="DejaVu Sans"/>
                <a:cs typeface="DejaVu Sans"/>
              </a:rPr>
              <a:t>ﺍﻟﺘﻤﺜﻴﻠﻴﺔ</a:t>
            </a:r>
            <a:r>
              <a:rPr lang="ar-IQ" sz="2800" b="1" dirty="0">
                <a:latin typeface="DejaVu Sans"/>
                <a:ea typeface="DejaVu Sans"/>
                <a:cs typeface="DejaVu Sans"/>
              </a:rPr>
              <a:t>.</a:t>
            </a:r>
            <a:endParaRPr lang="ar-IQ" sz="2800" b="1" dirty="0">
              <a:latin typeface="Times New Roman"/>
              <a:ea typeface="DejaVu Sans"/>
              <a:cs typeface="DejaVu Sans"/>
            </a:endParaRPr>
          </a:p>
          <a:p>
            <a:pPr marR="2677160" algn="r">
              <a:spcBef>
                <a:spcPts val="680"/>
              </a:spcBef>
            </a:pPr>
            <a:r>
              <a:rPr lang="ar-IQ" sz="2800" b="1" dirty="0" smtClean="0">
                <a:latin typeface="Times New Roman"/>
                <a:ea typeface="DejaVu Sans"/>
                <a:cs typeface="DejaVu Sans"/>
              </a:rPr>
              <a:t>5- </a:t>
            </a:r>
            <a:r>
              <a:rPr lang="ar-SA" sz="2800" b="1" dirty="0" smtClean="0">
                <a:latin typeface="DejaVu Sans"/>
                <a:ea typeface="DejaVu Sans"/>
                <a:cs typeface="DejaVu Sans"/>
              </a:rPr>
              <a:t>ﻤﺭﺤﻠﺔ</a:t>
            </a:r>
            <a:r>
              <a:rPr lang="ar-SA" sz="2800" b="1" spc="-200" dirty="0" smtClean="0">
                <a:latin typeface="DejaVu Sans"/>
                <a:ea typeface="DejaVu Sans"/>
                <a:cs typeface="DejaVu Sans"/>
              </a:rPr>
              <a:t> </a:t>
            </a:r>
            <a:r>
              <a:rPr lang="ar-SA" sz="2800" b="1" dirty="0">
                <a:latin typeface="DejaVu Sans"/>
                <a:ea typeface="DejaVu Sans"/>
                <a:cs typeface="DejaVu Sans"/>
              </a:rPr>
              <a:t>ﺍﻷﻨﺸﻁﺔ</a:t>
            </a:r>
            <a:r>
              <a:rPr lang="ar-SA" sz="2800" b="1" spc="-185" dirty="0">
                <a:latin typeface="DejaVu Sans"/>
                <a:ea typeface="DejaVu Sans"/>
                <a:cs typeface="DejaVu Sans"/>
              </a:rPr>
              <a:t> </a:t>
            </a:r>
            <a:r>
              <a:rPr lang="ar-SA" sz="2800" b="1" dirty="0" smtClean="0">
                <a:latin typeface="DejaVu Sans"/>
                <a:ea typeface="DejaVu Sans"/>
                <a:cs typeface="DejaVu Sans"/>
              </a:rPr>
              <a:t>ﺍﻟﺭﻤﺯﻴﺔ</a:t>
            </a:r>
            <a:r>
              <a:rPr lang="ar-IQ" sz="2800" b="1" dirty="0" smtClean="0">
                <a:latin typeface="DejaVu Sans"/>
                <a:ea typeface="DejaVu Sans"/>
                <a:cs typeface="DejaVu Sans"/>
              </a:rPr>
              <a:t>.</a:t>
            </a:r>
          </a:p>
          <a:p>
            <a:pPr marR="2677160" algn="r">
              <a:spcBef>
                <a:spcPts val="680"/>
              </a:spcBef>
            </a:pPr>
            <a:endParaRPr lang="ar-IQ" sz="2800" b="1" dirty="0">
              <a:effectLst/>
              <a:latin typeface="DejaVu Sans"/>
              <a:ea typeface="DejaVu Sans"/>
              <a:cs typeface="DejaVu Sans"/>
            </a:endParaRPr>
          </a:p>
          <a:p>
            <a:pPr marR="2677160" algn="r">
              <a:spcBef>
                <a:spcPts val="680"/>
              </a:spcBef>
            </a:pPr>
            <a:endParaRPr lang="en-US" sz="2800" b="1" dirty="0">
              <a:effectLst/>
              <a:latin typeface="DejaVu Sans"/>
              <a:ea typeface="DejaVu Sans"/>
              <a:cs typeface="DejaVu Sans"/>
            </a:endParaRPr>
          </a:p>
        </p:txBody>
      </p:sp>
    </p:spTree>
    <p:extLst>
      <p:ext uri="{BB962C8B-B14F-4D97-AF65-F5344CB8AC3E}">
        <p14:creationId xmlns:p14="http://schemas.microsoft.com/office/powerpoint/2010/main" val="174964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0809" y="63252"/>
            <a:ext cx="8784976" cy="6894195"/>
          </a:xfrm>
          <a:prstGeom prst="rect">
            <a:avLst/>
          </a:prstGeom>
          <a:blipFill>
            <a:blip r:embed="rId2">
              <a:alphaModFix amt="16000"/>
            </a:blip>
            <a:stretch>
              <a:fillRect/>
            </a:stretch>
          </a:blipFill>
        </p:spPr>
        <p:style>
          <a:lnRef idx="1">
            <a:schemeClr val="accent3"/>
          </a:lnRef>
          <a:fillRef idx="2">
            <a:schemeClr val="accent3"/>
          </a:fillRef>
          <a:effectRef idx="1">
            <a:schemeClr val="accent3"/>
          </a:effectRef>
          <a:fontRef idx="minor">
            <a:schemeClr val="dk1"/>
          </a:fontRef>
        </p:style>
        <p:txBody>
          <a:bodyPr wrap="square">
            <a:spAutoFit/>
          </a:bodyPr>
          <a:lstStyle/>
          <a:p>
            <a:r>
              <a:rPr lang="ar-IQ" sz="2800" b="1" dirty="0" smtClean="0">
                <a:ea typeface="DejaVu Sans"/>
                <a:cs typeface="DejaVu Sans"/>
              </a:rPr>
              <a:t>6- </a:t>
            </a:r>
            <a:r>
              <a:rPr lang="ar-SA" sz="2800" b="1" dirty="0" smtClean="0">
                <a:ea typeface="DejaVu Sans"/>
                <a:cs typeface="DejaVu Sans"/>
              </a:rPr>
              <a:t>ﻤﺭﺤﻠﺔ</a:t>
            </a:r>
            <a:r>
              <a:rPr lang="ar-SA" sz="2800" b="1" spc="-275" dirty="0" smtClean="0">
                <a:ea typeface="DejaVu Sans"/>
                <a:cs typeface="DejaVu Sans"/>
              </a:rPr>
              <a:t> </a:t>
            </a:r>
            <a:r>
              <a:rPr lang="ar-SA" sz="2800" b="1" dirty="0">
                <a:ea typeface="DejaVu Sans"/>
                <a:cs typeface="DejaVu Sans"/>
              </a:rPr>
              <a:t>ﺼﻴﺎﻏﺔ</a:t>
            </a:r>
            <a:r>
              <a:rPr lang="ar-SA" sz="2800" b="1" spc="-20" dirty="0">
                <a:ea typeface="DejaVu Sans"/>
                <a:cs typeface="DejaVu Sans"/>
              </a:rPr>
              <a:t> ﺍﻟﺒﺩﻴﻬﻴﺎﺕ</a:t>
            </a:r>
            <a:r>
              <a:rPr lang="ar-SA" sz="2800" b="1" dirty="0">
                <a:ea typeface="DejaVu Sans"/>
                <a:cs typeface="Times New Roman"/>
              </a:rPr>
              <a:t> </a:t>
            </a:r>
            <a:r>
              <a:rPr lang="en-US" sz="2800" b="1" dirty="0" smtClean="0">
                <a:solidFill>
                  <a:srgbClr val="FF0000"/>
                </a:solidFill>
                <a:ea typeface="DejaVu Sans"/>
                <a:cs typeface="Times New Roman"/>
              </a:rPr>
              <a:t>Axiomatic</a:t>
            </a:r>
            <a:r>
              <a:rPr lang="en-US" sz="2800" b="1" spc="-15" dirty="0" smtClean="0">
                <a:solidFill>
                  <a:srgbClr val="FF0000"/>
                </a:solidFill>
                <a:latin typeface="Times New Roman"/>
                <a:ea typeface="DejaVu Sans"/>
              </a:rPr>
              <a:t>formulation</a:t>
            </a:r>
            <a:r>
              <a:rPr lang="en-US" sz="2800" b="1" dirty="0" smtClean="0">
                <a:solidFill>
                  <a:srgbClr val="FF0000"/>
                </a:solidFill>
                <a:latin typeface="Times New Roman"/>
                <a:ea typeface="DejaVu Sans"/>
              </a:rPr>
              <a:t>  activities</a:t>
            </a:r>
            <a:endParaRPr lang="ar-IQ" sz="2800" b="1" dirty="0" smtClean="0">
              <a:solidFill>
                <a:srgbClr val="FF0000"/>
              </a:solidFill>
              <a:latin typeface="Times New Roman"/>
              <a:ea typeface="DejaVu Sans"/>
            </a:endParaRPr>
          </a:p>
          <a:p>
            <a:endParaRPr lang="ar-IQ" dirty="0">
              <a:latin typeface="Times New Roman"/>
            </a:endParaRPr>
          </a:p>
          <a:p>
            <a:endParaRPr lang="ar-IQ" dirty="0" smtClean="0">
              <a:latin typeface="Times New Roman"/>
            </a:endParaRPr>
          </a:p>
          <a:p>
            <a:endParaRPr lang="ar-IQ" dirty="0">
              <a:latin typeface="Times New Roman"/>
            </a:endParaRPr>
          </a:p>
          <a:p>
            <a:endParaRPr lang="ar-IQ" dirty="0" smtClean="0">
              <a:latin typeface="Times New Roman"/>
            </a:endParaRPr>
          </a:p>
          <a:p>
            <a:endParaRPr lang="ar-IQ" dirty="0">
              <a:latin typeface="Times New Roman"/>
            </a:endParaRPr>
          </a:p>
          <a:p>
            <a:endParaRPr lang="ar-IQ" dirty="0" smtClean="0">
              <a:latin typeface="Times New Roman"/>
            </a:endParaRPr>
          </a:p>
          <a:p>
            <a:endParaRPr lang="ar-IQ" dirty="0">
              <a:latin typeface="Times New Roman"/>
            </a:endParaRPr>
          </a:p>
          <a:p>
            <a:endParaRPr lang="ar-IQ" dirty="0" smtClean="0">
              <a:latin typeface="Times New Roman"/>
            </a:endParaRPr>
          </a:p>
          <a:p>
            <a:endParaRPr lang="ar-IQ" dirty="0">
              <a:latin typeface="Times New Roman"/>
            </a:endParaRPr>
          </a:p>
          <a:p>
            <a:endParaRPr lang="ar-IQ" dirty="0" smtClean="0">
              <a:latin typeface="Times New Roman"/>
            </a:endParaRPr>
          </a:p>
          <a:p>
            <a:endParaRPr lang="ar-IQ" dirty="0">
              <a:latin typeface="Times New Roman"/>
            </a:endParaRPr>
          </a:p>
          <a:p>
            <a:endParaRPr lang="ar-IQ" dirty="0" smtClean="0">
              <a:latin typeface="Times New Roman"/>
            </a:endParaRPr>
          </a:p>
          <a:p>
            <a:endParaRPr lang="ar-IQ" dirty="0">
              <a:latin typeface="Times New Roman"/>
            </a:endParaRPr>
          </a:p>
          <a:p>
            <a:endParaRPr lang="ar-IQ" dirty="0" smtClean="0">
              <a:latin typeface="Times New Roman"/>
            </a:endParaRPr>
          </a:p>
          <a:p>
            <a:endParaRPr lang="ar-IQ" dirty="0">
              <a:latin typeface="Times New Roman"/>
            </a:endParaRPr>
          </a:p>
          <a:p>
            <a:endParaRPr lang="ar-IQ" dirty="0" smtClean="0">
              <a:latin typeface="Times New Roman"/>
            </a:endParaRPr>
          </a:p>
          <a:p>
            <a:endParaRPr lang="ar-IQ" dirty="0">
              <a:latin typeface="Times New Roman"/>
            </a:endParaRPr>
          </a:p>
          <a:p>
            <a:endParaRPr lang="ar-IQ" dirty="0" smtClean="0">
              <a:latin typeface="Times New Roman"/>
            </a:endParaRPr>
          </a:p>
          <a:p>
            <a:endParaRPr lang="ar-IQ" dirty="0">
              <a:latin typeface="Times New Roman"/>
            </a:endParaRPr>
          </a:p>
          <a:p>
            <a:endParaRPr lang="ar-IQ" dirty="0" smtClean="0">
              <a:latin typeface="Times New Roman"/>
            </a:endParaRPr>
          </a:p>
          <a:p>
            <a:endParaRPr lang="ar-IQ" dirty="0">
              <a:latin typeface="Times New Roman"/>
            </a:endParaRPr>
          </a:p>
          <a:p>
            <a:endParaRPr lang="ar-IQ" dirty="0" smtClean="0"/>
          </a:p>
          <a:p>
            <a:pPr algn="ctr"/>
            <a:r>
              <a:rPr lang="ar-IQ" dirty="0"/>
              <a:t> </a:t>
            </a:r>
            <a:r>
              <a:rPr lang="ar-IQ" dirty="0" smtClean="0"/>
              <a:t>      </a:t>
            </a:r>
            <a:r>
              <a:rPr lang="ar-IQ" b="1" dirty="0" smtClean="0"/>
              <a:t>الشكل يويضح انشطة التعليم والتعلم لدينيز </a:t>
            </a:r>
            <a:endParaRPr lang="en-US" b="1" dirty="0"/>
          </a:p>
        </p:txBody>
      </p:sp>
      <p:sp>
        <p:nvSpPr>
          <p:cNvPr id="4" name="شكل بيضاوي 3"/>
          <p:cNvSpPr/>
          <p:nvPr/>
        </p:nvSpPr>
        <p:spPr>
          <a:xfrm>
            <a:off x="6156176" y="808931"/>
            <a:ext cx="1512168" cy="5760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b="1" dirty="0" smtClean="0"/>
              <a:t>البداية</a:t>
            </a:r>
            <a:endParaRPr lang="en-US" b="1" dirty="0"/>
          </a:p>
        </p:txBody>
      </p:sp>
      <p:sp>
        <p:nvSpPr>
          <p:cNvPr id="5" name="شكل بيضاوي 4"/>
          <p:cNvSpPr/>
          <p:nvPr/>
        </p:nvSpPr>
        <p:spPr>
          <a:xfrm>
            <a:off x="2408759" y="832670"/>
            <a:ext cx="1584176" cy="72412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dirty="0" smtClean="0"/>
              <a:t>ا</a:t>
            </a:r>
            <a:r>
              <a:rPr lang="ar-IQ" b="1" dirty="0" smtClean="0"/>
              <a:t>لنهاية</a:t>
            </a:r>
            <a:r>
              <a:rPr lang="ar-IQ" dirty="0" smtClean="0"/>
              <a:t> </a:t>
            </a:r>
            <a:endParaRPr lang="en-US" dirty="0"/>
          </a:p>
        </p:txBody>
      </p:sp>
      <p:sp>
        <p:nvSpPr>
          <p:cNvPr id="6" name="مستطيل 5"/>
          <p:cNvSpPr/>
          <p:nvPr/>
        </p:nvSpPr>
        <p:spPr>
          <a:xfrm>
            <a:off x="752575" y="2211536"/>
            <a:ext cx="1656184" cy="93307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b="1" dirty="0" smtClean="0"/>
              <a:t>سادسا : اساسيات صياغة البديهيات </a:t>
            </a:r>
            <a:endParaRPr lang="en-US" b="1" dirty="0"/>
          </a:p>
        </p:txBody>
      </p:sp>
      <p:sp>
        <p:nvSpPr>
          <p:cNvPr id="7" name="مستطيل 6"/>
          <p:cNvSpPr/>
          <p:nvPr/>
        </p:nvSpPr>
        <p:spPr>
          <a:xfrm>
            <a:off x="768214" y="3883353"/>
            <a:ext cx="1440160" cy="8640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b="1" dirty="0" smtClean="0"/>
              <a:t>خامسا : انشطة رمزية </a:t>
            </a:r>
            <a:endParaRPr lang="en-US" b="1" dirty="0"/>
          </a:p>
        </p:txBody>
      </p:sp>
      <p:sp>
        <p:nvSpPr>
          <p:cNvPr id="8" name="مستطيل 7"/>
          <p:cNvSpPr/>
          <p:nvPr/>
        </p:nvSpPr>
        <p:spPr>
          <a:xfrm>
            <a:off x="2208374" y="5745528"/>
            <a:ext cx="1947217" cy="7200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b="1" dirty="0" smtClean="0"/>
              <a:t>رابعا : أنشطة تمثيلة </a:t>
            </a:r>
            <a:endParaRPr lang="en-US" b="1" dirty="0"/>
          </a:p>
        </p:txBody>
      </p:sp>
      <p:sp>
        <p:nvSpPr>
          <p:cNvPr id="9" name="مستطيل 8"/>
          <p:cNvSpPr/>
          <p:nvPr/>
        </p:nvSpPr>
        <p:spPr>
          <a:xfrm>
            <a:off x="5508104" y="5769260"/>
            <a:ext cx="1800200"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IQ" b="1" dirty="0" smtClean="0"/>
              <a:t>ثالثا: انشطة حسية مجردة </a:t>
            </a:r>
            <a:endParaRPr lang="en-US" b="1" dirty="0"/>
          </a:p>
        </p:txBody>
      </p:sp>
      <p:sp>
        <p:nvSpPr>
          <p:cNvPr id="10" name="مستطيل 9"/>
          <p:cNvSpPr/>
          <p:nvPr/>
        </p:nvSpPr>
        <p:spPr>
          <a:xfrm>
            <a:off x="7397063" y="3885171"/>
            <a:ext cx="1368152"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IQ" b="1" dirty="0" smtClean="0"/>
              <a:t>ثانيا : انشطة تركيبية </a:t>
            </a:r>
            <a:endParaRPr lang="en-US" b="1" dirty="0"/>
          </a:p>
        </p:txBody>
      </p:sp>
      <p:sp>
        <p:nvSpPr>
          <p:cNvPr id="11" name="مستطيل 10"/>
          <p:cNvSpPr/>
          <p:nvPr/>
        </p:nvSpPr>
        <p:spPr>
          <a:xfrm>
            <a:off x="7380312" y="2253072"/>
            <a:ext cx="1296144" cy="8500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b="1" dirty="0" smtClean="0"/>
              <a:t>اولا: انشطة تمهيدية </a:t>
            </a:r>
            <a:endParaRPr lang="en-US" b="1" dirty="0"/>
          </a:p>
        </p:txBody>
      </p:sp>
      <p:sp>
        <p:nvSpPr>
          <p:cNvPr id="12" name="شكل بيضاوي 11"/>
          <p:cNvSpPr/>
          <p:nvPr/>
        </p:nvSpPr>
        <p:spPr>
          <a:xfrm>
            <a:off x="5292080" y="2204864"/>
            <a:ext cx="1728192" cy="79208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sz="1400" b="1" dirty="0" smtClean="0"/>
              <a:t>التعرف على مكونات المفهوم </a:t>
            </a:r>
            <a:endParaRPr lang="en-US" sz="1400" b="1" dirty="0"/>
          </a:p>
        </p:txBody>
      </p:sp>
      <p:sp>
        <p:nvSpPr>
          <p:cNvPr id="13" name="شكل بيضاوي 12"/>
          <p:cNvSpPr/>
          <p:nvPr/>
        </p:nvSpPr>
        <p:spPr>
          <a:xfrm>
            <a:off x="2863123" y="2204864"/>
            <a:ext cx="1872208" cy="74199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1400" b="1" dirty="0" smtClean="0"/>
              <a:t>تركيب خصائص المفهوم واستخلاص النتائج</a:t>
            </a:r>
            <a:endParaRPr lang="en-US" sz="1400" b="1" dirty="0"/>
          </a:p>
        </p:txBody>
      </p:sp>
      <p:sp>
        <p:nvSpPr>
          <p:cNvPr id="14" name="شكل بيضاوي 13"/>
          <p:cNvSpPr/>
          <p:nvPr/>
        </p:nvSpPr>
        <p:spPr>
          <a:xfrm>
            <a:off x="5202070" y="3695886"/>
            <a:ext cx="181820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b="1" dirty="0" smtClean="0"/>
              <a:t>تحديد بنية المفهوم </a:t>
            </a:r>
            <a:endParaRPr lang="en-US" b="1" dirty="0"/>
          </a:p>
        </p:txBody>
      </p:sp>
      <p:sp>
        <p:nvSpPr>
          <p:cNvPr id="15" name="شكل بيضاوي 14"/>
          <p:cNvSpPr/>
          <p:nvPr/>
        </p:nvSpPr>
        <p:spPr>
          <a:xfrm>
            <a:off x="2826271" y="3789040"/>
            <a:ext cx="1745729" cy="72008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1400" b="1" dirty="0" smtClean="0"/>
              <a:t>التعبير عن المفهوم بالرموز </a:t>
            </a:r>
            <a:endParaRPr lang="en-US" sz="1400" b="1" dirty="0"/>
          </a:p>
        </p:txBody>
      </p:sp>
      <p:sp>
        <p:nvSpPr>
          <p:cNvPr id="16" name="شكل بيضاوي 15"/>
          <p:cNvSpPr/>
          <p:nvPr/>
        </p:nvSpPr>
        <p:spPr>
          <a:xfrm>
            <a:off x="5292080" y="4653136"/>
            <a:ext cx="1800200"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sz="1400" b="1" dirty="0" smtClean="0"/>
              <a:t>التعرف على الخواص المشتركة للمفهوم </a:t>
            </a:r>
            <a:endParaRPr lang="en-US" sz="1400" b="1" dirty="0"/>
          </a:p>
        </p:txBody>
      </p:sp>
      <p:sp>
        <p:nvSpPr>
          <p:cNvPr id="17" name="شكل بيضاوي 16"/>
          <p:cNvSpPr/>
          <p:nvPr/>
        </p:nvSpPr>
        <p:spPr>
          <a:xfrm>
            <a:off x="2717329" y="4797152"/>
            <a:ext cx="1854671" cy="5760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b="1" dirty="0" smtClean="0"/>
              <a:t>فهم بنية المفهوم بالمثال</a:t>
            </a:r>
            <a:endParaRPr lang="en-US" b="1" dirty="0"/>
          </a:p>
        </p:txBody>
      </p:sp>
      <p:sp>
        <p:nvSpPr>
          <p:cNvPr id="18" name="سهم منحني 17"/>
          <p:cNvSpPr/>
          <p:nvPr/>
        </p:nvSpPr>
        <p:spPr>
          <a:xfrm rot="5400000">
            <a:off x="7522336" y="1242971"/>
            <a:ext cx="1156111" cy="864096"/>
          </a:xfrm>
          <a:prstGeom prst="ben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solidFill>
                <a:schemeClr val="tx1"/>
              </a:solidFill>
            </a:endParaRPr>
          </a:p>
        </p:txBody>
      </p:sp>
      <p:sp>
        <p:nvSpPr>
          <p:cNvPr id="19" name="سهم للأسفل 18"/>
          <p:cNvSpPr/>
          <p:nvPr/>
        </p:nvSpPr>
        <p:spPr>
          <a:xfrm>
            <a:off x="7884368" y="3144614"/>
            <a:ext cx="432047" cy="738739"/>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21" name="سهم إلى اليسار 20"/>
          <p:cNvSpPr/>
          <p:nvPr/>
        </p:nvSpPr>
        <p:spPr>
          <a:xfrm>
            <a:off x="4155591" y="5949280"/>
            <a:ext cx="1352513" cy="288032"/>
          </a:xfrm>
          <a:prstGeom prst="lef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22" name="سهم منحني إلى الأعلى 21"/>
          <p:cNvSpPr/>
          <p:nvPr/>
        </p:nvSpPr>
        <p:spPr>
          <a:xfrm rot="10800000" flipV="1">
            <a:off x="1604438" y="4797152"/>
            <a:ext cx="603936" cy="1170118"/>
          </a:xfrm>
          <a:prstGeom prst="ben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23" name="سهم منحني إلى الأعلى 22"/>
          <p:cNvSpPr/>
          <p:nvPr/>
        </p:nvSpPr>
        <p:spPr>
          <a:xfrm rot="16200000" flipH="1">
            <a:off x="6879351" y="5088281"/>
            <a:ext cx="1632062" cy="666008"/>
          </a:xfrm>
          <a:prstGeom prst="ben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24" name="سهم لأعلى 23"/>
          <p:cNvSpPr/>
          <p:nvPr/>
        </p:nvSpPr>
        <p:spPr>
          <a:xfrm>
            <a:off x="1472655" y="3144614"/>
            <a:ext cx="433751" cy="738739"/>
          </a:xfrm>
          <a:prstGeom prs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25" name="سهم منحني 24"/>
          <p:cNvSpPr/>
          <p:nvPr/>
        </p:nvSpPr>
        <p:spPr>
          <a:xfrm>
            <a:off x="1835696" y="980728"/>
            <a:ext cx="573063" cy="1224136"/>
          </a:xfrm>
          <a:prstGeom prst="ben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solidFill>
                <a:schemeClr val="tx1"/>
              </a:solidFill>
            </a:endParaRPr>
          </a:p>
        </p:txBody>
      </p:sp>
      <p:sp>
        <p:nvSpPr>
          <p:cNvPr id="26" name="سهم إلى اليسار 25"/>
          <p:cNvSpPr/>
          <p:nvPr/>
        </p:nvSpPr>
        <p:spPr>
          <a:xfrm>
            <a:off x="7038207" y="2451711"/>
            <a:ext cx="342105" cy="277075"/>
          </a:xfrm>
          <a:prstGeom prst="lef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27" name="سهم إلى اليمين 26"/>
          <p:cNvSpPr/>
          <p:nvPr/>
        </p:nvSpPr>
        <p:spPr>
          <a:xfrm>
            <a:off x="2408759" y="2451711"/>
            <a:ext cx="435049" cy="272083"/>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28" name="سهم لأعلى 27"/>
          <p:cNvSpPr/>
          <p:nvPr/>
        </p:nvSpPr>
        <p:spPr>
          <a:xfrm rot="16200000">
            <a:off x="7058053" y="3869014"/>
            <a:ext cx="321035" cy="356985"/>
          </a:xfrm>
          <a:prstGeom prs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29" name="سهم إلى اليمين 28"/>
          <p:cNvSpPr/>
          <p:nvPr/>
        </p:nvSpPr>
        <p:spPr>
          <a:xfrm>
            <a:off x="2208374" y="4019922"/>
            <a:ext cx="617897" cy="324035"/>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30" name="سهم لأعلى 29"/>
          <p:cNvSpPr/>
          <p:nvPr/>
        </p:nvSpPr>
        <p:spPr>
          <a:xfrm>
            <a:off x="6192180" y="5373216"/>
            <a:ext cx="324036" cy="396044"/>
          </a:xfrm>
          <a:prstGeom prs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31" name="سهم لأعلى 30"/>
          <p:cNvSpPr/>
          <p:nvPr/>
        </p:nvSpPr>
        <p:spPr>
          <a:xfrm>
            <a:off x="3200847" y="5382211"/>
            <a:ext cx="363041" cy="363317"/>
          </a:xfrm>
          <a:prstGeom prs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1135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84976" cy="6268383"/>
          </a:xfrm>
          <a:prstGeom prst="rect">
            <a:avLst/>
          </a:prstGeom>
          <a:blipFill>
            <a:blip r:embed="rId2">
              <a:alphaModFix amt="16000"/>
            </a:blip>
            <a:stretch>
              <a:fillRect/>
            </a:stretch>
          </a:blipFill>
        </p:spPr>
        <p:style>
          <a:lnRef idx="1">
            <a:schemeClr val="accent2"/>
          </a:lnRef>
          <a:fillRef idx="2">
            <a:schemeClr val="accent2"/>
          </a:fillRef>
          <a:effectRef idx="1">
            <a:schemeClr val="accent2"/>
          </a:effectRef>
          <a:fontRef idx="minor">
            <a:schemeClr val="dk1"/>
          </a:fontRef>
        </p:style>
        <p:txBody>
          <a:bodyPr wrap="square">
            <a:spAutoFit/>
          </a:bodyPr>
          <a:lstStyle/>
          <a:p>
            <a:pPr marR="76835">
              <a:spcBef>
                <a:spcPts val="460"/>
              </a:spcBef>
            </a:pPr>
            <a:r>
              <a:rPr lang="ar-SA" sz="2800" b="1" kern="0" dirty="0">
                <a:solidFill>
                  <a:srgbClr val="FF0000"/>
                </a:solidFill>
                <a:uFill>
                  <a:solidFill>
                    <a:srgbClr val="000000"/>
                  </a:solidFill>
                </a:uFill>
                <a:latin typeface="Arial"/>
                <a:ea typeface="Arial"/>
              </a:rPr>
              <a:t>ﻨﻅﺭﻴﺔ</a:t>
            </a:r>
            <a:r>
              <a:rPr lang="ar-SA" sz="2800" b="1" kern="0" spc="175" dirty="0">
                <a:solidFill>
                  <a:srgbClr val="FF0000"/>
                </a:solidFill>
                <a:uFill>
                  <a:solidFill>
                    <a:srgbClr val="000000"/>
                  </a:solidFill>
                </a:uFill>
                <a:latin typeface="Arial"/>
                <a:ea typeface="Arial"/>
              </a:rPr>
              <a:t> </a:t>
            </a:r>
            <a:r>
              <a:rPr lang="ar-SA" sz="2800" b="1" kern="0" dirty="0">
                <a:solidFill>
                  <a:srgbClr val="FF0000"/>
                </a:solidFill>
                <a:uFill>
                  <a:solidFill>
                    <a:srgbClr val="000000"/>
                  </a:solidFill>
                </a:uFill>
                <a:latin typeface="Arial"/>
                <a:ea typeface="Arial"/>
              </a:rPr>
              <a:t>ﺍﻟﺒﻨﻴﺔ</a:t>
            </a:r>
            <a:r>
              <a:rPr lang="ar-SA" sz="2800" b="1" kern="0" spc="140" dirty="0">
                <a:solidFill>
                  <a:srgbClr val="FF0000"/>
                </a:solidFill>
                <a:uFill>
                  <a:solidFill>
                    <a:srgbClr val="000000"/>
                  </a:solidFill>
                </a:uFill>
                <a:latin typeface="Arial"/>
                <a:ea typeface="Arial"/>
              </a:rPr>
              <a:t> </a:t>
            </a:r>
            <a:r>
              <a:rPr lang="ar-SA" sz="2800" b="1" kern="0" dirty="0">
                <a:solidFill>
                  <a:srgbClr val="FF0000"/>
                </a:solidFill>
                <a:uFill>
                  <a:solidFill>
                    <a:srgbClr val="000000"/>
                  </a:solidFill>
                </a:uFill>
                <a:latin typeface="Arial"/>
                <a:ea typeface="Arial"/>
              </a:rPr>
              <a:t>ﺍﻟﻤﻌﺭﻓﻴﺔ</a:t>
            </a:r>
            <a:r>
              <a:rPr lang="ar-SA" sz="2800" b="1" kern="0" spc="195" dirty="0">
                <a:solidFill>
                  <a:srgbClr val="FF0000"/>
                </a:solidFill>
                <a:uFill>
                  <a:solidFill>
                    <a:srgbClr val="000000"/>
                  </a:solidFill>
                </a:uFill>
                <a:latin typeface="Arial"/>
                <a:ea typeface="Arial"/>
              </a:rPr>
              <a:t> </a:t>
            </a:r>
            <a:r>
              <a:rPr lang="ar-SA" sz="2800" b="1" kern="0" dirty="0">
                <a:solidFill>
                  <a:srgbClr val="FF0000"/>
                </a:solidFill>
                <a:uFill>
                  <a:solidFill>
                    <a:srgbClr val="000000"/>
                  </a:solidFill>
                </a:uFill>
                <a:latin typeface="Arial"/>
                <a:ea typeface="Arial"/>
              </a:rPr>
              <a:t>ﻟﺒﺭﻭﻨﺭ</a:t>
            </a:r>
            <a:r>
              <a:rPr lang="en-US" sz="2800" b="1" kern="0" dirty="0" smtClean="0">
                <a:solidFill>
                  <a:srgbClr val="FF0000"/>
                </a:solidFill>
                <a:uFill>
                  <a:solidFill>
                    <a:srgbClr val="000000"/>
                  </a:solidFill>
                </a:uFill>
                <a:latin typeface="Times New Roman"/>
                <a:ea typeface="Arial"/>
              </a:rPr>
              <a:t>:</a:t>
            </a:r>
            <a:endParaRPr lang="en-US" sz="2000" b="1" dirty="0">
              <a:latin typeface="Arial"/>
              <a:ea typeface="Arial"/>
            </a:endParaRPr>
          </a:p>
          <a:p>
            <a:pPr marR="65405" algn="just">
              <a:spcBef>
                <a:spcPts val="445"/>
              </a:spcBef>
            </a:pPr>
            <a:r>
              <a:rPr lang="ar-SA" sz="2000" b="1" spc="-5" dirty="0">
                <a:latin typeface="Arial"/>
                <a:ea typeface="Arial"/>
              </a:rPr>
              <a:t>ﻴﻌ</a:t>
            </a:r>
            <a:r>
              <a:rPr lang="ar-SA" sz="2000" b="1" spc="-30" dirty="0">
                <a:latin typeface="Arial"/>
                <a:ea typeface="Arial"/>
              </a:rPr>
              <a:t>ﺩ</a:t>
            </a:r>
            <a:r>
              <a:rPr lang="ar-SA" sz="2000" b="1" spc="20" dirty="0">
                <a:latin typeface="Arial"/>
                <a:ea typeface="Arial"/>
              </a:rPr>
              <a:t> </a:t>
            </a:r>
            <a:r>
              <a:rPr lang="ar-SA" sz="2000" b="1" dirty="0">
                <a:latin typeface="Arial"/>
                <a:ea typeface="Arial"/>
              </a:rPr>
              <a:t>ﺠ</a:t>
            </a:r>
            <a:r>
              <a:rPr lang="ar-SA" sz="2000" b="1" spc="-40" dirty="0">
                <a:latin typeface="Arial"/>
                <a:ea typeface="Arial"/>
              </a:rPr>
              <a:t>ﻴ</a:t>
            </a:r>
            <a:r>
              <a:rPr lang="ar-SA" sz="2000" b="1" spc="5" dirty="0">
                <a:latin typeface="Arial"/>
                <a:ea typeface="Arial"/>
              </a:rPr>
              <a:t>ﺭ</a:t>
            </a:r>
            <a:r>
              <a:rPr lang="ar-SA" sz="2000" b="1" spc="-15" dirty="0">
                <a:latin typeface="Arial"/>
                <a:ea typeface="Arial"/>
              </a:rPr>
              <a:t>ﻭ</a:t>
            </a:r>
            <a:r>
              <a:rPr lang="ar-SA" sz="2000" b="1" spc="20" dirty="0">
                <a:latin typeface="Arial"/>
                <a:ea typeface="Arial"/>
              </a:rPr>
              <a:t>ﻡ</a:t>
            </a:r>
            <a:r>
              <a:rPr lang="ar-SA" sz="2000" b="1" spc="10" dirty="0">
                <a:latin typeface="Arial"/>
                <a:ea typeface="Arial"/>
              </a:rPr>
              <a:t> </a:t>
            </a:r>
            <a:r>
              <a:rPr lang="ar-SA" sz="2000" b="1" dirty="0">
                <a:latin typeface="Arial"/>
                <a:ea typeface="Arial"/>
              </a:rPr>
              <a:t>ﺒ</a:t>
            </a:r>
            <a:r>
              <a:rPr lang="ar-SA" sz="2000" b="1" spc="5" dirty="0">
                <a:latin typeface="Arial"/>
                <a:ea typeface="Arial"/>
              </a:rPr>
              <a:t>ﺭ</a:t>
            </a:r>
            <a:r>
              <a:rPr lang="ar-SA" sz="2000" b="1" spc="-15" dirty="0">
                <a:latin typeface="Arial"/>
                <a:ea typeface="Arial"/>
              </a:rPr>
              <a:t>ﻭ</a:t>
            </a:r>
            <a:r>
              <a:rPr lang="ar-SA" sz="2000" b="1" spc="-40" dirty="0">
                <a:latin typeface="Arial"/>
                <a:ea typeface="Arial"/>
              </a:rPr>
              <a:t>ﻨ</a:t>
            </a:r>
            <a:r>
              <a:rPr lang="ar-SA" sz="2000" b="1" spc="5" dirty="0">
                <a:latin typeface="Arial"/>
                <a:ea typeface="Arial"/>
              </a:rPr>
              <a:t>ﺭ</a:t>
            </a:r>
            <a:r>
              <a:rPr lang="ar-SA" sz="2000" b="1" spc="40" dirty="0">
                <a:latin typeface="Arial"/>
                <a:ea typeface="Arial"/>
                <a:cs typeface="Times New Roman"/>
              </a:rPr>
              <a:t> </a:t>
            </a:r>
            <a:r>
              <a:rPr lang="en-US" sz="2000" spc="15" dirty="0">
                <a:latin typeface="Times New Roman"/>
                <a:ea typeface="Arial"/>
              </a:rPr>
              <a:t>B</a:t>
            </a:r>
            <a:r>
              <a:rPr lang="en-US" sz="2000" spc="-20" dirty="0">
                <a:latin typeface="Times New Roman"/>
                <a:ea typeface="Arial"/>
              </a:rPr>
              <a:t>r</a:t>
            </a:r>
            <a:r>
              <a:rPr lang="en-US" sz="2000" spc="-40" dirty="0">
                <a:latin typeface="Times New Roman"/>
                <a:ea typeface="Arial"/>
              </a:rPr>
              <a:t>u</a:t>
            </a:r>
            <a:r>
              <a:rPr lang="en-US" sz="2000" spc="-60" dirty="0">
                <a:latin typeface="Times New Roman"/>
                <a:ea typeface="Arial"/>
              </a:rPr>
              <a:t>n</a:t>
            </a:r>
            <a:r>
              <a:rPr lang="en-US" sz="2000" spc="15" dirty="0">
                <a:latin typeface="Times New Roman"/>
                <a:ea typeface="Arial"/>
              </a:rPr>
              <a:t>e</a:t>
            </a:r>
            <a:r>
              <a:rPr lang="en-US" sz="2000" spc="-15" dirty="0">
                <a:latin typeface="Times New Roman"/>
                <a:ea typeface="Arial"/>
              </a:rPr>
              <a:t>r</a:t>
            </a:r>
            <a:r>
              <a:rPr lang="en-US" sz="2000" b="1" dirty="0">
                <a:latin typeface="Times New Roman"/>
                <a:ea typeface="Arial"/>
              </a:rPr>
              <a:t>)</a:t>
            </a:r>
            <a:r>
              <a:rPr lang="en-US" sz="2000" spc="30" dirty="0">
                <a:latin typeface="Times New Roman"/>
                <a:ea typeface="Arial"/>
              </a:rPr>
              <a:t> </a:t>
            </a:r>
            <a:r>
              <a:rPr lang="en-US" sz="2000" spc="-20" dirty="0">
                <a:latin typeface="Times New Roman"/>
                <a:ea typeface="Arial"/>
              </a:rPr>
              <a:t>S</a:t>
            </a:r>
            <a:r>
              <a:rPr lang="en-US" sz="2000" spc="15" dirty="0">
                <a:latin typeface="Times New Roman"/>
                <a:ea typeface="Arial"/>
              </a:rPr>
              <a:t>e</a:t>
            </a:r>
            <a:r>
              <a:rPr lang="en-US" sz="2000" spc="-60" dirty="0">
                <a:latin typeface="Times New Roman"/>
                <a:ea typeface="Arial"/>
              </a:rPr>
              <a:t>y</a:t>
            </a:r>
            <a:r>
              <a:rPr lang="en-US" sz="2000" dirty="0">
                <a:latin typeface="Times New Roman"/>
                <a:ea typeface="Arial"/>
              </a:rPr>
              <a:t>m</a:t>
            </a:r>
            <a:r>
              <a:rPr lang="en-US" sz="2000" spc="-40" dirty="0">
                <a:latin typeface="Times New Roman"/>
                <a:ea typeface="Arial"/>
              </a:rPr>
              <a:t>o</a:t>
            </a:r>
            <a:r>
              <a:rPr lang="en-US" sz="2000" spc="-60" dirty="0">
                <a:latin typeface="Times New Roman"/>
                <a:ea typeface="Arial"/>
              </a:rPr>
              <a:t>u</a:t>
            </a:r>
            <a:r>
              <a:rPr lang="en-US" sz="2000" dirty="0">
                <a:latin typeface="Times New Roman"/>
                <a:ea typeface="Arial"/>
              </a:rPr>
              <a:t>r</a:t>
            </a:r>
            <a:r>
              <a:rPr lang="en-US" sz="2000" spc="65" dirty="0">
                <a:latin typeface="Times New Roman"/>
                <a:ea typeface="Arial"/>
              </a:rPr>
              <a:t> </a:t>
            </a:r>
            <a:r>
              <a:rPr lang="en-US" sz="2000" b="1" spc="-20" dirty="0">
                <a:latin typeface="Times New Roman"/>
                <a:ea typeface="Arial"/>
              </a:rPr>
              <a:t>(</a:t>
            </a:r>
            <a:r>
              <a:rPr lang="en-US" sz="2000" dirty="0">
                <a:latin typeface="Times New Roman"/>
                <a:ea typeface="Arial"/>
              </a:rPr>
              <a:t>J</a:t>
            </a:r>
            <a:r>
              <a:rPr lang="en-US" sz="2000" spc="-5" dirty="0">
                <a:latin typeface="Times New Roman"/>
                <a:ea typeface="Arial"/>
              </a:rPr>
              <a:t>e</a:t>
            </a:r>
            <a:r>
              <a:rPr lang="en-US" sz="2000" spc="-20" dirty="0">
                <a:latin typeface="Times New Roman"/>
                <a:ea typeface="Arial"/>
              </a:rPr>
              <a:t>r</a:t>
            </a:r>
            <a:r>
              <a:rPr lang="en-US" sz="2000" spc="-40" dirty="0">
                <a:latin typeface="Times New Roman"/>
                <a:ea typeface="Arial"/>
              </a:rPr>
              <a:t>o</a:t>
            </a:r>
            <a:r>
              <a:rPr lang="en-US" sz="2000" spc="-25" dirty="0">
                <a:latin typeface="Times New Roman"/>
                <a:ea typeface="Arial"/>
              </a:rPr>
              <a:t>m</a:t>
            </a:r>
            <a:r>
              <a:rPr lang="en-US" sz="2000" dirty="0">
                <a:latin typeface="Times New Roman"/>
                <a:ea typeface="Arial"/>
              </a:rPr>
              <a:t>e</a:t>
            </a:r>
            <a:r>
              <a:rPr lang="en-US" sz="2000" b="1" spc="145" dirty="0">
                <a:latin typeface="Arial"/>
                <a:ea typeface="Arial"/>
              </a:rPr>
              <a:t> </a:t>
            </a:r>
            <a:r>
              <a:rPr lang="ar-SA" sz="2000" b="1" dirty="0">
                <a:latin typeface="Arial"/>
                <a:ea typeface="Arial"/>
              </a:rPr>
              <a:t>ﻋ</a:t>
            </a:r>
            <a:r>
              <a:rPr lang="ar-SA" sz="2000" b="1" spc="5" dirty="0">
                <a:latin typeface="Arial"/>
                <a:ea typeface="Arial"/>
              </a:rPr>
              <a:t>ﺎ</a:t>
            </a:r>
            <a:r>
              <a:rPr lang="ar-SA" sz="2000" b="1" spc="30" dirty="0">
                <a:latin typeface="Arial"/>
                <a:ea typeface="Arial"/>
              </a:rPr>
              <a:t>ﻟ</a:t>
            </a:r>
            <a:r>
              <a:rPr lang="ar-SA" sz="2000" b="1" spc="-5" dirty="0">
                <a:latin typeface="Arial"/>
                <a:ea typeface="Arial"/>
              </a:rPr>
              <a:t>ﻡ</a:t>
            </a:r>
            <a:r>
              <a:rPr lang="ar-SA" sz="2000" b="1" spc="35" dirty="0">
                <a:latin typeface="Arial"/>
                <a:ea typeface="Arial"/>
              </a:rPr>
              <a:t> </a:t>
            </a:r>
            <a:r>
              <a:rPr lang="ar-SA" sz="2000" b="1" dirty="0">
                <a:latin typeface="Arial"/>
                <a:ea typeface="Arial"/>
              </a:rPr>
              <a:t>ﻨ</a:t>
            </a:r>
            <a:r>
              <a:rPr lang="ar-SA" sz="2000" b="1" spc="-30" dirty="0">
                <a:latin typeface="Arial"/>
                <a:ea typeface="Arial"/>
              </a:rPr>
              <a:t>ﻔ</a:t>
            </a:r>
            <a:r>
              <a:rPr lang="ar-SA" sz="2000" b="1" spc="-25" dirty="0">
                <a:latin typeface="Arial"/>
                <a:ea typeface="Arial"/>
              </a:rPr>
              <a:t>ﺱ</a:t>
            </a:r>
            <a:r>
              <a:rPr lang="ar-SA" sz="2000" b="1" spc="55" dirty="0">
                <a:latin typeface="Arial"/>
                <a:ea typeface="Arial"/>
              </a:rPr>
              <a:t> </a:t>
            </a:r>
            <a:r>
              <a:rPr lang="ar-SA" sz="2000" b="1" dirty="0">
                <a:latin typeface="Arial"/>
                <a:ea typeface="Arial"/>
              </a:rPr>
              <a:t>ﻤ</a:t>
            </a:r>
            <a:r>
              <a:rPr lang="ar-SA" sz="2000" b="1" spc="45" dirty="0">
                <a:latin typeface="Arial"/>
                <a:ea typeface="Arial"/>
              </a:rPr>
              <a:t>ﻥ</a:t>
            </a:r>
            <a:r>
              <a:rPr lang="ar-SA" sz="2000" b="1" spc="-5" dirty="0">
                <a:latin typeface="Arial"/>
                <a:ea typeface="Arial"/>
              </a:rPr>
              <a:t> </a:t>
            </a:r>
            <a:r>
              <a:rPr lang="ar-SA" sz="2000" b="1" dirty="0">
                <a:latin typeface="Arial"/>
                <a:ea typeface="Arial"/>
              </a:rPr>
              <a:t>ﺠ</a:t>
            </a:r>
            <a:r>
              <a:rPr lang="ar-SA" sz="2000" b="1" spc="30" dirty="0">
                <a:latin typeface="Arial"/>
                <a:ea typeface="Arial"/>
              </a:rPr>
              <a:t>ﺎﻤ</a:t>
            </a:r>
            <a:r>
              <a:rPr lang="ar-SA" sz="2000" b="1" spc="-5" dirty="0">
                <a:latin typeface="Arial"/>
                <a:ea typeface="Arial"/>
              </a:rPr>
              <a:t>ﻌ</a:t>
            </a:r>
            <a:r>
              <a:rPr lang="ar-SA" sz="2000" b="1" spc="30" dirty="0">
                <a:latin typeface="Arial"/>
                <a:ea typeface="Arial"/>
              </a:rPr>
              <a:t>ﺔ</a:t>
            </a:r>
            <a:r>
              <a:rPr lang="ar-SA" sz="2000" b="1" spc="10" dirty="0">
                <a:latin typeface="Arial"/>
                <a:ea typeface="Arial"/>
              </a:rPr>
              <a:t> </a:t>
            </a:r>
            <a:r>
              <a:rPr lang="ar-SA" sz="2000" b="1" dirty="0">
                <a:latin typeface="Arial"/>
                <a:ea typeface="Arial"/>
              </a:rPr>
              <a:t>ﻫ</a:t>
            </a:r>
            <a:r>
              <a:rPr lang="ar-SA" sz="2000" b="1" spc="5" dirty="0">
                <a:latin typeface="Arial"/>
                <a:ea typeface="Arial"/>
              </a:rPr>
              <a:t>ﺎﺭ</a:t>
            </a:r>
            <a:r>
              <a:rPr lang="ar-SA" sz="2000" b="1" spc="15" dirty="0">
                <a:latin typeface="Arial"/>
                <a:ea typeface="Arial"/>
              </a:rPr>
              <a:t>ﻓ</a:t>
            </a:r>
            <a:r>
              <a:rPr lang="ar-SA" sz="2000" b="1" spc="5" dirty="0">
                <a:latin typeface="Arial"/>
                <a:ea typeface="Arial"/>
              </a:rPr>
              <a:t>ﺎﺭ</a:t>
            </a:r>
            <a:r>
              <a:rPr lang="ar-SA" sz="2000" b="1" spc="-30" dirty="0">
                <a:latin typeface="Arial"/>
                <a:ea typeface="Arial"/>
              </a:rPr>
              <a:t>ﺩ</a:t>
            </a:r>
            <a:r>
              <a:rPr lang="ar-SA" sz="2000" b="1" spc="10" dirty="0">
                <a:latin typeface="Arial"/>
                <a:ea typeface="Arial"/>
              </a:rPr>
              <a:t> </a:t>
            </a:r>
            <a:r>
              <a:rPr lang="ar-SA" sz="2000" b="1" dirty="0">
                <a:latin typeface="Arial"/>
                <a:ea typeface="Arial"/>
              </a:rPr>
              <a:t>ﺒ</a:t>
            </a:r>
            <a:r>
              <a:rPr lang="ar-SA" sz="2000" b="1" spc="5" dirty="0">
                <a:latin typeface="Arial"/>
                <a:ea typeface="Arial"/>
              </a:rPr>
              <a:t>ﺎ</a:t>
            </a:r>
            <a:r>
              <a:rPr lang="ar-SA" sz="2000" b="1" spc="30" dirty="0">
                <a:latin typeface="Arial"/>
                <a:ea typeface="Arial"/>
              </a:rPr>
              <a:t>ﻟ</a:t>
            </a:r>
            <a:r>
              <a:rPr lang="ar-SA" sz="2000" b="1" spc="-15" dirty="0">
                <a:latin typeface="Arial"/>
                <a:ea typeface="Arial"/>
              </a:rPr>
              <a:t>ﻭ</a:t>
            </a:r>
            <a:r>
              <a:rPr lang="ar-SA" sz="2000" b="1" spc="15" dirty="0">
                <a:latin typeface="Arial"/>
                <a:ea typeface="Arial"/>
              </a:rPr>
              <a:t>ﻻ</a:t>
            </a:r>
            <a:r>
              <a:rPr lang="ar-SA" sz="2000" b="1" spc="-40" dirty="0">
                <a:latin typeface="Arial"/>
                <a:ea typeface="Arial"/>
              </a:rPr>
              <a:t>ﻴ</a:t>
            </a:r>
            <a:r>
              <a:rPr lang="ar-SA" sz="2000" b="1" spc="30" dirty="0">
                <a:latin typeface="Arial"/>
                <a:ea typeface="Arial"/>
              </a:rPr>
              <a:t>ﺎ</a:t>
            </a:r>
            <a:r>
              <a:rPr lang="ar-SA" sz="2000" b="1" spc="-40" dirty="0">
                <a:latin typeface="Arial"/>
                <a:ea typeface="Arial"/>
              </a:rPr>
              <a:t>ﺕ</a:t>
            </a:r>
            <a:r>
              <a:rPr lang="ar-SA" sz="2000" b="1" spc="75" dirty="0">
                <a:latin typeface="Arial"/>
                <a:ea typeface="Arial"/>
              </a:rPr>
              <a:t> </a:t>
            </a:r>
            <a:r>
              <a:rPr lang="ar-SA" sz="2000" b="1" dirty="0">
                <a:latin typeface="Arial"/>
                <a:ea typeface="Arial"/>
              </a:rPr>
              <a:t>ﺍ</a:t>
            </a:r>
            <a:r>
              <a:rPr lang="ar-SA" sz="2000" b="1" spc="30" dirty="0">
                <a:latin typeface="Arial"/>
                <a:ea typeface="Arial"/>
              </a:rPr>
              <a:t>ﻟﻤ</a:t>
            </a:r>
            <a:r>
              <a:rPr lang="ar-SA" sz="2000" b="1" spc="-40" dirty="0">
                <a:latin typeface="Arial"/>
                <a:ea typeface="Arial"/>
              </a:rPr>
              <a:t>ﺘ</a:t>
            </a:r>
            <a:r>
              <a:rPr lang="ar-SA" sz="2000" b="1" spc="-30" dirty="0">
                <a:latin typeface="Arial"/>
                <a:ea typeface="Arial"/>
              </a:rPr>
              <a:t>ﺤﺩ</a:t>
            </a:r>
            <a:r>
              <a:rPr lang="ar-SA" sz="2000" b="1" spc="-55" dirty="0">
                <a:latin typeface="Arial"/>
                <a:ea typeface="Arial"/>
              </a:rPr>
              <a:t>ﺓ</a:t>
            </a:r>
            <a:r>
              <a:rPr lang="ar-SA" sz="2000" b="1" spc="100" dirty="0">
                <a:latin typeface="Arial"/>
                <a:ea typeface="Arial"/>
              </a:rPr>
              <a:t> </a:t>
            </a:r>
            <a:r>
              <a:rPr lang="ar-SA" sz="2000" b="1" dirty="0">
                <a:latin typeface="Arial"/>
                <a:ea typeface="Arial"/>
              </a:rPr>
              <a:t>ﺍ</a:t>
            </a:r>
            <a:r>
              <a:rPr lang="ar-SA" sz="2000" b="1" spc="15" dirty="0">
                <a:latin typeface="Arial"/>
                <a:ea typeface="Arial"/>
              </a:rPr>
              <a:t>ﻷ</a:t>
            </a:r>
            <a:r>
              <a:rPr lang="ar-SA" sz="2000" b="1" spc="5" dirty="0">
                <a:latin typeface="Arial"/>
                <a:ea typeface="Arial"/>
              </a:rPr>
              <a:t>ﻤﺭ</a:t>
            </a:r>
            <a:r>
              <a:rPr lang="ar-SA" sz="2000" b="1" spc="-15" dirty="0">
                <a:latin typeface="Arial"/>
                <a:ea typeface="Arial"/>
              </a:rPr>
              <a:t>ﻴ</a:t>
            </a:r>
            <a:r>
              <a:rPr lang="ar-SA" sz="2000" b="1" spc="20" dirty="0">
                <a:latin typeface="Arial"/>
                <a:ea typeface="Arial"/>
              </a:rPr>
              <a:t>ﻜ</a:t>
            </a:r>
            <a:r>
              <a:rPr lang="ar-SA" sz="2000" b="1" spc="-40" dirty="0">
                <a:latin typeface="Arial"/>
                <a:ea typeface="Arial"/>
              </a:rPr>
              <a:t>ﻴ</a:t>
            </a:r>
            <a:r>
              <a:rPr lang="ar-SA" sz="2000" b="1" spc="5" dirty="0">
                <a:latin typeface="Arial"/>
                <a:ea typeface="Arial"/>
              </a:rPr>
              <a:t>ـ</a:t>
            </a:r>
            <a:r>
              <a:rPr lang="ar-SA" sz="2000" b="1" spc="30" dirty="0">
                <a:latin typeface="Arial"/>
                <a:ea typeface="Arial"/>
              </a:rPr>
              <a:t>ﺔ</a:t>
            </a:r>
            <a:r>
              <a:rPr lang="ar-SA" sz="2000" b="1" spc="50" dirty="0">
                <a:latin typeface="Arial"/>
                <a:ea typeface="Arial"/>
              </a:rPr>
              <a:t> </a:t>
            </a:r>
            <a:r>
              <a:rPr lang="ar-SA" sz="2000" b="1" dirty="0">
                <a:latin typeface="Arial"/>
                <a:ea typeface="Arial"/>
              </a:rPr>
              <a:t>،</a:t>
            </a:r>
            <a:r>
              <a:rPr lang="ar-SA" sz="2000" b="1" spc="10" dirty="0">
                <a:latin typeface="Arial"/>
                <a:ea typeface="Arial"/>
              </a:rPr>
              <a:t> </a:t>
            </a:r>
            <a:r>
              <a:rPr lang="ar-SA" sz="2000" b="1" dirty="0" smtClean="0">
                <a:latin typeface="Arial"/>
                <a:ea typeface="Arial"/>
              </a:rPr>
              <a:t>ﻭ</a:t>
            </a:r>
            <a:r>
              <a:rPr lang="ar-SA" sz="2000" b="1" spc="15" dirty="0" smtClean="0">
                <a:latin typeface="Arial"/>
                <a:ea typeface="Arial"/>
              </a:rPr>
              <a:t>ﻗ</a:t>
            </a:r>
            <a:r>
              <a:rPr lang="ar-SA" sz="2000" b="1" spc="5" dirty="0" smtClean="0">
                <a:latin typeface="Arial"/>
                <a:ea typeface="Arial"/>
              </a:rPr>
              <a:t>ـ</a:t>
            </a:r>
            <a:r>
              <a:rPr lang="ar-SA" sz="2000" b="1" spc="-30" dirty="0" smtClean="0">
                <a:latin typeface="Arial"/>
                <a:ea typeface="Arial"/>
              </a:rPr>
              <a:t>ﺩ</a:t>
            </a:r>
            <a:r>
              <a:rPr lang="en-US" sz="2000" dirty="0" smtClean="0">
                <a:latin typeface="Arial"/>
                <a:ea typeface="Arial"/>
              </a:rPr>
              <a:t> </a:t>
            </a:r>
            <a:r>
              <a:rPr lang="ar-SA" sz="2000" b="1" dirty="0" smtClean="0">
                <a:latin typeface="Arial"/>
                <a:ea typeface="Arial"/>
              </a:rPr>
              <a:t>ﻋﻤل </a:t>
            </a:r>
            <a:r>
              <a:rPr lang="ar-SA" sz="2000" b="1" dirty="0">
                <a:latin typeface="Arial"/>
                <a:ea typeface="Arial"/>
              </a:rPr>
              <a:t>ﻟﺒﻌﺽ ﺍﻟﻭﻗﺕ ﻤﻊ ﺍﻟﻌﺎﻟﻡ ﺍﻟﺴﻭﻴﺴﺭﻱ ﺒﻴﺎﺠﻴﻪ ﻓﻲ ﺩﺭﺍﺴﺔ ﻤﺭﺍﺤل ﺍﻟﻨﻤﻭ ﺍﻟﻌﻘﻠﻲ، ﻭﻴﻌﻭﺩ ﻟﻪ ﺍﻟﻔﻀل ﻓﻲ ﻨﺸـﺭ</a:t>
            </a:r>
            <a:r>
              <a:rPr lang="ar-SA" sz="2000" b="1" spc="-5" dirty="0">
                <a:latin typeface="Arial"/>
                <a:ea typeface="Arial"/>
              </a:rPr>
              <a:t> ﺃﻓﻜـﺎﺭﻩ ﻓـﻲ</a:t>
            </a:r>
            <a:r>
              <a:rPr lang="ar-SA" sz="2000" b="1" spc="-340" dirty="0">
                <a:latin typeface="Arial"/>
                <a:ea typeface="Arial"/>
              </a:rPr>
              <a:t> </a:t>
            </a:r>
            <a:r>
              <a:rPr lang="ar-SA" sz="2000" b="1" spc="5" dirty="0">
                <a:latin typeface="Arial"/>
                <a:ea typeface="Arial"/>
              </a:rPr>
              <a:t>ﺍﻟ</a:t>
            </a:r>
            <a:r>
              <a:rPr lang="ar-SA" sz="2000" b="1" spc="-15" dirty="0">
                <a:latin typeface="Arial"/>
                <a:ea typeface="Arial"/>
              </a:rPr>
              <a:t>ﻭ</a:t>
            </a:r>
            <a:r>
              <a:rPr lang="ar-SA" sz="2000" b="1" spc="15" dirty="0">
                <a:latin typeface="Arial"/>
                <a:ea typeface="Arial"/>
              </a:rPr>
              <a:t>ﻻ</a:t>
            </a:r>
            <a:r>
              <a:rPr lang="ar-SA" sz="2000" b="1" spc="-15" dirty="0">
                <a:latin typeface="Arial"/>
                <a:ea typeface="Arial"/>
              </a:rPr>
              <a:t>ﻴ</a:t>
            </a:r>
            <a:r>
              <a:rPr lang="ar-SA" sz="2000" b="1" spc="5" dirty="0">
                <a:latin typeface="Arial"/>
                <a:ea typeface="Arial"/>
              </a:rPr>
              <a:t>ﺎ</a:t>
            </a:r>
            <a:r>
              <a:rPr lang="ar-SA" sz="2000" b="1" spc="-40" dirty="0">
                <a:latin typeface="Arial"/>
                <a:ea typeface="Arial"/>
              </a:rPr>
              <a:t>ﺕ</a:t>
            </a:r>
            <a:r>
              <a:rPr lang="ar-SA" sz="2000" b="1" spc="-160" dirty="0">
                <a:latin typeface="Arial"/>
                <a:ea typeface="Arial"/>
              </a:rPr>
              <a:t> </a:t>
            </a:r>
            <a:r>
              <a:rPr lang="ar-SA" sz="2000" b="1" dirty="0">
                <a:latin typeface="Arial"/>
                <a:ea typeface="Arial"/>
              </a:rPr>
              <a:t> ﺍ</a:t>
            </a:r>
            <a:r>
              <a:rPr lang="ar-SA" sz="2000" b="1" spc="5" dirty="0">
                <a:latin typeface="Arial"/>
                <a:ea typeface="Arial"/>
              </a:rPr>
              <a:t>ﻟ</a:t>
            </a:r>
            <a:r>
              <a:rPr lang="ar-SA" sz="2000" b="1" spc="30" dirty="0">
                <a:latin typeface="Arial"/>
                <a:ea typeface="Arial"/>
              </a:rPr>
              <a:t>ﻤ</a:t>
            </a:r>
            <a:r>
              <a:rPr lang="ar-SA" sz="2000" b="1" spc="-40" dirty="0">
                <a:latin typeface="Arial"/>
                <a:ea typeface="Arial"/>
              </a:rPr>
              <a:t>ﺘ</a:t>
            </a:r>
            <a:r>
              <a:rPr lang="ar-SA" sz="2000" b="1" spc="-30" dirty="0">
                <a:latin typeface="Arial"/>
                <a:ea typeface="Arial"/>
              </a:rPr>
              <a:t>ﺤﺩﺓ</a:t>
            </a:r>
            <a:r>
              <a:rPr lang="ar-SA" sz="2000" b="1" spc="75" dirty="0">
                <a:latin typeface="Arial"/>
                <a:ea typeface="Arial"/>
              </a:rPr>
              <a:t> </a:t>
            </a:r>
            <a:r>
              <a:rPr lang="ar-SA" sz="2000" b="1" dirty="0">
                <a:latin typeface="Arial"/>
                <a:ea typeface="Arial"/>
              </a:rPr>
              <a:t>ﺍ</a:t>
            </a:r>
            <a:r>
              <a:rPr lang="ar-SA" sz="2000" b="1" spc="15" dirty="0">
                <a:latin typeface="Arial"/>
                <a:ea typeface="Arial"/>
              </a:rPr>
              <a:t>ﻷ</a:t>
            </a:r>
            <a:r>
              <a:rPr lang="ar-SA" sz="2000" b="1" spc="30" dirty="0">
                <a:latin typeface="Arial"/>
                <a:ea typeface="Arial"/>
              </a:rPr>
              <a:t>ﻤ</a:t>
            </a:r>
            <a:r>
              <a:rPr lang="ar-SA" sz="2000" b="1" spc="5" dirty="0">
                <a:latin typeface="Arial"/>
                <a:ea typeface="Arial"/>
              </a:rPr>
              <a:t>ﺭ</a:t>
            </a:r>
            <a:r>
              <a:rPr lang="ar-SA" sz="2000" b="1" spc="-40" dirty="0">
                <a:latin typeface="Arial"/>
                <a:ea typeface="Arial"/>
              </a:rPr>
              <a:t>ﻴ</a:t>
            </a:r>
            <a:r>
              <a:rPr lang="ar-SA" sz="2000" b="1" spc="20" dirty="0">
                <a:latin typeface="Arial"/>
                <a:ea typeface="Arial"/>
              </a:rPr>
              <a:t>ﻜ</a:t>
            </a:r>
            <a:r>
              <a:rPr lang="ar-SA" sz="2000" b="1" spc="-40" dirty="0">
                <a:latin typeface="Arial"/>
                <a:ea typeface="Arial"/>
              </a:rPr>
              <a:t>ﻴ</a:t>
            </a:r>
            <a:r>
              <a:rPr lang="ar-SA" sz="2000" b="1" spc="30" dirty="0">
                <a:latin typeface="Arial"/>
                <a:ea typeface="Arial"/>
              </a:rPr>
              <a:t>ﺔ</a:t>
            </a:r>
            <a:r>
              <a:rPr lang="ar-SA" sz="2000" b="1" spc="70" dirty="0">
                <a:latin typeface="Arial"/>
                <a:ea typeface="Arial"/>
                <a:cs typeface="Times New Roman"/>
              </a:rPr>
              <a:t> </a:t>
            </a:r>
            <a:r>
              <a:rPr lang="en-US" sz="2000" b="1" dirty="0">
                <a:latin typeface="Times New Roman"/>
                <a:ea typeface="Arial"/>
              </a:rPr>
              <a:t>.</a:t>
            </a:r>
            <a:r>
              <a:rPr lang="en-US" sz="2000" b="1" spc="105" dirty="0">
                <a:latin typeface="Arial"/>
                <a:ea typeface="Arial"/>
              </a:rPr>
              <a:t> </a:t>
            </a:r>
            <a:r>
              <a:rPr lang="ar-SA" sz="2000" b="1" dirty="0">
                <a:latin typeface="Arial"/>
                <a:ea typeface="Arial"/>
              </a:rPr>
              <a:t>ﻭ</a:t>
            </a:r>
            <a:r>
              <a:rPr lang="ar-SA" sz="2000" b="1" spc="15" dirty="0">
                <a:latin typeface="Arial"/>
                <a:ea typeface="Arial"/>
              </a:rPr>
              <a:t>ﻗ</a:t>
            </a:r>
            <a:r>
              <a:rPr lang="ar-SA" sz="2000" b="1" spc="-55" dirty="0">
                <a:latin typeface="Arial"/>
                <a:ea typeface="Arial"/>
              </a:rPr>
              <a:t>ﺩ</a:t>
            </a:r>
            <a:r>
              <a:rPr lang="ar-SA" sz="2000" b="1" spc="10" dirty="0">
                <a:latin typeface="Arial"/>
                <a:ea typeface="Arial"/>
              </a:rPr>
              <a:t> </a:t>
            </a:r>
            <a:r>
              <a:rPr lang="ar-SA" sz="2000" b="1" dirty="0">
                <a:latin typeface="Arial"/>
                <a:ea typeface="Arial"/>
              </a:rPr>
              <a:t>ﺘ</a:t>
            </a:r>
            <a:r>
              <a:rPr lang="ar-SA" sz="2000" b="1" spc="30" dirty="0">
                <a:latin typeface="Arial"/>
                <a:ea typeface="Arial"/>
              </a:rPr>
              <a:t>ﺄ</a:t>
            </a:r>
            <a:r>
              <a:rPr lang="ar-SA" sz="2000" b="1" spc="-40" dirty="0">
                <a:latin typeface="Arial"/>
                <a:ea typeface="Arial"/>
              </a:rPr>
              <a:t>ﺜ</a:t>
            </a:r>
            <a:r>
              <a:rPr lang="ar-SA" sz="2000" b="1" spc="5" dirty="0">
                <a:latin typeface="Arial"/>
                <a:ea typeface="Arial"/>
              </a:rPr>
              <a:t>ﺭ</a:t>
            </a:r>
            <a:r>
              <a:rPr lang="ar-SA" sz="2000" b="1" spc="10" dirty="0">
                <a:latin typeface="Arial"/>
                <a:ea typeface="Arial"/>
              </a:rPr>
              <a:t> </a:t>
            </a:r>
            <a:r>
              <a:rPr lang="ar-SA" sz="2000" b="1" dirty="0">
                <a:latin typeface="Arial"/>
                <a:ea typeface="Arial"/>
              </a:rPr>
              <a:t>ﺒ</a:t>
            </a:r>
            <a:r>
              <a:rPr lang="ar-SA" sz="2000" b="1" spc="5" dirty="0">
                <a:latin typeface="Arial"/>
                <a:ea typeface="Arial"/>
              </a:rPr>
              <a:t>ﺭ</a:t>
            </a:r>
            <a:r>
              <a:rPr lang="ar-SA" sz="2000" b="1" spc="-15" dirty="0">
                <a:latin typeface="Arial"/>
                <a:ea typeface="Arial"/>
              </a:rPr>
              <a:t>ﻭﻨ</a:t>
            </a:r>
            <a:r>
              <a:rPr lang="ar-SA" sz="2000" b="1" spc="5" dirty="0">
                <a:latin typeface="Arial"/>
                <a:ea typeface="Arial"/>
              </a:rPr>
              <a:t>ﺭ</a:t>
            </a:r>
            <a:r>
              <a:rPr lang="ar-SA" sz="2000" b="1" spc="60" dirty="0">
                <a:latin typeface="Arial"/>
                <a:ea typeface="Arial"/>
              </a:rPr>
              <a:t> </a:t>
            </a:r>
            <a:r>
              <a:rPr lang="ar-SA" sz="2000" b="1" dirty="0">
                <a:latin typeface="Arial"/>
                <a:ea typeface="Arial"/>
              </a:rPr>
              <a:t>ﺸ</a:t>
            </a:r>
            <a:r>
              <a:rPr lang="ar-SA" sz="2000" b="1" spc="5" dirty="0">
                <a:latin typeface="Arial"/>
                <a:ea typeface="Arial"/>
              </a:rPr>
              <a:t>ﺄ</a:t>
            </a:r>
            <a:r>
              <a:rPr lang="ar-SA" sz="2000" b="1" spc="-15" dirty="0">
                <a:latin typeface="Arial"/>
                <a:ea typeface="Arial"/>
              </a:rPr>
              <a:t>ﻨ</a:t>
            </a:r>
            <a:r>
              <a:rPr lang="ar-SA" sz="2000" b="1" spc="5" dirty="0">
                <a:latin typeface="Arial"/>
                <a:ea typeface="Arial"/>
              </a:rPr>
              <a:t>ﻪ</a:t>
            </a:r>
            <a:r>
              <a:rPr lang="ar-SA" sz="2000" b="1" spc="65" dirty="0">
                <a:latin typeface="Arial"/>
                <a:ea typeface="Arial"/>
              </a:rPr>
              <a:t> </a:t>
            </a:r>
            <a:r>
              <a:rPr lang="ar-SA" sz="2000" b="1" dirty="0">
                <a:latin typeface="Arial"/>
                <a:ea typeface="Arial"/>
              </a:rPr>
              <a:t>ﻓ</a:t>
            </a:r>
            <a:r>
              <a:rPr lang="ar-SA" sz="2000" b="1" spc="-25" dirty="0">
                <a:latin typeface="Arial"/>
                <a:ea typeface="Arial"/>
              </a:rPr>
              <a:t>ﻲ</a:t>
            </a:r>
            <a:r>
              <a:rPr lang="ar-SA" sz="2000" b="1" spc="-5" dirty="0">
                <a:latin typeface="Arial"/>
                <a:ea typeface="Arial"/>
              </a:rPr>
              <a:t> </a:t>
            </a:r>
            <a:r>
              <a:rPr lang="ar-SA" sz="2000" b="1" dirty="0">
                <a:latin typeface="Arial"/>
                <a:ea typeface="Arial"/>
              </a:rPr>
              <a:t>ﺫ</a:t>
            </a:r>
            <a:r>
              <a:rPr lang="ar-SA" sz="2000" b="1" spc="30" dirty="0">
                <a:latin typeface="Arial"/>
                <a:ea typeface="Arial"/>
              </a:rPr>
              <a:t>ﻟ</a:t>
            </a:r>
            <a:r>
              <a:rPr lang="ar-SA" sz="2000" b="1" spc="20" dirty="0">
                <a:latin typeface="Arial"/>
                <a:ea typeface="Arial"/>
              </a:rPr>
              <a:t>ﻙ</a:t>
            </a:r>
            <a:r>
              <a:rPr lang="ar-SA" sz="2000" b="1" spc="10" dirty="0">
                <a:latin typeface="Arial"/>
                <a:ea typeface="Arial"/>
              </a:rPr>
              <a:t> </a:t>
            </a:r>
            <a:r>
              <a:rPr lang="ar-SA" sz="2000" b="1" dirty="0">
                <a:latin typeface="Arial"/>
                <a:ea typeface="Arial"/>
              </a:rPr>
              <a:t>ﺒ</a:t>
            </a:r>
            <a:r>
              <a:rPr lang="ar-SA" sz="2000" b="1" spc="-40" dirty="0">
                <a:latin typeface="Arial"/>
                <a:ea typeface="Arial"/>
              </a:rPr>
              <a:t>ﻴ</a:t>
            </a:r>
            <a:r>
              <a:rPr lang="ar-SA" sz="2000" b="1" spc="30" dirty="0">
                <a:latin typeface="Arial"/>
                <a:ea typeface="Arial"/>
              </a:rPr>
              <a:t>ﺎ</a:t>
            </a:r>
            <a:r>
              <a:rPr lang="ar-SA" sz="2000" b="1" spc="-30" dirty="0">
                <a:latin typeface="Arial"/>
                <a:ea typeface="Arial"/>
              </a:rPr>
              <a:t>ﺠ</a:t>
            </a:r>
            <a:r>
              <a:rPr lang="ar-SA" sz="2000" b="1" spc="-40" dirty="0">
                <a:latin typeface="Arial"/>
                <a:ea typeface="Arial"/>
              </a:rPr>
              <a:t>ﻴ</a:t>
            </a:r>
            <a:r>
              <a:rPr lang="ar-SA" sz="2000" b="1" spc="30" dirty="0">
                <a:latin typeface="Arial"/>
                <a:ea typeface="Arial"/>
              </a:rPr>
              <a:t>ﻪ</a:t>
            </a:r>
            <a:r>
              <a:rPr lang="ar-SA" sz="2000" b="1" spc="10" dirty="0">
                <a:latin typeface="Arial"/>
                <a:ea typeface="Arial"/>
              </a:rPr>
              <a:t> </a:t>
            </a:r>
            <a:r>
              <a:rPr lang="ar-SA" sz="2000" b="1" dirty="0">
                <a:latin typeface="Arial"/>
                <a:ea typeface="Arial"/>
              </a:rPr>
              <a:t>ﺒ</a:t>
            </a:r>
            <a:r>
              <a:rPr lang="ar-SA" sz="2000" b="1" spc="-15" dirty="0">
                <a:latin typeface="Arial"/>
                <a:ea typeface="Arial"/>
              </a:rPr>
              <a:t>ﻨ</a:t>
            </a:r>
            <a:r>
              <a:rPr lang="ar-SA" sz="2000" b="1" spc="-30" dirty="0">
                <a:latin typeface="Arial"/>
                <a:ea typeface="Arial"/>
              </a:rPr>
              <a:t>ﻅ</a:t>
            </a:r>
            <a:r>
              <a:rPr lang="ar-SA" sz="2000" b="1" spc="5" dirty="0">
                <a:latin typeface="Arial"/>
                <a:ea typeface="Arial"/>
              </a:rPr>
              <a:t>ﺭ</a:t>
            </a:r>
            <a:r>
              <a:rPr lang="ar-SA" sz="2000" b="1" spc="-40" dirty="0">
                <a:latin typeface="Arial"/>
                <a:ea typeface="Arial"/>
              </a:rPr>
              <a:t>ﻴ</a:t>
            </a:r>
            <a:r>
              <a:rPr lang="ar-SA" sz="2000" b="1" spc="30" dirty="0">
                <a:latin typeface="Arial"/>
                <a:ea typeface="Arial"/>
              </a:rPr>
              <a:t>ﺔ</a:t>
            </a:r>
            <a:r>
              <a:rPr lang="ar-SA" sz="2000" b="1" spc="75" dirty="0">
                <a:latin typeface="Arial"/>
                <a:ea typeface="Arial"/>
              </a:rPr>
              <a:t> </a:t>
            </a:r>
            <a:r>
              <a:rPr lang="ar-SA" sz="2000" b="1" dirty="0">
                <a:latin typeface="Arial"/>
                <a:ea typeface="Arial"/>
              </a:rPr>
              <a:t>ﺍ</a:t>
            </a:r>
            <a:r>
              <a:rPr lang="ar-SA" sz="2000" b="1" spc="30" dirty="0">
                <a:latin typeface="Arial"/>
                <a:ea typeface="Arial"/>
              </a:rPr>
              <a:t>ﻟ</a:t>
            </a:r>
            <a:r>
              <a:rPr lang="ar-SA" sz="2000" b="1" spc="-30" dirty="0">
                <a:latin typeface="Arial"/>
                <a:ea typeface="Arial"/>
              </a:rPr>
              <a:t>ﺠ</a:t>
            </a:r>
            <a:r>
              <a:rPr lang="ar-SA" sz="2000" b="1" spc="10" dirty="0">
                <a:latin typeface="Arial"/>
                <a:ea typeface="Arial"/>
              </a:rPr>
              <a:t>ﺸ</a:t>
            </a:r>
            <a:r>
              <a:rPr lang="ar-SA" sz="2000" b="1" spc="-15" dirty="0">
                <a:latin typeface="Arial"/>
                <a:ea typeface="Arial"/>
              </a:rPr>
              <a:t>ﺘ</a:t>
            </a:r>
            <a:r>
              <a:rPr lang="ar-SA" sz="2000" b="1" spc="5" dirty="0">
                <a:latin typeface="Arial"/>
                <a:ea typeface="Arial"/>
              </a:rPr>
              <a:t>ﺎ</a:t>
            </a:r>
            <a:r>
              <a:rPr lang="ar-SA" sz="2000" b="1" spc="30" dirty="0">
                <a:latin typeface="Arial"/>
                <a:ea typeface="Arial"/>
              </a:rPr>
              <a:t>ﻟ</a:t>
            </a:r>
            <a:r>
              <a:rPr lang="ar-SA" sz="2000" b="1" spc="-40" dirty="0">
                <a:latin typeface="Arial"/>
                <a:ea typeface="Arial"/>
              </a:rPr>
              <a:t>ﺕ</a:t>
            </a:r>
            <a:r>
              <a:rPr lang="ar-SA" sz="2000" b="1" spc="70" dirty="0">
                <a:latin typeface="Arial"/>
                <a:ea typeface="Arial"/>
                <a:cs typeface="Times New Roman"/>
              </a:rPr>
              <a:t> </a:t>
            </a:r>
            <a:r>
              <a:rPr lang="en-US" sz="2000" b="1" dirty="0">
                <a:latin typeface="Times New Roman"/>
                <a:ea typeface="Arial"/>
              </a:rPr>
              <a:t>.</a:t>
            </a:r>
            <a:r>
              <a:rPr lang="en-US" sz="2000" b="1" spc="105" dirty="0">
                <a:latin typeface="Arial"/>
                <a:ea typeface="Arial"/>
              </a:rPr>
              <a:t> </a:t>
            </a:r>
            <a:r>
              <a:rPr lang="ar-SA" sz="2000" b="1" dirty="0">
                <a:latin typeface="Arial"/>
                <a:ea typeface="Arial"/>
              </a:rPr>
              <a:t>ﻭ</a:t>
            </a:r>
            <a:r>
              <a:rPr lang="ar-SA" sz="2000" b="1" spc="-40" dirty="0">
                <a:latin typeface="Arial"/>
                <a:ea typeface="Arial"/>
              </a:rPr>
              <a:t>ﻴ</a:t>
            </a:r>
            <a:r>
              <a:rPr lang="ar-SA" sz="2000" b="1" spc="20" dirty="0">
                <a:latin typeface="Arial"/>
                <a:ea typeface="Arial"/>
              </a:rPr>
              <a:t>ﻌ</a:t>
            </a:r>
            <a:r>
              <a:rPr lang="ar-SA" sz="2000" b="1" spc="-40" dirty="0">
                <a:latin typeface="Arial"/>
                <a:ea typeface="Arial"/>
              </a:rPr>
              <a:t>ﺘ</a:t>
            </a:r>
            <a:r>
              <a:rPr lang="ar-SA" sz="2000" b="1" spc="-10" dirty="0">
                <a:latin typeface="Arial"/>
                <a:ea typeface="Arial"/>
              </a:rPr>
              <a:t>ﻘ</a:t>
            </a:r>
            <a:r>
              <a:rPr lang="ar-SA" sz="2000" b="1" spc="-30" dirty="0">
                <a:latin typeface="Arial"/>
                <a:ea typeface="Arial"/>
              </a:rPr>
              <a:t>ﺩ</a:t>
            </a:r>
            <a:r>
              <a:rPr lang="ar-SA" sz="2000" b="1" spc="70" dirty="0">
                <a:latin typeface="Arial"/>
                <a:ea typeface="Arial"/>
              </a:rPr>
              <a:t> </a:t>
            </a:r>
            <a:r>
              <a:rPr lang="ar-SA" sz="2000" b="1" dirty="0">
                <a:latin typeface="Arial"/>
                <a:ea typeface="Arial"/>
              </a:rPr>
              <a:t>ﻋ</a:t>
            </a:r>
            <a:r>
              <a:rPr lang="ar-SA" sz="2000" b="1" spc="5" dirty="0">
                <a:latin typeface="Arial"/>
                <a:ea typeface="Arial"/>
              </a:rPr>
              <a:t>ﻠ</a:t>
            </a:r>
            <a:r>
              <a:rPr lang="ar-SA" sz="2000" b="1" spc="30" dirty="0">
                <a:latin typeface="Arial"/>
                <a:ea typeface="Arial"/>
              </a:rPr>
              <a:t>ﻤ</a:t>
            </a:r>
            <a:r>
              <a:rPr lang="ar-SA" sz="2000" b="1" spc="5" dirty="0">
                <a:latin typeface="Arial"/>
                <a:ea typeface="Arial"/>
              </a:rPr>
              <a:t>ﺎ</a:t>
            </a:r>
            <a:r>
              <a:rPr lang="ar-SA" sz="2000" b="1" spc="-35" dirty="0">
                <a:latin typeface="Arial"/>
                <a:ea typeface="Arial"/>
              </a:rPr>
              <a:t>ﺀ</a:t>
            </a:r>
            <a:r>
              <a:rPr lang="ar-SA" sz="2000" b="1" spc="75" dirty="0">
                <a:latin typeface="Arial"/>
                <a:ea typeface="Arial"/>
              </a:rPr>
              <a:t> </a:t>
            </a:r>
            <a:r>
              <a:rPr lang="ar-SA" sz="2000" b="1" dirty="0">
                <a:latin typeface="Arial"/>
                <a:ea typeface="Arial"/>
              </a:rPr>
              <a:t>ﺍ</a:t>
            </a:r>
            <a:r>
              <a:rPr lang="ar-SA" sz="2000" b="1" spc="30" dirty="0">
                <a:latin typeface="Arial"/>
                <a:ea typeface="Arial"/>
              </a:rPr>
              <a:t>ﻟ</a:t>
            </a:r>
            <a:r>
              <a:rPr lang="ar-SA" sz="2000" b="1" spc="-40" dirty="0">
                <a:latin typeface="Arial"/>
                <a:ea typeface="Arial"/>
              </a:rPr>
              <a:t>ﻨ</a:t>
            </a:r>
            <a:r>
              <a:rPr lang="ar-SA" sz="2000" b="1" spc="-10" dirty="0">
                <a:latin typeface="Arial"/>
                <a:ea typeface="Arial"/>
              </a:rPr>
              <a:t>ﻔ</a:t>
            </a:r>
            <a:r>
              <a:rPr lang="ar-SA" sz="2000" b="1" spc="-25" dirty="0">
                <a:latin typeface="Arial"/>
                <a:ea typeface="Arial"/>
              </a:rPr>
              <a:t>ﺱ</a:t>
            </a:r>
            <a:r>
              <a:rPr lang="ar-SA" sz="2000" b="1" spc="150" dirty="0">
                <a:latin typeface="Arial"/>
                <a:ea typeface="Arial"/>
              </a:rPr>
              <a:t> </a:t>
            </a:r>
            <a:r>
              <a:rPr lang="ar-SA" sz="2000" b="1" dirty="0">
                <a:latin typeface="Arial"/>
                <a:ea typeface="Arial"/>
              </a:rPr>
              <a:t>ﺍ</a:t>
            </a:r>
            <a:r>
              <a:rPr lang="ar-SA" sz="2000" b="1" spc="30" dirty="0">
                <a:latin typeface="Arial"/>
                <a:ea typeface="Arial"/>
              </a:rPr>
              <a:t>ﻟﻤ</a:t>
            </a:r>
            <a:r>
              <a:rPr lang="ar-SA" sz="2000" b="1" spc="-40" dirty="0">
                <a:latin typeface="Arial"/>
                <a:ea typeface="Arial"/>
              </a:rPr>
              <a:t>ﻨ</a:t>
            </a:r>
            <a:r>
              <a:rPr lang="ar-SA" sz="2000" b="1" spc="-15" dirty="0">
                <a:latin typeface="Arial"/>
                <a:ea typeface="Arial"/>
              </a:rPr>
              <a:t>ﺘ</a:t>
            </a:r>
            <a:r>
              <a:rPr lang="ar-SA" sz="2000" b="1" spc="5" dirty="0">
                <a:latin typeface="Arial"/>
                <a:ea typeface="Arial"/>
              </a:rPr>
              <a:t>ﻤ</a:t>
            </a:r>
            <a:r>
              <a:rPr lang="ar-SA" sz="2000" b="1" spc="-15" dirty="0">
                <a:latin typeface="Arial"/>
                <a:ea typeface="Arial"/>
              </a:rPr>
              <a:t>ﻭ</a:t>
            </a:r>
            <a:r>
              <a:rPr lang="ar-SA" sz="2000" b="1" spc="20" dirty="0">
                <a:latin typeface="Arial"/>
                <a:ea typeface="Arial"/>
              </a:rPr>
              <a:t>ﻥ</a:t>
            </a:r>
            <a:r>
              <a:rPr lang="ar-SA" sz="2000" b="1" spc="-160" dirty="0">
                <a:latin typeface="Arial"/>
                <a:ea typeface="Arial"/>
              </a:rPr>
              <a:t> </a:t>
            </a:r>
            <a:r>
              <a:rPr lang="ar-SA" sz="2000" b="1" dirty="0">
                <a:latin typeface="Arial"/>
                <a:ea typeface="Arial"/>
              </a:rPr>
              <a:t> ﺇ</a:t>
            </a:r>
            <a:r>
              <a:rPr lang="ar-SA" sz="2000" b="1" spc="5" dirty="0">
                <a:latin typeface="Arial"/>
                <a:ea typeface="Arial"/>
              </a:rPr>
              <a:t>ﻟـ</a:t>
            </a:r>
            <a:r>
              <a:rPr lang="ar-SA" sz="2000" b="1" spc="25" dirty="0">
                <a:latin typeface="Arial"/>
                <a:ea typeface="Arial"/>
              </a:rPr>
              <a:t>ﻰ</a:t>
            </a:r>
            <a:r>
              <a:rPr lang="ar-SA" sz="2000" b="1" spc="5" dirty="0">
                <a:latin typeface="Arial"/>
                <a:ea typeface="Arial"/>
              </a:rPr>
              <a:t> </a:t>
            </a:r>
            <a:r>
              <a:rPr lang="ar-SA" sz="2000" b="1" spc="-30" dirty="0">
                <a:latin typeface="Arial"/>
                <a:ea typeface="Arial"/>
              </a:rPr>
              <a:t>ﻫﺫ</a:t>
            </a:r>
            <a:r>
              <a:rPr lang="ar-SA" sz="2000" b="1" spc="-55" dirty="0">
                <a:latin typeface="Arial"/>
                <a:ea typeface="Arial"/>
              </a:rPr>
              <a:t>ﻩ</a:t>
            </a:r>
            <a:r>
              <a:rPr lang="ar-SA" sz="2000" b="1" spc="-160" dirty="0">
                <a:latin typeface="Arial"/>
                <a:ea typeface="Arial"/>
              </a:rPr>
              <a:t> </a:t>
            </a:r>
            <a:r>
              <a:rPr lang="ar-SA" sz="2000" b="1" dirty="0">
                <a:latin typeface="Arial"/>
                <a:ea typeface="Arial"/>
              </a:rPr>
              <a:t> ﺍ</a:t>
            </a:r>
            <a:r>
              <a:rPr lang="ar-SA" sz="2000" b="1" spc="5" dirty="0">
                <a:latin typeface="Arial"/>
                <a:ea typeface="Arial"/>
              </a:rPr>
              <a:t>ﻟ</a:t>
            </a:r>
            <a:r>
              <a:rPr lang="ar-SA" sz="2000" b="1" spc="30" dirty="0">
                <a:latin typeface="Arial"/>
                <a:ea typeface="Arial"/>
              </a:rPr>
              <a:t>ﻤ</a:t>
            </a:r>
            <a:r>
              <a:rPr lang="ar-SA" sz="2000" b="1" spc="-30" dirty="0">
                <a:latin typeface="Arial"/>
                <a:ea typeface="Arial"/>
              </a:rPr>
              <a:t>ﺩ</a:t>
            </a:r>
            <a:r>
              <a:rPr lang="ar-SA" sz="2000" b="1" spc="-20" dirty="0">
                <a:latin typeface="Arial"/>
                <a:ea typeface="Arial"/>
              </a:rPr>
              <a:t>ﺭ</a:t>
            </a:r>
            <a:r>
              <a:rPr lang="ar-SA" sz="2000" b="1" spc="35" dirty="0">
                <a:latin typeface="Arial"/>
                <a:ea typeface="Arial"/>
              </a:rPr>
              <a:t>ﺴ</a:t>
            </a:r>
            <a:r>
              <a:rPr lang="ar-SA" sz="2000" b="1" spc="30" dirty="0">
                <a:latin typeface="Arial"/>
                <a:ea typeface="Arial"/>
              </a:rPr>
              <a:t>ﺔ</a:t>
            </a:r>
            <a:r>
              <a:rPr lang="ar-SA" sz="2000" b="1" spc="75" dirty="0">
                <a:latin typeface="Arial"/>
                <a:ea typeface="Arial"/>
              </a:rPr>
              <a:t> </a:t>
            </a:r>
            <a:r>
              <a:rPr lang="ar-SA" sz="2000" b="1" dirty="0">
                <a:latin typeface="Arial"/>
                <a:ea typeface="Arial"/>
              </a:rPr>
              <a:t>ﺍ</a:t>
            </a:r>
            <a:r>
              <a:rPr lang="ar-SA" sz="2000" b="1" spc="5" dirty="0">
                <a:latin typeface="Arial"/>
                <a:ea typeface="Arial"/>
              </a:rPr>
              <a:t>ﻟ</a:t>
            </a:r>
            <a:r>
              <a:rPr lang="ar-SA" sz="2000" b="1" spc="-15" dirty="0">
                <a:latin typeface="Arial"/>
                <a:ea typeface="Arial"/>
              </a:rPr>
              <a:t>ﻨ</a:t>
            </a:r>
            <a:r>
              <a:rPr lang="ar-SA" sz="2000" b="1" spc="-30" dirty="0">
                <a:latin typeface="Arial"/>
                <a:ea typeface="Arial"/>
              </a:rPr>
              <a:t>ﻔ</a:t>
            </a:r>
            <a:r>
              <a:rPr lang="ar-SA" sz="2000" b="1" spc="35" dirty="0">
                <a:latin typeface="Arial"/>
                <a:ea typeface="Arial"/>
              </a:rPr>
              <a:t>ﺴ</a:t>
            </a:r>
            <a:r>
              <a:rPr lang="ar-SA" sz="2000" b="1" spc="-40" dirty="0">
                <a:latin typeface="Arial"/>
                <a:ea typeface="Arial"/>
              </a:rPr>
              <a:t>ﻴ</a:t>
            </a:r>
            <a:r>
              <a:rPr lang="ar-SA" sz="2000" b="1" spc="30" dirty="0">
                <a:latin typeface="Arial"/>
                <a:ea typeface="Arial"/>
              </a:rPr>
              <a:t>ﺔ</a:t>
            </a:r>
            <a:r>
              <a:rPr lang="ar-SA" sz="2000" b="1" spc="75" dirty="0">
                <a:latin typeface="Arial"/>
                <a:ea typeface="Arial"/>
              </a:rPr>
              <a:t> </a:t>
            </a:r>
            <a:r>
              <a:rPr lang="ar-SA" sz="2000" b="1" dirty="0">
                <a:latin typeface="Arial"/>
                <a:ea typeface="Arial"/>
              </a:rPr>
              <a:t>ﺇ</a:t>
            </a:r>
            <a:r>
              <a:rPr lang="ar-SA" sz="2000" b="1" spc="20" dirty="0">
                <a:latin typeface="Arial"/>
                <a:ea typeface="Arial"/>
              </a:rPr>
              <a:t>ﻥ</a:t>
            </a:r>
            <a:r>
              <a:rPr lang="ar-SA" sz="2000" b="1" spc="10" dirty="0">
                <a:latin typeface="Arial"/>
                <a:ea typeface="Arial"/>
              </a:rPr>
              <a:t> </a:t>
            </a:r>
            <a:r>
              <a:rPr lang="ar-SA" sz="2000" b="1" dirty="0">
                <a:latin typeface="Arial"/>
                <a:ea typeface="Arial"/>
              </a:rPr>
              <a:t>ﺘ</a:t>
            </a:r>
            <a:r>
              <a:rPr lang="ar-SA" sz="2000" b="1" spc="-30" dirty="0">
                <a:latin typeface="Arial"/>
                <a:ea typeface="Arial"/>
              </a:rPr>
              <a:t>ﻁ</a:t>
            </a:r>
            <a:r>
              <a:rPr lang="ar-SA" sz="2000" b="1" spc="-15" dirty="0">
                <a:latin typeface="Arial"/>
                <a:ea typeface="Arial"/>
              </a:rPr>
              <a:t>ﻭﻴ</a:t>
            </a:r>
            <a:r>
              <a:rPr lang="ar-SA" sz="2000" b="1" spc="5" dirty="0">
                <a:latin typeface="Arial"/>
                <a:ea typeface="Arial"/>
              </a:rPr>
              <a:t>ﺭ</a:t>
            </a:r>
            <a:r>
              <a:rPr lang="ar-SA" sz="2000" b="1" spc="75" dirty="0">
                <a:latin typeface="Arial"/>
                <a:ea typeface="Arial"/>
              </a:rPr>
              <a:t> </a:t>
            </a:r>
            <a:r>
              <a:rPr lang="ar-SA" sz="2000" b="1" dirty="0">
                <a:latin typeface="Arial"/>
                <a:ea typeface="Arial"/>
              </a:rPr>
              <a:t>ﺍ</a:t>
            </a:r>
            <a:r>
              <a:rPr lang="ar-SA" sz="2000" b="1" spc="5" dirty="0">
                <a:latin typeface="Arial"/>
                <a:ea typeface="Arial"/>
              </a:rPr>
              <a:t>ﻟ</a:t>
            </a:r>
            <a:r>
              <a:rPr lang="ar-SA" sz="2000" b="1" spc="-10" dirty="0">
                <a:latin typeface="Arial"/>
                <a:ea typeface="Arial"/>
              </a:rPr>
              <a:t>ﻔ</a:t>
            </a:r>
            <a:r>
              <a:rPr lang="ar-SA" sz="2000" b="1" spc="-15" dirty="0">
                <a:latin typeface="Arial"/>
                <a:ea typeface="Arial"/>
              </a:rPr>
              <a:t>ﻬ</a:t>
            </a:r>
            <a:r>
              <a:rPr lang="ar-SA" sz="2000" b="1" spc="20" dirty="0">
                <a:latin typeface="Arial"/>
                <a:ea typeface="Arial"/>
              </a:rPr>
              <a:t>ﻡ</a:t>
            </a:r>
            <a:r>
              <a:rPr lang="ar-SA" sz="2000" b="1" spc="10" dirty="0">
                <a:latin typeface="Arial"/>
                <a:ea typeface="Arial"/>
              </a:rPr>
              <a:t> </a:t>
            </a:r>
            <a:r>
              <a:rPr lang="ar-SA" sz="2000" b="1" dirty="0">
                <a:latin typeface="Arial"/>
                <a:ea typeface="Arial"/>
              </a:rPr>
              <a:t>ﻭ</a:t>
            </a:r>
            <a:r>
              <a:rPr lang="ar-SA" sz="2000" b="1" spc="50" dirty="0">
                <a:latin typeface="Arial"/>
                <a:ea typeface="Arial"/>
              </a:rPr>
              <a:t>ﺍ</a:t>
            </a:r>
            <a:r>
              <a:rPr lang="ar-SA" sz="2000" b="1" spc="15" dirty="0">
                <a:latin typeface="Arial"/>
                <a:ea typeface="Arial"/>
              </a:rPr>
              <a:t>ﻻ</a:t>
            </a:r>
            <a:r>
              <a:rPr lang="ar-SA" sz="2000" b="1" spc="10" dirty="0">
                <a:latin typeface="Arial"/>
                <a:ea typeface="Arial"/>
              </a:rPr>
              <a:t>ﺴ</a:t>
            </a:r>
            <a:r>
              <a:rPr lang="ar-SA" sz="2000" b="1" spc="-40" dirty="0">
                <a:latin typeface="Arial"/>
                <a:ea typeface="Arial"/>
              </a:rPr>
              <a:t>ﺘ</a:t>
            </a:r>
            <a:r>
              <a:rPr lang="ar-SA" sz="2000" b="1" spc="-15" dirty="0">
                <a:latin typeface="Arial"/>
                <a:ea typeface="Arial"/>
              </a:rPr>
              <a:t>ﻴ</a:t>
            </a:r>
            <a:r>
              <a:rPr lang="ar-SA" sz="2000" b="1" spc="20" dirty="0">
                <a:latin typeface="Arial"/>
                <a:ea typeface="Arial"/>
              </a:rPr>
              <a:t>ﻌ</a:t>
            </a:r>
            <a:r>
              <a:rPr lang="ar-SA" sz="2000" b="1" spc="5" dirty="0">
                <a:latin typeface="Arial"/>
                <a:ea typeface="Arial"/>
              </a:rPr>
              <a:t>ﺎ</a:t>
            </a:r>
            <a:r>
              <a:rPr lang="ar-SA" sz="2000" b="1" spc="-40" dirty="0">
                <a:latin typeface="Arial"/>
                <a:ea typeface="Arial"/>
              </a:rPr>
              <a:t>ﺏ</a:t>
            </a:r>
            <a:r>
              <a:rPr lang="ar-SA" sz="2000" b="1" spc="35" dirty="0">
                <a:latin typeface="Arial"/>
                <a:ea typeface="Arial"/>
              </a:rPr>
              <a:t> </a:t>
            </a:r>
            <a:r>
              <a:rPr lang="ar-SA" sz="2000" b="1" dirty="0">
                <a:latin typeface="Arial"/>
                <a:ea typeface="Arial"/>
              </a:rPr>
              <a:t>ﻴ</a:t>
            </a:r>
            <a:r>
              <a:rPr lang="ar-SA" sz="2000" b="1" spc="-5" dirty="0">
                <a:latin typeface="Arial"/>
                <a:ea typeface="Arial"/>
              </a:rPr>
              <a:t>ﻌ</a:t>
            </a:r>
            <a:r>
              <a:rPr lang="ar-SA" sz="2000" b="1" spc="-15" dirty="0">
                <a:latin typeface="Arial"/>
                <a:ea typeface="Arial"/>
              </a:rPr>
              <a:t>ﺘ</a:t>
            </a:r>
            <a:r>
              <a:rPr lang="ar-SA" sz="2000" b="1" spc="30" dirty="0">
                <a:latin typeface="Arial"/>
                <a:ea typeface="Arial"/>
              </a:rPr>
              <a:t>ﻤ</a:t>
            </a:r>
            <a:r>
              <a:rPr lang="ar-SA" sz="2000" b="1" spc="-55" dirty="0">
                <a:latin typeface="Arial"/>
                <a:ea typeface="Arial"/>
              </a:rPr>
              <a:t>ﺩ</a:t>
            </a:r>
            <a:r>
              <a:rPr lang="ar-SA" sz="2000" b="1" spc="70" dirty="0">
                <a:latin typeface="Arial"/>
                <a:ea typeface="Arial"/>
              </a:rPr>
              <a:t> </a:t>
            </a:r>
            <a:r>
              <a:rPr lang="ar-SA" sz="2000" b="1" dirty="0">
                <a:latin typeface="Arial"/>
                <a:ea typeface="Arial"/>
              </a:rPr>
              <a:t>ﻋ</a:t>
            </a:r>
            <a:r>
              <a:rPr lang="ar-SA" sz="2000" b="1" spc="30" dirty="0">
                <a:latin typeface="Arial"/>
                <a:ea typeface="Arial"/>
              </a:rPr>
              <a:t>ﻠ</a:t>
            </a:r>
            <a:r>
              <a:rPr lang="ar-SA" sz="2000" b="1" dirty="0">
                <a:latin typeface="Arial"/>
                <a:ea typeface="Arial"/>
              </a:rPr>
              <a:t>ﻰ</a:t>
            </a:r>
            <a:r>
              <a:rPr lang="ar-SA" sz="2000" b="1" spc="115" dirty="0">
                <a:latin typeface="Arial"/>
                <a:ea typeface="Arial"/>
              </a:rPr>
              <a:t> </a:t>
            </a:r>
            <a:r>
              <a:rPr lang="ar-SA" sz="2000" b="1" dirty="0">
                <a:latin typeface="Arial"/>
                <a:ea typeface="Arial"/>
              </a:rPr>
              <a:t>ﻗ</a:t>
            </a:r>
            <a:r>
              <a:rPr lang="ar-SA" sz="2000" b="1" spc="-30" dirty="0">
                <a:latin typeface="Arial"/>
                <a:ea typeface="Arial"/>
              </a:rPr>
              <a:t>ﺩ</a:t>
            </a:r>
            <a:r>
              <a:rPr lang="ar-SA" sz="2000" b="1" spc="5" dirty="0">
                <a:latin typeface="Arial"/>
                <a:ea typeface="Arial"/>
              </a:rPr>
              <a:t>ﺭ</a:t>
            </a:r>
            <a:r>
              <a:rPr lang="ar-SA" sz="2000" b="1" spc="-55" dirty="0">
                <a:latin typeface="Arial"/>
                <a:ea typeface="Arial"/>
              </a:rPr>
              <a:t>ﺓ</a:t>
            </a:r>
            <a:r>
              <a:rPr lang="ar-SA" sz="2000" b="1" spc="-160" dirty="0">
                <a:latin typeface="Arial"/>
                <a:ea typeface="Arial"/>
              </a:rPr>
              <a:t> </a:t>
            </a:r>
            <a:r>
              <a:rPr lang="ar-SA" sz="2000" b="1" dirty="0">
                <a:latin typeface="Arial"/>
                <a:ea typeface="Arial"/>
              </a:rPr>
              <a:t> ﺍ</a:t>
            </a:r>
            <a:r>
              <a:rPr lang="ar-SA" sz="2000" b="1" spc="5" dirty="0">
                <a:latin typeface="Arial"/>
                <a:ea typeface="Arial"/>
              </a:rPr>
              <a:t>ﻟ</a:t>
            </a:r>
            <a:r>
              <a:rPr lang="ar-SA" sz="2000" b="1" spc="-15" dirty="0">
                <a:latin typeface="Arial"/>
                <a:ea typeface="Arial"/>
              </a:rPr>
              <a:t>ﺘ</a:t>
            </a:r>
            <a:r>
              <a:rPr lang="ar-SA" sz="2000" b="1" spc="5" dirty="0">
                <a:latin typeface="Arial"/>
                <a:ea typeface="Arial"/>
              </a:rPr>
              <a:t>ﻠ</a:t>
            </a:r>
            <a:r>
              <a:rPr lang="ar-SA" sz="2000" b="1" spc="30" dirty="0">
                <a:latin typeface="Arial"/>
                <a:ea typeface="Arial"/>
              </a:rPr>
              <a:t>ﻤ</a:t>
            </a:r>
            <a:r>
              <a:rPr lang="ar-SA" sz="2000" b="1" spc="-40" dirty="0">
                <a:latin typeface="Arial"/>
                <a:ea typeface="Arial"/>
              </a:rPr>
              <a:t>ﻴ</a:t>
            </a:r>
            <a:r>
              <a:rPr lang="ar-SA" sz="2000" b="1" spc="-30" dirty="0">
                <a:latin typeface="Arial"/>
                <a:ea typeface="Arial"/>
              </a:rPr>
              <a:t>ﺫ</a:t>
            </a:r>
            <a:r>
              <a:rPr lang="ar-SA" sz="2000" b="1" spc="145" dirty="0">
                <a:latin typeface="Arial"/>
                <a:ea typeface="Arial"/>
              </a:rPr>
              <a:t> </a:t>
            </a:r>
            <a:r>
              <a:rPr lang="ar-SA" sz="2000" b="1" dirty="0">
                <a:latin typeface="Arial"/>
                <a:ea typeface="Arial"/>
              </a:rPr>
              <a:t>ﻋ</a:t>
            </a:r>
            <a:r>
              <a:rPr lang="ar-SA" sz="2000" b="1" spc="30" dirty="0">
                <a:latin typeface="Arial"/>
                <a:ea typeface="Arial"/>
              </a:rPr>
              <a:t>ﻠ</a:t>
            </a:r>
            <a:r>
              <a:rPr lang="ar-SA" sz="2000" b="1" dirty="0">
                <a:latin typeface="Arial"/>
                <a:ea typeface="Arial"/>
              </a:rPr>
              <a:t>ﻰ</a:t>
            </a:r>
            <a:r>
              <a:rPr lang="ar-SA" sz="2000" b="1" spc="80" dirty="0">
                <a:latin typeface="Arial"/>
                <a:ea typeface="Arial"/>
              </a:rPr>
              <a:t> </a:t>
            </a:r>
            <a:r>
              <a:rPr lang="ar-SA" sz="2000" b="1" dirty="0">
                <a:latin typeface="Arial"/>
                <a:ea typeface="Arial"/>
              </a:rPr>
              <a:t>ﺘ</a:t>
            </a:r>
            <a:r>
              <a:rPr lang="ar-SA" sz="2000" b="1" spc="-30" dirty="0">
                <a:latin typeface="Arial"/>
                <a:ea typeface="Arial"/>
              </a:rPr>
              <a:t>ﺤ</a:t>
            </a:r>
            <a:r>
              <a:rPr lang="ar-SA" sz="2000" b="1" spc="-10" dirty="0">
                <a:latin typeface="Arial"/>
                <a:ea typeface="Arial"/>
              </a:rPr>
              <a:t>ﻘ</a:t>
            </a:r>
            <a:r>
              <a:rPr lang="ar-SA" sz="2000" b="1" spc="-40" dirty="0">
                <a:latin typeface="Arial"/>
                <a:ea typeface="Arial"/>
              </a:rPr>
              <a:t>ﻴ</a:t>
            </a:r>
            <a:r>
              <a:rPr lang="ar-SA" sz="2000" b="1" spc="5" dirty="0">
                <a:latin typeface="Arial"/>
                <a:ea typeface="Arial"/>
              </a:rPr>
              <a:t>ﻕ</a:t>
            </a:r>
            <a:r>
              <a:rPr lang="ar-SA" sz="2000" b="1" spc="130" dirty="0">
                <a:latin typeface="Arial"/>
                <a:ea typeface="Arial"/>
              </a:rPr>
              <a:t> </a:t>
            </a:r>
            <a:r>
              <a:rPr lang="ar-SA" sz="2000" b="1" dirty="0">
                <a:latin typeface="Arial"/>
                <a:ea typeface="Arial"/>
              </a:rPr>
              <a:t>ﺭ</a:t>
            </a:r>
            <a:r>
              <a:rPr lang="ar-SA" sz="2000" b="1" spc="-40" dirty="0">
                <a:latin typeface="Arial"/>
                <a:ea typeface="Arial"/>
              </a:rPr>
              <a:t>ﺒ</a:t>
            </a:r>
            <a:r>
              <a:rPr lang="ar-SA" sz="2000" b="1" spc="-30" dirty="0">
                <a:latin typeface="Arial"/>
                <a:ea typeface="Arial"/>
              </a:rPr>
              <a:t>ﻁ</a:t>
            </a:r>
            <a:r>
              <a:rPr lang="ar-SA" sz="2000" b="1" spc="95" dirty="0">
                <a:latin typeface="Arial"/>
                <a:ea typeface="Arial"/>
              </a:rPr>
              <a:t> </a:t>
            </a:r>
            <a:r>
              <a:rPr lang="ar-SA" sz="2000" b="1" dirty="0">
                <a:latin typeface="Arial"/>
                <a:ea typeface="Arial"/>
              </a:rPr>
              <a:t>ﺫ</a:t>
            </a:r>
            <a:r>
              <a:rPr lang="ar-SA" sz="2000" b="1" spc="-15" dirty="0">
                <a:latin typeface="Arial"/>
                <a:ea typeface="Arial"/>
              </a:rPr>
              <a:t>ﻭ</a:t>
            </a:r>
            <a:r>
              <a:rPr lang="ar-SA" sz="2000" b="1" spc="125" dirty="0">
                <a:latin typeface="Arial"/>
                <a:ea typeface="Arial"/>
              </a:rPr>
              <a:t> </a:t>
            </a:r>
            <a:r>
              <a:rPr lang="ar-SA" sz="2000" b="1" dirty="0">
                <a:latin typeface="Arial"/>
                <a:ea typeface="Arial"/>
              </a:rPr>
              <a:t>ﻤ</a:t>
            </a:r>
            <a:r>
              <a:rPr lang="ar-SA" sz="2000" b="1" spc="20" dirty="0">
                <a:latin typeface="Arial"/>
                <a:ea typeface="Arial"/>
              </a:rPr>
              <a:t>ﻌ</a:t>
            </a:r>
            <a:r>
              <a:rPr lang="ar-SA" sz="2000" b="1" spc="5" dirty="0">
                <a:latin typeface="Arial"/>
                <a:ea typeface="Arial"/>
              </a:rPr>
              <a:t>ـ</a:t>
            </a:r>
            <a:r>
              <a:rPr lang="ar-SA" sz="2000" b="1" spc="-15" dirty="0">
                <a:latin typeface="Arial"/>
                <a:ea typeface="Arial"/>
              </a:rPr>
              <a:t>ﻨ</a:t>
            </a:r>
            <a:r>
              <a:rPr lang="ar-SA" sz="2000" b="1" dirty="0">
                <a:latin typeface="Arial"/>
                <a:ea typeface="Arial"/>
              </a:rPr>
              <a:t>ﻰ</a:t>
            </a:r>
            <a:r>
              <a:rPr lang="ar-SA" sz="2000" b="1" spc="125" dirty="0">
                <a:latin typeface="Arial"/>
                <a:ea typeface="Arial"/>
              </a:rPr>
              <a:t> </a:t>
            </a:r>
            <a:r>
              <a:rPr lang="ar-SA" sz="2000" b="1" dirty="0">
                <a:latin typeface="Arial"/>
                <a:ea typeface="Arial"/>
              </a:rPr>
              <a:t>ﻟ</a:t>
            </a:r>
            <a:r>
              <a:rPr lang="ar-SA" sz="2000" b="1" spc="30" dirty="0">
                <a:latin typeface="Arial"/>
                <a:ea typeface="Arial"/>
              </a:rPr>
              <a:t>ﻠ</a:t>
            </a:r>
            <a:r>
              <a:rPr lang="ar-SA" sz="2000" b="1" spc="-30" dirty="0">
                <a:latin typeface="Arial"/>
                <a:ea typeface="Arial"/>
              </a:rPr>
              <a:t>ﺨ</a:t>
            </a:r>
            <a:r>
              <a:rPr lang="ar-SA" sz="2000" b="1" spc="5" dirty="0">
                <a:latin typeface="Arial"/>
                <a:ea typeface="Arial"/>
              </a:rPr>
              <a:t>ـ</a:t>
            </a:r>
            <a:r>
              <a:rPr lang="ar-SA" sz="2000" b="1" spc="-15" dirty="0">
                <a:latin typeface="Arial"/>
                <a:ea typeface="Arial"/>
              </a:rPr>
              <a:t>ﺒ</a:t>
            </a:r>
            <a:r>
              <a:rPr lang="ar-SA" sz="2000" b="1" spc="5" dirty="0">
                <a:latin typeface="Arial"/>
                <a:ea typeface="Arial"/>
              </a:rPr>
              <a:t>ﺭ</a:t>
            </a:r>
            <a:r>
              <a:rPr lang="ar-SA" sz="2000" b="1" spc="-55" dirty="0">
                <a:latin typeface="Arial"/>
                <a:ea typeface="Arial"/>
              </a:rPr>
              <a:t>ﺓ</a:t>
            </a:r>
            <a:r>
              <a:rPr lang="ar-SA" sz="2000" b="1" spc="145" dirty="0">
                <a:latin typeface="Arial"/>
                <a:ea typeface="Arial"/>
              </a:rPr>
              <a:t> </a:t>
            </a:r>
            <a:r>
              <a:rPr lang="ar-SA" sz="2000" b="1" dirty="0">
                <a:latin typeface="Arial"/>
                <a:ea typeface="Arial"/>
              </a:rPr>
              <a:t>ﺍ</a:t>
            </a:r>
            <a:r>
              <a:rPr lang="ar-SA" sz="2000" b="1" spc="30" dirty="0">
                <a:latin typeface="Arial"/>
                <a:ea typeface="Arial"/>
              </a:rPr>
              <a:t>ﻟ</a:t>
            </a:r>
            <a:r>
              <a:rPr lang="ar-SA" sz="2000" b="1" spc="-30" dirty="0">
                <a:latin typeface="Arial"/>
                <a:ea typeface="Arial"/>
              </a:rPr>
              <a:t>ﺠﺩ</a:t>
            </a:r>
            <a:r>
              <a:rPr lang="ar-SA" sz="2000" b="1" spc="-40" dirty="0">
                <a:latin typeface="Arial"/>
                <a:ea typeface="Arial"/>
              </a:rPr>
              <a:t>ﻴ</a:t>
            </a:r>
            <a:r>
              <a:rPr lang="ar-SA" sz="2000" b="1" spc="5" dirty="0">
                <a:latin typeface="Arial"/>
                <a:ea typeface="Arial"/>
              </a:rPr>
              <a:t>ـ</a:t>
            </a:r>
            <a:r>
              <a:rPr lang="ar-SA" sz="2000" b="1" spc="-30" dirty="0">
                <a:latin typeface="Arial"/>
                <a:ea typeface="Arial"/>
              </a:rPr>
              <a:t>ﺩﺓ </a:t>
            </a:r>
            <a:r>
              <a:rPr lang="ar-SA" sz="2000" b="1" spc="5" dirty="0">
                <a:latin typeface="Arial"/>
                <a:ea typeface="Arial"/>
              </a:rPr>
              <a:t>ﺒﺎ</a:t>
            </a:r>
            <a:r>
              <a:rPr lang="ar-SA" sz="2000" b="1" spc="30" dirty="0">
                <a:latin typeface="Arial"/>
                <a:ea typeface="Arial"/>
              </a:rPr>
              <a:t>ﻟ</a:t>
            </a:r>
            <a:r>
              <a:rPr lang="ar-SA" sz="2000" b="1" spc="-30" dirty="0">
                <a:latin typeface="Arial"/>
                <a:ea typeface="Arial"/>
              </a:rPr>
              <a:t>ﺨ</a:t>
            </a:r>
            <a:r>
              <a:rPr lang="ar-SA" sz="2000" b="1" spc="-40" dirty="0">
                <a:latin typeface="Arial"/>
                <a:ea typeface="Arial"/>
              </a:rPr>
              <a:t>ﺒ</a:t>
            </a:r>
            <a:r>
              <a:rPr lang="ar-SA" sz="2000" b="1" spc="5" dirty="0">
                <a:latin typeface="Arial"/>
                <a:ea typeface="Arial"/>
              </a:rPr>
              <a:t>ﺭ</a:t>
            </a:r>
            <a:r>
              <a:rPr lang="ar-SA" sz="2000" b="1" spc="50" dirty="0">
                <a:latin typeface="Arial"/>
                <a:ea typeface="Arial"/>
              </a:rPr>
              <a:t>ﺍ</a:t>
            </a:r>
            <a:r>
              <a:rPr lang="ar-SA" sz="2000" b="1" spc="-40" dirty="0">
                <a:latin typeface="Arial"/>
                <a:ea typeface="Arial"/>
              </a:rPr>
              <a:t>ﺕ</a:t>
            </a:r>
            <a:r>
              <a:rPr lang="ar-SA" sz="2000" b="1" spc="150" dirty="0">
                <a:latin typeface="Arial"/>
                <a:ea typeface="Arial"/>
              </a:rPr>
              <a:t> </a:t>
            </a:r>
            <a:r>
              <a:rPr lang="ar-SA" sz="2000" b="1" dirty="0">
                <a:latin typeface="Arial"/>
                <a:ea typeface="Arial"/>
              </a:rPr>
              <a:t>ﺍ</a:t>
            </a:r>
            <a:r>
              <a:rPr lang="ar-SA" sz="2000" b="1" spc="30" dirty="0">
                <a:latin typeface="Arial"/>
                <a:ea typeface="Arial"/>
              </a:rPr>
              <a:t>ﻟ</a:t>
            </a:r>
            <a:r>
              <a:rPr lang="ar-SA" sz="2000" b="1" spc="10" dirty="0">
                <a:latin typeface="Arial"/>
                <a:ea typeface="Arial"/>
              </a:rPr>
              <a:t>ﺴ</a:t>
            </a:r>
            <a:r>
              <a:rPr lang="ar-SA" sz="2000" b="1" spc="5" dirty="0">
                <a:latin typeface="Arial"/>
                <a:ea typeface="Arial"/>
              </a:rPr>
              <a:t>ﺎ</a:t>
            </a:r>
            <a:r>
              <a:rPr lang="ar-SA" sz="2000" b="1" spc="-15" dirty="0">
                <a:latin typeface="Arial"/>
                <a:ea typeface="Arial"/>
              </a:rPr>
              <a:t>ﺒ</a:t>
            </a:r>
            <a:r>
              <a:rPr lang="ar-SA" sz="2000" b="1" spc="-30" dirty="0">
                <a:latin typeface="Arial"/>
                <a:ea typeface="Arial"/>
              </a:rPr>
              <a:t>ﻘ</a:t>
            </a:r>
            <a:r>
              <a:rPr lang="ar-SA" sz="2000" b="1" spc="30" dirty="0">
                <a:latin typeface="Arial"/>
                <a:ea typeface="Arial"/>
              </a:rPr>
              <a:t>ﺔ</a:t>
            </a:r>
            <a:r>
              <a:rPr lang="ar-SA" sz="2000" b="1" spc="75" dirty="0">
                <a:latin typeface="Arial"/>
                <a:ea typeface="Arial"/>
              </a:rPr>
              <a:t> </a:t>
            </a:r>
            <a:r>
              <a:rPr lang="ar-SA" sz="2000" b="1" dirty="0">
                <a:latin typeface="Arial"/>
                <a:ea typeface="Arial"/>
              </a:rPr>
              <a:t>ﺍ</a:t>
            </a:r>
            <a:r>
              <a:rPr lang="ar-SA" sz="2000" b="1" spc="30" dirty="0">
                <a:latin typeface="Arial"/>
                <a:ea typeface="Arial"/>
              </a:rPr>
              <a:t>ﻟﻤ</a:t>
            </a:r>
            <a:r>
              <a:rPr lang="ar-SA" sz="2000" b="1" spc="-55" dirty="0">
                <a:latin typeface="Arial"/>
                <a:ea typeface="Arial"/>
              </a:rPr>
              <a:t>ﺩ</a:t>
            </a:r>
            <a:r>
              <a:rPr lang="ar-SA" sz="2000" b="1" spc="30" dirty="0">
                <a:latin typeface="Arial"/>
                <a:ea typeface="Arial"/>
              </a:rPr>
              <a:t>ﻤ</a:t>
            </a:r>
            <a:r>
              <a:rPr lang="ar-SA" sz="2000" b="1" spc="-30" dirty="0">
                <a:latin typeface="Arial"/>
                <a:ea typeface="Arial"/>
              </a:rPr>
              <a:t>ﺠ</a:t>
            </a:r>
            <a:r>
              <a:rPr lang="ar-SA" sz="2000" b="1" spc="30" dirty="0">
                <a:latin typeface="Arial"/>
                <a:ea typeface="Arial"/>
              </a:rPr>
              <a:t>ﺔ</a:t>
            </a:r>
            <a:r>
              <a:rPr lang="ar-SA" sz="2000" b="1" spc="65" dirty="0">
                <a:latin typeface="Arial"/>
                <a:ea typeface="Arial"/>
              </a:rPr>
              <a:t> </a:t>
            </a:r>
            <a:r>
              <a:rPr lang="ar-SA" sz="2000" b="1" dirty="0">
                <a:latin typeface="Arial"/>
                <a:ea typeface="Arial"/>
              </a:rPr>
              <a:t>ﻓ</a:t>
            </a:r>
            <a:r>
              <a:rPr lang="ar-SA" sz="2000" b="1" spc="-25" dirty="0">
                <a:latin typeface="Arial"/>
                <a:ea typeface="Arial"/>
              </a:rPr>
              <a:t>ﻲ</a:t>
            </a:r>
            <a:r>
              <a:rPr lang="ar-SA" sz="2000" b="1" spc="10" dirty="0">
                <a:latin typeface="Arial"/>
                <a:ea typeface="Arial"/>
              </a:rPr>
              <a:t> </a:t>
            </a:r>
            <a:r>
              <a:rPr lang="ar-SA" sz="2000" b="1" dirty="0">
                <a:latin typeface="Arial"/>
                <a:ea typeface="Arial"/>
              </a:rPr>
              <a:t>ﺒ</a:t>
            </a:r>
            <a:r>
              <a:rPr lang="ar-SA" sz="2000" b="1" spc="-40" dirty="0">
                <a:latin typeface="Arial"/>
                <a:ea typeface="Arial"/>
              </a:rPr>
              <a:t>ﻨ</a:t>
            </a:r>
            <a:r>
              <a:rPr lang="ar-SA" sz="2000" b="1" spc="-15" dirty="0">
                <a:latin typeface="Arial"/>
                <a:ea typeface="Arial"/>
              </a:rPr>
              <a:t>ﻴ</a:t>
            </a:r>
            <a:r>
              <a:rPr lang="ar-SA" sz="2000" b="1" spc="-40" dirty="0">
                <a:latin typeface="Arial"/>
                <a:ea typeface="Arial"/>
              </a:rPr>
              <a:t>ﺘ</a:t>
            </a:r>
            <a:r>
              <a:rPr lang="ar-SA" sz="2000" b="1" spc="30" dirty="0">
                <a:latin typeface="Arial"/>
                <a:ea typeface="Arial"/>
              </a:rPr>
              <a:t>ﻪ</a:t>
            </a:r>
            <a:r>
              <a:rPr lang="ar-SA" sz="2000" b="1" spc="75" dirty="0">
                <a:latin typeface="Arial"/>
                <a:ea typeface="Arial"/>
              </a:rPr>
              <a:t> </a:t>
            </a:r>
            <a:r>
              <a:rPr lang="ar-SA" sz="2000" b="1" dirty="0">
                <a:latin typeface="Arial"/>
                <a:ea typeface="Arial"/>
              </a:rPr>
              <a:t>ﺍ</a:t>
            </a:r>
            <a:r>
              <a:rPr lang="ar-SA" sz="2000" b="1" spc="30" dirty="0">
                <a:latin typeface="Arial"/>
                <a:ea typeface="Arial"/>
              </a:rPr>
              <a:t>ﻟﻤ</a:t>
            </a:r>
            <a:r>
              <a:rPr lang="ar-SA" sz="2000" b="1" spc="20" dirty="0">
                <a:latin typeface="Arial"/>
                <a:ea typeface="Arial"/>
              </a:rPr>
              <a:t>ﻌ</a:t>
            </a:r>
            <a:r>
              <a:rPr lang="ar-SA" sz="2000" b="1" spc="-20" dirty="0">
                <a:latin typeface="Arial"/>
                <a:ea typeface="Arial"/>
              </a:rPr>
              <a:t>ﺭ</a:t>
            </a:r>
            <a:r>
              <a:rPr lang="ar-SA" sz="2000" b="1" spc="15" dirty="0">
                <a:latin typeface="Arial"/>
                <a:ea typeface="Arial"/>
              </a:rPr>
              <a:t>ﻓ</a:t>
            </a:r>
            <a:r>
              <a:rPr lang="ar-SA" sz="2000" b="1" spc="-15" dirty="0">
                <a:latin typeface="Arial"/>
                <a:ea typeface="Arial"/>
              </a:rPr>
              <a:t>ﻴ</a:t>
            </a:r>
            <a:r>
              <a:rPr lang="ar-SA" sz="2000" b="1" spc="5" dirty="0">
                <a:latin typeface="Arial"/>
                <a:ea typeface="Arial"/>
              </a:rPr>
              <a:t>ﺔ</a:t>
            </a:r>
            <a:r>
              <a:rPr lang="en-US" sz="2000" b="1" spc="10" dirty="0">
                <a:latin typeface="Times New Roman"/>
                <a:ea typeface="Arial"/>
              </a:rPr>
              <a:t>.</a:t>
            </a:r>
            <a:r>
              <a:rPr lang="en-US" sz="2000" b="1" spc="125" dirty="0">
                <a:latin typeface="Arial"/>
                <a:ea typeface="Arial"/>
              </a:rPr>
              <a:t> </a:t>
            </a:r>
            <a:r>
              <a:rPr lang="ar-SA" sz="2000" b="1" dirty="0">
                <a:latin typeface="Arial"/>
                <a:ea typeface="Arial"/>
              </a:rPr>
              <a:t>ﻟ</a:t>
            </a:r>
            <a:r>
              <a:rPr lang="ar-SA" sz="2000" b="1" spc="-30" dirty="0">
                <a:latin typeface="Arial"/>
                <a:ea typeface="Arial"/>
              </a:rPr>
              <a:t>ﺫ</a:t>
            </a:r>
            <a:r>
              <a:rPr lang="ar-SA" sz="2000" b="1" spc="5" dirty="0">
                <a:latin typeface="Arial"/>
                <a:ea typeface="Arial"/>
              </a:rPr>
              <a:t>ﻟ</a:t>
            </a:r>
            <a:r>
              <a:rPr lang="ar-SA" sz="2000" b="1" spc="20" dirty="0">
                <a:latin typeface="Arial"/>
                <a:ea typeface="Arial"/>
              </a:rPr>
              <a:t>ﻙ</a:t>
            </a:r>
            <a:r>
              <a:rPr lang="ar-SA" sz="2000" b="1" spc="35" dirty="0">
                <a:latin typeface="Arial"/>
                <a:ea typeface="Arial"/>
              </a:rPr>
              <a:t> </a:t>
            </a:r>
            <a:r>
              <a:rPr lang="ar-SA" sz="2000" b="1" dirty="0">
                <a:latin typeface="Arial"/>
                <a:ea typeface="Arial"/>
              </a:rPr>
              <a:t>ﺘ</a:t>
            </a:r>
            <a:r>
              <a:rPr lang="ar-SA" sz="2000" b="1" spc="-40" dirty="0">
                <a:latin typeface="Arial"/>
                <a:ea typeface="Arial"/>
              </a:rPr>
              <a:t>ﺅ</a:t>
            </a:r>
            <a:r>
              <a:rPr lang="ar-SA" sz="2000" b="1" spc="20" dirty="0">
                <a:latin typeface="Arial"/>
                <a:ea typeface="Arial"/>
              </a:rPr>
              <a:t>ﻜ</a:t>
            </a:r>
            <a:r>
              <a:rPr lang="ar-SA" sz="2000" b="1" spc="-30" dirty="0">
                <a:latin typeface="Arial"/>
                <a:ea typeface="Arial"/>
              </a:rPr>
              <a:t>ﺩ</a:t>
            </a:r>
            <a:r>
              <a:rPr lang="ar-SA" sz="2000" b="1" spc="10" dirty="0">
                <a:latin typeface="Arial"/>
                <a:ea typeface="Arial"/>
              </a:rPr>
              <a:t> </a:t>
            </a:r>
            <a:r>
              <a:rPr lang="ar-SA" sz="2000" b="1" dirty="0">
                <a:latin typeface="Arial"/>
                <a:ea typeface="Arial"/>
              </a:rPr>
              <a:t>ﻨ</a:t>
            </a:r>
            <a:r>
              <a:rPr lang="ar-SA" sz="2000" b="1" spc="-30" dirty="0">
                <a:latin typeface="Arial"/>
                <a:ea typeface="Arial"/>
              </a:rPr>
              <a:t>ﻅ</a:t>
            </a:r>
            <a:r>
              <a:rPr lang="ar-SA" sz="2000" b="1" spc="5" dirty="0">
                <a:latin typeface="Arial"/>
                <a:ea typeface="Arial"/>
              </a:rPr>
              <a:t>ﺭ</a:t>
            </a:r>
            <a:r>
              <a:rPr lang="ar-SA" sz="2000" b="1" spc="-40" dirty="0">
                <a:latin typeface="Arial"/>
                <a:ea typeface="Arial"/>
              </a:rPr>
              <a:t>ﻴ</a:t>
            </a:r>
            <a:r>
              <a:rPr lang="ar-SA" sz="2000" b="1" spc="30" dirty="0">
                <a:latin typeface="Arial"/>
                <a:ea typeface="Arial"/>
              </a:rPr>
              <a:t>ﺔ</a:t>
            </a:r>
            <a:r>
              <a:rPr lang="ar-SA" sz="2000" b="1" spc="75" dirty="0">
                <a:latin typeface="Arial"/>
                <a:ea typeface="Arial"/>
              </a:rPr>
              <a:t> </a:t>
            </a:r>
            <a:r>
              <a:rPr lang="ar-SA" sz="2000" b="1" dirty="0">
                <a:latin typeface="Arial"/>
                <a:ea typeface="Arial"/>
              </a:rPr>
              <a:t>ﺍ</a:t>
            </a:r>
            <a:r>
              <a:rPr lang="ar-SA" sz="2000" b="1" spc="30" dirty="0">
                <a:latin typeface="Arial"/>
                <a:ea typeface="Arial"/>
              </a:rPr>
              <a:t>ﻟ</a:t>
            </a:r>
            <a:r>
              <a:rPr lang="ar-SA" sz="2000" b="1" spc="-30" dirty="0">
                <a:latin typeface="Arial"/>
                <a:ea typeface="Arial"/>
              </a:rPr>
              <a:t>ﺠ</a:t>
            </a:r>
            <a:r>
              <a:rPr lang="ar-SA" sz="2000" b="1" spc="10" dirty="0">
                <a:latin typeface="Arial"/>
                <a:ea typeface="Arial"/>
              </a:rPr>
              <a:t>ﺸ</a:t>
            </a:r>
            <a:r>
              <a:rPr lang="ar-SA" sz="2000" b="1" spc="-15" dirty="0">
                <a:latin typeface="Arial"/>
                <a:ea typeface="Arial"/>
              </a:rPr>
              <a:t>ﺘ</a:t>
            </a:r>
            <a:r>
              <a:rPr lang="ar-SA" sz="2000" b="1" spc="5" dirty="0">
                <a:latin typeface="Arial"/>
                <a:ea typeface="Arial"/>
              </a:rPr>
              <a:t>ﺎ</a:t>
            </a:r>
            <a:r>
              <a:rPr lang="ar-SA" sz="2000" b="1" spc="30" dirty="0">
                <a:latin typeface="Arial"/>
                <a:ea typeface="Arial"/>
              </a:rPr>
              <a:t>ﻟ</a:t>
            </a:r>
            <a:r>
              <a:rPr lang="ar-SA" sz="2000" b="1" spc="-40" dirty="0">
                <a:latin typeface="Arial"/>
                <a:ea typeface="Arial"/>
              </a:rPr>
              <a:t>ﺕ</a:t>
            </a:r>
            <a:r>
              <a:rPr lang="ar-SA" sz="2000" b="1" spc="145" dirty="0">
                <a:latin typeface="Arial"/>
                <a:ea typeface="Arial"/>
              </a:rPr>
              <a:t> </a:t>
            </a:r>
            <a:r>
              <a:rPr lang="ar-SA" sz="2000" b="1" dirty="0">
                <a:latin typeface="Arial"/>
                <a:ea typeface="Arial"/>
              </a:rPr>
              <a:t>ﻋ</a:t>
            </a:r>
            <a:r>
              <a:rPr lang="ar-SA" sz="2000" b="1" spc="5" dirty="0">
                <a:latin typeface="Arial"/>
                <a:ea typeface="Arial"/>
              </a:rPr>
              <a:t>ﻠ</a:t>
            </a:r>
            <a:r>
              <a:rPr lang="ar-SA" sz="2000" b="1" spc="25" dirty="0">
                <a:latin typeface="Arial"/>
                <a:ea typeface="Arial"/>
              </a:rPr>
              <a:t>ﻰ</a:t>
            </a:r>
            <a:r>
              <a:rPr lang="ar-SA" sz="2000" b="1" spc="150" dirty="0">
                <a:latin typeface="Arial"/>
                <a:ea typeface="Arial"/>
              </a:rPr>
              <a:t> </a:t>
            </a:r>
            <a:r>
              <a:rPr lang="ar-SA" sz="2000" b="1" dirty="0">
                <a:latin typeface="Arial"/>
                <a:ea typeface="Arial"/>
              </a:rPr>
              <a:t>ﺍ</a:t>
            </a:r>
            <a:r>
              <a:rPr lang="ar-SA" sz="2000" b="1" spc="5" dirty="0">
                <a:latin typeface="Arial"/>
                <a:ea typeface="Arial"/>
              </a:rPr>
              <a:t>ﻟ</a:t>
            </a:r>
            <a:r>
              <a:rPr lang="ar-SA" sz="2000" b="1" spc="-15" dirty="0">
                <a:latin typeface="Arial"/>
                <a:ea typeface="Arial"/>
              </a:rPr>
              <a:t>ﺘ</a:t>
            </a:r>
            <a:r>
              <a:rPr lang="ar-SA" sz="2000" b="1" spc="20" dirty="0">
                <a:latin typeface="Arial"/>
                <a:ea typeface="Arial"/>
              </a:rPr>
              <a:t>ﻌ</a:t>
            </a:r>
            <a:r>
              <a:rPr lang="ar-SA" sz="2000" b="1" spc="5" dirty="0">
                <a:latin typeface="Arial"/>
                <a:ea typeface="Arial"/>
              </a:rPr>
              <a:t>ﻠ</a:t>
            </a:r>
            <a:r>
              <a:rPr lang="ar-SA" sz="2000" b="1" spc="20" dirty="0">
                <a:latin typeface="Arial"/>
                <a:ea typeface="Arial"/>
              </a:rPr>
              <a:t>ﻡ</a:t>
            </a:r>
            <a:r>
              <a:rPr lang="ar-SA" sz="2000" b="1" spc="150" dirty="0">
                <a:latin typeface="Arial"/>
                <a:ea typeface="Arial"/>
              </a:rPr>
              <a:t> </a:t>
            </a:r>
            <a:r>
              <a:rPr lang="ar-SA" sz="2000" b="1" dirty="0">
                <a:latin typeface="Arial"/>
                <a:ea typeface="Arial"/>
              </a:rPr>
              <a:t>ﺍ</a:t>
            </a:r>
            <a:r>
              <a:rPr lang="ar-SA" sz="2000" b="1" spc="15" dirty="0">
                <a:latin typeface="Arial"/>
                <a:ea typeface="Arial"/>
              </a:rPr>
              <a:t>ﻻ</a:t>
            </a:r>
            <a:r>
              <a:rPr lang="ar-SA" sz="2000" b="1" spc="20" dirty="0">
                <a:latin typeface="Arial"/>
                <a:ea typeface="Arial"/>
              </a:rPr>
              <a:t>ﻜ</a:t>
            </a:r>
            <a:r>
              <a:rPr lang="ar-SA" sz="2000" b="1" spc="-40" dirty="0">
                <a:latin typeface="Arial"/>
                <a:ea typeface="Arial"/>
              </a:rPr>
              <a:t>ﺘ</a:t>
            </a:r>
            <a:r>
              <a:rPr lang="ar-SA" sz="2000" b="1" spc="35" dirty="0">
                <a:latin typeface="Arial"/>
                <a:ea typeface="Arial"/>
              </a:rPr>
              <a:t>ﺸ</a:t>
            </a:r>
            <a:r>
              <a:rPr lang="ar-SA" sz="2000" b="1" spc="5" dirty="0">
                <a:latin typeface="Arial"/>
                <a:ea typeface="Arial"/>
              </a:rPr>
              <a:t>ﺎ</a:t>
            </a:r>
            <a:r>
              <a:rPr lang="ar-SA" sz="2000" b="1" spc="15" dirty="0">
                <a:latin typeface="Arial"/>
                <a:ea typeface="Arial"/>
              </a:rPr>
              <a:t>ﻓ</a:t>
            </a:r>
            <a:r>
              <a:rPr lang="ar-SA" sz="2000" b="1" spc="-25" dirty="0">
                <a:latin typeface="Arial"/>
                <a:ea typeface="Arial"/>
              </a:rPr>
              <a:t>ﻲ</a:t>
            </a:r>
            <a:r>
              <a:rPr lang="ar-SA" sz="2000" b="1" spc="90" dirty="0">
                <a:latin typeface="Arial"/>
                <a:ea typeface="Arial"/>
              </a:rPr>
              <a:t> </a:t>
            </a:r>
            <a:r>
              <a:rPr lang="ar-SA" sz="2000" b="1" dirty="0">
                <a:latin typeface="Arial"/>
                <a:ea typeface="Arial"/>
              </a:rPr>
              <a:t>ﺤ</a:t>
            </a:r>
            <a:r>
              <a:rPr lang="ar-SA" sz="2000" b="1" spc="-40" dirty="0">
                <a:latin typeface="Arial"/>
                <a:ea typeface="Arial"/>
              </a:rPr>
              <a:t>ﻴﺙ</a:t>
            </a:r>
            <a:r>
              <a:rPr lang="ar-SA" sz="2000" b="1" spc="105" dirty="0">
                <a:latin typeface="Arial"/>
                <a:ea typeface="Arial"/>
              </a:rPr>
              <a:t> </a:t>
            </a:r>
            <a:r>
              <a:rPr lang="ar-SA" sz="2000" b="1" dirty="0">
                <a:latin typeface="Arial"/>
                <a:ea typeface="Arial"/>
              </a:rPr>
              <a:t>ﻴ</a:t>
            </a:r>
            <a:r>
              <a:rPr lang="ar-SA" sz="2000" b="1" spc="-5" dirty="0">
                <a:latin typeface="Arial"/>
                <a:ea typeface="Arial"/>
              </a:rPr>
              <a:t>ﻜ</a:t>
            </a:r>
            <a:r>
              <a:rPr lang="ar-SA" sz="2000" b="1" spc="-15" dirty="0">
                <a:latin typeface="Arial"/>
                <a:ea typeface="Arial"/>
              </a:rPr>
              <a:t>ﻭ</a:t>
            </a:r>
            <a:r>
              <a:rPr lang="ar-SA" sz="2000" b="1" spc="20" dirty="0">
                <a:latin typeface="Arial"/>
                <a:ea typeface="Arial"/>
              </a:rPr>
              <a:t>ﻥ</a:t>
            </a:r>
            <a:r>
              <a:rPr lang="ar-SA" sz="2000" b="1" spc="95" dirty="0">
                <a:latin typeface="Arial"/>
                <a:ea typeface="Arial"/>
              </a:rPr>
              <a:t> </a:t>
            </a:r>
            <a:r>
              <a:rPr lang="ar-SA" sz="2000" b="1" dirty="0">
                <a:latin typeface="Arial"/>
                <a:ea typeface="Arial"/>
              </a:rPr>
              <a:t>ﺩ</a:t>
            </a:r>
            <a:r>
              <a:rPr lang="ar-SA" sz="2000" b="1" spc="-15" dirty="0">
                <a:latin typeface="Arial"/>
                <a:ea typeface="Arial"/>
              </a:rPr>
              <a:t>ﻭ</a:t>
            </a:r>
            <a:r>
              <a:rPr lang="ar-SA" sz="2000" b="1" spc="5" dirty="0">
                <a:latin typeface="Arial"/>
                <a:ea typeface="Arial"/>
              </a:rPr>
              <a:t>ﺭ</a:t>
            </a:r>
            <a:r>
              <a:rPr lang="ar-SA" sz="2000" b="1" spc="150" dirty="0">
                <a:latin typeface="Arial"/>
                <a:ea typeface="Arial"/>
              </a:rPr>
              <a:t> </a:t>
            </a:r>
            <a:r>
              <a:rPr lang="ar-SA" sz="2000" b="1" dirty="0">
                <a:latin typeface="Arial"/>
                <a:ea typeface="Arial"/>
              </a:rPr>
              <a:t>ﺍ</a:t>
            </a:r>
            <a:r>
              <a:rPr lang="ar-SA" sz="2000" b="1" spc="5" dirty="0">
                <a:latin typeface="Arial"/>
                <a:ea typeface="Arial"/>
              </a:rPr>
              <a:t>ﻟ</a:t>
            </a:r>
            <a:r>
              <a:rPr lang="ar-SA" sz="2000" b="1" spc="30" dirty="0">
                <a:latin typeface="Arial"/>
                <a:ea typeface="Arial"/>
              </a:rPr>
              <a:t>ﻤ</a:t>
            </a:r>
            <a:r>
              <a:rPr lang="ar-SA" sz="2000" b="1" spc="20" dirty="0">
                <a:latin typeface="Arial"/>
                <a:ea typeface="Arial"/>
              </a:rPr>
              <a:t>ﻌ</a:t>
            </a:r>
            <a:r>
              <a:rPr lang="ar-SA" sz="2000" b="1" spc="30" dirty="0">
                <a:latin typeface="Arial"/>
                <a:ea typeface="Arial"/>
              </a:rPr>
              <a:t>ﻠ</a:t>
            </a:r>
            <a:r>
              <a:rPr lang="ar-SA" sz="2000" b="1" spc="5" dirty="0">
                <a:latin typeface="Arial"/>
                <a:ea typeface="Arial"/>
              </a:rPr>
              <a:t>ـ</a:t>
            </a:r>
            <a:r>
              <a:rPr lang="ar-SA" sz="2000" b="1" spc="20" dirty="0">
                <a:latin typeface="Arial"/>
                <a:ea typeface="Arial"/>
              </a:rPr>
              <a:t>ﻡ</a:t>
            </a:r>
            <a:r>
              <a:rPr lang="ar-SA" sz="2000" b="1" spc="5" dirty="0">
                <a:latin typeface="Arial"/>
                <a:ea typeface="Arial"/>
              </a:rPr>
              <a:t> </a:t>
            </a:r>
            <a:r>
              <a:rPr lang="ar-SA" sz="2000" b="1" dirty="0">
                <a:latin typeface="Arial"/>
                <a:ea typeface="Arial"/>
              </a:rPr>
              <a:t>ﺍﻷﺴﺎﺴﻲ ﻓﻴﻬﺎ ﻫﻭ ﺘﻬﻴﺌﺔ ﻤﻭﺍﻗﻑ ﺍﻟﺘﻌﻠﻡ ﺍﻟﺘﻲ ﺘﺩﻓﻊ ﺍﻟﺘﻼﻤﻴﺫ ﻟﻤﻤﺎﺭﺴﺔ ﺍﻷﻨﺸﻁﺔ ﺍﻻﻜﺘﺸﺎﻓﻴﺔ ﻭﻴﻌﻠﻤﻬﻡ ﻜﻴﻔﻴﺔ ﺭﺒﻁ ﺍﻟﺨﺒﺭﺍﺕ ﺒﻁﺭﻴﻘﺔ</a:t>
            </a:r>
            <a:r>
              <a:rPr lang="ar-SA" sz="2000" b="1" spc="5" dirty="0">
                <a:latin typeface="Arial"/>
                <a:ea typeface="Arial"/>
              </a:rPr>
              <a:t> </a:t>
            </a:r>
            <a:r>
              <a:rPr lang="ar-SA" sz="2000" b="1" spc="20" dirty="0">
                <a:latin typeface="Arial"/>
                <a:ea typeface="Arial"/>
              </a:rPr>
              <a:t>ﺨﻼ</a:t>
            </a:r>
            <a:r>
              <a:rPr lang="ar-SA" sz="2000" b="1" spc="15" dirty="0">
                <a:latin typeface="Arial"/>
                <a:ea typeface="Arial"/>
              </a:rPr>
              <a:t>ﻗ</a:t>
            </a:r>
            <a:r>
              <a:rPr lang="ar-SA" sz="2000" b="1" spc="30" dirty="0">
                <a:latin typeface="Arial"/>
                <a:ea typeface="Arial"/>
              </a:rPr>
              <a:t>ﺔ</a:t>
            </a:r>
            <a:r>
              <a:rPr lang="ar-SA" sz="2000" b="1" spc="85" dirty="0">
                <a:latin typeface="Arial"/>
                <a:ea typeface="Arial"/>
              </a:rPr>
              <a:t> </a:t>
            </a:r>
            <a:r>
              <a:rPr lang="ar-SA" sz="2000" b="1" dirty="0">
                <a:latin typeface="Arial"/>
                <a:ea typeface="Arial"/>
              </a:rPr>
              <a:t>ﻭ</a:t>
            </a:r>
            <a:r>
              <a:rPr lang="ar-SA" sz="2000" b="1" spc="30" dirty="0">
                <a:latin typeface="Arial"/>
                <a:ea typeface="Arial"/>
              </a:rPr>
              <a:t>ﻤ</a:t>
            </a:r>
            <a:r>
              <a:rPr lang="ar-SA" sz="2000" b="1" spc="-15" dirty="0">
                <a:latin typeface="Arial"/>
                <a:ea typeface="Arial"/>
              </a:rPr>
              <a:t>ﺒ</a:t>
            </a:r>
            <a:r>
              <a:rPr lang="ar-SA" sz="2000" b="1" spc="-55" dirty="0">
                <a:latin typeface="Arial"/>
                <a:ea typeface="Arial"/>
              </a:rPr>
              <a:t>ﺩ</a:t>
            </a:r>
            <a:r>
              <a:rPr lang="ar-SA" sz="2000" b="1" spc="45" dirty="0">
                <a:latin typeface="Arial"/>
                <a:ea typeface="Arial"/>
              </a:rPr>
              <a:t>ﻋ</a:t>
            </a:r>
            <a:r>
              <a:rPr lang="ar-SA" sz="2000" b="1" spc="5" dirty="0">
                <a:latin typeface="Arial"/>
                <a:ea typeface="Arial"/>
              </a:rPr>
              <a:t>ﺔ</a:t>
            </a:r>
            <a:r>
              <a:rPr lang="ar-SA" sz="2000" b="1" spc="70" dirty="0">
                <a:latin typeface="Arial"/>
                <a:ea typeface="Arial"/>
              </a:rPr>
              <a:t> </a:t>
            </a:r>
            <a:r>
              <a:rPr lang="ar-SA" sz="2000" b="1" dirty="0">
                <a:latin typeface="Arial"/>
                <a:ea typeface="Arial"/>
              </a:rPr>
              <a:t>ﻋ</a:t>
            </a:r>
            <a:r>
              <a:rPr lang="ar-SA" sz="2000" b="1" spc="30" dirty="0">
                <a:latin typeface="Arial"/>
                <a:ea typeface="Arial"/>
              </a:rPr>
              <a:t>ﻠ</a:t>
            </a:r>
            <a:r>
              <a:rPr lang="ar-SA" sz="2000" b="1" dirty="0">
                <a:latin typeface="Arial"/>
                <a:ea typeface="Arial"/>
              </a:rPr>
              <a:t>ﻰ</a:t>
            </a:r>
            <a:r>
              <a:rPr lang="ar-SA" sz="2000" b="1" spc="70" dirty="0">
                <a:latin typeface="Arial"/>
                <a:ea typeface="Arial"/>
              </a:rPr>
              <a:t> </a:t>
            </a:r>
            <a:r>
              <a:rPr lang="ar-SA" sz="2000" b="1" dirty="0">
                <a:latin typeface="Arial"/>
                <a:ea typeface="Arial"/>
              </a:rPr>
              <a:t>ﻋ</a:t>
            </a:r>
            <a:r>
              <a:rPr lang="ar-SA" sz="2000" b="1" spc="-5" dirty="0">
                <a:latin typeface="Arial"/>
                <a:ea typeface="Arial"/>
              </a:rPr>
              <a:t>ﻜ</a:t>
            </a:r>
            <a:r>
              <a:rPr lang="ar-SA" sz="2000" b="1" spc="-25" dirty="0">
                <a:latin typeface="Arial"/>
                <a:ea typeface="Arial"/>
              </a:rPr>
              <a:t>ﺱ</a:t>
            </a:r>
            <a:r>
              <a:rPr lang="ar-SA" sz="2000" b="1" spc="-5" dirty="0">
                <a:latin typeface="Arial"/>
                <a:ea typeface="Arial"/>
              </a:rPr>
              <a:t> </a:t>
            </a:r>
            <a:r>
              <a:rPr lang="ar-SA" sz="2000" b="1" dirty="0">
                <a:latin typeface="Arial"/>
                <a:ea typeface="Arial"/>
              </a:rPr>
              <a:t>ﺩ</a:t>
            </a:r>
            <a:r>
              <a:rPr lang="ar-SA" sz="2000" b="1" spc="-15" dirty="0">
                <a:latin typeface="Arial"/>
                <a:ea typeface="Arial"/>
              </a:rPr>
              <a:t>ﻭ</a:t>
            </a:r>
            <a:r>
              <a:rPr lang="ar-SA" sz="2000" b="1" spc="5" dirty="0">
                <a:latin typeface="Arial"/>
                <a:ea typeface="Arial"/>
              </a:rPr>
              <a:t>ﺭ</a:t>
            </a:r>
            <a:r>
              <a:rPr lang="ar-SA" sz="2000" b="1" spc="-30" dirty="0">
                <a:latin typeface="Arial"/>
                <a:ea typeface="Arial"/>
              </a:rPr>
              <a:t>ﻩ</a:t>
            </a:r>
            <a:r>
              <a:rPr lang="ar-SA" sz="2000" b="1" spc="45" dirty="0">
                <a:latin typeface="Arial"/>
                <a:ea typeface="Arial"/>
              </a:rPr>
              <a:t> </a:t>
            </a:r>
            <a:r>
              <a:rPr lang="ar-SA" sz="2000" b="1" dirty="0">
                <a:latin typeface="Arial"/>
                <a:ea typeface="Arial"/>
              </a:rPr>
              <a:t>ﻓ</a:t>
            </a:r>
            <a:r>
              <a:rPr lang="ar-SA" sz="2000" b="1" spc="-25" dirty="0">
                <a:latin typeface="Arial"/>
                <a:ea typeface="Arial"/>
              </a:rPr>
              <a:t>ﻲ</a:t>
            </a:r>
            <a:r>
              <a:rPr lang="ar-SA" sz="2000" b="1" spc="20" dirty="0">
                <a:latin typeface="Arial"/>
                <a:ea typeface="Arial"/>
              </a:rPr>
              <a:t> </a:t>
            </a:r>
            <a:r>
              <a:rPr lang="ar-SA" sz="2000" b="1" dirty="0" err="1">
                <a:latin typeface="Arial"/>
                <a:ea typeface="Arial"/>
              </a:rPr>
              <a:t>ﻁ</a:t>
            </a:r>
            <a:r>
              <a:rPr lang="ar-SA" sz="2000" b="1" spc="5" dirty="0" err="1">
                <a:latin typeface="Arial"/>
                <a:ea typeface="Arial"/>
              </a:rPr>
              <a:t>ﺭ</a:t>
            </a:r>
            <a:r>
              <a:rPr lang="ar-SA" sz="2000" b="1" spc="25" dirty="0" err="1">
                <a:latin typeface="Arial"/>
                <a:ea typeface="Arial"/>
              </a:rPr>
              <a:t>ﺍ</a:t>
            </a:r>
            <a:r>
              <a:rPr lang="ar-SA" sz="2000" b="1" spc="-15" dirty="0" err="1">
                <a:latin typeface="Arial"/>
                <a:ea typeface="Arial"/>
              </a:rPr>
              <a:t>ﺌ</a:t>
            </a:r>
            <a:r>
              <a:rPr lang="ar-SA" sz="2000" b="1" spc="5" dirty="0" err="1">
                <a:latin typeface="Arial"/>
                <a:ea typeface="Arial"/>
              </a:rPr>
              <a:t>ﻕ</a:t>
            </a:r>
            <a:r>
              <a:rPr lang="ar-SA" sz="2000" b="1" spc="75" dirty="0">
                <a:latin typeface="Arial"/>
                <a:ea typeface="Arial"/>
              </a:rPr>
              <a:t> </a:t>
            </a:r>
            <a:r>
              <a:rPr lang="ar-SA" sz="2000" b="1" dirty="0">
                <a:latin typeface="Arial"/>
                <a:ea typeface="Arial"/>
              </a:rPr>
              <a:t>ﺍ</a:t>
            </a:r>
            <a:r>
              <a:rPr lang="ar-SA" sz="2000" b="1" spc="30" dirty="0">
                <a:latin typeface="Arial"/>
                <a:ea typeface="Arial"/>
              </a:rPr>
              <a:t>ﻟ</a:t>
            </a:r>
            <a:r>
              <a:rPr lang="ar-SA" sz="2000" b="1" spc="-40" dirty="0">
                <a:latin typeface="Arial"/>
                <a:ea typeface="Arial"/>
              </a:rPr>
              <a:t>ﺘ</a:t>
            </a:r>
            <a:r>
              <a:rPr lang="ar-SA" sz="2000" b="1" spc="-30" dirty="0">
                <a:latin typeface="Arial"/>
                <a:ea typeface="Arial"/>
              </a:rPr>
              <a:t>ﺩ</a:t>
            </a:r>
            <a:r>
              <a:rPr lang="ar-SA" sz="2000" b="1" spc="5" dirty="0">
                <a:latin typeface="Arial"/>
                <a:ea typeface="Arial"/>
              </a:rPr>
              <a:t>ﺭ</a:t>
            </a:r>
            <a:r>
              <a:rPr lang="ar-SA" sz="2000" b="1" spc="-40" dirty="0">
                <a:latin typeface="Arial"/>
                <a:ea typeface="Arial"/>
              </a:rPr>
              <a:t>ﻴ</a:t>
            </a:r>
            <a:r>
              <a:rPr lang="ar-SA" sz="2000" b="1" spc="-25" dirty="0">
                <a:latin typeface="Arial"/>
                <a:ea typeface="Arial"/>
              </a:rPr>
              <a:t>ﺱ</a:t>
            </a:r>
            <a:r>
              <a:rPr lang="ar-SA" sz="2000" b="1" spc="75" dirty="0">
                <a:latin typeface="Arial"/>
                <a:ea typeface="Arial"/>
              </a:rPr>
              <a:t> </a:t>
            </a:r>
            <a:r>
              <a:rPr lang="ar-SA" sz="2000" b="1" dirty="0">
                <a:latin typeface="Arial"/>
                <a:ea typeface="Arial"/>
              </a:rPr>
              <a:t>ﺍ</a:t>
            </a:r>
            <a:r>
              <a:rPr lang="ar-SA" sz="2000" b="1" spc="30" dirty="0">
                <a:latin typeface="Arial"/>
                <a:ea typeface="Arial"/>
              </a:rPr>
              <a:t>ﻟﻤ</a:t>
            </a:r>
            <a:r>
              <a:rPr lang="ar-SA" sz="2000" b="1" spc="-5" dirty="0">
                <a:latin typeface="Arial"/>
                <a:ea typeface="Arial"/>
              </a:rPr>
              <a:t>ﻌ</a:t>
            </a:r>
            <a:r>
              <a:rPr lang="ar-SA" sz="2000" b="1" spc="-15" dirty="0">
                <a:latin typeface="Arial"/>
                <a:ea typeface="Arial"/>
              </a:rPr>
              <a:t>ﺘ</a:t>
            </a:r>
            <a:r>
              <a:rPr lang="ar-SA" sz="2000" b="1" spc="30" dirty="0">
                <a:latin typeface="Arial"/>
                <a:ea typeface="Arial"/>
              </a:rPr>
              <a:t>ﻤ</a:t>
            </a:r>
            <a:r>
              <a:rPr lang="ar-SA" sz="2000" b="1" spc="-55" dirty="0">
                <a:latin typeface="Arial"/>
                <a:ea typeface="Arial"/>
              </a:rPr>
              <a:t>ﺩ</a:t>
            </a:r>
            <a:r>
              <a:rPr lang="ar-SA" sz="2000" b="1" spc="-30" dirty="0">
                <a:latin typeface="Arial"/>
                <a:ea typeface="Arial"/>
              </a:rPr>
              <a:t>ﺓ</a:t>
            </a:r>
            <a:r>
              <a:rPr lang="ar-SA" sz="2000" b="1" spc="70" dirty="0">
                <a:latin typeface="Arial"/>
                <a:ea typeface="Arial"/>
              </a:rPr>
              <a:t> </a:t>
            </a:r>
            <a:r>
              <a:rPr lang="ar-SA" sz="2000" b="1" dirty="0">
                <a:latin typeface="Arial"/>
                <a:ea typeface="Arial"/>
              </a:rPr>
              <a:t>ﻋ</a:t>
            </a:r>
            <a:r>
              <a:rPr lang="ar-SA" sz="2000" b="1" spc="5" dirty="0">
                <a:latin typeface="Arial"/>
                <a:ea typeface="Arial"/>
              </a:rPr>
              <a:t>ﻠ</a:t>
            </a:r>
            <a:r>
              <a:rPr lang="ar-SA" sz="2000" b="1" dirty="0">
                <a:latin typeface="Arial"/>
                <a:ea typeface="Arial"/>
              </a:rPr>
              <a:t>ﻰ</a:t>
            </a:r>
            <a:r>
              <a:rPr lang="ar-SA" sz="2000" b="1" spc="10" dirty="0">
                <a:latin typeface="Arial"/>
                <a:ea typeface="Arial"/>
              </a:rPr>
              <a:t> </a:t>
            </a:r>
            <a:r>
              <a:rPr lang="ar-SA" sz="2000" b="1" dirty="0">
                <a:latin typeface="Arial"/>
                <a:ea typeface="Arial"/>
              </a:rPr>
              <a:t>ﻨ</a:t>
            </a:r>
            <a:r>
              <a:rPr lang="ar-SA" sz="2000" b="1" spc="-30" dirty="0">
                <a:latin typeface="Arial"/>
                <a:ea typeface="Arial"/>
              </a:rPr>
              <a:t>ﻅ</a:t>
            </a:r>
            <a:r>
              <a:rPr lang="ar-SA" sz="2000" b="1" spc="5" dirty="0">
                <a:latin typeface="Arial"/>
                <a:ea typeface="Arial"/>
              </a:rPr>
              <a:t>ﺭ</a:t>
            </a:r>
            <a:r>
              <a:rPr lang="ar-SA" sz="2000" b="1" spc="-15" dirty="0">
                <a:latin typeface="Arial"/>
                <a:ea typeface="Arial"/>
              </a:rPr>
              <a:t>ﻴ</a:t>
            </a:r>
            <a:r>
              <a:rPr lang="ar-SA" sz="2000" b="1" spc="5" dirty="0">
                <a:latin typeface="Arial"/>
                <a:ea typeface="Arial"/>
              </a:rPr>
              <a:t>ﺎ</a:t>
            </a:r>
            <a:r>
              <a:rPr lang="ar-SA" sz="2000" b="1" spc="-15" dirty="0">
                <a:latin typeface="Arial"/>
                <a:ea typeface="Arial"/>
              </a:rPr>
              <a:t>ﺕ</a:t>
            </a:r>
            <a:r>
              <a:rPr lang="ar-SA" sz="2000" b="1" spc="75" dirty="0">
                <a:latin typeface="Arial"/>
                <a:ea typeface="Arial"/>
              </a:rPr>
              <a:t> </a:t>
            </a:r>
            <a:r>
              <a:rPr lang="ar-SA" sz="2000" b="1" dirty="0">
                <a:latin typeface="Arial"/>
                <a:ea typeface="Arial"/>
              </a:rPr>
              <a:t>ﺍ</a:t>
            </a:r>
            <a:r>
              <a:rPr lang="ar-SA" sz="2000" b="1" spc="5" dirty="0">
                <a:latin typeface="Arial"/>
                <a:ea typeface="Arial"/>
              </a:rPr>
              <a:t>ﻟ</a:t>
            </a:r>
            <a:r>
              <a:rPr lang="ar-SA" sz="2000" b="1" spc="30" dirty="0">
                <a:latin typeface="Arial"/>
                <a:ea typeface="Arial"/>
              </a:rPr>
              <a:t>ﻤ</a:t>
            </a:r>
            <a:r>
              <a:rPr lang="ar-SA" sz="2000" b="1" spc="-15" dirty="0">
                <a:latin typeface="Arial"/>
                <a:ea typeface="Arial"/>
              </a:rPr>
              <a:t>ﺜ</a:t>
            </a:r>
            <a:r>
              <a:rPr lang="ar-SA" sz="2000" b="1" spc="-40" dirty="0">
                <a:latin typeface="Arial"/>
                <a:ea typeface="Arial"/>
              </a:rPr>
              <a:t>ﻴ</a:t>
            </a:r>
            <a:r>
              <a:rPr lang="ar-SA" sz="2000" b="1" spc="5" dirty="0">
                <a:latin typeface="Arial"/>
                <a:ea typeface="Arial"/>
              </a:rPr>
              <a:t>ﺭ</a:t>
            </a:r>
            <a:r>
              <a:rPr lang="ar-SA" sz="2000" b="1" spc="35" dirty="0">
                <a:latin typeface="Arial"/>
                <a:ea typeface="Arial"/>
              </a:rPr>
              <a:t> </a:t>
            </a:r>
            <a:r>
              <a:rPr lang="ar-SA" sz="2000" b="1" dirty="0">
                <a:latin typeface="Arial"/>
                <a:ea typeface="Arial"/>
              </a:rPr>
              <a:t>ﻭ</a:t>
            </a:r>
            <a:r>
              <a:rPr lang="ar-SA" sz="2000" b="1" spc="25" dirty="0">
                <a:latin typeface="Arial"/>
                <a:ea typeface="Arial"/>
              </a:rPr>
              <a:t>ﺍ</a:t>
            </a:r>
            <a:r>
              <a:rPr lang="ar-SA" sz="2000" b="1" spc="15" dirty="0">
                <a:latin typeface="Arial"/>
                <a:ea typeface="Arial"/>
              </a:rPr>
              <a:t>ﻻ</a:t>
            </a:r>
            <a:r>
              <a:rPr lang="ar-SA" sz="2000" b="1" spc="10" dirty="0">
                <a:latin typeface="Arial"/>
                <a:ea typeface="Arial"/>
              </a:rPr>
              <a:t>ﺴ</a:t>
            </a:r>
            <a:r>
              <a:rPr lang="ar-SA" sz="2000" b="1" spc="-15" dirty="0">
                <a:latin typeface="Arial"/>
                <a:ea typeface="Arial"/>
              </a:rPr>
              <a:t>ﺘ</a:t>
            </a:r>
            <a:r>
              <a:rPr lang="ar-SA" sz="2000" b="1" spc="-30" dirty="0">
                <a:latin typeface="Arial"/>
                <a:ea typeface="Arial"/>
              </a:rPr>
              <a:t>ﺠ</a:t>
            </a:r>
            <a:r>
              <a:rPr lang="ar-SA" sz="2000" b="1" spc="5" dirty="0">
                <a:latin typeface="Arial"/>
                <a:ea typeface="Arial"/>
              </a:rPr>
              <a:t>ﺎ</a:t>
            </a:r>
            <a:r>
              <a:rPr lang="ar-SA" sz="2000" b="1" spc="-15" dirty="0">
                <a:latin typeface="Arial"/>
                <a:ea typeface="Arial"/>
              </a:rPr>
              <a:t>ﺒ</a:t>
            </a:r>
            <a:r>
              <a:rPr lang="ar-SA" sz="2000" b="1" spc="30" dirty="0">
                <a:latin typeface="Arial"/>
                <a:ea typeface="Arial"/>
              </a:rPr>
              <a:t>ﺔ</a:t>
            </a:r>
            <a:r>
              <a:rPr lang="ar-SA" sz="2000" b="1" spc="25" dirty="0">
                <a:latin typeface="Arial"/>
                <a:ea typeface="Arial"/>
              </a:rPr>
              <a:t> </a:t>
            </a:r>
            <a:r>
              <a:rPr lang="ar-SA" sz="2000" b="1" dirty="0">
                <a:latin typeface="Arial"/>
                <a:ea typeface="Arial"/>
              </a:rPr>
              <a:t>،</a:t>
            </a:r>
            <a:r>
              <a:rPr lang="ar-SA" sz="2000" b="1" spc="150" dirty="0">
                <a:latin typeface="Arial"/>
                <a:ea typeface="Arial"/>
              </a:rPr>
              <a:t> </a:t>
            </a:r>
            <a:r>
              <a:rPr lang="ar-SA" sz="2000" b="1" dirty="0">
                <a:latin typeface="Arial"/>
                <a:ea typeface="Arial"/>
              </a:rPr>
              <a:t>ﺍ</a:t>
            </a:r>
            <a:r>
              <a:rPr lang="ar-SA" sz="2000" b="1" spc="30" dirty="0">
                <a:latin typeface="Arial"/>
                <a:ea typeface="Arial"/>
              </a:rPr>
              <a:t>ﻟ</a:t>
            </a:r>
            <a:r>
              <a:rPr lang="ar-SA" sz="2000" b="1" spc="-55" dirty="0">
                <a:latin typeface="Arial"/>
                <a:ea typeface="Arial"/>
              </a:rPr>
              <a:t>ﺫ</a:t>
            </a:r>
            <a:r>
              <a:rPr lang="ar-SA" sz="2000" b="1" spc="-10" dirty="0">
                <a:latin typeface="Arial"/>
                <a:ea typeface="Arial"/>
              </a:rPr>
              <a:t>ﻱ</a:t>
            </a:r>
            <a:r>
              <a:rPr lang="ar-SA" sz="2000" b="1" spc="80" dirty="0">
                <a:latin typeface="Arial"/>
                <a:ea typeface="Arial"/>
              </a:rPr>
              <a:t> </a:t>
            </a:r>
            <a:r>
              <a:rPr lang="ar-SA" sz="2000" b="1" dirty="0">
                <a:latin typeface="Arial"/>
                <a:ea typeface="Arial"/>
              </a:rPr>
              <a:t>ﻴ</a:t>
            </a:r>
            <a:r>
              <a:rPr lang="ar-SA" sz="2000" b="1" spc="-40" dirty="0">
                <a:latin typeface="Arial"/>
                <a:ea typeface="Arial"/>
              </a:rPr>
              <a:t>ﺘ</a:t>
            </a:r>
            <a:r>
              <a:rPr lang="ar-SA" sz="2000" b="1" spc="-30" dirty="0">
                <a:latin typeface="Arial"/>
                <a:ea typeface="Arial"/>
              </a:rPr>
              <a:t>ﺤﺩﺩ</a:t>
            </a:r>
            <a:r>
              <a:rPr lang="ar-SA" sz="2000" b="1" spc="150" dirty="0">
                <a:latin typeface="Arial"/>
                <a:ea typeface="Arial"/>
              </a:rPr>
              <a:t> </a:t>
            </a:r>
            <a:r>
              <a:rPr lang="ar-SA" sz="2000" b="1" dirty="0">
                <a:latin typeface="Arial"/>
                <a:ea typeface="Arial"/>
              </a:rPr>
              <a:t>ﺃ</a:t>
            </a:r>
            <a:r>
              <a:rPr lang="ar-SA" sz="2000" b="1" spc="10" dirty="0">
                <a:latin typeface="Arial"/>
                <a:ea typeface="Arial"/>
              </a:rPr>
              <a:t>ﺴ</a:t>
            </a:r>
            <a:r>
              <a:rPr lang="ar-SA" sz="2000" b="1" spc="30" dirty="0">
                <a:latin typeface="Arial"/>
                <a:ea typeface="Arial"/>
              </a:rPr>
              <a:t>ﺎ</a:t>
            </a:r>
            <a:r>
              <a:rPr lang="ar-SA" sz="2000" b="1" spc="10" dirty="0">
                <a:latin typeface="Arial"/>
                <a:ea typeface="Arial"/>
              </a:rPr>
              <a:t>ﺴ</a:t>
            </a:r>
            <a:r>
              <a:rPr lang="ar-SA" sz="2000" b="1" spc="5" dirty="0">
                <a:latin typeface="Arial"/>
                <a:ea typeface="Arial"/>
              </a:rPr>
              <a:t>ـ</a:t>
            </a:r>
            <a:r>
              <a:rPr lang="ar-SA" sz="2000" b="1" spc="30" dirty="0">
                <a:latin typeface="Arial"/>
                <a:ea typeface="Arial"/>
              </a:rPr>
              <a:t>ﺎ</a:t>
            </a:r>
            <a:r>
              <a:rPr lang="ar-SA" sz="2000" b="1" spc="115" dirty="0">
                <a:latin typeface="Arial"/>
                <a:ea typeface="Arial"/>
              </a:rPr>
              <a:t> </a:t>
            </a:r>
            <a:r>
              <a:rPr lang="ar-SA" sz="2000" b="1" dirty="0">
                <a:latin typeface="Arial"/>
                <a:ea typeface="Arial"/>
              </a:rPr>
              <a:t>ﻓ</a:t>
            </a:r>
            <a:r>
              <a:rPr lang="ar-SA" sz="2000" b="1" spc="5" dirty="0">
                <a:latin typeface="Arial"/>
                <a:ea typeface="Arial"/>
              </a:rPr>
              <a:t>ـ</a:t>
            </a:r>
            <a:r>
              <a:rPr lang="ar-SA" sz="2000" b="1" dirty="0">
                <a:latin typeface="Arial"/>
                <a:ea typeface="Arial"/>
              </a:rPr>
              <a:t>ﻲ</a:t>
            </a:r>
            <a:r>
              <a:rPr lang="ar-SA" sz="2000" b="1" spc="20" dirty="0">
                <a:latin typeface="Arial"/>
                <a:ea typeface="Arial"/>
              </a:rPr>
              <a:t> </a:t>
            </a:r>
            <a:r>
              <a:rPr lang="ar-SA" sz="2000" b="1" spc="-5" dirty="0">
                <a:latin typeface="Arial"/>
                <a:ea typeface="Arial"/>
              </a:rPr>
              <a:t>ﺘﻌ</a:t>
            </a:r>
            <a:r>
              <a:rPr lang="ar-SA" sz="2000" b="1" spc="30" dirty="0">
                <a:latin typeface="Arial"/>
                <a:ea typeface="Arial"/>
              </a:rPr>
              <a:t>ﻠ</a:t>
            </a:r>
            <a:r>
              <a:rPr lang="ar-SA" sz="2000" b="1" spc="-40" dirty="0">
                <a:latin typeface="Arial"/>
                <a:ea typeface="Arial"/>
              </a:rPr>
              <a:t>ﻴ</a:t>
            </a:r>
            <a:r>
              <a:rPr lang="ar-SA" sz="2000" b="1" spc="20" dirty="0">
                <a:latin typeface="Arial"/>
                <a:ea typeface="Arial"/>
              </a:rPr>
              <a:t>ﻡ</a:t>
            </a:r>
            <a:r>
              <a:rPr lang="ar-SA" sz="2000" b="1" spc="150" dirty="0">
                <a:latin typeface="Arial"/>
                <a:ea typeface="Arial"/>
              </a:rPr>
              <a:t> </a:t>
            </a:r>
            <a:r>
              <a:rPr lang="ar-SA" sz="2000" b="1" dirty="0">
                <a:latin typeface="Arial"/>
                <a:ea typeface="Arial"/>
              </a:rPr>
              <a:t>ﺍ</a:t>
            </a:r>
            <a:r>
              <a:rPr lang="ar-SA" sz="2000" b="1" spc="30" dirty="0">
                <a:latin typeface="Arial"/>
                <a:ea typeface="Arial"/>
              </a:rPr>
              <a:t>ﻟ</a:t>
            </a:r>
            <a:r>
              <a:rPr lang="ar-SA" sz="2000" b="1" spc="-40" dirty="0">
                <a:latin typeface="Arial"/>
                <a:ea typeface="Arial"/>
              </a:rPr>
              <a:t>ﺘ</a:t>
            </a:r>
            <a:r>
              <a:rPr lang="ar-SA" sz="2000" b="1" spc="45" dirty="0">
                <a:latin typeface="Arial"/>
                <a:ea typeface="Arial"/>
              </a:rPr>
              <a:t>ﻼ</a:t>
            </a:r>
            <a:r>
              <a:rPr lang="ar-SA" sz="2000" b="1" spc="5" dirty="0">
                <a:latin typeface="Arial"/>
                <a:ea typeface="Arial"/>
              </a:rPr>
              <a:t>ﻤ</a:t>
            </a:r>
            <a:r>
              <a:rPr lang="ar-SA" sz="2000" b="1" spc="-15" dirty="0">
                <a:latin typeface="Arial"/>
                <a:ea typeface="Arial"/>
              </a:rPr>
              <a:t>ﻴ</a:t>
            </a:r>
            <a:r>
              <a:rPr lang="ar-SA" sz="2000" b="1" spc="-30" dirty="0">
                <a:latin typeface="Arial"/>
                <a:ea typeface="Arial"/>
              </a:rPr>
              <a:t>ﺫ</a:t>
            </a:r>
            <a:r>
              <a:rPr lang="ar-SA" sz="2000" b="1" spc="50" dirty="0">
                <a:latin typeface="Arial"/>
                <a:ea typeface="Arial"/>
              </a:rPr>
              <a:t> </a:t>
            </a:r>
            <a:r>
              <a:rPr lang="ar-SA" sz="2000" b="1" dirty="0">
                <a:latin typeface="Arial"/>
                <a:ea typeface="Arial"/>
              </a:rPr>
              <a:t>ﻜ</a:t>
            </a:r>
            <a:r>
              <a:rPr lang="ar-SA" sz="2000" b="1" spc="-40" dirty="0">
                <a:latin typeface="Arial"/>
                <a:ea typeface="Arial"/>
              </a:rPr>
              <a:t>ﻴ</a:t>
            </a:r>
            <a:r>
              <a:rPr lang="ar-SA" sz="2000" b="1" spc="-10" dirty="0">
                <a:latin typeface="Arial"/>
                <a:ea typeface="Arial"/>
              </a:rPr>
              <a:t>ﻔ</a:t>
            </a:r>
            <a:r>
              <a:rPr lang="ar-SA" sz="2000" b="1" spc="-15" dirty="0">
                <a:latin typeface="Arial"/>
                <a:ea typeface="Arial"/>
              </a:rPr>
              <a:t>ﻴ</a:t>
            </a:r>
            <a:r>
              <a:rPr lang="ar-SA" sz="2000" b="1" spc="30" dirty="0">
                <a:latin typeface="Arial"/>
                <a:ea typeface="Arial"/>
              </a:rPr>
              <a:t>ﺔ</a:t>
            </a:r>
            <a:r>
              <a:rPr lang="ar-SA" sz="2000" b="1" spc="75" dirty="0">
                <a:latin typeface="Arial"/>
                <a:ea typeface="Arial"/>
              </a:rPr>
              <a:t> </a:t>
            </a:r>
            <a:r>
              <a:rPr lang="ar-SA" sz="2000" b="1" dirty="0">
                <a:latin typeface="Arial"/>
                <a:ea typeface="Arial"/>
              </a:rPr>
              <a:t>ﺍ</a:t>
            </a:r>
            <a:r>
              <a:rPr lang="ar-SA" sz="2000" b="1" spc="15" dirty="0">
                <a:latin typeface="Arial"/>
                <a:ea typeface="Arial"/>
              </a:rPr>
              <a:t>ﻻ</a:t>
            </a:r>
            <a:r>
              <a:rPr lang="ar-SA" sz="2000" b="1" spc="10" dirty="0">
                <a:latin typeface="Arial"/>
                <a:ea typeface="Arial"/>
              </a:rPr>
              <a:t>ﺴ</a:t>
            </a:r>
            <a:r>
              <a:rPr lang="ar-SA" sz="2000" b="1" spc="-40" dirty="0">
                <a:latin typeface="Arial"/>
                <a:ea typeface="Arial"/>
              </a:rPr>
              <a:t>ﺘ</a:t>
            </a:r>
            <a:r>
              <a:rPr lang="ar-SA" sz="2000" b="1" spc="-30" dirty="0">
                <a:latin typeface="Arial"/>
                <a:ea typeface="Arial"/>
              </a:rPr>
              <a:t>ﺠ</a:t>
            </a:r>
            <a:r>
              <a:rPr lang="ar-SA" sz="2000" b="1" spc="30" dirty="0">
                <a:latin typeface="Arial"/>
                <a:ea typeface="Arial"/>
              </a:rPr>
              <a:t>ﺎ</a:t>
            </a:r>
            <a:r>
              <a:rPr lang="ar-SA" sz="2000" b="1" spc="-40" dirty="0">
                <a:latin typeface="Arial"/>
                <a:ea typeface="Arial"/>
              </a:rPr>
              <a:t>ﺒ</a:t>
            </a:r>
            <a:r>
              <a:rPr lang="ar-SA" sz="2000" b="1" spc="30" dirty="0">
                <a:latin typeface="Arial"/>
                <a:ea typeface="Arial"/>
              </a:rPr>
              <a:t>ﺔ</a:t>
            </a:r>
            <a:r>
              <a:rPr lang="ar-SA" sz="2000" b="1" spc="75" dirty="0">
                <a:latin typeface="Arial"/>
                <a:ea typeface="Arial"/>
              </a:rPr>
              <a:t> </a:t>
            </a:r>
            <a:r>
              <a:rPr lang="ar-SA" sz="2000" b="1" dirty="0">
                <a:latin typeface="Arial"/>
                <a:ea typeface="Arial"/>
              </a:rPr>
              <a:t>ﺍ</a:t>
            </a:r>
            <a:r>
              <a:rPr lang="ar-SA" sz="2000" b="1" spc="30" dirty="0">
                <a:latin typeface="Arial"/>
                <a:ea typeface="Arial"/>
              </a:rPr>
              <a:t>ﻟ</a:t>
            </a:r>
            <a:r>
              <a:rPr lang="ar-SA" sz="2000" b="1" spc="-40" dirty="0">
                <a:latin typeface="Arial"/>
                <a:ea typeface="Arial"/>
              </a:rPr>
              <a:t>ﺼ</a:t>
            </a:r>
            <a:r>
              <a:rPr lang="ar-SA" sz="2000" b="1" spc="-5" dirty="0">
                <a:latin typeface="Arial"/>
                <a:ea typeface="Arial"/>
              </a:rPr>
              <a:t>ﺤ</a:t>
            </a:r>
            <a:r>
              <a:rPr lang="ar-SA" sz="2000" b="1" spc="-40" dirty="0">
                <a:latin typeface="Arial"/>
                <a:ea typeface="Arial"/>
              </a:rPr>
              <a:t>ﻴ</a:t>
            </a:r>
            <a:r>
              <a:rPr lang="ar-SA" sz="2000" b="1" spc="-30" dirty="0">
                <a:latin typeface="Arial"/>
                <a:ea typeface="Arial"/>
              </a:rPr>
              <a:t>ﺤ</a:t>
            </a:r>
            <a:r>
              <a:rPr lang="ar-SA" sz="2000" b="1" spc="30" dirty="0">
                <a:latin typeface="Arial"/>
                <a:ea typeface="Arial"/>
              </a:rPr>
              <a:t>ﺔ</a:t>
            </a:r>
            <a:r>
              <a:rPr lang="ar-SA" sz="2000" b="1" spc="55" dirty="0">
                <a:latin typeface="Arial"/>
                <a:ea typeface="Arial"/>
              </a:rPr>
              <a:t> </a:t>
            </a:r>
            <a:r>
              <a:rPr lang="ar-SA" sz="2000" b="1" dirty="0">
                <a:latin typeface="Arial"/>
                <a:ea typeface="Arial"/>
              </a:rPr>
              <a:t>ﻟ</a:t>
            </a:r>
            <a:r>
              <a:rPr lang="ar-SA" sz="2000" b="1" spc="30" dirty="0">
                <a:latin typeface="Arial"/>
                <a:ea typeface="Arial"/>
              </a:rPr>
              <a:t>ﻠ</a:t>
            </a:r>
            <a:r>
              <a:rPr lang="ar-SA" sz="2000" b="1" spc="5" dirty="0">
                <a:latin typeface="Arial"/>
                <a:ea typeface="Arial"/>
              </a:rPr>
              <a:t>ﻤ</a:t>
            </a:r>
            <a:r>
              <a:rPr lang="ar-SA" sz="2000" b="1" spc="-15" dirty="0">
                <a:latin typeface="Arial"/>
                <a:ea typeface="Arial"/>
              </a:rPr>
              <a:t>ﺜ</a:t>
            </a:r>
            <a:r>
              <a:rPr lang="ar-SA" sz="2000" b="1" spc="-40" dirty="0">
                <a:latin typeface="Arial"/>
                <a:ea typeface="Arial"/>
              </a:rPr>
              <a:t>ﻴ</a:t>
            </a:r>
            <a:r>
              <a:rPr lang="ar-SA" sz="2000" b="1" spc="5" dirty="0">
                <a:latin typeface="Arial"/>
                <a:ea typeface="Arial"/>
              </a:rPr>
              <a:t>ﺭ</a:t>
            </a:r>
            <a:r>
              <a:rPr lang="ar-SA" sz="2000" b="1" spc="50" dirty="0">
                <a:latin typeface="Arial"/>
                <a:ea typeface="Arial"/>
              </a:rPr>
              <a:t>ﺍ</a:t>
            </a:r>
            <a:r>
              <a:rPr lang="ar-SA" sz="2000" b="1" spc="-40" dirty="0">
                <a:latin typeface="Arial"/>
                <a:ea typeface="Arial"/>
              </a:rPr>
              <a:t>ﺕ</a:t>
            </a:r>
            <a:r>
              <a:rPr lang="en-US" sz="2000" b="1" spc="10" dirty="0">
                <a:latin typeface="Times New Roman"/>
                <a:ea typeface="Arial"/>
              </a:rPr>
              <a:t>.</a:t>
            </a:r>
            <a:r>
              <a:rPr lang="en-US" sz="2000" b="1" spc="85" dirty="0">
                <a:latin typeface="Arial"/>
                <a:ea typeface="Arial"/>
              </a:rPr>
              <a:t> </a:t>
            </a:r>
            <a:r>
              <a:rPr lang="ar-SA" sz="2000" b="1" dirty="0">
                <a:latin typeface="Arial"/>
                <a:ea typeface="Arial"/>
              </a:rPr>
              <a:t>ﻭ</a:t>
            </a:r>
            <a:r>
              <a:rPr lang="ar-SA" sz="2000" b="1" spc="-15" dirty="0">
                <a:latin typeface="Arial"/>
                <a:ea typeface="Arial"/>
              </a:rPr>
              <a:t>ﻴ</a:t>
            </a:r>
            <a:r>
              <a:rPr lang="ar-SA" sz="2000" b="1" spc="-40" dirty="0">
                <a:latin typeface="Arial"/>
                <a:ea typeface="Arial"/>
              </a:rPr>
              <a:t>ﺘ</a:t>
            </a:r>
            <a:r>
              <a:rPr lang="ar-SA" sz="2000" b="1" spc="20" dirty="0">
                <a:latin typeface="Arial"/>
                <a:ea typeface="Arial"/>
              </a:rPr>
              <a:t>ﻡ</a:t>
            </a:r>
            <a:r>
              <a:rPr lang="ar-SA" sz="2000" b="1" spc="75" dirty="0">
                <a:latin typeface="Arial"/>
                <a:ea typeface="Arial"/>
              </a:rPr>
              <a:t> </a:t>
            </a:r>
            <a:r>
              <a:rPr lang="ar-SA" sz="2000" b="1" dirty="0">
                <a:latin typeface="Arial"/>
                <a:ea typeface="Arial"/>
              </a:rPr>
              <a:t>ﺍ</a:t>
            </a:r>
            <a:r>
              <a:rPr lang="ar-SA" sz="2000" b="1" spc="-30" dirty="0">
                <a:latin typeface="Arial"/>
                <a:ea typeface="Arial"/>
              </a:rPr>
              <a:t>ﺨ</a:t>
            </a:r>
            <a:r>
              <a:rPr lang="ar-SA" sz="2000" b="1" spc="-15" dirty="0">
                <a:latin typeface="Arial"/>
                <a:ea typeface="Arial"/>
              </a:rPr>
              <a:t>ﺘ</a:t>
            </a:r>
            <a:r>
              <a:rPr lang="ar-SA" sz="2000" b="1" spc="-40" dirty="0">
                <a:latin typeface="Arial"/>
                <a:ea typeface="Arial"/>
              </a:rPr>
              <a:t>ﻴ</a:t>
            </a:r>
            <a:r>
              <a:rPr lang="ar-SA" sz="2000" b="1" spc="30" dirty="0">
                <a:latin typeface="Arial"/>
                <a:ea typeface="Arial"/>
              </a:rPr>
              <a:t>ﺎ</a:t>
            </a:r>
            <a:r>
              <a:rPr lang="ar-SA" sz="2000" b="1" spc="5" dirty="0">
                <a:latin typeface="Arial"/>
                <a:ea typeface="Arial"/>
              </a:rPr>
              <a:t>ﺭ</a:t>
            </a:r>
            <a:r>
              <a:rPr lang="ar-SA" sz="2000" b="1" spc="75" dirty="0">
                <a:latin typeface="Arial"/>
                <a:ea typeface="Arial"/>
              </a:rPr>
              <a:t> </a:t>
            </a:r>
            <a:r>
              <a:rPr lang="ar-SA" sz="2000" b="1" dirty="0">
                <a:latin typeface="Arial"/>
                <a:ea typeface="Arial"/>
              </a:rPr>
              <a:t>ﺃ</a:t>
            </a:r>
            <a:r>
              <a:rPr lang="ar-SA" sz="2000" b="1" spc="-40" dirty="0">
                <a:latin typeface="Arial"/>
                <a:ea typeface="Arial"/>
              </a:rPr>
              <a:t>ﻨ</a:t>
            </a:r>
            <a:r>
              <a:rPr lang="ar-SA" sz="2000" b="1" spc="10" dirty="0">
                <a:latin typeface="Arial"/>
                <a:ea typeface="Arial"/>
              </a:rPr>
              <a:t>ﺸ</a:t>
            </a:r>
            <a:r>
              <a:rPr lang="ar-SA" sz="2000" b="1" spc="-30" dirty="0">
                <a:latin typeface="Arial"/>
                <a:ea typeface="Arial"/>
              </a:rPr>
              <a:t>ﻁ</a:t>
            </a:r>
            <a:r>
              <a:rPr lang="ar-SA" sz="2000" b="1" spc="30" dirty="0">
                <a:latin typeface="Arial"/>
                <a:ea typeface="Arial"/>
              </a:rPr>
              <a:t>ﺔ</a:t>
            </a:r>
            <a:r>
              <a:rPr lang="ar-SA" sz="2000" b="1" spc="75" dirty="0">
                <a:latin typeface="Arial"/>
                <a:ea typeface="Arial"/>
              </a:rPr>
              <a:t> </a:t>
            </a:r>
            <a:r>
              <a:rPr lang="ar-SA" sz="2000" b="1" dirty="0">
                <a:latin typeface="Arial"/>
                <a:ea typeface="Arial"/>
              </a:rPr>
              <a:t>ﺍ</a:t>
            </a:r>
            <a:r>
              <a:rPr lang="ar-SA" sz="2000" b="1" spc="15" dirty="0">
                <a:latin typeface="Arial"/>
                <a:ea typeface="Arial"/>
              </a:rPr>
              <a:t>ﻻ</a:t>
            </a:r>
            <a:r>
              <a:rPr lang="ar-SA" sz="2000" b="1" spc="20" dirty="0">
                <a:latin typeface="Arial"/>
                <a:ea typeface="Arial"/>
              </a:rPr>
              <a:t>ﻜ</a:t>
            </a:r>
            <a:r>
              <a:rPr lang="ar-SA" sz="2000" b="1" spc="-15" dirty="0">
                <a:latin typeface="Arial"/>
                <a:ea typeface="Arial"/>
              </a:rPr>
              <a:t>ﺘ</a:t>
            </a:r>
            <a:r>
              <a:rPr lang="ar-SA" sz="2000" b="1" spc="10" dirty="0">
                <a:latin typeface="Arial"/>
                <a:ea typeface="Arial"/>
              </a:rPr>
              <a:t>ﺸ</a:t>
            </a:r>
            <a:r>
              <a:rPr lang="ar-SA" sz="2000" b="1" spc="30" dirty="0">
                <a:latin typeface="Arial"/>
                <a:ea typeface="Arial"/>
              </a:rPr>
              <a:t>ﺎ</a:t>
            </a:r>
            <a:r>
              <a:rPr lang="ar-SA" sz="2000" b="1" spc="-25" dirty="0">
                <a:latin typeface="Arial"/>
                <a:ea typeface="Arial"/>
              </a:rPr>
              <a:t>ﻑ</a:t>
            </a:r>
            <a:r>
              <a:rPr lang="ar-SA" sz="2000" b="1" spc="10" dirty="0">
                <a:latin typeface="Arial"/>
                <a:ea typeface="Arial"/>
              </a:rPr>
              <a:t> </a:t>
            </a:r>
            <a:r>
              <a:rPr lang="ar-SA" sz="2000" b="1" dirty="0">
                <a:latin typeface="Arial"/>
                <a:ea typeface="Arial"/>
              </a:rPr>
              <a:t>ﺒ</a:t>
            </a:r>
            <a:r>
              <a:rPr lang="ar-SA" sz="2000" b="1" spc="20" dirty="0">
                <a:latin typeface="Arial"/>
                <a:ea typeface="Arial"/>
              </a:rPr>
              <a:t>ﻌ</a:t>
            </a:r>
            <a:r>
              <a:rPr lang="ar-SA" sz="2000" b="1" spc="-40" dirty="0">
                <a:latin typeface="Arial"/>
                <a:ea typeface="Arial"/>
              </a:rPr>
              <a:t>ﻨ</a:t>
            </a:r>
            <a:r>
              <a:rPr lang="ar-SA" sz="2000" b="1" spc="30" dirty="0">
                <a:latin typeface="Arial"/>
                <a:ea typeface="Arial"/>
              </a:rPr>
              <a:t>ﺎ</a:t>
            </a:r>
            <a:r>
              <a:rPr lang="ar-SA" sz="2000" b="1" spc="-40" dirty="0">
                <a:latin typeface="Arial"/>
                <a:ea typeface="Arial"/>
              </a:rPr>
              <a:t>ﻴ</a:t>
            </a:r>
            <a:r>
              <a:rPr lang="ar-SA" sz="2000" b="1" spc="30" dirty="0">
                <a:latin typeface="Arial"/>
                <a:ea typeface="Arial"/>
              </a:rPr>
              <a:t>ﺔ</a:t>
            </a:r>
            <a:r>
              <a:rPr lang="ar-SA" sz="2000" b="1" spc="55" dirty="0">
                <a:latin typeface="Arial"/>
                <a:ea typeface="Arial"/>
              </a:rPr>
              <a:t> </a:t>
            </a:r>
            <a:r>
              <a:rPr lang="ar-SA" sz="2000" b="1" dirty="0">
                <a:latin typeface="Arial"/>
                <a:ea typeface="Arial"/>
              </a:rPr>
              <a:t>ﻟ</a:t>
            </a:r>
            <a:r>
              <a:rPr lang="ar-SA" sz="2000" b="1" spc="-15" dirty="0">
                <a:latin typeface="Arial"/>
                <a:ea typeface="Arial"/>
              </a:rPr>
              <a:t>ﺘ</a:t>
            </a:r>
            <a:r>
              <a:rPr lang="ar-SA" sz="2000" b="1" spc="-30" dirty="0">
                <a:latin typeface="Arial"/>
                <a:ea typeface="Arial"/>
              </a:rPr>
              <a:t>ﺤ</a:t>
            </a:r>
            <a:r>
              <a:rPr lang="ar-SA" sz="2000" b="1" spc="-10" dirty="0">
                <a:latin typeface="Arial"/>
                <a:ea typeface="Arial"/>
              </a:rPr>
              <a:t>ﻘ</a:t>
            </a:r>
            <a:r>
              <a:rPr lang="ar-SA" sz="2000" b="1" spc="-40" dirty="0">
                <a:latin typeface="Arial"/>
                <a:ea typeface="Arial"/>
              </a:rPr>
              <a:t>ﻴ</a:t>
            </a:r>
            <a:r>
              <a:rPr lang="ar-SA" sz="2000" b="1" spc="5" dirty="0">
                <a:latin typeface="Arial"/>
                <a:ea typeface="Arial"/>
              </a:rPr>
              <a:t>ﻕ</a:t>
            </a:r>
            <a:r>
              <a:rPr lang="ar-SA" sz="2000" b="1" spc="65" dirty="0">
                <a:latin typeface="Arial"/>
                <a:ea typeface="Arial"/>
              </a:rPr>
              <a:t> </a:t>
            </a:r>
            <a:r>
              <a:rPr lang="ar-SA" sz="2000" b="1" dirty="0">
                <a:latin typeface="Arial"/>
                <a:ea typeface="Arial"/>
              </a:rPr>
              <a:t>ﻓ</a:t>
            </a:r>
            <a:r>
              <a:rPr lang="ar-SA" sz="2000" b="1" spc="5" dirty="0">
                <a:latin typeface="Arial"/>
                <a:ea typeface="Arial"/>
              </a:rPr>
              <a:t>ﺎ</a:t>
            </a:r>
            <a:r>
              <a:rPr lang="ar-SA" sz="2000" b="1" spc="20" dirty="0">
                <a:latin typeface="Arial"/>
                <a:ea typeface="Arial"/>
              </a:rPr>
              <a:t>ﻋ</a:t>
            </a:r>
            <a:r>
              <a:rPr lang="ar-SA" sz="2000" b="1" spc="30" dirty="0">
                <a:latin typeface="Arial"/>
                <a:ea typeface="Arial"/>
              </a:rPr>
              <a:t>ﻠ</a:t>
            </a:r>
            <a:r>
              <a:rPr lang="ar-SA" sz="2000" b="1" spc="-40" dirty="0">
                <a:latin typeface="Arial"/>
                <a:ea typeface="Arial"/>
              </a:rPr>
              <a:t>ﻴ</a:t>
            </a:r>
            <a:r>
              <a:rPr lang="ar-SA" sz="2000" b="1" spc="30" dirty="0">
                <a:latin typeface="Arial"/>
                <a:ea typeface="Arial"/>
              </a:rPr>
              <a:t>ﺔ</a:t>
            </a:r>
            <a:r>
              <a:rPr lang="ar-SA" sz="2000" b="1" spc="75" dirty="0">
                <a:latin typeface="Arial"/>
                <a:ea typeface="Arial"/>
              </a:rPr>
              <a:t> </a:t>
            </a:r>
            <a:r>
              <a:rPr lang="ar-SA" sz="2000" b="1" dirty="0">
                <a:latin typeface="Arial"/>
                <a:ea typeface="Arial"/>
              </a:rPr>
              <a:t>ﺍ</a:t>
            </a:r>
            <a:r>
              <a:rPr lang="ar-SA" sz="2000" b="1" spc="30" dirty="0">
                <a:latin typeface="Arial"/>
                <a:ea typeface="Arial"/>
              </a:rPr>
              <a:t>ﻟ</a:t>
            </a:r>
            <a:r>
              <a:rPr lang="ar-SA" sz="2000" b="1" spc="-40" dirty="0">
                <a:latin typeface="Arial"/>
                <a:ea typeface="Arial"/>
              </a:rPr>
              <a:t>ﺘ</a:t>
            </a:r>
            <a:r>
              <a:rPr lang="ar-SA" sz="2000" b="1" spc="-30" dirty="0">
                <a:latin typeface="Arial"/>
                <a:ea typeface="Arial"/>
              </a:rPr>
              <a:t>ﺩ</a:t>
            </a:r>
            <a:r>
              <a:rPr lang="ar-SA" sz="2000" b="1" spc="5" dirty="0">
                <a:latin typeface="Arial"/>
                <a:ea typeface="Arial"/>
              </a:rPr>
              <a:t>ﺭ</a:t>
            </a:r>
            <a:r>
              <a:rPr lang="ar-SA" sz="2000" b="1" spc="-40" dirty="0">
                <a:latin typeface="Arial"/>
                <a:ea typeface="Arial"/>
              </a:rPr>
              <a:t>ﻴ</a:t>
            </a:r>
            <a:r>
              <a:rPr lang="ar-SA" sz="2000" b="1" spc="-25" dirty="0">
                <a:latin typeface="Arial"/>
                <a:ea typeface="Arial"/>
              </a:rPr>
              <a:t>ﺱ</a:t>
            </a:r>
            <a:r>
              <a:rPr lang="ar-SA" sz="2000" b="1" spc="120" dirty="0">
                <a:latin typeface="Arial"/>
                <a:ea typeface="Arial"/>
              </a:rPr>
              <a:t> </a:t>
            </a:r>
            <a:r>
              <a:rPr lang="ar-SA" sz="2000" b="1" dirty="0">
                <a:latin typeface="Arial"/>
                <a:ea typeface="Arial"/>
              </a:rPr>
              <a:t>،</a:t>
            </a:r>
            <a:r>
              <a:rPr lang="ar-SA" sz="2000" b="1" spc="150" dirty="0">
                <a:latin typeface="Arial"/>
                <a:ea typeface="Arial"/>
              </a:rPr>
              <a:t> </a:t>
            </a:r>
            <a:r>
              <a:rPr lang="ar-SA" sz="2000" b="1" dirty="0" smtClean="0">
                <a:latin typeface="Arial"/>
                <a:ea typeface="Arial"/>
              </a:rPr>
              <a:t>ﺇ</a:t>
            </a:r>
            <a:r>
              <a:rPr lang="ar-SA" sz="2000" b="1" spc="-40" dirty="0" smtClean="0">
                <a:latin typeface="Arial"/>
                <a:ea typeface="Arial"/>
              </a:rPr>
              <a:t>ﻀ</a:t>
            </a:r>
            <a:r>
              <a:rPr lang="ar-SA" sz="2000" b="1" spc="30" dirty="0" smtClean="0">
                <a:latin typeface="Arial"/>
                <a:ea typeface="Arial"/>
              </a:rPr>
              <a:t>ـ</a:t>
            </a:r>
            <a:r>
              <a:rPr lang="ar-SA" sz="2000" b="1" spc="5" dirty="0" smtClean="0">
                <a:latin typeface="Arial"/>
                <a:ea typeface="Arial"/>
              </a:rPr>
              <a:t>ﺎ</a:t>
            </a:r>
            <a:r>
              <a:rPr lang="ar-SA" sz="2000" b="1" spc="15" dirty="0" smtClean="0">
                <a:latin typeface="Arial"/>
                <a:ea typeface="Arial"/>
              </a:rPr>
              <a:t>ﻓ</a:t>
            </a:r>
            <a:r>
              <a:rPr lang="ar-SA" sz="2000" b="1" spc="30" dirty="0" smtClean="0">
                <a:latin typeface="Arial"/>
                <a:ea typeface="Arial"/>
              </a:rPr>
              <a:t>ﺔ</a:t>
            </a:r>
            <a:r>
              <a:rPr lang="en-US" sz="2000" b="1" dirty="0">
                <a:latin typeface="Arial"/>
                <a:ea typeface="Arial"/>
              </a:rPr>
              <a:t> </a:t>
            </a:r>
            <a:r>
              <a:rPr lang="ar-SA" sz="2000" b="1" dirty="0" smtClean="0">
                <a:latin typeface="Arial"/>
                <a:ea typeface="Arial"/>
              </a:rPr>
              <a:t>ﺇﻟﻰ</a:t>
            </a:r>
            <a:r>
              <a:rPr lang="ar-SA" sz="2000" b="1" spc="125" dirty="0" smtClean="0">
                <a:latin typeface="Arial"/>
                <a:ea typeface="Arial"/>
              </a:rPr>
              <a:t> </a:t>
            </a:r>
            <a:r>
              <a:rPr lang="ar-SA" sz="2000" b="1" dirty="0" smtClean="0">
                <a:latin typeface="Arial"/>
                <a:ea typeface="Arial"/>
              </a:rPr>
              <a:t>ﻤﺭﺍﻋﺎﺓ</a:t>
            </a:r>
            <a:r>
              <a:rPr lang="ar-SA" sz="2000" b="1" spc="-10" dirty="0" smtClean="0">
                <a:latin typeface="Arial"/>
                <a:ea typeface="Arial"/>
              </a:rPr>
              <a:t> </a:t>
            </a:r>
            <a:r>
              <a:rPr lang="ar-SA" sz="2000" b="1" dirty="0" smtClean="0">
                <a:latin typeface="Arial"/>
                <a:ea typeface="Arial"/>
              </a:rPr>
              <a:t>ﺘﺘﻁﺎﺒﻕ</a:t>
            </a:r>
            <a:r>
              <a:rPr lang="ar-SA" sz="2000" b="1" spc="-30" dirty="0" smtClean="0">
                <a:latin typeface="Arial"/>
                <a:ea typeface="Arial"/>
              </a:rPr>
              <a:t> </a:t>
            </a:r>
            <a:r>
              <a:rPr lang="ar-SA" sz="2000" b="1" dirty="0" smtClean="0">
                <a:latin typeface="Arial"/>
                <a:ea typeface="Arial"/>
              </a:rPr>
              <a:t>ﻫﺫﻩ</a:t>
            </a:r>
            <a:r>
              <a:rPr lang="ar-SA" sz="2000" b="1" spc="55" dirty="0" smtClean="0">
                <a:latin typeface="Arial"/>
                <a:ea typeface="Arial"/>
              </a:rPr>
              <a:t> </a:t>
            </a:r>
            <a:r>
              <a:rPr lang="ar-SA" sz="2000" b="1" dirty="0" smtClean="0">
                <a:latin typeface="Arial"/>
                <a:ea typeface="Arial"/>
              </a:rPr>
              <a:t>ﺍﻷﻨﺸﻁﺔ</a:t>
            </a:r>
            <a:r>
              <a:rPr lang="ar-SA" sz="2000" b="1" spc="55" dirty="0" smtClean="0">
                <a:latin typeface="Arial"/>
                <a:ea typeface="Arial"/>
              </a:rPr>
              <a:t> </a:t>
            </a:r>
            <a:r>
              <a:rPr lang="ar-SA" sz="2000" b="1" dirty="0" smtClean="0">
                <a:latin typeface="Arial"/>
                <a:ea typeface="Arial"/>
              </a:rPr>
              <a:t>ﻤﻊ</a:t>
            </a:r>
            <a:r>
              <a:rPr lang="ar-SA" sz="2000" b="1" spc="35" dirty="0" smtClean="0">
                <a:latin typeface="Arial"/>
                <a:ea typeface="Arial"/>
              </a:rPr>
              <a:t> </a:t>
            </a:r>
            <a:r>
              <a:rPr lang="ar-SA" sz="2000" b="1" dirty="0" smtClean="0">
                <a:latin typeface="Arial"/>
                <a:ea typeface="Arial"/>
              </a:rPr>
              <a:t>ﻤﺭﺍﺤل</a:t>
            </a:r>
            <a:r>
              <a:rPr lang="ar-SA" sz="2000" b="1" spc="55" dirty="0" smtClean="0">
                <a:latin typeface="Arial"/>
                <a:ea typeface="Arial"/>
              </a:rPr>
              <a:t> </a:t>
            </a:r>
            <a:r>
              <a:rPr lang="ar-SA" sz="2000" b="1" dirty="0" smtClean="0">
                <a:latin typeface="Arial"/>
                <a:ea typeface="Arial"/>
              </a:rPr>
              <a:t>ﺍﻟﺘﻁﻭﺭ</a:t>
            </a:r>
            <a:r>
              <a:rPr lang="ar-SA" sz="2000" b="1" spc="50" dirty="0" smtClean="0">
                <a:latin typeface="Arial"/>
                <a:ea typeface="Arial"/>
              </a:rPr>
              <a:t> </a:t>
            </a:r>
            <a:r>
              <a:rPr lang="ar-SA" sz="2000" b="1" dirty="0" smtClean="0">
                <a:latin typeface="Arial"/>
                <a:ea typeface="Arial"/>
              </a:rPr>
              <a:t>ﺍﻟﻌﻘﻠﻲ</a:t>
            </a:r>
            <a:r>
              <a:rPr lang="ar-SA" sz="2000" b="1" spc="395" dirty="0" smtClean="0">
                <a:latin typeface="Arial"/>
                <a:ea typeface="Arial"/>
              </a:rPr>
              <a:t> </a:t>
            </a:r>
            <a:r>
              <a:rPr lang="ar-SA" sz="2000" b="1" dirty="0" smtClean="0">
                <a:latin typeface="Arial"/>
                <a:ea typeface="Arial"/>
              </a:rPr>
              <a:t>ﻟﻠﺘﻠﻤﻴﺫ</a:t>
            </a:r>
            <a:r>
              <a:rPr lang="ar-SA" sz="2000" b="1" spc="50" dirty="0" smtClean="0">
                <a:latin typeface="Arial"/>
                <a:ea typeface="Arial"/>
              </a:rPr>
              <a:t> </a:t>
            </a:r>
            <a:r>
              <a:rPr lang="ar-SA" sz="2000" b="1" dirty="0" smtClean="0">
                <a:latin typeface="Arial"/>
                <a:ea typeface="Arial"/>
              </a:rPr>
              <a:t>ﻜﻤﺎ</a:t>
            </a:r>
            <a:r>
              <a:rPr lang="ar-SA" sz="2000" b="1" spc="55" dirty="0" smtClean="0">
                <a:latin typeface="Arial"/>
                <a:ea typeface="Arial"/>
              </a:rPr>
              <a:t> </a:t>
            </a:r>
            <a:r>
              <a:rPr lang="ar-SA" sz="2000" b="1" dirty="0" smtClean="0">
                <a:latin typeface="Arial"/>
                <a:ea typeface="Arial"/>
              </a:rPr>
              <a:t>ﻴﺭﻯ</a:t>
            </a:r>
            <a:r>
              <a:rPr lang="ar-SA" sz="2000" b="1" spc="80" dirty="0" smtClean="0">
                <a:latin typeface="Arial"/>
                <a:ea typeface="Arial"/>
              </a:rPr>
              <a:t> </a:t>
            </a:r>
            <a:r>
              <a:rPr lang="ar-SA" sz="2000" b="1" dirty="0" smtClean="0">
                <a:latin typeface="Arial"/>
                <a:ea typeface="Arial"/>
              </a:rPr>
              <a:t>ﺒﻴﺎﺠﻴﻪ</a:t>
            </a:r>
            <a:r>
              <a:rPr lang="ar-SA" sz="2000" b="1" spc="80" dirty="0" smtClean="0">
                <a:latin typeface="Arial"/>
                <a:ea typeface="Arial"/>
              </a:rPr>
              <a:t> </a:t>
            </a:r>
            <a:r>
              <a:rPr lang="ar-SA" sz="2000" b="1" dirty="0" smtClean="0">
                <a:latin typeface="Arial"/>
                <a:ea typeface="Arial"/>
              </a:rPr>
              <a:t>،</a:t>
            </a:r>
            <a:r>
              <a:rPr lang="ar-SA" sz="2000" b="1" spc="145" dirty="0" smtClean="0">
                <a:latin typeface="Arial"/>
                <a:ea typeface="Arial"/>
              </a:rPr>
              <a:t> </a:t>
            </a:r>
            <a:r>
              <a:rPr lang="ar-SA" sz="2000" b="1" dirty="0" smtClean="0">
                <a:latin typeface="Arial"/>
                <a:ea typeface="Arial"/>
              </a:rPr>
              <a:t>ﺃﻭ</a:t>
            </a:r>
            <a:r>
              <a:rPr lang="ar-SA" sz="2000" b="1" spc="55" dirty="0" smtClean="0">
                <a:latin typeface="Arial"/>
                <a:ea typeface="Arial"/>
              </a:rPr>
              <a:t> </a:t>
            </a:r>
            <a:r>
              <a:rPr lang="ar-SA" sz="2000" b="1" dirty="0" smtClean="0">
                <a:latin typeface="Arial"/>
                <a:ea typeface="Arial"/>
              </a:rPr>
              <a:t>ﺘﺼﻨﻴﻔﻬﺎ</a:t>
            </a:r>
            <a:r>
              <a:rPr lang="ar-SA" sz="2000" b="1" spc="80" dirty="0" smtClean="0">
                <a:latin typeface="Arial"/>
                <a:ea typeface="Arial"/>
              </a:rPr>
              <a:t> </a:t>
            </a:r>
            <a:r>
              <a:rPr lang="ar-SA" sz="2000" b="1" dirty="0" smtClean="0">
                <a:latin typeface="Arial"/>
                <a:ea typeface="Arial"/>
              </a:rPr>
              <a:t>ﺒﺤﺴﺏ</a:t>
            </a:r>
            <a:r>
              <a:rPr lang="ar-SA" sz="2000" b="1" spc="70" dirty="0" smtClean="0">
                <a:latin typeface="Arial"/>
                <a:ea typeface="Arial"/>
              </a:rPr>
              <a:t> </a:t>
            </a:r>
            <a:r>
              <a:rPr lang="ar-SA" sz="2000" b="1" dirty="0" smtClean="0">
                <a:latin typeface="Arial"/>
                <a:ea typeface="Arial"/>
              </a:rPr>
              <a:t>ﻁﺒﻴﻌﺔ</a:t>
            </a:r>
            <a:r>
              <a:rPr lang="ar-SA" sz="2000" b="1" spc="120" dirty="0" smtClean="0">
                <a:latin typeface="Arial"/>
                <a:ea typeface="Arial"/>
              </a:rPr>
              <a:t> </a:t>
            </a:r>
            <a:r>
              <a:rPr lang="ar-SA" sz="2000" b="1" dirty="0" smtClean="0">
                <a:latin typeface="Arial"/>
                <a:ea typeface="Arial"/>
              </a:rPr>
              <a:t>ﺍﻟﻤﻭﺍﻀﻴﻊ</a:t>
            </a:r>
            <a:r>
              <a:rPr lang="en-US" sz="2000" b="1" dirty="0">
                <a:latin typeface="Arial"/>
                <a:ea typeface="Arial"/>
              </a:rPr>
              <a:t> </a:t>
            </a:r>
            <a:r>
              <a:rPr lang="ar-SA" sz="2000" b="1" spc="5" dirty="0" smtClean="0">
                <a:latin typeface="Arial"/>
                <a:ea typeface="Arial"/>
              </a:rPr>
              <a:t>ﺍﻟ</a:t>
            </a:r>
            <a:r>
              <a:rPr lang="ar-SA" sz="2000" b="1" spc="-15" dirty="0" smtClean="0">
                <a:latin typeface="Arial"/>
                <a:ea typeface="Arial"/>
              </a:rPr>
              <a:t>ﻨ</a:t>
            </a:r>
            <a:r>
              <a:rPr lang="ar-SA" sz="2000" b="1" spc="-30" dirty="0" smtClean="0">
                <a:latin typeface="Arial"/>
                <a:ea typeface="Arial"/>
              </a:rPr>
              <a:t>ﻅ</a:t>
            </a:r>
            <a:r>
              <a:rPr lang="ar-SA" sz="2000" b="1" spc="5" dirty="0" smtClean="0">
                <a:latin typeface="Arial"/>
                <a:ea typeface="Arial"/>
              </a:rPr>
              <a:t>ﺭ</a:t>
            </a:r>
            <a:r>
              <a:rPr lang="ar-SA" sz="2000" b="1" spc="-40" dirty="0" smtClean="0">
                <a:latin typeface="Arial"/>
                <a:ea typeface="Arial"/>
              </a:rPr>
              <a:t>ﻴ</a:t>
            </a:r>
            <a:r>
              <a:rPr lang="ar-SA" sz="2000" b="1" spc="30" dirty="0" smtClean="0">
                <a:latin typeface="Arial"/>
                <a:ea typeface="Arial"/>
              </a:rPr>
              <a:t>ﺔ</a:t>
            </a:r>
            <a:r>
              <a:rPr lang="ar-SA" sz="2000" b="1" spc="150" dirty="0" smtClean="0">
                <a:latin typeface="Arial"/>
                <a:ea typeface="Arial"/>
              </a:rPr>
              <a:t> </a:t>
            </a:r>
            <a:r>
              <a:rPr lang="ar-SA" sz="2000" b="1" dirty="0">
                <a:latin typeface="Arial"/>
                <a:ea typeface="Arial"/>
              </a:rPr>
              <a:t>ﺍ</a:t>
            </a:r>
            <a:r>
              <a:rPr lang="ar-SA" sz="2000" b="1" spc="30" dirty="0">
                <a:latin typeface="Arial"/>
                <a:ea typeface="Arial"/>
              </a:rPr>
              <a:t>ﻟ</a:t>
            </a:r>
            <a:r>
              <a:rPr lang="ar-SA" sz="2000" b="1" spc="-40" dirty="0">
                <a:latin typeface="Arial"/>
                <a:ea typeface="Arial"/>
              </a:rPr>
              <a:t>ﺘ</a:t>
            </a:r>
            <a:r>
              <a:rPr lang="ar-SA" sz="2000" b="1" spc="-25" dirty="0">
                <a:latin typeface="Arial"/>
                <a:ea typeface="Arial"/>
              </a:rPr>
              <a:t>ﻲ</a:t>
            </a:r>
            <a:r>
              <a:rPr lang="ar-SA" sz="2000" b="1" spc="10" dirty="0">
                <a:latin typeface="Arial"/>
                <a:ea typeface="Arial"/>
              </a:rPr>
              <a:t> </a:t>
            </a:r>
            <a:r>
              <a:rPr lang="ar-SA" sz="2000" b="1" dirty="0">
                <a:latin typeface="Arial"/>
                <a:ea typeface="Arial"/>
              </a:rPr>
              <a:t>ﻴ</a:t>
            </a:r>
            <a:r>
              <a:rPr lang="ar-SA" sz="2000" b="1" spc="-15" dirty="0">
                <a:latin typeface="Arial"/>
                <a:ea typeface="Arial"/>
              </a:rPr>
              <a:t>ﻨ</a:t>
            </a:r>
            <a:r>
              <a:rPr lang="ar-SA" sz="2000" b="1" spc="-40" dirty="0">
                <a:latin typeface="Arial"/>
                <a:ea typeface="Arial"/>
              </a:rPr>
              <a:t>ﺒ</a:t>
            </a:r>
            <a:r>
              <a:rPr lang="ar-SA" sz="2000" b="1" spc="20" dirty="0">
                <a:latin typeface="Arial"/>
                <a:ea typeface="Arial"/>
              </a:rPr>
              <a:t>ﻐ</a:t>
            </a:r>
            <a:r>
              <a:rPr lang="ar-SA" sz="2000" b="1" spc="-25" dirty="0">
                <a:latin typeface="Arial"/>
                <a:ea typeface="Arial"/>
              </a:rPr>
              <a:t>ﻲ</a:t>
            </a:r>
            <a:r>
              <a:rPr lang="ar-SA" sz="2000" b="1" spc="35" dirty="0">
                <a:latin typeface="Arial"/>
                <a:ea typeface="Arial"/>
              </a:rPr>
              <a:t> </a:t>
            </a:r>
            <a:r>
              <a:rPr lang="ar-SA" sz="2000" b="1" dirty="0">
                <a:latin typeface="Arial"/>
                <a:ea typeface="Arial"/>
              </a:rPr>
              <a:t>ﺘ</a:t>
            </a:r>
            <a:r>
              <a:rPr lang="ar-SA" sz="2000" b="1" spc="-5" dirty="0">
                <a:latin typeface="Arial"/>
                <a:ea typeface="Arial"/>
              </a:rPr>
              <a:t>ﻌ</a:t>
            </a:r>
            <a:r>
              <a:rPr lang="ar-SA" sz="2000" b="1" spc="30" dirty="0">
                <a:latin typeface="Arial"/>
                <a:ea typeface="Arial"/>
              </a:rPr>
              <a:t>ﻠ</a:t>
            </a:r>
            <a:r>
              <a:rPr lang="ar-SA" sz="2000" b="1" spc="-40" dirty="0">
                <a:latin typeface="Arial"/>
                <a:ea typeface="Arial"/>
              </a:rPr>
              <a:t>ﻴ</a:t>
            </a:r>
            <a:r>
              <a:rPr lang="ar-SA" sz="2000" b="1" spc="30" dirty="0">
                <a:latin typeface="Arial"/>
                <a:ea typeface="Arial"/>
              </a:rPr>
              <a:t>ﻤ</a:t>
            </a:r>
            <a:r>
              <a:rPr lang="ar-SA" sz="2000" b="1" spc="-15" dirty="0">
                <a:latin typeface="Arial"/>
                <a:ea typeface="Arial"/>
              </a:rPr>
              <a:t>ﻬ</a:t>
            </a:r>
            <a:r>
              <a:rPr lang="ar-SA" sz="2000" b="1" spc="30" dirty="0">
                <a:latin typeface="Arial"/>
                <a:ea typeface="Arial"/>
              </a:rPr>
              <a:t>ﺎ</a:t>
            </a:r>
            <a:r>
              <a:rPr lang="ar-SA" sz="2000" b="1" spc="10" dirty="0">
                <a:latin typeface="Arial"/>
                <a:ea typeface="Arial"/>
              </a:rPr>
              <a:t> </a:t>
            </a:r>
            <a:r>
              <a:rPr lang="ar-SA" sz="2000" b="1" dirty="0">
                <a:latin typeface="Arial"/>
                <a:ea typeface="Arial"/>
              </a:rPr>
              <a:t>ﻭ</a:t>
            </a:r>
            <a:r>
              <a:rPr lang="ar-SA" sz="2000" b="1" spc="-15" dirty="0">
                <a:latin typeface="Arial"/>
                <a:ea typeface="Arial"/>
              </a:rPr>
              <a:t>ﺘ</a:t>
            </a:r>
            <a:r>
              <a:rPr lang="ar-SA" sz="2000" b="1" spc="-5" dirty="0">
                <a:latin typeface="Arial"/>
                <a:ea typeface="Arial"/>
              </a:rPr>
              <a:t>ﻌ</a:t>
            </a:r>
            <a:r>
              <a:rPr lang="ar-SA" sz="2000" b="1" spc="30" dirty="0">
                <a:latin typeface="Arial"/>
                <a:ea typeface="Arial"/>
              </a:rPr>
              <a:t>ﻠﻤ</a:t>
            </a:r>
            <a:r>
              <a:rPr lang="ar-SA" sz="2000" b="1" spc="-15" dirty="0">
                <a:latin typeface="Arial"/>
                <a:ea typeface="Arial"/>
              </a:rPr>
              <a:t>ﻬ</a:t>
            </a:r>
            <a:r>
              <a:rPr lang="ar-SA" sz="2000" b="1" spc="5" dirty="0">
                <a:latin typeface="Arial"/>
                <a:ea typeface="Arial"/>
              </a:rPr>
              <a:t>ﺎ</a:t>
            </a:r>
            <a:r>
              <a:rPr lang="ar-SA" sz="2000" b="1" spc="45" dirty="0">
                <a:latin typeface="Arial"/>
                <a:ea typeface="Arial"/>
              </a:rPr>
              <a:t> </a:t>
            </a:r>
            <a:r>
              <a:rPr lang="ar-SA" sz="2000" b="1" dirty="0">
                <a:latin typeface="Arial"/>
                <a:ea typeface="Arial"/>
              </a:rPr>
              <a:t>ﻜ</a:t>
            </a:r>
            <a:r>
              <a:rPr lang="ar-SA" sz="2000" b="1" spc="30" dirty="0">
                <a:latin typeface="Arial"/>
                <a:ea typeface="Arial"/>
              </a:rPr>
              <a:t>ﻤﺎ</a:t>
            </a:r>
            <a:r>
              <a:rPr lang="ar-SA" sz="2000" b="1" spc="10" dirty="0">
                <a:latin typeface="Arial"/>
                <a:ea typeface="Arial"/>
              </a:rPr>
              <a:t> </a:t>
            </a:r>
            <a:r>
              <a:rPr lang="ar-SA" sz="2000" b="1" dirty="0">
                <a:latin typeface="Arial"/>
                <a:ea typeface="Arial"/>
              </a:rPr>
              <a:t>ﻴ</a:t>
            </a:r>
            <a:r>
              <a:rPr lang="ar-SA" sz="2000" b="1" spc="-10" dirty="0">
                <a:latin typeface="Arial"/>
                <a:ea typeface="Arial"/>
              </a:rPr>
              <a:t>ﻘ</a:t>
            </a:r>
            <a:r>
              <a:rPr lang="ar-SA" sz="2000" b="1" spc="-40" dirty="0">
                <a:latin typeface="Arial"/>
                <a:ea typeface="Arial"/>
              </a:rPr>
              <a:t>ﺘ</a:t>
            </a:r>
            <a:r>
              <a:rPr lang="ar-SA" sz="2000" b="1" spc="5" dirty="0">
                <a:latin typeface="Arial"/>
                <a:ea typeface="Arial"/>
              </a:rPr>
              <a:t>ﺭ</a:t>
            </a:r>
            <a:r>
              <a:rPr lang="ar-SA" sz="2000" b="1" spc="-25" dirty="0">
                <a:latin typeface="Arial"/>
                <a:ea typeface="Arial"/>
              </a:rPr>
              <a:t>ﺡ</a:t>
            </a:r>
            <a:r>
              <a:rPr lang="ar-SA" sz="2000" b="1" spc="-5" dirty="0">
                <a:latin typeface="Arial"/>
                <a:ea typeface="Arial"/>
              </a:rPr>
              <a:t> </a:t>
            </a:r>
            <a:r>
              <a:rPr lang="ar-SA" sz="2000" b="1" dirty="0">
                <a:latin typeface="Arial"/>
                <a:ea typeface="Arial"/>
              </a:rPr>
              <a:t>ﺫ</a:t>
            </a:r>
            <a:r>
              <a:rPr lang="ar-SA" sz="2000" b="1" spc="30" dirty="0">
                <a:latin typeface="Arial"/>
                <a:ea typeface="Arial"/>
              </a:rPr>
              <a:t>ﻟ</a:t>
            </a:r>
            <a:r>
              <a:rPr lang="ar-SA" sz="2000" b="1" spc="20" dirty="0">
                <a:latin typeface="Arial"/>
                <a:ea typeface="Arial"/>
              </a:rPr>
              <a:t>ﻙ</a:t>
            </a:r>
            <a:r>
              <a:rPr lang="ar-SA" sz="2000" b="1" spc="10" dirty="0">
                <a:latin typeface="Arial"/>
                <a:ea typeface="Arial"/>
              </a:rPr>
              <a:t> </a:t>
            </a:r>
            <a:r>
              <a:rPr lang="ar-SA" sz="2000" b="1" dirty="0">
                <a:latin typeface="Arial"/>
                <a:ea typeface="Arial"/>
              </a:rPr>
              <a:t>ﺒ</a:t>
            </a:r>
            <a:r>
              <a:rPr lang="ar-SA" sz="2000" b="1" spc="5" dirty="0">
                <a:latin typeface="Arial"/>
                <a:ea typeface="Arial"/>
              </a:rPr>
              <a:t>ﺭ</a:t>
            </a:r>
            <a:r>
              <a:rPr lang="ar-SA" sz="2000" b="1" spc="-15" dirty="0">
                <a:latin typeface="Arial"/>
                <a:ea typeface="Arial"/>
              </a:rPr>
              <a:t>ﻭﻨ</a:t>
            </a:r>
            <a:r>
              <a:rPr lang="ar-SA" sz="2000" b="1" spc="-20" dirty="0">
                <a:latin typeface="Arial"/>
                <a:ea typeface="Arial"/>
              </a:rPr>
              <a:t>ﺭ</a:t>
            </a:r>
            <a:r>
              <a:rPr lang="ar-SA" sz="2000" b="1" spc="50" dirty="0">
                <a:latin typeface="Arial"/>
                <a:ea typeface="Arial"/>
              </a:rPr>
              <a:t> </a:t>
            </a:r>
            <a:r>
              <a:rPr lang="ar-SA" sz="2000" b="1" dirty="0">
                <a:latin typeface="Arial"/>
                <a:ea typeface="Arial"/>
              </a:rPr>
              <a:t>،</a:t>
            </a:r>
            <a:r>
              <a:rPr lang="ar-SA" sz="2000" b="1" spc="75" dirty="0">
                <a:latin typeface="Arial"/>
                <a:ea typeface="Arial"/>
              </a:rPr>
              <a:t> </a:t>
            </a:r>
            <a:r>
              <a:rPr lang="ar-SA" sz="2000" b="1" dirty="0">
                <a:latin typeface="Arial"/>
                <a:ea typeface="Arial"/>
              </a:rPr>
              <a:t>ﺍ</a:t>
            </a:r>
            <a:r>
              <a:rPr lang="ar-SA" sz="2000" b="1" spc="5" dirty="0">
                <a:latin typeface="Arial"/>
                <a:ea typeface="Arial"/>
              </a:rPr>
              <a:t>ﻟ</a:t>
            </a:r>
            <a:r>
              <a:rPr lang="ar-SA" sz="2000" b="1" spc="-30" dirty="0">
                <a:latin typeface="Arial"/>
                <a:ea typeface="Arial"/>
              </a:rPr>
              <a:t>ﺫﻱ</a:t>
            </a:r>
            <a:r>
              <a:rPr lang="ar-SA" sz="2000" b="1" spc="75" dirty="0">
                <a:latin typeface="Arial"/>
                <a:ea typeface="Arial"/>
              </a:rPr>
              <a:t> </a:t>
            </a:r>
            <a:r>
              <a:rPr lang="ar-SA" sz="2000" b="1" dirty="0">
                <a:latin typeface="Arial"/>
                <a:ea typeface="Arial"/>
              </a:rPr>
              <a:t>ﺍ</a:t>
            </a:r>
            <a:r>
              <a:rPr lang="ar-SA" sz="2000" b="1" spc="-30" dirty="0">
                <a:latin typeface="Arial"/>
                <a:ea typeface="Arial"/>
              </a:rPr>
              <a:t>ﺨ</a:t>
            </a:r>
            <a:r>
              <a:rPr lang="ar-SA" sz="2000" b="1" spc="-15" dirty="0">
                <a:latin typeface="Arial"/>
                <a:ea typeface="Arial"/>
              </a:rPr>
              <a:t>ﺘ</a:t>
            </a:r>
            <a:r>
              <a:rPr lang="ar-SA" sz="2000" b="1" spc="5" dirty="0">
                <a:latin typeface="Arial"/>
                <a:ea typeface="Arial"/>
              </a:rPr>
              <a:t>ﻠ</a:t>
            </a:r>
            <a:r>
              <a:rPr lang="ar-SA" sz="2000" b="1" dirty="0">
                <a:latin typeface="Arial"/>
                <a:ea typeface="Arial"/>
              </a:rPr>
              <a:t>ﻑ</a:t>
            </a:r>
            <a:r>
              <a:rPr lang="ar-SA" sz="2000" b="1" spc="55" dirty="0">
                <a:latin typeface="Arial"/>
                <a:ea typeface="Arial"/>
              </a:rPr>
              <a:t> </a:t>
            </a:r>
            <a:r>
              <a:rPr lang="ar-SA" sz="2000" b="1" dirty="0">
                <a:latin typeface="Arial"/>
                <a:ea typeface="Arial"/>
              </a:rPr>
              <a:t>ﻤ</a:t>
            </a:r>
            <a:r>
              <a:rPr lang="ar-SA" sz="2000" b="1" spc="-35" dirty="0">
                <a:latin typeface="Arial"/>
                <a:ea typeface="Arial"/>
              </a:rPr>
              <a:t>ﻊ</a:t>
            </a:r>
            <a:r>
              <a:rPr lang="ar-SA" sz="2000" b="1" spc="10" dirty="0">
                <a:latin typeface="Arial"/>
                <a:ea typeface="Arial"/>
              </a:rPr>
              <a:t> </a:t>
            </a:r>
            <a:r>
              <a:rPr lang="ar-SA" sz="2000" b="1" dirty="0">
                <a:latin typeface="Arial"/>
                <a:ea typeface="Arial"/>
              </a:rPr>
              <a:t>ﺒ</a:t>
            </a:r>
            <a:r>
              <a:rPr lang="ar-SA" sz="2000" b="1" spc="-15" dirty="0">
                <a:latin typeface="Arial"/>
                <a:ea typeface="Arial"/>
              </a:rPr>
              <a:t>ﻴ</a:t>
            </a:r>
            <a:r>
              <a:rPr lang="ar-SA" sz="2000" b="1" spc="5" dirty="0">
                <a:latin typeface="Arial"/>
                <a:ea typeface="Arial"/>
              </a:rPr>
              <a:t>ﺎ</a:t>
            </a:r>
            <a:r>
              <a:rPr lang="ar-SA" sz="2000" b="1" spc="-30" dirty="0">
                <a:latin typeface="Arial"/>
                <a:ea typeface="Arial"/>
              </a:rPr>
              <a:t>ﺠ</a:t>
            </a:r>
            <a:r>
              <a:rPr lang="ar-SA" sz="2000" b="1" spc="-15" dirty="0">
                <a:latin typeface="Arial"/>
                <a:ea typeface="Arial"/>
              </a:rPr>
              <a:t>ﻴ</a:t>
            </a:r>
            <a:r>
              <a:rPr lang="ar-SA" sz="2000" b="1" spc="30" dirty="0">
                <a:latin typeface="Arial"/>
                <a:ea typeface="Arial"/>
              </a:rPr>
              <a:t>ﻪ</a:t>
            </a:r>
            <a:r>
              <a:rPr lang="ar-SA" sz="2000" b="1" spc="45" dirty="0">
                <a:latin typeface="Arial"/>
                <a:ea typeface="Arial"/>
              </a:rPr>
              <a:t> </a:t>
            </a:r>
            <a:r>
              <a:rPr lang="ar-SA" sz="2000" b="1" dirty="0">
                <a:latin typeface="Arial"/>
                <a:ea typeface="Arial"/>
              </a:rPr>
              <a:t>ﻜ</a:t>
            </a:r>
            <a:r>
              <a:rPr lang="ar-SA" sz="2000" b="1" spc="30" dirty="0">
                <a:latin typeface="Arial"/>
                <a:ea typeface="Arial"/>
              </a:rPr>
              <a:t>ﻤﺎ</a:t>
            </a:r>
            <a:r>
              <a:rPr lang="ar-SA" sz="2000" b="1" spc="75" dirty="0">
                <a:latin typeface="Arial"/>
                <a:ea typeface="Arial"/>
              </a:rPr>
              <a:t> </a:t>
            </a:r>
            <a:r>
              <a:rPr lang="ar-SA" sz="2000" b="1" dirty="0">
                <a:latin typeface="Arial"/>
                <a:ea typeface="Arial"/>
              </a:rPr>
              <a:t>ﺃ</a:t>
            </a:r>
            <a:r>
              <a:rPr lang="ar-SA" sz="2000" b="1" spc="-15" dirty="0">
                <a:latin typeface="Arial"/>
                <a:ea typeface="Arial"/>
              </a:rPr>
              <a:t>ﻭ</a:t>
            </a:r>
            <a:r>
              <a:rPr lang="ar-SA" sz="2000" b="1" spc="-40" dirty="0">
                <a:latin typeface="Arial"/>
                <a:ea typeface="Arial"/>
              </a:rPr>
              <a:t>ﻀ</a:t>
            </a:r>
            <a:r>
              <a:rPr lang="ar-SA" sz="2000" b="1" spc="-30" dirty="0">
                <a:latin typeface="Arial"/>
                <a:ea typeface="Arial"/>
              </a:rPr>
              <a:t>ﺤ</a:t>
            </a:r>
            <a:r>
              <a:rPr lang="ar-SA" sz="2000" b="1" spc="-15" dirty="0">
                <a:latin typeface="Arial"/>
                <a:ea typeface="Arial"/>
              </a:rPr>
              <a:t>ﻨ</a:t>
            </a:r>
            <a:r>
              <a:rPr lang="ar-SA" sz="2000" b="1" spc="5" dirty="0">
                <a:latin typeface="Arial"/>
                <a:ea typeface="Arial"/>
              </a:rPr>
              <a:t>ﺎ</a:t>
            </a:r>
            <a:r>
              <a:rPr lang="ar-SA" sz="2000" b="1" spc="60" dirty="0">
                <a:latin typeface="Arial"/>
                <a:ea typeface="Arial"/>
              </a:rPr>
              <a:t> </a:t>
            </a:r>
            <a:r>
              <a:rPr lang="ar-SA" sz="2000" b="1" dirty="0">
                <a:latin typeface="Arial"/>
                <a:ea typeface="Arial"/>
              </a:rPr>
              <a:t>ﺴ</a:t>
            </a:r>
            <a:r>
              <a:rPr lang="ar-SA" sz="2000" b="1" spc="30" dirty="0">
                <a:latin typeface="Arial"/>
                <a:ea typeface="Arial"/>
              </a:rPr>
              <a:t>ﻠ</a:t>
            </a:r>
            <a:r>
              <a:rPr lang="ar-SA" sz="2000" b="1" spc="-30" dirty="0">
                <a:latin typeface="Arial"/>
                <a:ea typeface="Arial"/>
              </a:rPr>
              <a:t>ﻔ</a:t>
            </a:r>
            <a:r>
              <a:rPr lang="ar-SA" sz="2000" b="1" spc="30" dirty="0">
                <a:latin typeface="Arial"/>
                <a:ea typeface="Arial"/>
              </a:rPr>
              <a:t>ﺎ</a:t>
            </a:r>
            <a:r>
              <a:rPr lang="ar-SA" sz="2000" b="1" spc="115" dirty="0">
                <a:latin typeface="Arial"/>
                <a:ea typeface="Arial"/>
              </a:rPr>
              <a:t> </a:t>
            </a:r>
            <a:r>
              <a:rPr lang="ar-SA" sz="2000" b="1" dirty="0">
                <a:latin typeface="Arial"/>
                <a:ea typeface="Arial"/>
              </a:rPr>
              <a:t>ﻓ</a:t>
            </a:r>
            <a:r>
              <a:rPr lang="ar-SA" sz="2000" b="1" spc="-15" dirty="0">
                <a:latin typeface="Arial"/>
                <a:ea typeface="Arial"/>
              </a:rPr>
              <a:t>ﻴ</a:t>
            </a:r>
            <a:r>
              <a:rPr lang="ar-SA" sz="2000" b="1" spc="5" dirty="0">
                <a:latin typeface="Arial"/>
                <a:ea typeface="Arial"/>
              </a:rPr>
              <a:t>ﻤ</a:t>
            </a:r>
            <a:r>
              <a:rPr lang="ar-SA" sz="2000" b="1" spc="30" dirty="0">
                <a:latin typeface="Arial"/>
                <a:ea typeface="Arial"/>
              </a:rPr>
              <a:t>ﺎ</a:t>
            </a:r>
            <a:r>
              <a:rPr lang="ar-SA" sz="2000" b="1" spc="80" dirty="0">
                <a:latin typeface="Arial"/>
                <a:ea typeface="Arial"/>
              </a:rPr>
              <a:t> </a:t>
            </a:r>
            <a:r>
              <a:rPr lang="ar-SA" sz="2000" b="1" dirty="0">
                <a:latin typeface="Arial"/>
                <a:ea typeface="Arial"/>
              </a:rPr>
              <a:t>ﻴ</a:t>
            </a:r>
            <a:r>
              <a:rPr lang="ar-SA" sz="2000" b="1" spc="-15" dirty="0">
                <a:latin typeface="Arial"/>
                <a:ea typeface="Arial"/>
              </a:rPr>
              <a:t>ﺘ</a:t>
            </a:r>
            <a:r>
              <a:rPr lang="ar-SA" sz="2000" b="1" spc="20" dirty="0">
                <a:latin typeface="Arial"/>
                <a:ea typeface="Arial"/>
              </a:rPr>
              <a:t>ﻌ</a:t>
            </a:r>
            <a:r>
              <a:rPr lang="ar-SA" sz="2000" b="1" spc="5" dirty="0">
                <a:latin typeface="Arial"/>
                <a:ea typeface="Arial"/>
              </a:rPr>
              <a:t>ﻠﻕ</a:t>
            </a:r>
            <a:r>
              <a:rPr lang="ar-SA" sz="2000" b="1" spc="105" dirty="0">
                <a:latin typeface="Arial"/>
                <a:ea typeface="Arial"/>
              </a:rPr>
              <a:t> </a:t>
            </a:r>
            <a:r>
              <a:rPr lang="ar-SA" sz="2000" b="1" dirty="0">
                <a:latin typeface="Arial"/>
                <a:ea typeface="Arial"/>
              </a:rPr>
              <a:t>ﺒ</a:t>
            </a:r>
            <a:r>
              <a:rPr lang="ar-SA" sz="2000" b="1" spc="-30" dirty="0">
                <a:latin typeface="Arial"/>
                <a:ea typeface="Arial"/>
              </a:rPr>
              <a:t>ﺤ</a:t>
            </a:r>
            <a:r>
              <a:rPr lang="ar-SA" sz="2000" b="1" spc="-40" dirty="0">
                <a:latin typeface="Arial"/>
                <a:ea typeface="Arial"/>
              </a:rPr>
              <a:t>ﺘ</a:t>
            </a:r>
            <a:r>
              <a:rPr lang="ar-SA" sz="2000" b="1" spc="30" dirty="0">
                <a:latin typeface="Arial"/>
                <a:ea typeface="Arial"/>
              </a:rPr>
              <a:t>ﻤ</a:t>
            </a:r>
            <a:r>
              <a:rPr lang="ar-SA" sz="2000" b="1" spc="-40" dirty="0">
                <a:latin typeface="Arial"/>
                <a:ea typeface="Arial"/>
              </a:rPr>
              <a:t>ﻴ</a:t>
            </a:r>
            <a:r>
              <a:rPr lang="ar-SA" sz="2000" b="1" spc="30" dirty="0">
                <a:latin typeface="Arial"/>
                <a:ea typeface="Arial"/>
              </a:rPr>
              <a:t>ـﺔ</a:t>
            </a:r>
            <a:r>
              <a:rPr lang="ar-SA" sz="2000" b="1" spc="5" dirty="0">
                <a:latin typeface="Arial"/>
                <a:ea typeface="Arial"/>
              </a:rPr>
              <a:t> </a:t>
            </a:r>
            <a:r>
              <a:rPr lang="ar-SA" sz="2000" b="1" dirty="0">
                <a:latin typeface="Arial"/>
                <a:ea typeface="Arial"/>
              </a:rPr>
              <a:t>ﻤﺭﻭﺭ ﺍﻟﻨﻤﻭ ﺍﻟﻤﻌﺭﻓﻲ ﻟﻠﻁﻔل ﺒﺎﻟﻤﺭﺍﺤل ﺍﻷﺭﺒﻊ ﻭﺍﻋﺘﺒﺭ ﺍﻨﻪ ﺒﻤﻘﺩﻭﺭ ﺍﻷﻁﻔﺎل ﺍﻟﺼﻐﺎﺭ ﺘﻌﻠﻡ ﺒﻨﻴﺔ ﺍﻟﻤﺎﺩﺓ ﺍﻟﻌﻠﻤﻴﺔ ﺒﻁﺭﺍﺌﻕ ﺍﻻﻜﺘﺸﺎﻑ</a:t>
            </a:r>
            <a:r>
              <a:rPr lang="ar-SA" sz="2000" b="1" spc="5" dirty="0">
                <a:latin typeface="Arial"/>
                <a:ea typeface="Arial"/>
              </a:rPr>
              <a:t> </a:t>
            </a:r>
            <a:r>
              <a:rPr lang="ar-SA" sz="2000" b="1" spc="-25" dirty="0">
                <a:latin typeface="Arial"/>
                <a:ea typeface="Arial"/>
              </a:rPr>
              <a:t>ﻓﻲ</a:t>
            </a:r>
            <a:r>
              <a:rPr lang="ar-SA" sz="2000" b="1" spc="150" dirty="0">
                <a:latin typeface="Arial"/>
                <a:ea typeface="Arial"/>
              </a:rPr>
              <a:t> </a:t>
            </a:r>
            <a:r>
              <a:rPr lang="ar-SA" sz="2000" b="1" dirty="0">
                <a:latin typeface="Arial"/>
                <a:ea typeface="Arial"/>
              </a:rPr>
              <a:t>ﺃ</a:t>
            </a:r>
            <a:r>
              <a:rPr lang="ar-SA" sz="2000" b="1" spc="-30" dirty="0">
                <a:latin typeface="Arial"/>
                <a:ea typeface="Arial"/>
              </a:rPr>
              <a:t>ﻱ</a:t>
            </a:r>
            <a:r>
              <a:rPr lang="ar-SA" sz="2000" b="1" spc="80" dirty="0">
                <a:latin typeface="Arial"/>
                <a:ea typeface="Arial"/>
              </a:rPr>
              <a:t> </a:t>
            </a:r>
            <a:r>
              <a:rPr lang="ar-SA" sz="2000" b="1" dirty="0">
                <a:latin typeface="Arial"/>
                <a:ea typeface="Arial"/>
              </a:rPr>
              <a:t>ﻤ</a:t>
            </a:r>
            <a:r>
              <a:rPr lang="ar-SA" sz="2000" b="1" spc="10" dirty="0">
                <a:latin typeface="Arial"/>
                <a:ea typeface="Arial"/>
              </a:rPr>
              <a:t>ﺴ</a:t>
            </a:r>
            <a:r>
              <a:rPr lang="ar-SA" sz="2000" b="1" spc="-15" dirty="0">
                <a:latin typeface="Arial"/>
                <a:ea typeface="Arial"/>
              </a:rPr>
              <a:t>ﺘﻭ</a:t>
            </a:r>
            <a:r>
              <a:rPr lang="ar-SA" sz="2000" b="1" spc="-30" dirty="0">
                <a:latin typeface="Arial"/>
                <a:ea typeface="Arial"/>
              </a:rPr>
              <a:t>ﻯ</a:t>
            </a:r>
            <a:r>
              <a:rPr lang="ar-SA" sz="2000" b="1" spc="25" dirty="0">
                <a:latin typeface="Arial"/>
                <a:ea typeface="Arial"/>
              </a:rPr>
              <a:t> </a:t>
            </a:r>
            <a:r>
              <a:rPr lang="ar-SA" sz="2000" b="1" dirty="0">
                <a:latin typeface="Arial"/>
                <a:ea typeface="Arial"/>
              </a:rPr>
              <a:t>،</a:t>
            </a:r>
            <a:r>
              <a:rPr lang="ar-SA" sz="2000" b="1" spc="35" dirty="0">
                <a:latin typeface="Arial"/>
                <a:ea typeface="Arial"/>
              </a:rPr>
              <a:t> </a:t>
            </a:r>
            <a:r>
              <a:rPr lang="ar-SA" sz="2000" b="1" dirty="0">
                <a:latin typeface="Arial"/>
                <a:ea typeface="Arial"/>
              </a:rPr>
              <a:t>ﻭ</a:t>
            </a:r>
            <a:r>
              <a:rPr lang="ar-SA" sz="2000" b="1" spc="25" dirty="0">
                <a:latin typeface="Arial"/>
                <a:ea typeface="Arial"/>
              </a:rPr>
              <a:t>ﺃ</a:t>
            </a:r>
            <a:r>
              <a:rPr lang="ar-SA" sz="2000" b="1" spc="20" dirty="0">
                <a:latin typeface="Arial"/>
                <a:ea typeface="Arial"/>
              </a:rPr>
              <a:t>ﻥ</a:t>
            </a:r>
            <a:r>
              <a:rPr lang="ar-SA" sz="2000" b="1" spc="75" dirty="0">
                <a:latin typeface="Arial"/>
                <a:ea typeface="Arial"/>
              </a:rPr>
              <a:t> </a:t>
            </a:r>
            <a:r>
              <a:rPr lang="ar-SA" sz="2000" b="1" dirty="0">
                <a:latin typeface="Arial"/>
                <a:ea typeface="Arial"/>
              </a:rPr>
              <a:t>ﺍ</a:t>
            </a:r>
            <a:r>
              <a:rPr lang="ar-SA" sz="2000" b="1" spc="30" dirty="0">
                <a:latin typeface="Arial"/>
                <a:ea typeface="Arial"/>
              </a:rPr>
              <a:t>ﻟ</a:t>
            </a:r>
            <a:r>
              <a:rPr lang="ar-SA" sz="2000" b="1" spc="-40" dirty="0">
                <a:latin typeface="Arial"/>
                <a:ea typeface="Arial"/>
              </a:rPr>
              <a:t>ﻨ</a:t>
            </a:r>
            <a:r>
              <a:rPr lang="ar-SA" sz="2000" b="1" spc="35" dirty="0">
                <a:latin typeface="Arial"/>
                <a:ea typeface="Arial"/>
              </a:rPr>
              <a:t>ﺸ</a:t>
            </a:r>
            <a:r>
              <a:rPr lang="ar-SA" sz="2000" b="1" spc="5" dirty="0">
                <a:latin typeface="Arial"/>
                <a:ea typeface="Arial"/>
              </a:rPr>
              <a:t>ﺎ</a:t>
            </a:r>
            <a:r>
              <a:rPr lang="ar-SA" sz="2000" b="1" spc="-30" dirty="0">
                <a:latin typeface="Arial"/>
                <a:ea typeface="Arial"/>
              </a:rPr>
              <a:t>ﻁ</a:t>
            </a:r>
            <a:r>
              <a:rPr lang="ar-SA" sz="2000" b="1" spc="75" dirty="0">
                <a:latin typeface="Arial"/>
                <a:ea typeface="Arial"/>
              </a:rPr>
              <a:t> </a:t>
            </a:r>
            <a:r>
              <a:rPr lang="ar-SA" sz="2000" b="1" dirty="0">
                <a:latin typeface="Arial"/>
                <a:ea typeface="Arial"/>
              </a:rPr>
              <a:t>ﺍ</a:t>
            </a:r>
            <a:r>
              <a:rPr lang="ar-SA" sz="2000" b="1" spc="30" dirty="0">
                <a:latin typeface="Arial"/>
                <a:ea typeface="Arial"/>
              </a:rPr>
              <a:t>ﻟ</a:t>
            </a:r>
            <a:r>
              <a:rPr lang="ar-SA" sz="2000" b="1" spc="20" dirty="0">
                <a:latin typeface="Arial"/>
                <a:ea typeface="Arial"/>
              </a:rPr>
              <a:t>ﻌ</a:t>
            </a:r>
            <a:r>
              <a:rPr lang="ar-SA" sz="2000" b="1" spc="-30" dirty="0">
                <a:latin typeface="Arial"/>
                <a:ea typeface="Arial"/>
              </a:rPr>
              <a:t>ﻘ</a:t>
            </a:r>
            <a:r>
              <a:rPr lang="ar-SA" sz="2000" b="1" spc="30" dirty="0">
                <a:latin typeface="Arial"/>
                <a:ea typeface="Arial"/>
              </a:rPr>
              <a:t>ﻠ</a:t>
            </a:r>
            <a:r>
              <a:rPr lang="ar-SA" sz="2000" b="1" spc="-25" dirty="0">
                <a:latin typeface="Arial"/>
                <a:ea typeface="Arial"/>
              </a:rPr>
              <a:t>ﻲ</a:t>
            </a:r>
            <a:r>
              <a:rPr lang="ar-SA" sz="2000" b="1" spc="-10" dirty="0">
                <a:latin typeface="Arial"/>
                <a:ea typeface="Arial"/>
              </a:rPr>
              <a:t> </a:t>
            </a:r>
            <a:r>
              <a:rPr lang="ar-SA" sz="2000" b="1" dirty="0">
                <a:latin typeface="Arial"/>
                <a:ea typeface="Arial"/>
              </a:rPr>
              <a:t>ﻫ</a:t>
            </a:r>
            <a:r>
              <a:rPr lang="ar-SA" sz="2000" b="1" spc="-15" dirty="0">
                <a:latin typeface="Arial"/>
                <a:ea typeface="Arial"/>
              </a:rPr>
              <a:t>ﻭ</a:t>
            </a:r>
            <a:r>
              <a:rPr lang="ar-SA" sz="2000" b="1" spc="10" dirty="0">
                <a:latin typeface="Arial"/>
                <a:ea typeface="Arial"/>
              </a:rPr>
              <a:t> </a:t>
            </a:r>
            <a:r>
              <a:rPr lang="ar-SA" sz="2000" b="1" dirty="0">
                <a:latin typeface="Arial"/>
                <a:ea typeface="Arial"/>
              </a:rPr>
              <a:t>ﻨ</a:t>
            </a:r>
            <a:r>
              <a:rPr lang="ar-SA" sz="2000" b="1" spc="-10" dirty="0">
                <a:latin typeface="Arial"/>
                <a:ea typeface="Arial"/>
              </a:rPr>
              <a:t>ﻔ</a:t>
            </a:r>
            <a:r>
              <a:rPr lang="ar-SA" sz="2000" b="1" spc="10" dirty="0">
                <a:latin typeface="Arial"/>
                <a:ea typeface="Arial"/>
              </a:rPr>
              <a:t>ﺴ</a:t>
            </a:r>
            <a:r>
              <a:rPr lang="ar-SA" sz="2000" b="1" spc="30" dirty="0">
                <a:latin typeface="Arial"/>
                <a:ea typeface="Arial"/>
              </a:rPr>
              <a:t>ﻪ</a:t>
            </a:r>
            <a:r>
              <a:rPr lang="ar-SA" sz="2000" b="1" spc="45" dirty="0">
                <a:latin typeface="Arial"/>
                <a:ea typeface="Arial"/>
              </a:rPr>
              <a:t> </a:t>
            </a:r>
            <a:r>
              <a:rPr lang="ar-SA" sz="2000" b="1" dirty="0">
                <a:latin typeface="Arial"/>
                <a:ea typeface="Arial"/>
              </a:rPr>
              <a:t>ﻓﻲ</a:t>
            </a:r>
            <a:r>
              <a:rPr lang="ar-SA" sz="2000" b="1" spc="75" dirty="0">
                <a:latin typeface="Arial"/>
                <a:ea typeface="Arial"/>
              </a:rPr>
              <a:t> </a:t>
            </a:r>
            <a:r>
              <a:rPr lang="ar-SA" sz="2000" b="1" dirty="0">
                <a:latin typeface="Arial"/>
                <a:ea typeface="Arial"/>
              </a:rPr>
              <a:t>ﺃ</a:t>
            </a:r>
            <a:r>
              <a:rPr lang="ar-SA" sz="2000" b="1" spc="-30" dirty="0">
                <a:latin typeface="Arial"/>
                <a:ea typeface="Arial"/>
              </a:rPr>
              <a:t>ﻱ</a:t>
            </a:r>
            <a:r>
              <a:rPr lang="ar-SA" sz="2000" b="1" spc="80" dirty="0">
                <a:latin typeface="Arial"/>
                <a:ea typeface="Arial"/>
              </a:rPr>
              <a:t> </a:t>
            </a:r>
            <a:r>
              <a:rPr lang="ar-SA" sz="2000" b="1" dirty="0">
                <a:latin typeface="Arial"/>
                <a:ea typeface="Arial"/>
              </a:rPr>
              <a:t>ﻤ</a:t>
            </a:r>
            <a:r>
              <a:rPr lang="ar-SA" sz="2000" b="1" spc="-5" dirty="0">
                <a:latin typeface="Arial"/>
                <a:ea typeface="Arial"/>
              </a:rPr>
              <a:t>ﻜ</a:t>
            </a:r>
            <a:r>
              <a:rPr lang="ar-SA" sz="2000" b="1" spc="30" dirty="0">
                <a:latin typeface="Arial"/>
                <a:ea typeface="Arial"/>
              </a:rPr>
              <a:t>ﺎ</a:t>
            </a:r>
            <a:r>
              <a:rPr lang="ar-SA" sz="2000" b="1" spc="20" dirty="0">
                <a:latin typeface="Arial"/>
                <a:ea typeface="Arial"/>
              </a:rPr>
              <a:t>ﻥ</a:t>
            </a:r>
            <a:r>
              <a:rPr lang="ar-SA" sz="2000" b="1" spc="60" dirty="0">
                <a:latin typeface="Arial"/>
                <a:ea typeface="Arial"/>
              </a:rPr>
              <a:t> </a:t>
            </a:r>
            <a:r>
              <a:rPr lang="ar-SA" sz="2000" b="1" dirty="0">
                <a:latin typeface="Arial"/>
                <a:ea typeface="Arial"/>
              </a:rPr>
              <a:t>ﺴ</a:t>
            </a:r>
            <a:r>
              <a:rPr lang="ar-SA" sz="2000" b="1" spc="-15" dirty="0">
                <a:latin typeface="Arial"/>
                <a:ea typeface="Arial"/>
              </a:rPr>
              <a:t>ﻭ</a:t>
            </a:r>
            <a:r>
              <a:rPr lang="ar-SA" sz="2000" b="1" spc="25" dirty="0">
                <a:latin typeface="Arial"/>
                <a:ea typeface="Arial"/>
              </a:rPr>
              <a:t>ﺍ</a:t>
            </a:r>
            <a:r>
              <a:rPr lang="ar-SA" sz="2000" b="1" spc="-35" dirty="0">
                <a:latin typeface="Arial"/>
                <a:ea typeface="Arial"/>
              </a:rPr>
              <a:t>ﺀ</a:t>
            </a:r>
            <a:r>
              <a:rPr lang="ar-SA" sz="2000" b="1" spc="50" dirty="0">
                <a:latin typeface="Arial"/>
                <a:ea typeface="Arial"/>
              </a:rPr>
              <a:t> </a:t>
            </a:r>
            <a:r>
              <a:rPr lang="ar-SA" sz="2000" b="1" dirty="0">
                <a:latin typeface="Arial"/>
                <a:ea typeface="Arial"/>
              </a:rPr>
              <a:t>ﻜ</a:t>
            </a:r>
            <a:r>
              <a:rPr lang="ar-SA" sz="2000" b="1" spc="30" dirty="0">
                <a:latin typeface="Arial"/>
                <a:ea typeface="Arial"/>
              </a:rPr>
              <a:t>ﺎ</a:t>
            </a:r>
            <a:r>
              <a:rPr lang="ar-SA" sz="2000" b="1" spc="20" dirty="0">
                <a:latin typeface="Arial"/>
                <a:ea typeface="Arial"/>
              </a:rPr>
              <a:t>ﻥ</a:t>
            </a:r>
            <a:r>
              <a:rPr lang="ar-SA" sz="2000" b="1" spc="75" dirty="0">
                <a:latin typeface="Arial"/>
                <a:ea typeface="Arial"/>
              </a:rPr>
              <a:t> </a:t>
            </a:r>
            <a:r>
              <a:rPr lang="ar-SA" sz="2000" b="1" dirty="0">
                <a:latin typeface="Arial"/>
                <a:ea typeface="Arial"/>
              </a:rPr>
              <a:t>ﺍ</a:t>
            </a:r>
            <a:r>
              <a:rPr lang="ar-SA" sz="2000" b="1" spc="30" dirty="0">
                <a:latin typeface="Arial"/>
                <a:ea typeface="Arial"/>
              </a:rPr>
              <a:t>ﻟ</a:t>
            </a:r>
            <a:r>
              <a:rPr lang="ar-SA" sz="2000" b="1" spc="-30" dirty="0">
                <a:latin typeface="Arial"/>
                <a:ea typeface="Arial"/>
              </a:rPr>
              <a:t>ﻔ</a:t>
            </a:r>
            <a:r>
              <a:rPr lang="ar-SA" sz="2000" b="1" spc="5" dirty="0">
                <a:latin typeface="Arial"/>
                <a:ea typeface="Arial"/>
              </a:rPr>
              <a:t>ﺭ</a:t>
            </a:r>
            <a:r>
              <a:rPr lang="ar-SA" sz="2000" b="1" spc="-30" dirty="0">
                <a:latin typeface="Arial"/>
                <a:ea typeface="Arial"/>
              </a:rPr>
              <a:t>ﺩ</a:t>
            </a:r>
            <a:r>
              <a:rPr lang="ar-SA" sz="2000" b="1" spc="45" dirty="0">
                <a:latin typeface="Arial"/>
                <a:ea typeface="Arial"/>
              </a:rPr>
              <a:t> </a:t>
            </a:r>
            <a:r>
              <a:rPr lang="ar-SA" sz="2000" b="1" dirty="0">
                <a:latin typeface="Arial"/>
                <a:ea typeface="Arial"/>
              </a:rPr>
              <a:t>ﻓ</a:t>
            </a:r>
            <a:r>
              <a:rPr lang="ar-SA" sz="2000" b="1" spc="-25" dirty="0">
                <a:latin typeface="Arial"/>
                <a:ea typeface="Arial"/>
              </a:rPr>
              <a:t>ﻲ</a:t>
            </a:r>
            <a:r>
              <a:rPr lang="ar-SA" sz="2000" b="1" spc="-160" dirty="0">
                <a:latin typeface="Arial"/>
                <a:ea typeface="Arial"/>
              </a:rPr>
              <a:t> </a:t>
            </a:r>
            <a:r>
              <a:rPr lang="ar-SA" sz="2000" b="1" dirty="0">
                <a:latin typeface="Arial"/>
                <a:ea typeface="Arial"/>
              </a:rPr>
              <a:t> ﺃ</a:t>
            </a:r>
            <a:r>
              <a:rPr lang="ar-SA" sz="2000" b="1" spc="-10" dirty="0">
                <a:latin typeface="Arial"/>
                <a:ea typeface="Arial"/>
              </a:rPr>
              <a:t>ﻗ</a:t>
            </a:r>
            <a:r>
              <a:rPr lang="ar-SA" sz="2000" b="1" spc="-15" dirty="0">
                <a:latin typeface="Arial"/>
                <a:ea typeface="Arial"/>
              </a:rPr>
              <a:t>ﺼ</a:t>
            </a:r>
            <a:r>
              <a:rPr lang="ar-SA" sz="2000" b="1" dirty="0">
                <a:latin typeface="Arial"/>
                <a:ea typeface="Arial"/>
              </a:rPr>
              <a:t>ﻰ</a:t>
            </a:r>
            <a:r>
              <a:rPr lang="ar-SA" sz="2000" b="1" spc="90" dirty="0">
                <a:latin typeface="Arial"/>
                <a:ea typeface="Arial"/>
              </a:rPr>
              <a:t> </a:t>
            </a:r>
            <a:r>
              <a:rPr lang="ar-SA" sz="2000" b="1" dirty="0">
                <a:latin typeface="Arial"/>
                <a:ea typeface="Arial"/>
              </a:rPr>
              <a:t>ﺤ</a:t>
            </a:r>
            <a:r>
              <a:rPr lang="ar-SA" sz="2000" b="1" spc="-55" dirty="0">
                <a:latin typeface="Arial"/>
                <a:ea typeface="Arial"/>
              </a:rPr>
              <a:t>ﺩ</a:t>
            </a:r>
            <a:r>
              <a:rPr lang="ar-SA" sz="2000" b="1" spc="105" dirty="0">
                <a:latin typeface="Arial"/>
                <a:ea typeface="Arial"/>
              </a:rPr>
              <a:t> </a:t>
            </a:r>
            <a:r>
              <a:rPr lang="ar-SA" sz="2000" b="1" dirty="0">
                <a:latin typeface="Arial"/>
                <a:ea typeface="Arial"/>
              </a:rPr>
              <a:t>ﺘ</a:t>
            </a:r>
            <a:r>
              <a:rPr lang="ar-SA" sz="2000" b="1" spc="-40" dirty="0">
                <a:latin typeface="Arial"/>
                <a:ea typeface="Arial"/>
              </a:rPr>
              <a:t>ﻭ</a:t>
            </a:r>
            <a:r>
              <a:rPr lang="ar-SA" sz="2000" b="1" spc="-15" dirty="0">
                <a:latin typeface="Arial"/>
                <a:ea typeface="Arial"/>
              </a:rPr>
              <a:t>ﺼ</a:t>
            </a:r>
            <a:r>
              <a:rPr lang="ar-SA" sz="2000" b="1" spc="5" dirty="0">
                <a:latin typeface="Arial"/>
                <a:ea typeface="Arial"/>
              </a:rPr>
              <a:t>ﻠ</a:t>
            </a:r>
            <a:r>
              <a:rPr lang="ar-SA" sz="2000" b="1" spc="-15" dirty="0">
                <a:latin typeface="Arial"/>
                <a:ea typeface="Arial"/>
              </a:rPr>
              <a:t>ﺕ</a:t>
            </a:r>
            <a:r>
              <a:rPr lang="ar-SA" sz="2000" b="1" spc="145" dirty="0">
                <a:latin typeface="Arial"/>
                <a:ea typeface="Arial"/>
              </a:rPr>
              <a:t> </a:t>
            </a:r>
            <a:r>
              <a:rPr lang="ar-SA" sz="2000" b="1" dirty="0">
                <a:latin typeface="Arial"/>
                <a:ea typeface="Arial"/>
              </a:rPr>
              <a:t>ﺇ</a:t>
            </a:r>
            <a:r>
              <a:rPr lang="ar-SA" sz="2000" b="1" spc="5" dirty="0">
                <a:latin typeface="Arial"/>
                <a:ea typeface="Arial"/>
              </a:rPr>
              <a:t>ﻟ</a:t>
            </a:r>
            <a:r>
              <a:rPr lang="ar-SA" sz="2000" b="1" spc="-15" dirty="0">
                <a:latin typeface="Arial"/>
                <a:ea typeface="Arial"/>
              </a:rPr>
              <a:t>ﻴ</a:t>
            </a:r>
            <a:r>
              <a:rPr lang="ar-SA" sz="2000" b="1" spc="30" dirty="0">
                <a:latin typeface="Arial"/>
                <a:ea typeface="Arial"/>
              </a:rPr>
              <a:t>ﻪ</a:t>
            </a:r>
            <a:r>
              <a:rPr lang="ar-SA" sz="2000" b="1" spc="150" dirty="0">
                <a:latin typeface="Arial"/>
                <a:ea typeface="Arial"/>
              </a:rPr>
              <a:t> </a:t>
            </a:r>
            <a:r>
              <a:rPr lang="ar-SA" sz="2000" b="1" dirty="0">
                <a:latin typeface="Arial"/>
                <a:ea typeface="Arial"/>
              </a:rPr>
              <a:t>ﺍ</a:t>
            </a:r>
            <a:r>
              <a:rPr lang="ar-SA" sz="2000" b="1" spc="30" dirty="0">
                <a:latin typeface="Arial"/>
                <a:ea typeface="Arial"/>
              </a:rPr>
              <a:t>ﻟ</a:t>
            </a:r>
            <a:r>
              <a:rPr lang="ar-SA" sz="2000" b="1" spc="5" dirty="0">
                <a:latin typeface="Arial"/>
                <a:ea typeface="Arial"/>
              </a:rPr>
              <a:t>ﻤ</a:t>
            </a:r>
            <a:r>
              <a:rPr lang="ar-SA" sz="2000" b="1" spc="20" dirty="0">
                <a:latin typeface="Arial"/>
                <a:ea typeface="Arial"/>
              </a:rPr>
              <a:t>ﻌ</a:t>
            </a:r>
            <a:r>
              <a:rPr lang="ar-SA" sz="2000" b="1" spc="5" dirty="0">
                <a:latin typeface="Arial"/>
                <a:ea typeface="Arial"/>
              </a:rPr>
              <a:t>ﺭ</a:t>
            </a:r>
            <a:r>
              <a:rPr lang="ar-SA" sz="2000" b="1" spc="15" dirty="0">
                <a:latin typeface="Arial"/>
                <a:ea typeface="Arial"/>
              </a:rPr>
              <a:t>ﻓ</a:t>
            </a:r>
            <a:r>
              <a:rPr lang="ar-SA" sz="2000" b="1" spc="30" dirty="0">
                <a:latin typeface="Arial"/>
                <a:ea typeface="Arial"/>
              </a:rPr>
              <a:t>ﺔ</a:t>
            </a:r>
            <a:r>
              <a:rPr lang="ar-SA" sz="2000" b="1" spc="115" dirty="0">
                <a:latin typeface="Arial"/>
                <a:ea typeface="Arial"/>
                <a:cs typeface="Times New Roman"/>
              </a:rPr>
              <a:t> </a:t>
            </a:r>
            <a:r>
              <a:rPr lang="en-US" sz="2000" b="1" dirty="0">
                <a:latin typeface="Times New Roman"/>
                <a:ea typeface="Arial"/>
              </a:rPr>
              <a:t>)</a:t>
            </a:r>
            <a:r>
              <a:rPr lang="ar-SA" sz="2000" b="1" spc="-15" dirty="0" smtClean="0">
                <a:latin typeface="Arial"/>
                <a:ea typeface="Arial"/>
              </a:rPr>
              <a:t>ﺒ</a:t>
            </a:r>
            <a:r>
              <a:rPr lang="ar-SA" sz="2000" b="1" spc="5" dirty="0" smtClean="0">
                <a:latin typeface="Arial"/>
                <a:ea typeface="Arial"/>
              </a:rPr>
              <a:t>ﺎ</a:t>
            </a:r>
            <a:r>
              <a:rPr lang="ar-SA" sz="2000" b="1" spc="-30" dirty="0" smtClean="0">
                <a:latin typeface="Arial"/>
                <a:ea typeface="Arial"/>
              </a:rPr>
              <a:t>ﺤ</a:t>
            </a:r>
            <a:r>
              <a:rPr lang="ar-SA" sz="2000" b="1" spc="5" dirty="0" smtClean="0">
                <a:latin typeface="Arial"/>
                <a:ea typeface="Arial"/>
              </a:rPr>
              <a:t>ـ</a:t>
            </a:r>
            <a:r>
              <a:rPr lang="ar-SA" sz="2000" b="1" spc="-15" dirty="0" smtClean="0">
                <a:latin typeface="Arial"/>
                <a:ea typeface="Arial"/>
              </a:rPr>
              <a:t>ﺙ</a:t>
            </a:r>
            <a:r>
              <a:rPr lang="ar-SA" sz="2000" b="1" dirty="0" smtClean="0">
                <a:latin typeface="Arial"/>
                <a:ea typeface="Arial"/>
              </a:rPr>
              <a:t>ﻋﻠﻤﻲ</a:t>
            </a:r>
            <a:r>
              <a:rPr lang="en-US" sz="2000" b="1" dirty="0">
                <a:latin typeface="Times New Roman"/>
                <a:ea typeface="Arial"/>
              </a:rPr>
              <a:t>(</a:t>
            </a:r>
            <a:r>
              <a:rPr lang="en-US" sz="2000" b="1" spc="90" dirty="0">
                <a:latin typeface="Arial"/>
                <a:ea typeface="Arial"/>
              </a:rPr>
              <a:t> </a:t>
            </a:r>
            <a:r>
              <a:rPr lang="ar-SA" sz="2000" b="1" dirty="0">
                <a:latin typeface="Arial"/>
                <a:ea typeface="Arial"/>
              </a:rPr>
              <a:t>ﺃﻭ</a:t>
            </a:r>
            <a:r>
              <a:rPr lang="ar-SA" sz="2000" b="1" spc="55" dirty="0">
                <a:latin typeface="Arial"/>
                <a:ea typeface="Arial"/>
              </a:rPr>
              <a:t> </a:t>
            </a:r>
            <a:r>
              <a:rPr lang="ar-SA" sz="2000" b="1" dirty="0">
                <a:latin typeface="Arial"/>
                <a:ea typeface="Arial"/>
              </a:rPr>
              <a:t>ﻓﻲ</a:t>
            </a:r>
            <a:r>
              <a:rPr lang="ar-SA" sz="2000" b="1" spc="65" dirty="0">
                <a:latin typeface="Arial"/>
                <a:ea typeface="Arial"/>
              </a:rPr>
              <a:t> </a:t>
            </a:r>
            <a:r>
              <a:rPr lang="ar-SA" sz="2000" b="1" dirty="0">
                <a:latin typeface="Arial"/>
                <a:ea typeface="Arial"/>
              </a:rPr>
              <a:t>ﺍﻟﺴﻨﺔ</a:t>
            </a:r>
            <a:r>
              <a:rPr lang="ar-SA" sz="2000" b="1" spc="65" dirty="0">
                <a:latin typeface="Arial"/>
                <a:ea typeface="Arial"/>
              </a:rPr>
              <a:t> </a:t>
            </a:r>
            <a:r>
              <a:rPr lang="ar-SA" sz="2000" b="1" dirty="0">
                <a:latin typeface="Arial"/>
                <a:ea typeface="Arial"/>
              </a:rPr>
              <a:t>ﺍﻟﺜﺎﻟﺜﺔ</a:t>
            </a:r>
            <a:r>
              <a:rPr lang="ar-SA" sz="2000" b="1" spc="60" dirty="0">
                <a:latin typeface="Arial"/>
                <a:ea typeface="Arial"/>
              </a:rPr>
              <a:t> </a:t>
            </a:r>
            <a:r>
              <a:rPr lang="ar-SA" sz="2000" b="1" dirty="0" err="1">
                <a:latin typeface="Arial"/>
                <a:ea typeface="Arial"/>
              </a:rPr>
              <a:t>ﺍﻻﺒﺘﺩﺍﺌﻴﺔ</a:t>
            </a:r>
            <a:r>
              <a:rPr lang="en-US" sz="2000" b="1" dirty="0" smtClean="0">
                <a:latin typeface="Times New Roman"/>
                <a:ea typeface="Arial"/>
              </a:rPr>
              <a:t>.</a:t>
            </a:r>
            <a:endParaRPr lang="ar-IQ" sz="2000" b="1" dirty="0" smtClean="0">
              <a:latin typeface="Times New Roman"/>
              <a:ea typeface="Arial"/>
            </a:endParaRPr>
          </a:p>
          <a:p>
            <a:pPr marR="65405" algn="just">
              <a:spcBef>
                <a:spcPts val="445"/>
              </a:spcBef>
            </a:pPr>
            <a:endParaRPr lang="ar-IQ" sz="2000" b="1" dirty="0">
              <a:effectLst/>
              <a:latin typeface="Times New Roman"/>
              <a:ea typeface="Arial"/>
            </a:endParaRPr>
          </a:p>
          <a:p>
            <a:pPr marR="65405" algn="just">
              <a:spcBef>
                <a:spcPts val="445"/>
              </a:spcBef>
            </a:pPr>
            <a:endParaRPr lang="ar-IQ" sz="2000" b="1" dirty="0" smtClean="0">
              <a:latin typeface="Times New Roman"/>
              <a:ea typeface="Arial"/>
            </a:endParaRPr>
          </a:p>
          <a:p>
            <a:pPr marR="65405" algn="just">
              <a:spcBef>
                <a:spcPts val="445"/>
              </a:spcBef>
            </a:pPr>
            <a:endParaRPr lang="en-US" sz="2000" b="1" dirty="0">
              <a:effectLst/>
              <a:latin typeface="Arial"/>
              <a:ea typeface="Arial"/>
            </a:endParaRPr>
          </a:p>
        </p:txBody>
      </p:sp>
    </p:spTree>
    <p:extLst>
      <p:ext uri="{BB962C8B-B14F-4D97-AF65-F5344CB8AC3E}">
        <p14:creationId xmlns:p14="http://schemas.microsoft.com/office/powerpoint/2010/main" val="90351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4684" y="188640"/>
            <a:ext cx="8901811" cy="5909310"/>
          </a:xfrm>
          <a:prstGeom prst="rect">
            <a:avLst/>
          </a:prstGeom>
          <a:blipFill>
            <a:blip r:embed="rId2">
              <a:alphaModFix amt="16000"/>
            </a:blip>
            <a:stretch>
              <a:fillRect/>
            </a:stretch>
          </a:blipFill>
        </p:spPr>
        <p:style>
          <a:lnRef idx="1">
            <a:schemeClr val="accent5"/>
          </a:lnRef>
          <a:fillRef idx="2">
            <a:schemeClr val="accent5"/>
          </a:fillRef>
          <a:effectRef idx="1">
            <a:schemeClr val="accent5"/>
          </a:effectRef>
          <a:fontRef idx="minor">
            <a:schemeClr val="dk1"/>
          </a:fontRef>
        </p:style>
        <p:txBody>
          <a:bodyPr wrap="square">
            <a:spAutoFit/>
          </a:bodyPr>
          <a:lstStyle/>
          <a:p>
            <a:r>
              <a:rPr lang="ar-IQ" dirty="0"/>
              <a:t>ﺸﻜل </a:t>
            </a:r>
            <a:r>
              <a:rPr lang="ar-IQ" dirty="0" smtClean="0"/>
              <a:t>ﻴﻭﻀﺢ </a:t>
            </a:r>
            <a:r>
              <a:rPr lang="ar-IQ" dirty="0"/>
              <a:t>ﻤﺭﺍﺤل ﺍﻟﻨﻤﻭ ﺍﻟﻌﻘﻠﻲ </a:t>
            </a:r>
            <a:r>
              <a:rPr lang="ar-IQ" dirty="0" smtClean="0"/>
              <a:t>ﻟﺒﺭﻭﻨﺭ</a:t>
            </a:r>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ar-IQ" dirty="0" smtClean="0"/>
          </a:p>
          <a:p>
            <a:endParaRPr lang="ar-IQ" dirty="0"/>
          </a:p>
          <a:p>
            <a:endParaRPr lang="ar-IQ" dirty="0" smtClean="0"/>
          </a:p>
          <a:p>
            <a:endParaRPr lang="ar-IQ" dirty="0"/>
          </a:p>
          <a:p>
            <a:endParaRPr lang="ar-IQ" dirty="0" smtClean="0"/>
          </a:p>
          <a:p>
            <a:endParaRPr lang="ar-IQ" dirty="0"/>
          </a:p>
          <a:p>
            <a:endParaRPr lang="ar-IQ" dirty="0"/>
          </a:p>
        </p:txBody>
      </p:sp>
      <p:sp>
        <p:nvSpPr>
          <p:cNvPr id="5" name="شكل بيضاوي 4"/>
          <p:cNvSpPr/>
          <p:nvPr/>
        </p:nvSpPr>
        <p:spPr>
          <a:xfrm>
            <a:off x="6660232" y="627178"/>
            <a:ext cx="1728192" cy="7920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b="1" dirty="0" smtClean="0"/>
              <a:t>البداية </a:t>
            </a:r>
            <a:endParaRPr lang="en-US" b="1" dirty="0"/>
          </a:p>
        </p:txBody>
      </p:sp>
      <p:sp>
        <p:nvSpPr>
          <p:cNvPr id="6" name="شكل بيضاوي 5"/>
          <p:cNvSpPr/>
          <p:nvPr/>
        </p:nvSpPr>
        <p:spPr>
          <a:xfrm>
            <a:off x="2162470" y="588506"/>
            <a:ext cx="1728192" cy="78559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b="1" dirty="0" smtClean="0"/>
              <a:t>النهاية </a:t>
            </a:r>
            <a:endParaRPr lang="en-US" b="1" dirty="0"/>
          </a:p>
        </p:txBody>
      </p:sp>
      <p:sp>
        <p:nvSpPr>
          <p:cNvPr id="7" name="مستطيل 6"/>
          <p:cNvSpPr/>
          <p:nvPr/>
        </p:nvSpPr>
        <p:spPr>
          <a:xfrm>
            <a:off x="5580112" y="2122013"/>
            <a:ext cx="1944216" cy="10801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b="1" dirty="0" smtClean="0"/>
              <a:t>المرحلة العقلية اكتشاف المعرفة من خلال النشاط والفعل </a:t>
            </a:r>
            <a:endParaRPr lang="en-US" b="1" dirty="0"/>
          </a:p>
        </p:txBody>
      </p:sp>
      <p:sp>
        <p:nvSpPr>
          <p:cNvPr id="8" name="مستطيل 7"/>
          <p:cNvSpPr/>
          <p:nvPr/>
        </p:nvSpPr>
        <p:spPr>
          <a:xfrm>
            <a:off x="1763688" y="2277683"/>
            <a:ext cx="2160240" cy="10441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IQ" b="1" dirty="0" smtClean="0"/>
              <a:t>المرحلة الرمزية اكتساب المعرفة من خلال التمثيل الرمزي </a:t>
            </a:r>
            <a:endParaRPr lang="en-US" b="1" dirty="0"/>
          </a:p>
        </p:txBody>
      </p:sp>
      <p:sp>
        <p:nvSpPr>
          <p:cNvPr id="9" name="مستطيل 8"/>
          <p:cNvSpPr/>
          <p:nvPr/>
        </p:nvSpPr>
        <p:spPr>
          <a:xfrm>
            <a:off x="3635896" y="4149080"/>
            <a:ext cx="2592288"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t>المرحلة الأيقونة اكتساب المعرفة من خلال الصور الذهنية </a:t>
            </a:r>
            <a:endParaRPr lang="en-US" b="1" dirty="0"/>
          </a:p>
        </p:txBody>
      </p:sp>
      <p:sp>
        <p:nvSpPr>
          <p:cNvPr id="10" name="سهم منحني 9"/>
          <p:cNvSpPr/>
          <p:nvPr/>
        </p:nvSpPr>
        <p:spPr>
          <a:xfrm rot="10521984">
            <a:off x="7498651" y="1406100"/>
            <a:ext cx="847194" cy="1360833"/>
          </a:xfrm>
          <a:prstGeom prst="ben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775" y="3247365"/>
            <a:ext cx="950913" cy="166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سهم منحني 10"/>
          <p:cNvSpPr/>
          <p:nvPr/>
        </p:nvSpPr>
        <p:spPr>
          <a:xfrm rot="16016048">
            <a:off x="2419005" y="3578223"/>
            <a:ext cx="1459947" cy="897031"/>
          </a:xfrm>
          <a:prstGeom prst="ben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tx1"/>
              </a:solidFill>
            </a:endParaRPr>
          </a:p>
        </p:txBody>
      </p:sp>
      <p:sp>
        <p:nvSpPr>
          <p:cNvPr id="12" name="سهم لأعلى 11"/>
          <p:cNvSpPr/>
          <p:nvPr/>
        </p:nvSpPr>
        <p:spPr>
          <a:xfrm>
            <a:off x="2843808" y="1419265"/>
            <a:ext cx="305170" cy="858417"/>
          </a:xfrm>
          <a:prstGeom prs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6264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928992" cy="6176050"/>
          </a:xfrm>
          <a:prstGeom prst="rect">
            <a:avLst/>
          </a:prstGeom>
          <a:blipFill>
            <a:blip r:embed="rId2">
              <a:alphaModFix amt="16000"/>
            </a:blip>
            <a:stretch>
              <a:fillRect/>
            </a:stretch>
          </a:blipFill>
        </p:spPr>
        <p:style>
          <a:lnRef idx="1">
            <a:schemeClr val="accent1"/>
          </a:lnRef>
          <a:fillRef idx="2">
            <a:schemeClr val="accent1"/>
          </a:fillRef>
          <a:effectRef idx="1">
            <a:schemeClr val="accent1"/>
          </a:effectRef>
          <a:fontRef idx="minor">
            <a:schemeClr val="dk1"/>
          </a:fontRef>
        </p:style>
        <p:txBody>
          <a:bodyPr wrap="square">
            <a:spAutoFit/>
          </a:bodyPr>
          <a:lstStyle/>
          <a:p>
            <a:pPr marR="65405" algn="just">
              <a:spcBef>
                <a:spcPts val="395"/>
              </a:spcBef>
            </a:pPr>
            <a:r>
              <a:rPr lang="ar-SA" sz="2800" b="1" dirty="0">
                <a:latin typeface="Arial"/>
                <a:ea typeface="Arial"/>
              </a:rPr>
              <a:t>ﺤﺩﺩ</a:t>
            </a:r>
            <a:r>
              <a:rPr lang="ar-SA" sz="2800" b="1" spc="85" dirty="0">
                <a:latin typeface="Arial"/>
                <a:ea typeface="Arial"/>
              </a:rPr>
              <a:t> </a:t>
            </a:r>
            <a:r>
              <a:rPr lang="ar-SA" sz="2800" b="1" dirty="0">
                <a:latin typeface="Arial"/>
                <a:ea typeface="Arial"/>
              </a:rPr>
              <a:t>ﺒﺭﻭﻨﺭ</a:t>
            </a:r>
            <a:r>
              <a:rPr lang="ar-SA" sz="2800" b="1" spc="60" dirty="0">
                <a:latin typeface="Arial"/>
                <a:ea typeface="Arial"/>
              </a:rPr>
              <a:t> </a:t>
            </a:r>
            <a:r>
              <a:rPr lang="ar-SA" sz="2800" b="1" dirty="0">
                <a:latin typeface="Arial"/>
                <a:ea typeface="Arial"/>
              </a:rPr>
              <a:t>ﺜﻼﺙ</a:t>
            </a:r>
            <a:r>
              <a:rPr lang="ar-SA" sz="2800" b="1" spc="100" dirty="0">
                <a:latin typeface="Arial"/>
                <a:ea typeface="Arial"/>
              </a:rPr>
              <a:t> </a:t>
            </a:r>
            <a:r>
              <a:rPr lang="ar-SA" sz="2800" b="1" dirty="0">
                <a:latin typeface="Arial"/>
                <a:ea typeface="Arial"/>
              </a:rPr>
              <a:t>ﻤﺭﺍﺤل</a:t>
            </a:r>
            <a:r>
              <a:rPr lang="ar-SA" sz="2800" b="1" spc="145" dirty="0">
                <a:latin typeface="Arial"/>
                <a:ea typeface="Arial"/>
              </a:rPr>
              <a:t> </a:t>
            </a:r>
            <a:r>
              <a:rPr lang="ar-SA" sz="2800" b="1" dirty="0">
                <a:latin typeface="Arial"/>
                <a:ea typeface="Arial"/>
              </a:rPr>
              <a:t>ﺃﺴﺎﺴﻴﺔ</a:t>
            </a:r>
            <a:r>
              <a:rPr lang="ar-SA" sz="2800" b="1" spc="105" dirty="0">
                <a:latin typeface="Arial"/>
                <a:ea typeface="Arial"/>
              </a:rPr>
              <a:t> </a:t>
            </a:r>
            <a:r>
              <a:rPr lang="ar-SA" sz="2800" b="1" dirty="0">
                <a:latin typeface="Arial"/>
                <a:ea typeface="Arial"/>
              </a:rPr>
              <a:t>ﻟﻠﻨﻤﻭ</a:t>
            </a:r>
            <a:r>
              <a:rPr lang="ar-SA" sz="2800" b="1" spc="125" dirty="0">
                <a:latin typeface="Arial"/>
                <a:ea typeface="Arial"/>
              </a:rPr>
              <a:t> </a:t>
            </a:r>
            <a:r>
              <a:rPr lang="ar-SA" sz="2800" b="1" dirty="0">
                <a:latin typeface="Arial"/>
                <a:ea typeface="Arial"/>
              </a:rPr>
              <a:t>ﺍﻟﻌﻘﻠﻲ</a:t>
            </a:r>
            <a:r>
              <a:rPr lang="ar-SA" sz="2800" b="1" spc="110" dirty="0">
                <a:latin typeface="Arial"/>
                <a:ea typeface="Arial"/>
              </a:rPr>
              <a:t> </a:t>
            </a:r>
            <a:r>
              <a:rPr lang="ar-SA" sz="2800" b="1" dirty="0">
                <a:latin typeface="Arial"/>
                <a:ea typeface="Arial"/>
              </a:rPr>
              <a:t>ﻟﻠﻁﻔل</a:t>
            </a:r>
            <a:r>
              <a:rPr lang="ar-SA" sz="2800" b="1" spc="65" dirty="0">
                <a:latin typeface="Arial"/>
                <a:ea typeface="Arial"/>
              </a:rPr>
              <a:t> </a:t>
            </a:r>
            <a:r>
              <a:rPr lang="ar-SA" sz="2800" b="1" dirty="0">
                <a:latin typeface="Arial"/>
                <a:ea typeface="Arial"/>
              </a:rPr>
              <a:t>ﻫﻲ</a:t>
            </a:r>
            <a:r>
              <a:rPr lang="ar-SA" sz="2800" b="1" spc="55" dirty="0">
                <a:latin typeface="Arial"/>
                <a:ea typeface="Arial"/>
              </a:rPr>
              <a:t> </a:t>
            </a:r>
            <a:r>
              <a:rPr lang="ar-SA" sz="2800" b="1" dirty="0">
                <a:latin typeface="Arial"/>
                <a:ea typeface="Arial"/>
              </a:rPr>
              <a:t>ﻤﺭﺤﻠﺔ</a:t>
            </a:r>
            <a:r>
              <a:rPr lang="ar-SA" sz="2800" b="1" spc="55" dirty="0">
                <a:latin typeface="Arial"/>
                <a:ea typeface="Arial"/>
              </a:rPr>
              <a:t> </a:t>
            </a:r>
            <a:r>
              <a:rPr lang="ar-SA" sz="2800" b="1" dirty="0">
                <a:latin typeface="Arial"/>
                <a:ea typeface="Arial"/>
              </a:rPr>
              <a:t>ﺍﻟﺘﻤﺜﻴل</a:t>
            </a:r>
            <a:r>
              <a:rPr lang="ar-SA" sz="2800" b="1" spc="55" dirty="0">
                <a:latin typeface="Arial"/>
                <a:ea typeface="Arial"/>
              </a:rPr>
              <a:t> </a:t>
            </a:r>
            <a:r>
              <a:rPr lang="ar-SA" sz="2800" b="1" dirty="0">
                <a:latin typeface="Arial"/>
                <a:ea typeface="Arial"/>
              </a:rPr>
              <a:t>ﺍﻟﺤﺴﻲ</a:t>
            </a:r>
            <a:r>
              <a:rPr lang="ar-SA" sz="2800" b="1" spc="-10" dirty="0">
                <a:latin typeface="Arial"/>
                <a:ea typeface="Arial"/>
              </a:rPr>
              <a:t> </a:t>
            </a:r>
            <a:r>
              <a:rPr lang="ar-SA" sz="2800" b="1" dirty="0">
                <a:latin typeface="Arial"/>
                <a:ea typeface="Arial"/>
              </a:rPr>
              <a:t>ﻭﻤﺭﺤﻠﺔ</a:t>
            </a:r>
            <a:r>
              <a:rPr lang="ar-SA" sz="2800" b="1" spc="55" dirty="0">
                <a:latin typeface="Arial"/>
                <a:ea typeface="Arial"/>
              </a:rPr>
              <a:t> </a:t>
            </a:r>
            <a:r>
              <a:rPr lang="ar-SA" sz="2800" b="1" dirty="0">
                <a:latin typeface="Arial"/>
                <a:ea typeface="Arial"/>
              </a:rPr>
              <a:t>ﺍﻟﺘﻤﺜﻴل</a:t>
            </a:r>
            <a:r>
              <a:rPr lang="ar-SA" sz="2800" b="1" spc="80" dirty="0">
                <a:latin typeface="Arial"/>
                <a:ea typeface="Arial"/>
              </a:rPr>
              <a:t> </a:t>
            </a:r>
            <a:r>
              <a:rPr lang="ar-SA" sz="2800" b="1" dirty="0">
                <a:latin typeface="Arial"/>
                <a:ea typeface="Arial"/>
              </a:rPr>
              <a:t>ﺍﻷﻴﻘﻭﻨﻲ</a:t>
            </a:r>
            <a:r>
              <a:rPr lang="ar-SA" sz="2800" b="1" spc="55" dirty="0">
                <a:latin typeface="Arial"/>
                <a:ea typeface="Arial"/>
              </a:rPr>
              <a:t> </a:t>
            </a:r>
            <a:r>
              <a:rPr lang="ar-SA" sz="2800" b="1" dirty="0">
                <a:latin typeface="Arial"/>
                <a:ea typeface="Arial"/>
              </a:rPr>
              <a:t>ﺃﻭ</a:t>
            </a:r>
            <a:r>
              <a:rPr lang="ar-SA" sz="2800" b="1" spc="40" dirty="0">
                <a:latin typeface="Arial"/>
                <a:ea typeface="Arial"/>
              </a:rPr>
              <a:t> </a:t>
            </a:r>
            <a:r>
              <a:rPr lang="ar-SA" sz="2800" b="1" dirty="0" smtClean="0">
                <a:latin typeface="Arial"/>
                <a:ea typeface="Arial"/>
              </a:rPr>
              <a:t>ﺸﺒﻪ</a:t>
            </a:r>
            <a:r>
              <a:rPr lang="ar-IQ" sz="2800" b="1" dirty="0" smtClean="0">
                <a:latin typeface="Arial"/>
                <a:ea typeface="Arial"/>
              </a:rPr>
              <a:t> </a:t>
            </a:r>
            <a:r>
              <a:rPr lang="ar-SA" sz="2800" b="1" dirty="0" smtClean="0">
                <a:latin typeface="Arial"/>
                <a:ea typeface="Arial"/>
              </a:rPr>
              <a:t>ﺍﻟﺤﺴﻲ</a:t>
            </a:r>
            <a:r>
              <a:rPr lang="ar-SA" sz="2800" b="1" spc="20" dirty="0" smtClean="0">
                <a:latin typeface="Arial"/>
                <a:ea typeface="Arial"/>
              </a:rPr>
              <a:t> </a:t>
            </a:r>
            <a:r>
              <a:rPr lang="ar-SA" sz="2800" b="1" dirty="0">
                <a:latin typeface="Arial"/>
                <a:ea typeface="Arial"/>
              </a:rPr>
              <a:t>،</a:t>
            </a:r>
            <a:r>
              <a:rPr lang="ar-SA" sz="2800" b="1" spc="5" dirty="0">
                <a:latin typeface="Arial"/>
                <a:ea typeface="Arial"/>
              </a:rPr>
              <a:t> </a:t>
            </a:r>
            <a:r>
              <a:rPr lang="ar-SA" sz="2800" b="1" dirty="0">
                <a:latin typeface="Arial"/>
                <a:ea typeface="Arial"/>
              </a:rPr>
              <a:t>ﻭﻤﺭﺤﻠﺔ</a:t>
            </a:r>
            <a:r>
              <a:rPr lang="ar-SA" sz="2800" b="1" spc="90" dirty="0">
                <a:latin typeface="Arial"/>
                <a:ea typeface="Arial"/>
              </a:rPr>
              <a:t> </a:t>
            </a:r>
            <a:r>
              <a:rPr lang="ar-SA" sz="2800" b="1" dirty="0">
                <a:latin typeface="Arial"/>
                <a:ea typeface="Arial"/>
              </a:rPr>
              <a:t>ﺍﻟﺘﻤﺜﻴل</a:t>
            </a:r>
            <a:r>
              <a:rPr lang="ar-SA" sz="2800" b="1" spc="95" dirty="0">
                <a:latin typeface="Arial"/>
                <a:ea typeface="Arial"/>
              </a:rPr>
              <a:t> </a:t>
            </a:r>
            <a:r>
              <a:rPr lang="ar-SA" sz="2800" b="1" dirty="0">
                <a:latin typeface="Arial"/>
                <a:ea typeface="Arial"/>
              </a:rPr>
              <a:t>ﺍﻟﺭﻤﺯﻱ</a:t>
            </a:r>
            <a:r>
              <a:rPr lang="ar-SA" sz="2800" b="1" spc="35" dirty="0">
                <a:latin typeface="Arial"/>
                <a:ea typeface="Arial"/>
                <a:cs typeface="Times New Roman"/>
              </a:rPr>
              <a:t> </a:t>
            </a:r>
            <a:r>
              <a:rPr lang="en-US" sz="2800" b="1" dirty="0">
                <a:latin typeface="Times New Roman"/>
                <a:ea typeface="Arial"/>
              </a:rPr>
              <a:t>)</a:t>
            </a:r>
            <a:r>
              <a:rPr lang="ar-SA" sz="2800" b="1" dirty="0">
                <a:latin typeface="Arial"/>
                <a:ea typeface="Arial"/>
              </a:rPr>
              <a:t>ﺍﻟﻤﺠﺭﺩ</a:t>
            </a:r>
            <a:r>
              <a:rPr lang="en-US" sz="2800" b="1" dirty="0" smtClean="0">
                <a:latin typeface="Times New Roman"/>
                <a:ea typeface="Arial"/>
              </a:rPr>
              <a:t>(</a:t>
            </a:r>
            <a:r>
              <a:rPr lang="ar-IQ" sz="2800" b="1" dirty="0" smtClean="0">
                <a:latin typeface="Times New Roman"/>
                <a:ea typeface="Arial"/>
              </a:rPr>
              <a:t> </a:t>
            </a:r>
            <a:r>
              <a:rPr lang="ar-SA" sz="2800" b="1" dirty="0" smtClean="0">
                <a:latin typeface="Arial"/>
                <a:ea typeface="Arial"/>
              </a:rPr>
              <a:t>ﻴﺘﻌﻠﻡ</a:t>
            </a:r>
            <a:r>
              <a:rPr lang="ar-SA" sz="2800" b="1" spc="-25" dirty="0" smtClean="0">
                <a:latin typeface="Arial"/>
                <a:ea typeface="Arial"/>
              </a:rPr>
              <a:t> </a:t>
            </a:r>
            <a:r>
              <a:rPr lang="ar-SA" sz="2800" b="1" dirty="0" smtClean="0">
                <a:latin typeface="Arial"/>
                <a:ea typeface="Arial"/>
              </a:rPr>
              <a:t>ﺍﻷﻁﻔﺎل</a:t>
            </a:r>
            <a:r>
              <a:rPr lang="ar-SA" sz="2800" b="1" spc="-30" dirty="0" smtClean="0">
                <a:latin typeface="Arial"/>
                <a:ea typeface="Arial"/>
              </a:rPr>
              <a:t> </a:t>
            </a:r>
            <a:r>
              <a:rPr lang="ar-SA" sz="2800" b="1" dirty="0" smtClean="0">
                <a:latin typeface="Arial"/>
                <a:ea typeface="Arial"/>
              </a:rPr>
              <a:t>ﻓﻲ</a:t>
            </a:r>
            <a:r>
              <a:rPr lang="ar-SA" sz="2800" b="1" spc="-40" dirty="0" smtClean="0">
                <a:latin typeface="Arial"/>
                <a:ea typeface="Arial"/>
              </a:rPr>
              <a:t> </a:t>
            </a:r>
            <a:r>
              <a:rPr lang="ar-SA" sz="2800" b="1" dirty="0">
                <a:latin typeface="Arial"/>
                <a:ea typeface="Arial"/>
              </a:rPr>
              <a:t>ﻤﺭﺤﻠﺔ</a:t>
            </a:r>
            <a:r>
              <a:rPr lang="ar-SA" sz="2800" b="1" spc="-25" dirty="0">
                <a:latin typeface="Arial"/>
                <a:ea typeface="Arial"/>
              </a:rPr>
              <a:t> </a:t>
            </a:r>
            <a:r>
              <a:rPr lang="ar-SA" sz="2800" b="1" dirty="0">
                <a:latin typeface="Arial"/>
                <a:ea typeface="Arial"/>
              </a:rPr>
              <a:t>ﺍﻟﺘﻤﺜﻴل</a:t>
            </a:r>
            <a:r>
              <a:rPr lang="ar-SA" sz="2800" b="1" spc="-5" dirty="0">
                <a:latin typeface="Arial"/>
                <a:ea typeface="Arial"/>
              </a:rPr>
              <a:t> </a:t>
            </a:r>
            <a:r>
              <a:rPr lang="ar-SA" sz="2800" b="1" dirty="0">
                <a:latin typeface="Arial"/>
                <a:ea typeface="Arial"/>
              </a:rPr>
              <a:t>ﺍﻟﺤﺴﻲ</a:t>
            </a:r>
            <a:r>
              <a:rPr lang="ar-SA" sz="2800" b="1" spc="-25" dirty="0">
                <a:latin typeface="Arial"/>
                <a:ea typeface="Arial"/>
              </a:rPr>
              <a:t> </a:t>
            </a:r>
            <a:r>
              <a:rPr lang="ar-SA" sz="2800" b="1" dirty="0">
                <a:latin typeface="Arial"/>
                <a:ea typeface="Arial"/>
              </a:rPr>
              <a:t>ﺃﻭ</a:t>
            </a:r>
            <a:r>
              <a:rPr lang="ar-SA" sz="2800" b="1" spc="-20" dirty="0">
                <a:latin typeface="Arial"/>
                <a:ea typeface="Arial"/>
              </a:rPr>
              <a:t> </a:t>
            </a:r>
            <a:r>
              <a:rPr lang="ar-SA" sz="2800" b="1" dirty="0">
                <a:latin typeface="Arial"/>
                <a:ea typeface="Arial"/>
              </a:rPr>
              <a:t>ﺍﻟﻌﻤﻠﻲ</a:t>
            </a:r>
            <a:r>
              <a:rPr lang="ar-SA" sz="2800" spc="25" dirty="0">
                <a:latin typeface="Arial"/>
                <a:ea typeface="Arial"/>
                <a:cs typeface="Times New Roman"/>
              </a:rPr>
              <a:t> </a:t>
            </a:r>
            <a:r>
              <a:rPr lang="ar-SA" sz="2800" b="1" dirty="0" smtClean="0">
                <a:latin typeface="Arial"/>
                <a:ea typeface="Arial"/>
              </a:rPr>
              <a:t>ﻭﺍﻟﺘﻲ</a:t>
            </a:r>
            <a:r>
              <a:rPr lang="ar-SA" sz="2800" b="1" spc="-75" dirty="0" smtClean="0">
                <a:latin typeface="Arial"/>
                <a:ea typeface="Arial"/>
              </a:rPr>
              <a:t> </a:t>
            </a:r>
            <a:r>
              <a:rPr lang="ar-SA" sz="2800" b="1" dirty="0">
                <a:latin typeface="Arial"/>
                <a:ea typeface="Arial"/>
              </a:rPr>
              <a:t>ﺘﺒﺩﺃ</a:t>
            </a:r>
            <a:r>
              <a:rPr lang="ar-SA" sz="2800" b="1" spc="-20" dirty="0">
                <a:latin typeface="Arial"/>
                <a:ea typeface="Arial"/>
              </a:rPr>
              <a:t> </a:t>
            </a:r>
            <a:r>
              <a:rPr lang="ar-SA" sz="2800" b="1" dirty="0">
                <a:latin typeface="Arial"/>
                <a:ea typeface="Arial"/>
              </a:rPr>
              <a:t>ﻤﻥ</a:t>
            </a:r>
            <a:r>
              <a:rPr lang="ar-SA" sz="2800" b="1" spc="-35" dirty="0">
                <a:latin typeface="Arial"/>
                <a:ea typeface="Arial"/>
              </a:rPr>
              <a:t> </a:t>
            </a:r>
            <a:r>
              <a:rPr lang="ar-SA" sz="2800" b="1" dirty="0">
                <a:latin typeface="Arial"/>
                <a:ea typeface="Arial"/>
              </a:rPr>
              <a:t>ﺴﻥ</a:t>
            </a:r>
            <a:r>
              <a:rPr lang="ar-SA" sz="2800" b="1" spc="-25" dirty="0">
                <a:latin typeface="Arial"/>
                <a:ea typeface="Arial"/>
              </a:rPr>
              <a:t> </a:t>
            </a:r>
            <a:r>
              <a:rPr lang="ar-SA" sz="2800" b="1" dirty="0">
                <a:latin typeface="Arial"/>
                <a:ea typeface="Arial"/>
              </a:rPr>
              <a:t>ﺍﻟﻤﻴﻼﺩ</a:t>
            </a:r>
            <a:r>
              <a:rPr lang="ar-SA" sz="2800" b="1" spc="-75" dirty="0">
                <a:latin typeface="Arial"/>
                <a:ea typeface="Arial"/>
              </a:rPr>
              <a:t> </a:t>
            </a:r>
            <a:r>
              <a:rPr lang="ar-SA" sz="2800" b="1" dirty="0">
                <a:latin typeface="Arial"/>
                <a:ea typeface="Arial"/>
              </a:rPr>
              <a:t>ﻭﺤﺘﻰ</a:t>
            </a:r>
            <a:r>
              <a:rPr lang="ar-SA" sz="2800" b="1" spc="-25" dirty="0">
                <a:latin typeface="Arial"/>
                <a:ea typeface="Arial"/>
              </a:rPr>
              <a:t> </a:t>
            </a:r>
            <a:r>
              <a:rPr lang="ar-SA" sz="2800" b="1" dirty="0">
                <a:latin typeface="Arial"/>
                <a:ea typeface="Arial"/>
              </a:rPr>
              <a:t>ﺍﻟﺜﺎﻟﺜﺔ</a:t>
            </a:r>
            <a:r>
              <a:rPr lang="ar-SA" sz="2800" b="1" spc="-75" dirty="0">
                <a:latin typeface="Arial"/>
                <a:ea typeface="Arial"/>
              </a:rPr>
              <a:t> </a:t>
            </a:r>
            <a:r>
              <a:rPr lang="ar-SA" sz="2800" b="1" dirty="0" smtClean="0">
                <a:latin typeface="Arial"/>
                <a:ea typeface="Arial"/>
              </a:rPr>
              <a:t>ﻤـﻥ</a:t>
            </a:r>
            <a:r>
              <a:rPr lang="ar-IQ" sz="2800" b="1" dirty="0" smtClean="0">
                <a:latin typeface="Arial"/>
                <a:ea typeface="Arial"/>
              </a:rPr>
              <a:t> </a:t>
            </a:r>
            <a:r>
              <a:rPr lang="ar-SA" sz="2800" b="1" dirty="0" smtClean="0">
                <a:latin typeface="Arial"/>
                <a:ea typeface="Arial"/>
              </a:rPr>
              <a:t>ﺍﻟﻌﻤﺭ</a:t>
            </a:r>
            <a:r>
              <a:rPr lang="ar-SA" sz="2800" b="1" spc="70" dirty="0" smtClean="0">
                <a:latin typeface="Arial"/>
                <a:ea typeface="Arial"/>
              </a:rPr>
              <a:t> </a:t>
            </a:r>
            <a:r>
              <a:rPr lang="ar-SA" sz="2800" b="1" dirty="0">
                <a:latin typeface="Arial"/>
                <a:ea typeface="Arial"/>
              </a:rPr>
              <a:t>ﻤﻥ</a:t>
            </a:r>
            <a:r>
              <a:rPr lang="ar-SA" sz="2800" b="1" spc="25" dirty="0">
                <a:latin typeface="Arial"/>
                <a:ea typeface="Arial"/>
              </a:rPr>
              <a:t> </a:t>
            </a:r>
            <a:r>
              <a:rPr lang="ar-SA" sz="2800" b="1" dirty="0">
                <a:latin typeface="Arial"/>
                <a:ea typeface="Arial"/>
              </a:rPr>
              <a:t>ﺨﻼل</a:t>
            </a:r>
            <a:r>
              <a:rPr lang="ar-SA" sz="2800" b="1" spc="85" dirty="0">
                <a:latin typeface="Arial"/>
                <a:ea typeface="Arial"/>
              </a:rPr>
              <a:t> </a:t>
            </a:r>
            <a:r>
              <a:rPr lang="ar-SA" sz="2800" b="1" dirty="0">
                <a:latin typeface="Arial"/>
                <a:ea typeface="Arial"/>
              </a:rPr>
              <a:t>ﺍﻟﻘﻴﺎﻡ</a:t>
            </a:r>
            <a:r>
              <a:rPr lang="ar-SA" sz="2800" b="1" spc="20" dirty="0">
                <a:latin typeface="Arial"/>
                <a:ea typeface="Arial"/>
              </a:rPr>
              <a:t> </a:t>
            </a:r>
            <a:r>
              <a:rPr lang="ar-SA" sz="2800" b="1" dirty="0">
                <a:latin typeface="Arial"/>
                <a:ea typeface="Arial"/>
              </a:rPr>
              <a:t>ﺒﺄﻓﻌﺎل</a:t>
            </a:r>
            <a:r>
              <a:rPr lang="ar-SA" sz="2800" b="1" spc="45" dirty="0">
                <a:latin typeface="Arial"/>
                <a:ea typeface="Arial"/>
              </a:rPr>
              <a:t> </a:t>
            </a:r>
            <a:r>
              <a:rPr lang="ar-SA" sz="2800" b="1" dirty="0">
                <a:latin typeface="Arial"/>
                <a:ea typeface="Arial"/>
              </a:rPr>
              <a:t>ﻭﺃﻨﺸﻁﺔ</a:t>
            </a:r>
            <a:r>
              <a:rPr lang="ar-SA" sz="2800" b="1" spc="30" dirty="0">
                <a:latin typeface="Arial"/>
                <a:ea typeface="Arial"/>
              </a:rPr>
              <a:t> </a:t>
            </a:r>
            <a:r>
              <a:rPr lang="ar-SA" sz="2800" b="1" dirty="0">
                <a:latin typeface="Arial"/>
                <a:ea typeface="Arial"/>
              </a:rPr>
              <a:t>ﺤﺴﻴﺔ</a:t>
            </a:r>
            <a:r>
              <a:rPr lang="ar-SA" sz="2800" b="1" spc="110" dirty="0">
                <a:latin typeface="Arial"/>
                <a:ea typeface="Arial"/>
              </a:rPr>
              <a:t> </a:t>
            </a:r>
            <a:r>
              <a:rPr lang="ar-SA" sz="2800" b="1" dirty="0">
                <a:latin typeface="Arial"/>
                <a:ea typeface="Arial"/>
              </a:rPr>
              <a:t>ﺃﻭ</a:t>
            </a:r>
            <a:r>
              <a:rPr lang="ar-SA" sz="2800" b="1" spc="115" dirty="0">
                <a:latin typeface="Arial"/>
                <a:ea typeface="Arial"/>
              </a:rPr>
              <a:t> </a:t>
            </a:r>
            <a:r>
              <a:rPr lang="ar-SA" sz="2800" b="1" dirty="0" smtClean="0">
                <a:latin typeface="Arial"/>
                <a:ea typeface="Arial"/>
              </a:rPr>
              <a:t>ﺍﻻﺘﺼﺎل</a:t>
            </a:r>
            <a:r>
              <a:rPr lang="ar-IQ" sz="2800" b="1" spc="85" dirty="0" smtClean="0">
                <a:latin typeface="Arial"/>
                <a:ea typeface="Arial"/>
              </a:rPr>
              <a:t> </a:t>
            </a:r>
            <a:r>
              <a:rPr lang="ar-SA" sz="2800" b="1" dirty="0" smtClean="0">
                <a:latin typeface="Arial"/>
                <a:ea typeface="Arial"/>
              </a:rPr>
              <a:t>ﺍﻟﻤﺒﺎﺸﺭ</a:t>
            </a:r>
            <a:r>
              <a:rPr lang="ar-SA" sz="2800" b="1" spc="15" dirty="0" smtClean="0">
                <a:latin typeface="Arial"/>
                <a:ea typeface="Arial"/>
              </a:rPr>
              <a:t> </a:t>
            </a:r>
            <a:r>
              <a:rPr lang="ar-SA" sz="2800" b="1" dirty="0">
                <a:latin typeface="Arial"/>
                <a:ea typeface="Arial"/>
              </a:rPr>
              <a:t>ﺒﺎﻷﺸﻴﺎﺀ</a:t>
            </a:r>
            <a:r>
              <a:rPr lang="ar-SA" sz="2800" b="1" spc="105" dirty="0">
                <a:latin typeface="Arial"/>
                <a:ea typeface="Arial"/>
                <a:cs typeface="Times New Roman"/>
              </a:rPr>
              <a:t> </a:t>
            </a:r>
            <a:r>
              <a:rPr lang="en-US" sz="2800" b="1" dirty="0" smtClean="0">
                <a:latin typeface="Times New Roman"/>
                <a:ea typeface="Arial"/>
              </a:rPr>
              <a:t>.</a:t>
            </a:r>
            <a:r>
              <a:rPr lang="ar-SA" sz="2800" b="1" spc="-40" dirty="0" smtClean="0">
                <a:latin typeface="Arial"/>
                <a:ea typeface="Arial"/>
              </a:rPr>
              <a:t>ﻭﺘ</a:t>
            </a:r>
            <a:r>
              <a:rPr lang="ar-SA" sz="2800" b="1" spc="-15" dirty="0" smtClean="0">
                <a:latin typeface="Arial"/>
                <a:ea typeface="Arial"/>
              </a:rPr>
              <a:t>ﺒ</a:t>
            </a:r>
            <a:r>
              <a:rPr lang="ar-SA" sz="2800" b="1" spc="-30" dirty="0" smtClean="0">
                <a:latin typeface="Arial"/>
                <a:ea typeface="Arial"/>
              </a:rPr>
              <a:t>ﺩ</a:t>
            </a:r>
            <a:r>
              <a:rPr lang="ar-SA" sz="2800" b="1" spc="25" dirty="0" smtClean="0">
                <a:latin typeface="Arial"/>
                <a:ea typeface="Arial"/>
              </a:rPr>
              <a:t>ﺃ</a:t>
            </a:r>
            <a:r>
              <a:rPr lang="ar-SA" sz="2800" b="1" spc="75" dirty="0" smtClean="0">
                <a:latin typeface="Arial"/>
                <a:ea typeface="Arial"/>
              </a:rPr>
              <a:t> </a:t>
            </a:r>
            <a:r>
              <a:rPr lang="ar-SA" sz="2800" b="1" dirty="0">
                <a:latin typeface="Arial"/>
                <a:ea typeface="Arial"/>
              </a:rPr>
              <a:t>ﻤ</a:t>
            </a:r>
            <a:r>
              <a:rPr lang="ar-SA" sz="2800" b="1" spc="5" dirty="0">
                <a:latin typeface="Arial"/>
                <a:ea typeface="Arial"/>
              </a:rPr>
              <a:t>ﺭ</a:t>
            </a:r>
            <a:r>
              <a:rPr lang="ar-SA" sz="2800" b="1" spc="-30" dirty="0">
                <a:latin typeface="Arial"/>
                <a:ea typeface="Arial"/>
              </a:rPr>
              <a:t>ﺤ</a:t>
            </a:r>
            <a:r>
              <a:rPr lang="ar-SA" sz="2800" b="1" spc="5" dirty="0">
                <a:latin typeface="Arial"/>
                <a:ea typeface="Arial"/>
              </a:rPr>
              <a:t>ﻠ</a:t>
            </a:r>
            <a:r>
              <a:rPr lang="ar-SA" sz="2800" b="1" spc="30" dirty="0">
                <a:latin typeface="Arial"/>
                <a:ea typeface="Arial"/>
              </a:rPr>
              <a:t>ﺔ</a:t>
            </a:r>
            <a:r>
              <a:rPr lang="ar-SA" sz="2800" b="1" spc="75" dirty="0">
                <a:latin typeface="Arial"/>
                <a:ea typeface="Arial"/>
              </a:rPr>
              <a:t> </a:t>
            </a:r>
            <a:r>
              <a:rPr lang="ar-SA" sz="2800" b="1" dirty="0">
                <a:latin typeface="Arial"/>
                <a:ea typeface="Arial"/>
              </a:rPr>
              <a:t>ﺍ</a:t>
            </a:r>
            <a:r>
              <a:rPr lang="ar-SA" sz="2800" b="1" spc="30" dirty="0">
                <a:latin typeface="Arial"/>
                <a:ea typeface="Arial"/>
              </a:rPr>
              <a:t>ﻟ</a:t>
            </a:r>
            <a:r>
              <a:rPr lang="ar-SA" sz="2800" b="1" spc="-40" dirty="0">
                <a:latin typeface="Arial"/>
                <a:ea typeface="Arial"/>
              </a:rPr>
              <a:t>ﺘ</a:t>
            </a:r>
            <a:r>
              <a:rPr lang="ar-SA" sz="2800" b="1" spc="30" dirty="0">
                <a:latin typeface="Arial"/>
                <a:ea typeface="Arial"/>
              </a:rPr>
              <a:t>ﻤ</a:t>
            </a:r>
            <a:r>
              <a:rPr lang="ar-SA" sz="2800" b="1" spc="-40" dirty="0">
                <a:latin typeface="Arial"/>
                <a:ea typeface="Arial"/>
              </a:rPr>
              <a:t>ﺜ</a:t>
            </a:r>
            <a:r>
              <a:rPr lang="ar-SA" sz="2800" b="1" spc="-15" dirty="0">
                <a:latin typeface="Arial"/>
                <a:ea typeface="Arial"/>
              </a:rPr>
              <a:t>ﻴل</a:t>
            </a:r>
            <a:r>
              <a:rPr lang="ar-SA" sz="2800" b="1" spc="75" dirty="0">
                <a:latin typeface="Arial"/>
                <a:ea typeface="Arial"/>
              </a:rPr>
              <a:t> </a:t>
            </a:r>
            <a:r>
              <a:rPr lang="ar-SA" sz="2800" b="1" dirty="0">
                <a:latin typeface="Arial"/>
                <a:ea typeface="Arial"/>
              </a:rPr>
              <a:t>ﺍ</a:t>
            </a:r>
            <a:r>
              <a:rPr lang="ar-SA" sz="2800" b="1" spc="15" dirty="0">
                <a:latin typeface="Arial"/>
                <a:ea typeface="Arial"/>
              </a:rPr>
              <a:t>ﻷ</a:t>
            </a:r>
            <a:r>
              <a:rPr lang="ar-SA" sz="2800" b="1" spc="-40" dirty="0">
                <a:latin typeface="Arial"/>
                <a:ea typeface="Arial"/>
              </a:rPr>
              <a:t>ﻴ</a:t>
            </a:r>
            <a:r>
              <a:rPr lang="ar-SA" sz="2800" b="1" spc="-10" dirty="0">
                <a:latin typeface="Arial"/>
                <a:ea typeface="Arial"/>
              </a:rPr>
              <a:t>ﻘ</a:t>
            </a:r>
            <a:r>
              <a:rPr lang="ar-SA" sz="2800" b="1" spc="-15" dirty="0">
                <a:latin typeface="Arial"/>
                <a:ea typeface="Arial"/>
              </a:rPr>
              <a:t>ﻭﻨ</a:t>
            </a:r>
            <a:r>
              <a:rPr lang="ar-SA" sz="2800" b="1" spc="-25" dirty="0">
                <a:latin typeface="Arial"/>
                <a:ea typeface="Arial"/>
              </a:rPr>
              <a:t>ﻲ</a:t>
            </a:r>
            <a:r>
              <a:rPr lang="ar-SA" sz="2800" b="1" spc="40" dirty="0">
                <a:latin typeface="Arial"/>
                <a:ea typeface="Arial"/>
                <a:cs typeface="Times New Roman"/>
              </a:rPr>
              <a:t> </a:t>
            </a:r>
            <a:r>
              <a:rPr lang="ar-SA" sz="2800" b="1" dirty="0" smtClean="0">
                <a:latin typeface="Arial"/>
                <a:ea typeface="Arial"/>
              </a:rPr>
              <a:t>ﻤ</a:t>
            </a:r>
            <a:r>
              <a:rPr lang="ar-SA" sz="2800" b="1" spc="20" dirty="0" smtClean="0">
                <a:latin typeface="Arial"/>
                <a:ea typeface="Arial"/>
              </a:rPr>
              <a:t>ﻥ</a:t>
            </a:r>
            <a:r>
              <a:rPr lang="ar-SA" sz="2800" b="1" spc="60" dirty="0" smtClean="0">
                <a:latin typeface="Arial"/>
                <a:ea typeface="Arial"/>
              </a:rPr>
              <a:t> </a:t>
            </a:r>
            <a:r>
              <a:rPr lang="ar-SA" sz="2800" b="1" dirty="0">
                <a:latin typeface="Arial"/>
                <a:ea typeface="Arial"/>
              </a:rPr>
              <a:t>ﺴ</a:t>
            </a:r>
            <a:r>
              <a:rPr lang="ar-SA" sz="2800" b="1" spc="20" dirty="0">
                <a:latin typeface="Arial"/>
                <a:ea typeface="Arial"/>
              </a:rPr>
              <a:t>ﻥ</a:t>
            </a:r>
            <a:r>
              <a:rPr lang="ar-SA" sz="2800" b="1" spc="75" dirty="0">
                <a:latin typeface="Arial"/>
                <a:ea typeface="Arial"/>
              </a:rPr>
              <a:t> </a:t>
            </a:r>
            <a:r>
              <a:rPr lang="ar-SA" sz="2800" b="1" dirty="0">
                <a:latin typeface="Arial"/>
                <a:ea typeface="Arial"/>
              </a:rPr>
              <a:t>ﺍ</a:t>
            </a:r>
            <a:r>
              <a:rPr lang="ar-SA" sz="2800" b="1" spc="30" dirty="0">
                <a:latin typeface="Arial"/>
                <a:ea typeface="Arial"/>
              </a:rPr>
              <a:t>ﻟ</a:t>
            </a:r>
            <a:r>
              <a:rPr lang="ar-SA" sz="2800" b="1" spc="-40" dirty="0">
                <a:latin typeface="Arial"/>
                <a:ea typeface="Arial"/>
              </a:rPr>
              <a:t>ﺜ</a:t>
            </a:r>
            <a:r>
              <a:rPr lang="ar-SA" sz="2800" b="1" spc="30" dirty="0">
                <a:latin typeface="Arial"/>
                <a:ea typeface="Arial"/>
              </a:rPr>
              <a:t>ﺎ</a:t>
            </a:r>
            <a:r>
              <a:rPr lang="ar-SA" sz="2800" b="1" spc="5" dirty="0">
                <a:latin typeface="Arial"/>
                <a:ea typeface="Arial"/>
              </a:rPr>
              <a:t>ﻟ</a:t>
            </a:r>
            <a:r>
              <a:rPr lang="ar-SA" sz="2800" b="1" spc="-15" dirty="0">
                <a:latin typeface="Arial"/>
                <a:ea typeface="Arial"/>
              </a:rPr>
              <a:t>ﺜ</a:t>
            </a:r>
            <a:r>
              <a:rPr lang="ar-SA" sz="2800" b="1" spc="5" dirty="0">
                <a:latin typeface="Arial"/>
                <a:ea typeface="Arial"/>
              </a:rPr>
              <a:t>ﺔ</a:t>
            </a:r>
            <a:r>
              <a:rPr lang="ar-SA" sz="2800" b="1" spc="35" dirty="0">
                <a:latin typeface="Arial"/>
                <a:ea typeface="Arial"/>
              </a:rPr>
              <a:t> </a:t>
            </a:r>
            <a:r>
              <a:rPr lang="ar-SA" sz="2800" b="1" dirty="0">
                <a:latin typeface="Arial"/>
                <a:ea typeface="Arial"/>
              </a:rPr>
              <a:t>ﻭ</a:t>
            </a:r>
            <a:r>
              <a:rPr lang="ar-SA" sz="2800" b="1" spc="-30" dirty="0">
                <a:latin typeface="Arial"/>
                <a:ea typeface="Arial"/>
              </a:rPr>
              <a:t>ﺤ</a:t>
            </a:r>
            <a:r>
              <a:rPr lang="ar-SA" sz="2800" b="1" spc="-15" dirty="0">
                <a:latin typeface="Arial"/>
                <a:ea typeface="Arial"/>
              </a:rPr>
              <a:t>ﺘ</a:t>
            </a:r>
            <a:r>
              <a:rPr lang="ar-SA" sz="2800" b="1" dirty="0">
                <a:latin typeface="Arial"/>
                <a:ea typeface="Arial"/>
              </a:rPr>
              <a:t>ﻰ</a:t>
            </a:r>
            <a:r>
              <a:rPr lang="ar-SA" sz="2800" b="1" spc="75" dirty="0">
                <a:latin typeface="Arial"/>
                <a:ea typeface="Arial"/>
              </a:rPr>
              <a:t> </a:t>
            </a:r>
            <a:r>
              <a:rPr lang="ar-SA" sz="2800" b="1" dirty="0">
                <a:latin typeface="Arial"/>
                <a:ea typeface="Arial"/>
              </a:rPr>
              <a:t>ﺍ</a:t>
            </a:r>
            <a:r>
              <a:rPr lang="ar-SA" sz="2800" b="1" spc="5" dirty="0">
                <a:latin typeface="Arial"/>
                <a:ea typeface="Arial"/>
              </a:rPr>
              <a:t>ﻟ</a:t>
            </a:r>
            <a:r>
              <a:rPr lang="ar-SA" sz="2800" b="1" spc="-15" dirty="0">
                <a:latin typeface="Arial"/>
                <a:ea typeface="Arial"/>
              </a:rPr>
              <a:t>ﺜ</a:t>
            </a:r>
            <a:r>
              <a:rPr lang="ar-SA" sz="2800" b="1" spc="5" dirty="0">
                <a:latin typeface="Arial"/>
                <a:ea typeface="Arial"/>
              </a:rPr>
              <a:t>ﺎ</a:t>
            </a:r>
            <a:r>
              <a:rPr lang="ar-SA" sz="2800" b="1" spc="30" dirty="0">
                <a:latin typeface="Arial"/>
                <a:ea typeface="Arial"/>
              </a:rPr>
              <a:t>ﻤ</a:t>
            </a:r>
            <a:r>
              <a:rPr lang="ar-SA" sz="2800" b="1" spc="-15" dirty="0">
                <a:latin typeface="Arial"/>
                <a:ea typeface="Arial"/>
              </a:rPr>
              <a:t>ﻨ</a:t>
            </a:r>
            <a:r>
              <a:rPr lang="ar-SA" sz="2800" b="1" spc="30" dirty="0">
                <a:latin typeface="Arial"/>
                <a:ea typeface="Arial"/>
              </a:rPr>
              <a:t>ﺔ</a:t>
            </a:r>
            <a:r>
              <a:rPr lang="ar-SA" sz="2800" b="1" spc="25" dirty="0">
                <a:latin typeface="Arial"/>
                <a:ea typeface="Arial"/>
              </a:rPr>
              <a:t> </a:t>
            </a:r>
            <a:r>
              <a:rPr lang="ar-SA" sz="2800" b="1" dirty="0">
                <a:latin typeface="Arial"/>
                <a:ea typeface="Arial"/>
              </a:rPr>
              <a:t>،</a:t>
            </a:r>
            <a:r>
              <a:rPr lang="ar-SA" sz="2800" b="1" spc="10" dirty="0">
                <a:latin typeface="Arial"/>
                <a:ea typeface="Arial"/>
              </a:rPr>
              <a:t> </a:t>
            </a:r>
            <a:r>
              <a:rPr lang="ar-SA" sz="2800" b="1" dirty="0">
                <a:latin typeface="Arial"/>
                <a:ea typeface="Arial"/>
              </a:rPr>
              <a:t>ﺘ</a:t>
            </a:r>
            <a:r>
              <a:rPr lang="ar-SA" sz="2800" b="1" spc="-40" dirty="0">
                <a:latin typeface="Arial"/>
                <a:ea typeface="Arial"/>
              </a:rPr>
              <a:t>ﻨ</a:t>
            </a:r>
            <a:r>
              <a:rPr lang="ar-SA" sz="2800" b="1" spc="30" dirty="0">
                <a:latin typeface="Arial"/>
                <a:ea typeface="Arial"/>
              </a:rPr>
              <a:t>ﻤ</a:t>
            </a:r>
            <a:r>
              <a:rPr lang="ar-SA" sz="2800" b="1" spc="-15" dirty="0">
                <a:latin typeface="Arial"/>
                <a:ea typeface="Arial"/>
              </a:rPr>
              <a:t>ﻭ</a:t>
            </a:r>
            <a:r>
              <a:rPr lang="ar-SA" sz="2800" b="1" spc="20" dirty="0">
                <a:latin typeface="Arial"/>
                <a:ea typeface="Arial"/>
              </a:rPr>
              <a:t> </a:t>
            </a:r>
            <a:r>
              <a:rPr lang="ar-SA" sz="2800" b="1" dirty="0">
                <a:latin typeface="Arial"/>
                <a:ea typeface="Arial"/>
              </a:rPr>
              <a:t>ﺨ</a:t>
            </a:r>
            <a:r>
              <a:rPr lang="ar-SA" sz="2800" b="1" spc="20" dirty="0">
                <a:latin typeface="Arial"/>
                <a:ea typeface="Arial"/>
              </a:rPr>
              <a:t>ﻼ</a:t>
            </a:r>
            <a:r>
              <a:rPr lang="ar-SA" sz="2800" b="1" spc="30" dirty="0">
                <a:latin typeface="Arial"/>
                <a:ea typeface="Arial"/>
              </a:rPr>
              <a:t>ﻟ</a:t>
            </a:r>
            <a:r>
              <a:rPr lang="ar-SA" sz="2800" b="1" spc="-40" dirty="0">
                <a:latin typeface="Arial"/>
                <a:ea typeface="Arial"/>
              </a:rPr>
              <a:t>ﻬ</a:t>
            </a:r>
            <a:r>
              <a:rPr lang="ar-SA" sz="2800" b="1" spc="30" dirty="0">
                <a:latin typeface="Arial"/>
                <a:ea typeface="Arial"/>
              </a:rPr>
              <a:t>ﺎ</a:t>
            </a:r>
            <a:r>
              <a:rPr lang="ar-SA" sz="2800" b="1" spc="75" dirty="0">
                <a:latin typeface="Arial"/>
                <a:ea typeface="Arial"/>
              </a:rPr>
              <a:t> </a:t>
            </a:r>
            <a:r>
              <a:rPr lang="ar-SA" sz="2800" b="1" dirty="0">
                <a:latin typeface="Arial"/>
                <a:ea typeface="Arial"/>
              </a:rPr>
              <a:t>ﺍ</a:t>
            </a:r>
            <a:r>
              <a:rPr lang="ar-SA" sz="2800" b="1" spc="30" dirty="0">
                <a:latin typeface="Arial"/>
                <a:ea typeface="Arial"/>
              </a:rPr>
              <a:t>ﻟ</a:t>
            </a:r>
            <a:r>
              <a:rPr lang="ar-SA" sz="2800" b="1" spc="-40" dirty="0">
                <a:latin typeface="Arial"/>
                <a:ea typeface="Arial"/>
              </a:rPr>
              <a:t>ﺒ</a:t>
            </a:r>
            <a:r>
              <a:rPr lang="ar-SA" sz="2800" b="1" spc="-15" dirty="0">
                <a:latin typeface="Arial"/>
                <a:ea typeface="Arial"/>
              </a:rPr>
              <a:t>ﻨ</a:t>
            </a:r>
            <a:r>
              <a:rPr lang="ar-SA" sz="2800" b="1" spc="-40" dirty="0">
                <a:latin typeface="Arial"/>
                <a:ea typeface="Arial"/>
              </a:rPr>
              <a:t>ﻴ</a:t>
            </a:r>
            <a:r>
              <a:rPr lang="ar-SA" sz="2800" b="1" spc="30" dirty="0">
                <a:latin typeface="Arial"/>
                <a:ea typeface="Arial"/>
              </a:rPr>
              <a:t>ﺔ</a:t>
            </a:r>
            <a:r>
              <a:rPr lang="ar-SA" sz="2800" b="1" spc="75" dirty="0">
                <a:latin typeface="Arial"/>
                <a:ea typeface="Arial"/>
              </a:rPr>
              <a:t> </a:t>
            </a:r>
            <a:r>
              <a:rPr lang="ar-SA" sz="2800" b="1" dirty="0">
                <a:latin typeface="Arial"/>
                <a:ea typeface="Arial"/>
              </a:rPr>
              <a:t>ﺍ</a:t>
            </a:r>
            <a:r>
              <a:rPr lang="ar-SA" sz="2800" b="1" spc="30" dirty="0">
                <a:latin typeface="Arial"/>
                <a:ea typeface="Arial"/>
              </a:rPr>
              <a:t>ﻟ</a:t>
            </a:r>
            <a:r>
              <a:rPr lang="ar-SA" sz="2800" b="1" spc="-5" dirty="0">
                <a:latin typeface="Arial"/>
                <a:ea typeface="Arial"/>
              </a:rPr>
              <a:t>ﻌ</a:t>
            </a:r>
            <a:r>
              <a:rPr lang="ar-SA" sz="2800" b="1" spc="-10" dirty="0">
                <a:latin typeface="Arial"/>
                <a:ea typeface="Arial"/>
              </a:rPr>
              <a:t>ﻘ</a:t>
            </a:r>
            <a:r>
              <a:rPr lang="ar-SA" sz="2800" b="1" spc="30" dirty="0">
                <a:latin typeface="Arial"/>
                <a:ea typeface="Arial"/>
              </a:rPr>
              <a:t>ﻠ</a:t>
            </a:r>
            <a:r>
              <a:rPr lang="ar-SA" sz="2800" b="1" spc="-40" dirty="0">
                <a:latin typeface="Arial"/>
                <a:ea typeface="Arial"/>
              </a:rPr>
              <a:t>ﻴ</a:t>
            </a:r>
            <a:r>
              <a:rPr lang="ar-SA" sz="2800" b="1" spc="30" dirty="0">
                <a:latin typeface="Arial"/>
                <a:ea typeface="Arial"/>
              </a:rPr>
              <a:t>ﺔ</a:t>
            </a:r>
            <a:r>
              <a:rPr lang="ar-SA" sz="2800" b="1" spc="55" dirty="0">
                <a:latin typeface="Arial"/>
                <a:ea typeface="Arial"/>
              </a:rPr>
              <a:t> </a:t>
            </a:r>
            <a:r>
              <a:rPr lang="ar-SA" sz="2800" b="1" dirty="0">
                <a:latin typeface="Arial"/>
                <a:ea typeface="Arial"/>
              </a:rPr>
              <a:t>ﻟ</a:t>
            </a:r>
            <a:r>
              <a:rPr lang="ar-SA" sz="2800" b="1" spc="30" dirty="0">
                <a:latin typeface="Arial"/>
                <a:ea typeface="Arial"/>
              </a:rPr>
              <a:t>ﻠ</a:t>
            </a:r>
            <a:r>
              <a:rPr lang="ar-SA" sz="2800" b="1" spc="-30" dirty="0">
                <a:latin typeface="Arial"/>
                <a:ea typeface="Arial"/>
              </a:rPr>
              <a:t>ﻁﻔ</a:t>
            </a:r>
            <a:r>
              <a:rPr lang="ar-SA" sz="2800" b="1" spc="5" dirty="0">
                <a:latin typeface="Arial"/>
                <a:ea typeface="Arial"/>
              </a:rPr>
              <a:t>ـ</a:t>
            </a:r>
            <a:r>
              <a:rPr lang="ar-SA" sz="2800" b="1" spc="-15" dirty="0">
                <a:latin typeface="Arial"/>
                <a:ea typeface="Arial"/>
              </a:rPr>
              <a:t>ل</a:t>
            </a:r>
            <a:r>
              <a:rPr lang="ar-SA" sz="2800" b="1" spc="50" dirty="0">
                <a:latin typeface="Arial"/>
                <a:ea typeface="Arial"/>
              </a:rPr>
              <a:t> </a:t>
            </a:r>
            <a:r>
              <a:rPr lang="ar-SA" sz="2800" b="1" dirty="0">
                <a:latin typeface="Arial"/>
                <a:ea typeface="Arial"/>
              </a:rPr>
              <a:t>، ﻭﺘﺒﺩﺃ ﻤﺭﺤﻠﺔ ﺍﻟﺘﻤﺜﻴل ﺍﻷﻴﻘﻭﻨﻲ </a:t>
            </a:r>
            <a:r>
              <a:rPr lang="ar-SA" sz="2800" b="1" dirty="0" smtClean="0">
                <a:latin typeface="Arial"/>
                <a:ea typeface="Arial"/>
              </a:rPr>
              <a:t>ﻤﻥ </a:t>
            </a:r>
            <a:r>
              <a:rPr lang="ar-SA" sz="2800" b="1" dirty="0">
                <a:latin typeface="Arial"/>
                <a:ea typeface="Arial"/>
              </a:rPr>
              <a:t>ﺴﻥ ﺍﻟﺜﺎﻟﺜﺔ ﻭﺤﺘﻰ ﺍﻟﺜﺎﻤﻨﺔ ، ﺘﻨﻤﻭ ﺨﻼﻟﻬﺎ ﺍﻟﺒﻨﻴﺔ ﺍﻟﻌﻘﻠﻴﺔ ﻟﻠﻁﻔـل ، ﺒﺤﻴﺙ ﻻ ﻴﻜﻭﻥ ﻤﺤﺘﺎﺠﺎﹰ ﺇﻟﻰ ﺘﻌﻠﻡ ﺍﻷﺸﻴﺎﺀ ﻋﻥ ﻁﺭﻴﻕ ﺍﻻﺘﺼﺎل ﺍﻟﻤﺒﺎﺸﺭ ﺒﻬﺎ ﻭﺇﻨﻤﺎ ﻴﻤﻜﻥ ﺃﻥ ﻴﺘﻌﻠﻤﻬﺎ ﻤﻥ ﺨﻼل ﺼﻭﺭ ، ﺃﻭ </a:t>
            </a:r>
            <a:r>
              <a:rPr lang="ar-SA" sz="2800" b="1" dirty="0" smtClean="0">
                <a:latin typeface="Arial"/>
                <a:ea typeface="Arial"/>
              </a:rPr>
              <a:t>ﺭﺴﻭﻡ</a:t>
            </a:r>
            <a:r>
              <a:rPr lang="ar-IQ" sz="2800" b="1" dirty="0" smtClean="0">
                <a:latin typeface="Arial"/>
                <a:ea typeface="Arial"/>
              </a:rPr>
              <a:t> </a:t>
            </a:r>
            <a:r>
              <a:rPr lang="ar-SA" sz="2800" b="1" dirty="0" smtClean="0">
                <a:latin typeface="Arial"/>
                <a:ea typeface="Arial"/>
              </a:rPr>
              <a:t>ﺃﻭ </a:t>
            </a:r>
            <a:r>
              <a:rPr lang="ar-SA" sz="2800" b="1" dirty="0">
                <a:latin typeface="Arial"/>
                <a:ea typeface="Arial"/>
              </a:rPr>
              <a:t>ﺃﻓﻼﻡ ، ﺇﻀﺎﻓﺔ ﺇﻟﻰ ﻗﺩﺭﺘﻪ ﻋﻠﻰ ﺘﻜﻭﻴﻥ ﺼﻭﺭ ﺫﻫﻨﻴﺔ ﻋﻨﻬﺎ .</a:t>
            </a:r>
          </a:p>
          <a:p>
            <a:pPr marR="65405" algn="just">
              <a:spcBef>
                <a:spcPts val="395"/>
              </a:spcBef>
            </a:pPr>
            <a:r>
              <a:rPr lang="ar-SA" sz="2800" b="1" dirty="0">
                <a:latin typeface="Arial"/>
                <a:ea typeface="Arial"/>
              </a:rPr>
              <a:t>ﻭﻴﻜﻭﻥ  ﺍﻟﻁﻔل ﺒﻌﺩ ﺴﻥ ﺍﻟﺜﺎﻤﻨﺔ ﻓﻲ ﻤﺭﺤﻠﺔ ﺍﻟﺘﻤﺜﻴل ﺍﻟﺭﻤﺯﻱ ﻗﺎﺩﺭﺍﹰ ﻋﻠﻰ ﺍﻟﺘﻌﺎﻤل ﻤﻊ ﺍﻷﺸﻴﺎﺀ ﻤﻥ ﺨﻼل ﺍﻟﺘﻤﺜﻴل ﺍﻟﺭﻤﺯﻱ ﻟﻬـﺎ ، ﻓﻴﺘﻔﺎﻋل ﻤﻊ ﺍﻟﻜﻠﻤﺎﺕ ﻭﺍﻷﺭﻗﺎﻡ ﺒﺩﻻﹰ ﻋﻥ ﺍﻟﺼﻭﺭ ، ﺃﻱ ﻗﺩﺭﺓ ﺍﻟﻁﻔل ﻋﻠﻰ ﺍﻻﻨﺘﻘﺎل ﻤﻥ ﻤﺭﺤﻠﺔ ﺍﻟﺘﻌﻠﻡ ﺍﻟﺤﺴﻲ </a:t>
            </a:r>
            <a:r>
              <a:rPr lang="ar-SA" sz="2800" b="1" dirty="0" smtClean="0">
                <a:latin typeface="Arial"/>
                <a:ea typeface="Arial"/>
              </a:rPr>
              <a:t>ﺇﻟﻰ</a:t>
            </a:r>
            <a:r>
              <a:rPr lang="ar-IQ" sz="2800" b="1" dirty="0" smtClean="0">
                <a:latin typeface="Arial"/>
                <a:ea typeface="Arial"/>
              </a:rPr>
              <a:t> </a:t>
            </a:r>
            <a:r>
              <a:rPr lang="ar-SA" sz="2800" b="1" dirty="0" smtClean="0">
                <a:latin typeface="Arial"/>
                <a:ea typeface="Arial"/>
              </a:rPr>
              <a:t>ﻤﺭﺤﻠﺔ ﺍﻟﺘﻔﻜﻴﺭﺍﻟﻤﺠﺭﺩ </a:t>
            </a:r>
            <a:r>
              <a:rPr lang="ar-SA" sz="2800" b="1" dirty="0">
                <a:latin typeface="Arial"/>
                <a:ea typeface="Arial"/>
              </a:rPr>
              <a:t>.</a:t>
            </a:r>
            <a:endParaRPr lang="en-US" sz="2800" b="1" dirty="0">
              <a:effectLst/>
              <a:latin typeface="Arial"/>
              <a:ea typeface="Arial"/>
            </a:endParaRPr>
          </a:p>
        </p:txBody>
      </p:sp>
    </p:spTree>
    <p:extLst>
      <p:ext uri="{BB962C8B-B14F-4D97-AF65-F5344CB8AC3E}">
        <p14:creationId xmlns:p14="http://schemas.microsoft.com/office/powerpoint/2010/main" val="3023538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2250" y="188640"/>
            <a:ext cx="8832237" cy="6696705"/>
          </a:xfrm>
          <a:prstGeom prst="rect">
            <a:avLst/>
          </a:prstGeom>
          <a:blipFill>
            <a:blip r:embed="rId2">
              <a:alphaModFix amt="16000"/>
            </a:blip>
            <a:stretch>
              <a:fillRect/>
            </a:stretch>
          </a:blipFill>
        </p:spPr>
        <p:txBody>
          <a:bodyPr wrap="square">
            <a:spAutoFit/>
          </a:bodyPr>
          <a:lstStyle/>
          <a:p>
            <a:pPr marR="76835">
              <a:spcBef>
                <a:spcPts val="1025"/>
              </a:spcBef>
            </a:pPr>
            <a:r>
              <a:rPr lang="ar-SA" sz="2800" b="1" kern="0" dirty="0">
                <a:solidFill>
                  <a:srgbClr val="FF0000"/>
                </a:solidFill>
                <a:uFill>
                  <a:solidFill>
                    <a:srgbClr val="000000"/>
                  </a:solidFill>
                </a:uFill>
                <a:latin typeface="Arial"/>
                <a:ea typeface="Arial"/>
              </a:rPr>
              <a:t>ﺘﻁﺒﻴﻘﺎﺕ</a:t>
            </a:r>
            <a:r>
              <a:rPr lang="ar-SA" sz="2800" b="1" kern="0" spc="220" dirty="0">
                <a:solidFill>
                  <a:srgbClr val="FF0000"/>
                </a:solidFill>
                <a:uFill>
                  <a:solidFill>
                    <a:srgbClr val="000000"/>
                  </a:solidFill>
                </a:uFill>
                <a:latin typeface="Arial"/>
                <a:ea typeface="Arial"/>
              </a:rPr>
              <a:t> </a:t>
            </a:r>
            <a:r>
              <a:rPr lang="ar-SA" sz="2800" b="1" kern="0" dirty="0">
                <a:solidFill>
                  <a:srgbClr val="FF0000"/>
                </a:solidFill>
                <a:uFill>
                  <a:solidFill>
                    <a:srgbClr val="000000"/>
                  </a:solidFill>
                </a:uFill>
                <a:latin typeface="Arial"/>
                <a:ea typeface="Arial"/>
              </a:rPr>
              <a:t>ﻨﻅﺭﻴﺔ</a:t>
            </a:r>
            <a:r>
              <a:rPr lang="ar-SA" sz="2800" b="1" kern="0" spc="220" dirty="0">
                <a:solidFill>
                  <a:srgbClr val="FF0000"/>
                </a:solidFill>
                <a:uFill>
                  <a:solidFill>
                    <a:srgbClr val="000000"/>
                  </a:solidFill>
                </a:uFill>
                <a:latin typeface="Arial"/>
                <a:ea typeface="Arial"/>
              </a:rPr>
              <a:t> </a:t>
            </a:r>
            <a:r>
              <a:rPr lang="ar-SA" sz="2800" b="1" kern="0" dirty="0">
                <a:solidFill>
                  <a:srgbClr val="FF0000"/>
                </a:solidFill>
                <a:uFill>
                  <a:solidFill>
                    <a:srgbClr val="000000"/>
                  </a:solidFill>
                </a:uFill>
                <a:latin typeface="Arial"/>
                <a:ea typeface="Arial"/>
              </a:rPr>
              <a:t>ﺒﺭﻭﻨﺭ</a:t>
            </a:r>
            <a:r>
              <a:rPr lang="ar-SA" sz="2800" b="1" kern="0" spc="230" dirty="0">
                <a:solidFill>
                  <a:srgbClr val="FF0000"/>
                </a:solidFill>
                <a:uFill>
                  <a:solidFill>
                    <a:srgbClr val="000000"/>
                  </a:solidFill>
                </a:uFill>
                <a:latin typeface="Arial"/>
                <a:ea typeface="Arial"/>
                <a:cs typeface="Times New Roman"/>
              </a:rPr>
              <a:t> </a:t>
            </a:r>
            <a:r>
              <a:rPr lang="en-US" sz="2800" b="1" kern="0" dirty="0">
                <a:solidFill>
                  <a:srgbClr val="FF0000"/>
                </a:solidFill>
                <a:uFill>
                  <a:solidFill>
                    <a:srgbClr val="000000"/>
                  </a:solidFill>
                </a:uFill>
                <a:latin typeface="Times New Roman"/>
                <a:ea typeface="Arial"/>
              </a:rPr>
              <a:t>:</a:t>
            </a:r>
            <a:endParaRPr lang="en-US" sz="2800" b="1" kern="0" dirty="0">
              <a:solidFill>
                <a:srgbClr val="FF0000"/>
              </a:solidFill>
              <a:uFill>
                <a:solidFill>
                  <a:srgbClr val="000000"/>
                </a:solidFill>
              </a:uFill>
              <a:latin typeface="Arial"/>
              <a:ea typeface="Arial"/>
            </a:endParaRPr>
          </a:p>
          <a:p>
            <a:pPr marR="65405" algn="just">
              <a:spcBef>
                <a:spcPts val="1055"/>
              </a:spcBef>
            </a:pPr>
            <a:r>
              <a:rPr lang="ar-SA" sz="2800" b="1" spc="-40" dirty="0">
                <a:latin typeface="Arial"/>
                <a:ea typeface="Arial"/>
              </a:rPr>
              <a:t>ﺍﻨ</a:t>
            </a:r>
            <a:r>
              <a:rPr lang="ar-SA" sz="2800" b="1" spc="-15" dirty="0">
                <a:latin typeface="Arial"/>
                <a:ea typeface="Arial"/>
              </a:rPr>
              <a:t>ﺘ</a:t>
            </a:r>
            <a:r>
              <a:rPr lang="ar-SA" sz="2800" b="1" spc="-30" dirty="0">
                <a:latin typeface="Arial"/>
                <a:ea typeface="Arial"/>
              </a:rPr>
              <a:t>ﻘﺩ</a:t>
            </a:r>
            <a:r>
              <a:rPr lang="ar-SA" sz="2800" b="1" spc="90" dirty="0">
                <a:latin typeface="Arial"/>
                <a:ea typeface="Arial"/>
              </a:rPr>
              <a:t> </a:t>
            </a:r>
            <a:r>
              <a:rPr lang="ar-SA" sz="2800" b="1" dirty="0">
                <a:latin typeface="Arial"/>
                <a:ea typeface="Arial"/>
              </a:rPr>
              <a:t>ﺠ</a:t>
            </a:r>
            <a:r>
              <a:rPr lang="ar-SA" sz="2800" b="1" spc="-40" dirty="0">
                <a:latin typeface="Arial"/>
                <a:ea typeface="Arial"/>
              </a:rPr>
              <a:t>ﻴ</a:t>
            </a:r>
            <a:r>
              <a:rPr lang="ar-SA" sz="2800" b="1" spc="5" dirty="0">
                <a:latin typeface="Arial"/>
                <a:ea typeface="Arial"/>
              </a:rPr>
              <a:t>ﺭ</a:t>
            </a:r>
            <a:r>
              <a:rPr lang="ar-SA" sz="2800" b="1" spc="-15" dirty="0">
                <a:latin typeface="Arial"/>
                <a:ea typeface="Arial"/>
              </a:rPr>
              <a:t>ﻭ</a:t>
            </a:r>
            <a:r>
              <a:rPr lang="ar-SA" sz="2800" b="1" spc="20" dirty="0">
                <a:latin typeface="Arial"/>
                <a:ea typeface="Arial"/>
              </a:rPr>
              <a:t>ﻡ</a:t>
            </a:r>
            <a:r>
              <a:rPr lang="ar-SA" sz="2800" b="1" spc="10" dirty="0">
                <a:latin typeface="Arial"/>
                <a:ea typeface="Arial"/>
              </a:rPr>
              <a:t> </a:t>
            </a:r>
            <a:r>
              <a:rPr lang="ar-SA" sz="2800" b="1" dirty="0">
                <a:latin typeface="Arial"/>
                <a:ea typeface="Arial"/>
              </a:rPr>
              <a:t>ﺒ</a:t>
            </a:r>
            <a:r>
              <a:rPr lang="ar-SA" sz="2800" b="1" spc="5" dirty="0">
                <a:latin typeface="Arial"/>
                <a:ea typeface="Arial"/>
              </a:rPr>
              <a:t>ﺭ</a:t>
            </a:r>
            <a:r>
              <a:rPr lang="ar-SA" sz="2800" b="1" spc="-15" dirty="0">
                <a:latin typeface="Arial"/>
                <a:ea typeface="Arial"/>
              </a:rPr>
              <a:t>ﻭ</a:t>
            </a:r>
            <a:r>
              <a:rPr lang="ar-SA" sz="2800" b="1" spc="-40" dirty="0">
                <a:latin typeface="Arial"/>
                <a:ea typeface="Arial"/>
              </a:rPr>
              <a:t>ﻨ</a:t>
            </a:r>
            <a:r>
              <a:rPr lang="ar-SA" sz="2800" b="1" spc="5" dirty="0">
                <a:latin typeface="Arial"/>
                <a:ea typeface="Arial"/>
              </a:rPr>
              <a:t>ﺭ</a:t>
            </a:r>
            <a:r>
              <a:rPr lang="ar-SA" sz="2800" b="1" spc="10" dirty="0">
                <a:latin typeface="Arial"/>
                <a:ea typeface="Arial"/>
              </a:rPr>
              <a:t> </a:t>
            </a:r>
            <a:r>
              <a:rPr lang="ar-SA" sz="2800" b="1" dirty="0">
                <a:latin typeface="Arial"/>
                <a:ea typeface="Arial"/>
              </a:rPr>
              <a:t>ﻨ</a:t>
            </a:r>
            <a:r>
              <a:rPr lang="ar-SA" sz="2800" b="1" spc="30" dirty="0">
                <a:latin typeface="Arial"/>
                <a:ea typeface="Arial"/>
              </a:rPr>
              <a:t>ﻤ</a:t>
            </a:r>
            <a:r>
              <a:rPr lang="ar-SA" sz="2800" b="1" spc="-15" dirty="0">
                <a:latin typeface="Arial"/>
                <a:ea typeface="Arial"/>
              </a:rPr>
              <a:t>ﻭ</a:t>
            </a:r>
            <a:r>
              <a:rPr lang="ar-SA" sz="2800" b="1" spc="-30" dirty="0">
                <a:latin typeface="Arial"/>
                <a:ea typeface="Arial"/>
              </a:rPr>
              <a:t>ﺫ</a:t>
            </a:r>
            <a:r>
              <a:rPr lang="ar-SA" sz="2800" b="1" spc="-25" dirty="0">
                <a:latin typeface="Arial"/>
                <a:ea typeface="Arial"/>
              </a:rPr>
              <a:t>ﺝ</a:t>
            </a:r>
            <a:r>
              <a:rPr lang="ar-SA" sz="2800" b="1" spc="75" dirty="0">
                <a:latin typeface="Arial"/>
                <a:ea typeface="Arial"/>
              </a:rPr>
              <a:t> </a:t>
            </a:r>
            <a:r>
              <a:rPr lang="ar-SA" sz="2800" b="1" dirty="0">
                <a:latin typeface="Arial"/>
                <a:ea typeface="Arial"/>
              </a:rPr>
              <a:t>ﺍ</a:t>
            </a:r>
            <a:r>
              <a:rPr lang="ar-SA" sz="2800" b="1" spc="5" dirty="0">
                <a:latin typeface="Arial"/>
                <a:ea typeface="Arial"/>
              </a:rPr>
              <a:t>ﻟ</a:t>
            </a:r>
            <a:r>
              <a:rPr lang="ar-SA" sz="2800" b="1" spc="30" dirty="0">
                <a:latin typeface="Arial"/>
                <a:ea typeface="Arial"/>
              </a:rPr>
              <a:t>ﻤ</a:t>
            </a:r>
            <a:r>
              <a:rPr lang="ar-SA" sz="2800" b="1" spc="-15" dirty="0">
                <a:latin typeface="Arial"/>
                <a:ea typeface="Arial"/>
              </a:rPr>
              <a:t>ﻨﻬ</a:t>
            </a:r>
            <a:r>
              <a:rPr lang="ar-SA" sz="2800" b="1" dirty="0">
                <a:latin typeface="Arial"/>
                <a:ea typeface="Arial"/>
              </a:rPr>
              <a:t>ﺞ</a:t>
            </a:r>
            <a:r>
              <a:rPr lang="ar-SA" sz="2800" b="1" spc="75" dirty="0">
                <a:latin typeface="Arial"/>
                <a:ea typeface="Arial"/>
              </a:rPr>
              <a:t> </a:t>
            </a:r>
            <a:r>
              <a:rPr lang="ar-SA" sz="2800" b="1" dirty="0">
                <a:latin typeface="Arial"/>
                <a:ea typeface="Arial"/>
              </a:rPr>
              <a:t>ﺍ</a:t>
            </a:r>
            <a:r>
              <a:rPr lang="ar-SA" sz="2800" b="1" spc="5" dirty="0">
                <a:latin typeface="Arial"/>
                <a:ea typeface="Arial"/>
              </a:rPr>
              <a:t>ﻟ</a:t>
            </a:r>
            <a:r>
              <a:rPr lang="ar-SA" sz="2800" b="1" spc="-10" dirty="0">
                <a:latin typeface="Arial"/>
                <a:ea typeface="Arial"/>
              </a:rPr>
              <a:t>ﻘ</a:t>
            </a:r>
            <a:r>
              <a:rPr lang="ar-SA" sz="2800" b="1" spc="30" dirty="0">
                <a:latin typeface="Arial"/>
                <a:ea typeface="Arial"/>
              </a:rPr>
              <a:t>ﺎ</a:t>
            </a:r>
            <a:r>
              <a:rPr lang="ar-SA" sz="2800" b="1" spc="-40" dirty="0">
                <a:latin typeface="Arial"/>
                <a:ea typeface="Arial"/>
              </a:rPr>
              <a:t>ﺌ</a:t>
            </a:r>
            <a:r>
              <a:rPr lang="ar-SA" sz="2800" b="1" spc="20" dirty="0">
                <a:latin typeface="Arial"/>
                <a:ea typeface="Arial"/>
              </a:rPr>
              <a:t>ﻡ</a:t>
            </a:r>
            <a:r>
              <a:rPr lang="ar-SA" sz="2800" b="1" spc="70" dirty="0">
                <a:latin typeface="Arial"/>
                <a:ea typeface="Arial"/>
              </a:rPr>
              <a:t> </a:t>
            </a:r>
            <a:r>
              <a:rPr lang="ar-SA" sz="2800" b="1" dirty="0">
                <a:latin typeface="Arial"/>
                <a:ea typeface="Arial"/>
              </a:rPr>
              <a:t>ﻋ</a:t>
            </a:r>
            <a:r>
              <a:rPr lang="ar-SA" sz="2800" b="1" spc="5" dirty="0">
                <a:latin typeface="Arial"/>
                <a:ea typeface="Arial"/>
              </a:rPr>
              <a:t>ﻠ</a:t>
            </a:r>
            <a:r>
              <a:rPr lang="ar-SA" sz="2800" b="1" dirty="0">
                <a:latin typeface="Arial"/>
                <a:ea typeface="Arial"/>
              </a:rPr>
              <a:t>ﻰ</a:t>
            </a:r>
            <a:r>
              <a:rPr lang="ar-SA" sz="2800" b="1" spc="75" dirty="0">
                <a:latin typeface="Arial"/>
                <a:ea typeface="Arial"/>
              </a:rPr>
              <a:t> </a:t>
            </a:r>
            <a:r>
              <a:rPr lang="ar-SA" sz="2800" b="1" dirty="0">
                <a:latin typeface="Arial"/>
                <a:ea typeface="Arial"/>
              </a:rPr>
              <a:t>ﺍ</a:t>
            </a:r>
            <a:r>
              <a:rPr lang="ar-SA" sz="2800" b="1" spc="15" dirty="0">
                <a:latin typeface="Arial"/>
                <a:ea typeface="Arial"/>
              </a:rPr>
              <a:t>ﻷ</a:t>
            </a:r>
            <a:r>
              <a:rPr lang="ar-SA" sz="2800" b="1" spc="-35" dirty="0">
                <a:latin typeface="Arial"/>
                <a:ea typeface="Arial"/>
              </a:rPr>
              <a:t>ﻫ</a:t>
            </a:r>
            <a:r>
              <a:rPr lang="ar-SA" sz="2800" b="1" spc="-30" dirty="0">
                <a:latin typeface="Arial"/>
                <a:ea typeface="Arial"/>
              </a:rPr>
              <a:t>ﺩ</a:t>
            </a:r>
            <a:r>
              <a:rPr lang="ar-SA" sz="2800" b="1" spc="25" dirty="0">
                <a:latin typeface="Arial"/>
                <a:ea typeface="Arial"/>
              </a:rPr>
              <a:t>ﺍ</a:t>
            </a:r>
            <a:r>
              <a:rPr lang="ar-SA" sz="2800" b="1" dirty="0">
                <a:latin typeface="Arial"/>
                <a:ea typeface="Arial"/>
              </a:rPr>
              <a:t>ﻑ</a:t>
            </a:r>
            <a:r>
              <a:rPr lang="ar-SA" sz="2800" b="1" spc="75" dirty="0">
                <a:latin typeface="Arial"/>
                <a:ea typeface="Arial"/>
              </a:rPr>
              <a:t> </a:t>
            </a:r>
            <a:r>
              <a:rPr lang="ar-SA" sz="2800" b="1" dirty="0">
                <a:latin typeface="Arial"/>
                <a:ea typeface="Arial"/>
              </a:rPr>
              <a:t>ﺍ</a:t>
            </a:r>
            <a:r>
              <a:rPr lang="ar-SA" sz="2800" b="1" spc="30" dirty="0">
                <a:latin typeface="Arial"/>
                <a:ea typeface="Arial"/>
              </a:rPr>
              <a:t>ﻟ</a:t>
            </a:r>
            <a:r>
              <a:rPr lang="ar-SA" sz="2800" b="1" spc="10" dirty="0">
                <a:latin typeface="Arial"/>
                <a:ea typeface="Arial"/>
              </a:rPr>
              <a:t>ﺴ</a:t>
            </a:r>
            <a:r>
              <a:rPr lang="ar-SA" sz="2800" b="1" spc="5" dirty="0">
                <a:latin typeface="Arial"/>
                <a:ea typeface="Arial"/>
              </a:rPr>
              <a:t>ﻠ</a:t>
            </a:r>
            <a:r>
              <a:rPr lang="ar-SA" sz="2800" b="1" spc="-15" dirty="0">
                <a:latin typeface="Arial"/>
                <a:ea typeface="Arial"/>
              </a:rPr>
              <a:t>ﻭ</a:t>
            </a:r>
            <a:r>
              <a:rPr lang="ar-SA" sz="2800" b="1" spc="20" dirty="0">
                <a:latin typeface="Arial"/>
                <a:ea typeface="Arial"/>
              </a:rPr>
              <a:t>ﻜ</a:t>
            </a:r>
            <a:r>
              <a:rPr lang="ar-SA" sz="2800" b="1" spc="-40" dirty="0">
                <a:latin typeface="Arial"/>
                <a:ea typeface="Arial"/>
              </a:rPr>
              <a:t>ﻴ</a:t>
            </a:r>
            <a:r>
              <a:rPr lang="ar-SA" sz="2800" b="1" spc="30" dirty="0">
                <a:latin typeface="Arial"/>
                <a:ea typeface="Arial"/>
              </a:rPr>
              <a:t>ﺔ</a:t>
            </a:r>
            <a:r>
              <a:rPr lang="ar-SA" sz="2800" b="1" spc="50" dirty="0">
                <a:latin typeface="Arial"/>
                <a:ea typeface="Arial"/>
              </a:rPr>
              <a:t> </a:t>
            </a:r>
            <a:r>
              <a:rPr lang="ar-SA" sz="2800" b="1" dirty="0">
                <a:latin typeface="Arial"/>
                <a:ea typeface="Arial"/>
              </a:rPr>
              <a:t>،</a:t>
            </a:r>
            <a:r>
              <a:rPr lang="ar-SA" sz="2800" b="1" spc="10" dirty="0">
                <a:latin typeface="Arial"/>
                <a:ea typeface="Arial"/>
              </a:rPr>
              <a:t> </a:t>
            </a:r>
            <a:r>
              <a:rPr lang="ar-SA" sz="2800" b="1" dirty="0">
                <a:latin typeface="Arial"/>
                <a:ea typeface="Arial"/>
              </a:rPr>
              <a:t>ﻭ</a:t>
            </a:r>
            <a:r>
              <a:rPr lang="ar-SA" sz="2800" b="1" spc="-30" dirty="0">
                <a:latin typeface="Arial"/>
                <a:ea typeface="Arial"/>
              </a:rPr>
              <a:t>ﻁ</a:t>
            </a:r>
            <a:r>
              <a:rPr lang="ar-SA" sz="2800" b="1" spc="30" dirty="0">
                <a:latin typeface="Arial"/>
                <a:ea typeface="Arial"/>
              </a:rPr>
              <a:t>ﺎ</a:t>
            </a:r>
            <a:r>
              <a:rPr lang="ar-SA" sz="2800" b="1" spc="5" dirty="0">
                <a:latin typeface="Arial"/>
                <a:ea typeface="Arial"/>
              </a:rPr>
              <a:t>ﻟ</a:t>
            </a:r>
            <a:r>
              <a:rPr lang="ar-SA" sz="2800" b="1" spc="-40" dirty="0">
                <a:latin typeface="Arial"/>
                <a:ea typeface="Arial"/>
              </a:rPr>
              <a:t>ﺏ</a:t>
            </a:r>
            <a:r>
              <a:rPr lang="ar-SA" sz="2800" b="1" spc="35" dirty="0">
                <a:latin typeface="Arial"/>
                <a:ea typeface="Arial"/>
              </a:rPr>
              <a:t> </a:t>
            </a:r>
            <a:r>
              <a:rPr lang="ar-SA" sz="2800" b="1" dirty="0">
                <a:latin typeface="Arial"/>
                <a:ea typeface="Arial"/>
              </a:rPr>
              <a:t>ﺒ</a:t>
            </a:r>
            <a:r>
              <a:rPr lang="ar-SA" sz="2800" b="1" spc="-40" dirty="0">
                <a:latin typeface="Arial"/>
                <a:ea typeface="Arial"/>
              </a:rPr>
              <a:t>ﻀ</a:t>
            </a:r>
            <a:r>
              <a:rPr lang="ar-SA" sz="2800" b="1" spc="5" dirty="0">
                <a:latin typeface="Arial"/>
                <a:ea typeface="Arial"/>
              </a:rPr>
              <a:t>ﺭ</a:t>
            </a:r>
            <a:r>
              <a:rPr lang="ar-SA" sz="2800" b="1" spc="-15" dirty="0">
                <a:latin typeface="Arial"/>
                <a:ea typeface="Arial"/>
              </a:rPr>
              <a:t>ﻭ</a:t>
            </a:r>
            <a:r>
              <a:rPr lang="ar-SA" sz="2800" b="1" spc="5" dirty="0">
                <a:latin typeface="Arial"/>
                <a:ea typeface="Arial"/>
              </a:rPr>
              <a:t>ﺭ</a:t>
            </a:r>
            <a:r>
              <a:rPr lang="ar-SA" sz="2800" b="1" spc="-55" dirty="0">
                <a:latin typeface="Arial"/>
                <a:ea typeface="Arial"/>
              </a:rPr>
              <a:t>ﺓ</a:t>
            </a:r>
            <a:r>
              <a:rPr lang="ar-SA" sz="2800" b="1" spc="-160" dirty="0">
                <a:latin typeface="Arial"/>
                <a:ea typeface="Arial"/>
              </a:rPr>
              <a:t> </a:t>
            </a:r>
            <a:r>
              <a:rPr lang="ar-SA" sz="2800" b="1" dirty="0">
                <a:latin typeface="Arial"/>
                <a:ea typeface="Arial"/>
              </a:rPr>
              <a:t> ﺍ</a:t>
            </a:r>
            <a:r>
              <a:rPr lang="ar-SA" sz="2800" b="1" spc="15" dirty="0">
                <a:latin typeface="Arial"/>
                <a:ea typeface="Arial"/>
              </a:rPr>
              <a:t>ﻻ</a:t>
            </a:r>
            <a:r>
              <a:rPr lang="ar-SA" sz="2800" b="1" spc="10" dirty="0">
                <a:latin typeface="Arial"/>
                <a:ea typeface="Arial"/>
              </a:rPr>
              <a:t>ﺴ</a:t>
            </a:r>
            <a:r>
              <a:rPr lang="ar-SA" sz="2800" b="1" spc="-40" dirty="0">
                <a:latin typeface="Arial"/>
                <a:ea typeface="Arial"/>
              </a:rPr>
              <a:t>ﺘ</a:t>
            </a:r>
            <a:r>
              <a:rPr lang="ar-SA" sz="2800" b="1" spc="-15" dirty="0">
                <a:latin typeface="Arial"/>
                <a:ea typeface="Arial"/>
              </a:rPr>
              <a:t>ﻨ</a:t>
            </a:r>
            <a:r>
              <a:rPr lang="ar-SA" sz="2800" b="1" spc="5" dirty="0">
                <a:latin typeface="Arial"/>
                <a:ea typeface="Arial"/>
              </a:rPr>
              <a:t>ﺎ</a:t>
            </a:r>
            <a:r>
              <a:rPr lang="ar-SA" sz="2800" b="1" spc="-30" dirty="0">
                <a:latin typeface="Arial"/>
                <a:ea typeface="Arial"/>
              </a:rPr>
              <a:t>ﺩ</a:t>
            </a:r>
            <a:r>
              <a:rPr lang="ar-SA" sz="2800" b="1" spc="150" dirty="0">
                <a:latin typeface="Arial"/>
                <a:ea typeface="Arial"/>
              </a:rPr>
              <a:t> </a:t>
            </a:r>
            <a:r>
              <a:rPr lang="ar-SA" sz="2800" b="1" dirty="0">
                <a:latin typeface="Arial"/>
                <a:ea typeface="Arial"/>
              </a:rPr>
              <a:t>ﺇ</a:t>
            </a:r>
            <a:r>
              <a:rPr lang="ar-SA" sz="2800" b="1" spc="30" dirty="0">
                <a:latin typeface="Arial"/>
                <a:ea typeface="Arial"/>
              </a:rPr>
              <a:t>ﻟ</a:t>
            </a:r>
            <a:r>
              <a:rPr lang="ar-SA" sz="2800" b="1" dirty="0">
                <a:latin typeface="Arial"/>
                <a:ea typeface="Arial"/>
              </a:rPr>
              <a:t>ﻰ</a:t>
            </a:r>
            <a:r>
              <a:rPr lang="ar-SA" sz="2800" b="1" spc="150" dirty="0">
                <a:latin typeface="Arial"/>
                <a:ea typeface="Arial"/>
              </a:rPr>
              <a:t> </a:t>
            </a:r>
            <a:r>
              <a:rPr lang="ar-SA" sz="2800" b="1" dirty="0">
                <a:latin typeface="Arial"/>
                <a:ea typeface="Arial"/>
              </a:rPr>
              <a:t>ﺍ</a:t>
            </a:r>
            <a:r>
              <a:rPr lang="ar-SA" sz="2800" b="1" spc="30" dirty="0">
                <a:latin typeface="Arial"/>
                <a:ea typeface="Arial"/>
              </a:rPr>
              <a:t>ﻟ</a:t>
            </a:r>
            <a:r>
              <a:rPr lang="ar-SA" sz="2800" b="1" spc="-40" dirty="0">
                <a:latin typeface="Arial"/>
                <a:ea typeface="Arial"/>
              </a:rPr>
              <a:t>ﺒ</a:t>
            </a:r>
            <a:r>
              <a:rPr lang="ar-SA" sz="2800" b="1" spc="-15" dirty="0">
                <a:latin typeface="Arial"/>
                <a:ea typeface="Arial"/>
              </a:rPr>
              <a:t>ﻨ</a:t>
            </a:r>
            <a:r>
              <a:rPr lang="ar-SA" sz="2800" b="1" spc="-40" dirty="0">
                <a:latin typeface="Arial"/>
                <a:ea typeface="Arial"/>
              </a:rPr>
              <a:t>ﻴ</a:t>
            </a:r>
            <a:r>
              <a:rPr lang="ar-SA" sz="2800" b="1" spc="30" dirty="0">
                <a:latin typeface="Arial"/>
                <a:ea typeface="Arial"/>
              </a:rPr>
              <a:t>ﺔ</a:t>
            </a:r>
            <a:r>
              <a:rPr lang="ar-SA" sz="2800" b="1" spc="150" dirty="0">
                <a:latin typeface="Arial"/>
                <a:ea typeface="Arial"/>
              </a:rPr>
              <a:t> </a:t>
            </a:r>
            <a:r>
              <a:rPr lang="ar-SA" sz="2800" b="1" dirty="0" smtClean="0">
                <a:latin typeface="Arial"/>
                <a:ea typeface="Arial"/>
              </a:rPr>
              <a:t>ﺍ</a:t>
            </a:r>
            <a:r>
              <a:rPr lang="ar-SA" sz="2800" b="1" spc="30" dirty="0" smtClean="0">
                <a:latin typeface="Arial"/>
                <a:ea typeface="Arial"/>
              </a:rPr>
              <a:t>ﻟﻤ</a:t>
            </a:r>
            <a:r>
              <a:rPr lang="ar-SA" sz="2800" b="1" spc="-40" dirty="0" smtClean="0">
                <a:latin typeface="Arial"/>
                <a:ea typeface="Arial"/>
              </a:rPr>
              <a:t>ﻨ</a:t>
            </a:r>
            <a:r>
              <a:rPr lang="ar-SA" sz="2800" b="1" spc="-30" dirty="0" smtClean="0">
                <a:latin typeface="Arial"/>
                <a:ea typeface="Arial"/>
              </a:rPr>
              <a:t>ﻁ</a:t>
            </a:r>
            <a:r>
              <a:rPr lang="ar-SA" sz="2800" b="1" spc="-10" dirty="0" smtClean="0">
                <a:latin typeface="Arial"/>
                <a:ea typeface="Arial"/>
              </a:rPr>
              <a:t>ﻘ</a:t>
            </a:r>
            <a:r>
              <a:rPr lang="ar-SA" sz="2800" b="1" spc="-40" dirty="0" smtClean="0">
                <a:latin typeface="Arial"/>
                <a:ea typeface="Arial"/>
              </a:rPr>
              <a:t>ﻴ</a:t>
            </a:r>
            <a:r>
              <a:rPr lang="ar-SA" sz="2800" b="1" spc="30" dirty="0" smtClean="0">
                <a:latin typeface="Arial"/>
                <a:ea typeface="Arial"/>
              </a:rPr>
              <a:t>ـﺔ</a:t>
            </a:r>
            <a:r>
              <a:rPr lang="ar-IQ" sz="2800" b="1" dirty="0" smtClean="0">
                <a:latin typeface="Arial"/>
                <a:ea typeface="Arial"/>
              </a:rPr>
              <a:t> </a:t>
            </a:r>
            <a:r>
              <a:rPr lang="ar-SA" sz="2800" b="1" spc="5" dirty="0" smtClean="0">
                <a:latin typeface="Arial"/>
                <a:ea typeface="Arial"/>
              </a:rPr>
              <a:t>ﻟﻠ</a:t>
            </a:r>
            <a:r>
              <a:rPr lang="ar-SA" sz="2800" b="1" spc="20" dirty="0" smtClean="0">
                <a:latin typeface="Arial"/>
                <a:ea typeface="Arial"/>
              </a:rPr>
              <a:t>ﻌ</a:t>
            </a:r>
            <a:r>
              <a:rPr lang="ar-SA" sz="2800" b="1" spc="5" dirty="0" smtClean="0">
                <a:latin typeface="Arial"/>
                <a:ea typeface="Arial"/>
              </a:rPr>
              <a:t>ﻠ</a:t>
            </a:r>
            <a:r>
              <a:rPr lang="ar-SA" sz="2800" b="1" spc="20" dirty="0" smtClean="0">
                <a:latin typeface="Arial"/>
                <a:ea typeface="Arial"/>
              </a:rPr>
              <a:t>ﻡ</a:t>
            </a:r>
            <a:r>
              <a:rPr lang="ar-SA" sz="2800" b="1" spc="145" dirty="0" smtClean="0">
                <a:latin typeface="Arial"/>
                <a:ea typeface="Arial"/>
              </a:rPr>
              <a:t> </a:t>
            </a:r>
            <a:r>
              <a:rPr lang="ar-SA" sz="2800" b="1" dirty="0">
                <a:latin typeface="Arial"/>
                <a:ea typeface="Arial"/>
              </a:rPr>
              <a:t>ﻜ</a:t>
            </a:r>
            <a:r>
              <a:rPr lang="ar-SA" sz="2800" b="1" spc="5" dirty="0">
                <a:latin typeface="Arial"/>
                <a:ea typeface="Arial"/>
              </a:rPr>
              <a:t>ﺄ</a:t>
            </a:r>
            <a:r>
              <a:rPr lang="ar-SA" sz="2800" b="1" spc="10" dirty="0">
                <a:latin typeface="Arial"/>
                <a:ea typeface="Arial"/>
              </a:rPr>
              <a:t>ﺴ</a:t>
            </a:r>
            <a:r>
              <a:rPr lang="ar-SA" sz="2800" b="1" spc="30" dirty="0">
                <a:latin typeface="Arial"/>
                <a:ea typeface="Arial"/>
              </a:rPr>
              <a:t>ﺎ</a:t>
            </a:r>
            <a:r>
              <a:rPr lang="ar-SA" sz="2800" b="1" spc="-25" dirty="0">
                <a:latin typeface="Arial"/>
                <a:ea typeface="Arial"/>
              </a:rPr>
              <a:t>ﺱ</a:t>
            </a:r>
            <a:r>
              <a:rPr lang="ar-SA" sz="2800" b="1" spc="55" dirty="0">
                <a:latin typeface="Arial"/>
                <a:ea typeface="Arial"/>
              </a:rPr>
              <a:t> </a:t>
            </a:r>
            <a:r>
              <a:rPr lang="ar-SA" sz="2800" b="1" dirty="0">
                <a:latin typeface="Arial"/>
                <a:ea typeface="Arial"/>
              </a:rPr>
              <a:t>ﻟ</a:t>
            </a:r>
            <a:r>
              <a:rPr lang="ar-SA" sz="2800" b="1" spc="-40" dirty="0">
                <a:latin typeface="Arial"/>
                <a:ea typeface="Arial"/>
              </a:rPr>
              <a:t>ﺒ</a:t>
            </a:r>
            <a:r>
              <a:rPr lang="ar-SA" sz="2800" b="1" spc="-15" dirty="0">
                <a:latin typeface="Arial"/>
                <a:ea typeface="Arial"/>
              </a:rPr>
              <a:t>ﻨ</a:t>
            </a:r>
            <a:r>
              <a:rPr lang="ar-SA" sz="2800" b="1" spc="5" dirty="0">
                <a:latin typeface="Arial"/>
                <a:ea typeface="Arial"/>
              </a:rPr>
              <a:t>ﺎ</a:t>
            </a:r>
            <a:r>
              <a:rPr lang="ar-SA" sz="2800" b="1" spc="-35" dirty="0">
                <a:latin typeface="Arial"/>
                <a:ea typeface="Arial"/>
              </a:rPr>
              <a:t>ﺀ</a:t>
            </a:r>
            <a:r>
              <a:rPr lang="ar-SA" sz="2800" b="1" spc="80" dirty="0">
                <a:latin typeface="Arial"/>
                <a:ea typeface="Arial"/>
              </a:rPr>
              <a:t> </a:t>
            </a:r>
            <a:r>
              <a:rPr lang="ar-SA" sz="2800" b="1" dirty="0">
                <a:latin typeface="Arial"/>
                <a:ea typeface="Arial"/>
              </a:rPr>
              <a:t>ﺍ</a:t>
            </a:r>
            <a:r>
              <a:rPr lang="ar-SA" sz="2800" b="1" spc="30" dirty="0">
                <a:latin typeface="Arial"/>
                <a:ea typeface="Arial"/>
              </a:rPr>
              <a:t>ﻟﻤ</a:t>
            </a:r>
            <a:r>
              <a:rPr lang="ar-SA" sz="2800" b="1" spc="-40" dirty="0">
                <a:latin typeface="Arial"/>
                <a:ea typeface="Arial"/>
              </a:rPr>
              <a:t>ﻨ</a:t>
            </a:r>
            <a:r>
              <a:rPr lang="ar-SA" sz="2800" b="1" spc="-15" dirty="0">
                <a:latin typeface="Arial"/>
                <a:ea typeface="Arial"/>
              </a:rPr>
              <a:t>ﻬ</a:t>
            </a:r>
            <a:r>
              <a:rPr lang="ar-SA" sz="2800" b="1" dirty="0">
                <a:latin typeface="Arial"/>
                <a:ea typeface="Arial"/>
              </a:rPr>
              <a:t>ﺞ</a:t>
            </a:r>
            <a:r>
              <a:rPr lang="ar-SA" sz="2800" b="1" spc="50" dirty="0">
                <a:latin typeface="Arial"/>
                <a:ea typeface="Arial"/>
              </a:rPr>
              <a:t> </a:t>
            </a:r>
            <a:r>
              <a:rPr lang="ar-SA" sz="2800" b="1" dirty="0">
                <a:latin typeface="Arial"/>
                <a:ea typeface="Arial"/>
              </a:rPr>
              <a:t>،</a:t>
            </a:r>
            <a:r>
              <a:rPr lang="ar-SA" sz="2800" b="1" spc="10" dirty="0">
                <a:latin typeface="Arial"/>
                <a:ea typeface="Arial"/>
              </a:rPr>
              <a:t> </a:t>
            </a:r>
            <a:r>
              <a:rPr lang="ar-SA" sz="2800" b="1" dirty="0">
                <a:latin typeface="Arial"/>
                <a:ea typeface="Arial"/>
              </a:rPr>
              <a:t>ﻭ</a:t>
            </a:r>
            <a:r>
              <a:rPr lang="ar-SA" sz="2800" b="1" spc="50" dirty="0">
                <a:latin typeface="Arial"/>
                <a:ea typeface="Arial"/>
              </a:rPr>
              <a:t>ﺍ</a:t>
            </a:r>
            <a:r>
              <a:rPr lang="ar-SA" sz="2800" b="1" spc="20" dirty="0">
                <a:latin typeface="Arial"/>
                <a:ea typeface="Arial"/>
              </a:rPr>
              <a:t>ﻋ</a:t>
            </a:r>
            <a:r>
              <a:rPr lang="ar-SA" sz="2800" b="1" spc="-40" dirty="0">
                <a:latin typeface="Arial"/>
                <a:ea typeface="Arial"/>
              </a:rPr>
              <a:t>ﺘ</a:t>
            </a:r>
            <a:r>
              <a:rPr lang="ar-SA" sz="2800" b="1" spc="30" dirty="0">
                <a:latin typeface="Arial"/>
                <a:ea typeface="Arial"/>
              </a:rPr>
              <a:t>ﻤﺎ</a:t>
            </a:r>
            <a:r>
              <a:rPr lang="ar-SA" sz="2800" b="1" spc="-55" dirty="0">
                <a:latin typeface="Arial"/>
                <a:ea typeface="Arial"/>
              </a:rPr>
              <a:t>ﺩ</a:t>
            </a:r>
            <a:r>
              <a:rPr lang="ar-SA" sz="2800" b="1" spc="70" dirty="0">
                <a:latin typeface="Arial"/>
                <a:ea typeface="Arial"/>
              </a:rPr>
              <a:t> </a:t>
            </a:r>
            <a:r>
              <a:rPr lang="ar-SA" sz="2800" b="1" dirty="0">
                <a:latin typeface="Arial"/>
                <a:ea typeface="Arial"/>
              </a:rPr>
              <a:t>ﻋ</a:t>
            </a:r>
            <a:r>
              <a:rPr lang="ar-SA" sz="2800" b="1" spc="30" dirty="0">
                <a:latin typeface="Arial"/>
                <a:ea typeface="Arial"/>
              </a:rPr>
              <a:t>ﻤ</a:t>
            </a:r>
            <a:r>
              <a:rPr lang="ar-SA" sz="2800" b="1" spc="5" dirty="0">
                <a:latin typeface="Arial"/>
                <a:ea typeface="Arial"/>
              </a:rPr>
              <a:t>ﻠ</a:t>
            </a:r>
            <a:r>
              <a:rPr lang="ar-SA" sz="2800" b="1" spc="-15" dirty="0">
                <a:latin typeface="Arial"/>
                <a:ea typeface="Arial"/>
              </a:rPr>
              <a:t>ﻴ</a:t>
            </a:r>
            <a:r>
              <a:rPr lang="ar-SA" sz="2800" b="1" spc="5" dirty="0">
                <a:latin typeface="Arial"/>
                <a:ea typeface="Arial"/>
              </a:rPr>
              <a:t>ﺎ</a:t>
            </a:r>
            <a:r>
              <a:rPr lang="ar-SA" sz="2800" b="1" spc="-15" dirty="0">
                <a:latin typeface="Arial"/>
                <a:ea typeface="Arial"/>
              </a:rPr>
              <a:t>ﺕ</a:t>
            </a:r>
            <a:r>
              <a:rPr lang="ar-SA" sz="2800" b="1" spc="75" dirty="0">
                <a:latin typeface="Arial"/>
                <a:ea typeface="Arial"/>
              </a:rPr>
              <a:t> </a:t>
            </a:r>
            <a:r>
              <a:rPr lang="ar-SA" sz="2800" b="1" dirty="0">
                <a:latin typeface="Arial"/>
                <a:ea typeface="Arial"/>
              </a:rPr>
              <a:t>ﺍ</a:t>
            </a:r>
            <a:r>
              <a:rPr lang="ar-SA" sz="2800" b="1" spc="5" dirty="0">
                <a:latin typeface="Arial"/>
                <a:ea typeface="Arial"/>
              </a:rPr>
              <a:t>ﻟ</a:t>
            </a:r>
            <a:r>
              <a:rPr lang="ar-SA" sz="2800" b="1" spc="20" dirty="0">
                <a:latin typeface="Arial"/>
                <a:ea typeface="Arial"/>
              </a:rPr>
              <a:t>ﻌ</a:t>
            </a:r>
            <a:r>
              <a:rPr lang="ar-SA" sz="2800" b="1" spc="30" dirty="0">
                <a:latin typeface="Arial"/>
                <a:ea typeface="Arial"/>
              </a:rPr>
              <a:t>ﻠ</a:t>
            </a:r>
            <a:r>
              <a:rPr lang="ar-SA" sz="2800" b="1" spc="-5" dirty="0">
                <a:latin typeface="Arial"/>
                <a:ea typeface="Arial"/>
              </a:rPr>
              <a:t>ﻡ</a:t>
            </a:r>
            <a:r>
              <a:rPr lang="ar-SA" sz="2800" b="1" spc="35" dirty="0">
                <a:latin typeface="Arial"/>
                <a:ea typeface="Arial"/>
              </a:rPr>
              <a:t> </a:t>
            </a:r>
            <a:r>
              <a:rPr lang="ar-SA" sz="2800" b="1" dirty="0">
                <a:latin typeface="Arial"/>
                <a:ea typeface="Arial"/>
              </a:rPr>
              <a:t>ﻭ</a:t>
            </a:r>
            <a:r>
              <a:rPr lang="ar-SA" sz="2800" b="1" spc="-30" dirty="0">
                <a:latin typeface="Arial"/>
                <a:ea typeface="Arial"/>
              </a:rPr>
              <a:t>ﺨ</a:t>
            </a:r>
            <a:r>
              <a:rPr lang="ar-SA" sz="2800" b="1" spc="5" dirty="0">
                <a:latin typeface="Arial"/>
                <a:ea typeface="Arial"/>
              </a:rPr>
              <a:t>ﺎ</a:t>
            </a:r>
            <a:r>
              <a:rPr lang="ar-SA" sz="2800" b="1" spc="-15" dirty="0">
                <a:latin typeface="Arial"/>
                <a:ea typeface="Arial"/>
              </a:rPr>
              <a:t>ﺼ</a:t>
            </a:r>
            <a:r>
              <a:rPr lang="ar-SA" sz="2800" b="1" spc="30" dirty="0">
                <a:latin typeface="Arial"/>
                <a:ea typeface="Arial"/>
              </a:rPr>
              <a:t>ﺔ</a:t>
            </a:r>
            <a:r>
              <a:rPr lang="ar-SA" sz="2800" b="1" spc="70" dirty="0">
                <a:latin typeface="Arial"/>
                <a:ea typeface="Arial"/>
              </a:rPr>
              <a:t> </a:t>
            </a:r>
            <a:r>
              <a:rPr lang="ar-SA" sz="2800" b="1" dirty="0">
                <a:latin typeface="Arial"/>
                <a:ea typeface="Arial"/>
              </a:rPr>
              <a:t>ﻋ</a:t>
            </a:r>
            <a:r>
              <a:rPr lang="ar-SA" sz="2800" b="1" spc="5" dirty="0">
                <a:latin typeface="Arial"/>
                <a:ea typeface="Arial"/>
              </a:rPr>
              <a:t>ﻤ</a:t>
            </a:r>
            <a:r>
              <a:rPr lang="ar-SA" sz="2800" b="1" spc="30" dirty="0">
                <a:latin typeface="Arial"/>
                <a:ea typeface="Arial"/>
              </a:rPr>
              <a:t>ﻠ</a:t>
            </a:r>
            <a:r>
              <a:rPr lang="ar-SA" sz="2800" b="1" spc="-40" dirty="0">
                <a:latin typeface="Arial"/>
                <a:ea typeface="Arial"/>
              </a:rPr>
              <a:t>ﻴ</a:t>
            </a:r>
            <a:r>
              <a:rPr lang="ar-SA" sz="2800" b="1" spc="30" dirty="0">
                <a:latin typeface="Arial"/>
                <a:ea typeface="Arial"/>
              </a:rPr>
              <a:t>ﺎ</a:t>
            </a:r>
            <a:r>
              <a:rPr lang="ar-SA" sz="2800" b="1" spc="-40" dirty="0">
                <a:latin typeface="Arial"/>
                <a:ea typeface="Arial"/>
              </a:rPr>
              <a:t>ﺕ</a:t>
            </a:r>
            <a:r>
              <a:rPr lang="ar-SA" sz="2800" b="1" spc="75" dirty="0">
                <a:latin typeface="Arial"/>
                <a:ea typeface="Arial"/>
              </a:rPr>
              <a:t> </a:t>
            </a:r>
            <a:r>
              <a:rPr lang="ar-SA" sz="2800" b="1" dirty="0">
                <a:latin typeface="Arial"/>
                <a:ea typeface="Arial"/>
              </a:rPr>
              <a:t>ﺍ</a:t>
            </a:r>
            <a:r>
              <a:rPr lang="ar-SA" sz="2800" b="1" spc="15" dirty="0">
                <a:latin typeface="Arial"/>
                <a:ea typeface="Arial"/>
              </a:rPr>
              <a:t>ﻻ</a:t>
            </a:r>
            <a:r>
              <a:rPr lang="ar-SA" sz="2800" b="1" spc="20" dirty="0">
                <a:latin typeface="Arial"/>
                <a:ea typeface="Arial"/>
              </a:rPr>
              <a:t>ﻜ</a:t>
            </a:r>
            <a:r>
              <a:rPr lang="ar-SA" sz="2800" b="1" spc="-15" dirty="0">
                <a:latin typeface="Arial"/>
                <a:ea typeface="Arial"/>
              </a:rPr>
              <a:t>ﺘ</a:t>
            </a:r>
            <a:r>
              <a:rPr lang="ar-SA" sz="2800" b="1" spc="10" dirty="0">
                <a:latin typeface="Arial"/>
                <a:ea typeface="Arial"/>
              </a:rPr>
              <a:t>ﺸ</a:t>
            </a:r>
            <a:r>
              <a:rPr lang="ar-SA" sz="2800" b="1" spc="5" dirty="0">
                <a:latin typeface="Arial"/>
                <a:ea typeface="Arial"/>
              </a:rPr>
              <a:t>ﺎ</a:t>
            </a:r>
            <a:r>
              <a:rPr lang="ar-SA" sz="2800" b="1" dirty="0">
                <a:latin typeface="Arial"/>
                <a:ea typeface="Arial"/>
              </a:rPr>
              <a:t>ﻑ</a:t>
            </a:r>
            <a:r>
              <a:rPr lang="ar-SA" sz="2800" b="1" spc="50" dirty="0">
                <a:latin typeface="Arial"/>
                <a:ea typeface="Arial"/>
              </a:rPr>
              <a:t> </a:t>
            </a:r>
            <a:r>
              <a:rPr lang="ar-SA" sz="2800" b="1" dirty="0">
                <a:latin typeface="Arial"/>
                <a:ea typeface="Arial"/>
              </a:rPr>
              <a:t>ﻜ</a:t>
            </a:r>
            <a:r>
              <a:rPr lang="ar-SA" sz="2800" b="1" spc="30" dirty="0">
                <a:latin typeface="Arial"/>
                <a:ea typeface="Arial"/>
              </a:rPr>
              <a:t>ﺄ</a:t>
            </a:r>
            <a:r>
              <a:rPr lang="ar-SA" sz="2800" b="1" spc="10" dirty="0">
                <a:latin typeface="Arial"/>
                <a:ea typeface="Arial"/>
              </a:rPr>
              <a:t>ﺴ</a:t>
            </a:r>
            <a:r>
              <a:rPr lang="ar-SA" sz="2800" b="1" spc="30" dirty="0">
                <a:latin typeface="Arial"/>
                <a:ea typeface="Arial"/>
              </a:rPr>
              <a:t>ﺎ</a:t>
            </a:r>
            <a:r>
              <a:rPr lang="ar-SA" sz="2800" b="1" spc="-50" dirty="0">
                <a:latin typeface="Arial"/>
                <a:ea typeface="Arial"/>
              </a:rPr>
              <a:t>ﺱ</a:t>
            </a:r>
            <a:r>
              <a:rPr lang="ar-SA" sz="2800" b="1" spc="65" dirty="0">
                <a:latin typeface="Arial"/>
                <a:ea typeface="Arial"/>
              </a:rPr>
              <a:t> </a:t>
            </a:r>
            <a:r>
              <a:rPr lang="ar-SA" sz="2800" b="1" dirty="0">
                <a:latin typeface="Arial"/>
                <a:ea typeface="Arial"/>
              </a:rPr>
              <a:t>ﻻ</a:t>
            </a:r>
            <a:r>
              <a:rPr lang="ar-SA" sz="2800" b="1" spc="20" dirty="0">
                <a:latin typeface="Arial"/>
                <a:ea typeface="Arial"/>
              </a:rPr>
              <a:t>ﻜ</a:t>
            </a:r>
            <a:r>
              <a:rPr lang="ar-SA" sz="2800" b="1" spc="-40" dirty="0">
                <a:latin typeface="Arial"/>
                <a:ea typeface="Arial"/>
              </a:rPr>
              <a:t>ﺘ</a:t>
            </a:r>
            <a:r>
              <a:rPr lang="ar-SA" sz="2800" b="1" spc="35" dirty="0">
                <a:latin typeface="Arial"/>
                <a:ea typeface="Arial"/>
              </a:rPr>
              <a:t>ﺴ</a:t>
            </a:r>
            <a:r>
              <a:rPr lang="ar-SA" sz="2800" b="1" spc="5" dirty="0">
                <a:latin typeface="Arial"/>
                <a:ea typeface="Arial"/>
              </a:rPr>
              <a:t>ﺎ</a:t>
            </a:r>
            <a:r>
              <a:rPr lang="ar-SA" sz="2800" b="1" spc="-40" dirty="0">
                <a:latin typeface="Arial"/>
                <a:ea typeface="Arial"/>
              </a:rPr>
              <a:t>ﺏ</a:t>
            </a:r>
            <a:r>
              <a:rPr lang="ar-SA" sz="2800" b="1" spc="75" dirty="0">
                <a:latin typeface="Arial"/>
                <a:ea typeface="Arial"/>
              </a:rPr>
              <a:t> </a:t>
            </a:r>
            <a:r>
              <a:rPr lang="ar-SA" sz="2800" b="1" dirty="0">
                <a:latin typeface="Arial"/>
                <a:ea typeface="Arial"/>
              </a:rPr>
              <a:t>ﺍ</a:t>
            </a:r>
            <a:r>
              <a:rPr lang="ar-SA" sz="2800" b="1" spc="30" dirty="0">
                <a:latin typeface="Arial"/>
                <a:ea typeface="Arial"/>
              </a:rPr>
              <a:t>ﻟ</a:t>
            </a:r>
            <a:r>
              <a:rPr lang="ar-SA" sz="2800" b="1" spc="-40" dirty="0">
                <a:latin typeface="Arial"/>
                <a:ea typeface="Arial"/>
              </a:rPr>
              <a:t>ﺘ</a:t>
            </a:r>
            <a:r>
              <a:rPr lang="ar-SA" sz="2800" b="1" spc="45" dirty="0">
                <a:latin typeface="Arial"/>
                <a:ea typeface="Arial"/>
              </a:rPr>
              <a:t>ﻼ</a:t>
            </a:r>
            <a:r>
              <a:rPr lang="ar-SA" sz="2800" b="1" spc="5" dirty="0">
                <a:latin typeface="Arial"/>
                <a:ea typeface="Arial"/>
              </a:rPr>
              <a:t>ﻤ</a:t>
            </a:r>
            <a:r>
              <a:rPr lang="ar-SA" sz="2800" b="1" spc="-15" dirty="0">
                <a:latin typeface="Arial"/>
                <a:ea typeface="Arial"/>
              </a:rPr>
              <a:t>ﻴ</a:t>
            </a:r>
            <a:r>
              <a:rPr lang="ar-SA" sz="2800" b="1" spc="-30" dirty="0">
                <a:latin typeface="Arial"/>
                <a:ea typeface="Arial"/>
              </a:rPr>
              <a:t>ﺫ</a:t>
            </a:r>
            <a:r>
              <a:rPr lang="ar-SA" sz="2800" b="1" spc="55" dirty="0">
                <a:latin typeface="Arial"/>
                <a:ea typeface="Arial"/>
              </a:rPr>
              <a:t> </a:t>
            </a:r>
            <a:r>
              <a:rPr lang="ar-SA" sz="2800" b="1" dirty="0">
                <a:latin typeface="Arial"/>
                <a:ea typeface="Arial"/>
              </a:rPr>
              <a:t>ﻟ</a:t>
            </a:r>
            <a:r>
              <a:rPr lang="ar-SA" sz="2800" b="1" spc="-15" dirty="0">
                <a:latin typeface="Arial"/>
                <a:ea typeface="Arial"/>
              </a:rPr>
              <a:t>ﻬ</a:t>
            </a:r>
            <a:r>
              <a:rPr lang="ar-SA" sz="2800" b="1" spc="-55" dirty="0">
                <a:latin typeface="Arial"/>
                <a:ea typeface="Arial"/>
              </a:rPr>
              <a:t>ﺫ</a:t>
            </a:r>
            <a:r>
              <a:rPr lang="ar-SA" sz="2800" b="1" spc="-30" dirty="0">
                <a:latin typeface="Arial"/>
                <a:ea typeface="Arial"/>
              </a:rPr>
              <a:t>ﻩ</a:t>
            </a:r>
            <a:r>
              <a:rPr lang="ar-SA" sz="2800" b="1" spc="75" dirty="0">
                <a:latin typeface="Arial"/>
                <a:ea typeface="Arial"/>
              </a:rPr>
              <a:t> </a:t>
            </a:r>
            <a:r>
              <a:rPr lang="ar-SA" sz="2800" b="1" dirty="0">
                <a:latin typeface="Arial"/>
                <a:ea typeface="Arial"/>
              </a:rPr>
              <a:t>ﺍ</a:t>
            </a:r>
            <a:r>
              <a:rPr lang="ar-SA" sz="2800" b="1" spc="30" dirty="0">
                <a:latin typeface="Arial"/>
                <a:ea typeface="Arial"/>
              </a:rPr>
              <a:t>ﻟ</a:t>
            </a:r>
            <a:r>
              <a:rPr lang="ar-SA" sz="2800" b="1" spc="-40" dirty="0">
                <a:latin typeface="Arial"/>
                <a:ea typeface="Arial"/>
              </a:rPr>
              <a:t>ﺒ</a:t>
            </a:r>
            <a:r>
              <a:rPr lang="ar-SA" sz="2800" b="1" spc="-15" dirty="0">
                <a:latin typeface="Arial"/>
                <a:ea typeface="Arial"/>
              </a:rPr>
              <a:t>ﻨ</a:t>
            </a:r>
            <a:r>
              <a:rPr lang="ar-SA" sz="2800" b="1" spc="-40" dirty="0">
                <a:latin typeface="Arial"/>
                <a:ea typeface="Arial"/>
              </a:rPr>
              <a:t>ﻴ</a:t>
            </a:r>
            <a:r>
              <a:rPr lang="ar-SA" sz="2800" b="1" spc="30" dirty="0">
                <a:latin typeface="Arial"/>
                <a:ea typeface="Arial"/>
              </a:rPr>
              <a:t>ﺔ</a:t>
            </a:r>
            <a:r>
              <a:rPr lang="en-US" sz="2800" b="1" spc="-15" dirty="0">
                <a:latin typeface="Times New Roman"/>
                <a:ea typeface="Arial"/>
              </a:rPr>
              <a:t>.</a:t>
            </a:r>
            <a:r>
              <a:rPr lang="en-US" sz="2800" b="1" spc="105" dirty="0">
                <a:latin typeface="Arial"/>
                <a:ea typeface="Arial"/>
              </a:rPr>
              <a:t> </a:t>
            </a:r>
            <a:r>
              <a:rPr lang="ar-SA" sz="2800" b="1" dirty="0">
                <a:latin typeface="Arial"/>
                <a:ea typeface="Arial"/>
              </a:rPr>
              <a:t>ﻭ</a:t>
            </a:r>
            <a:r>
              <a:rPr lang="ar-SA" sz="2800" b="1" spc="15" dirty="0">
                <a:latin typeface="Arial"/>
                <a:ea typeface="Arial"/>
              </a:rPr>
              <a:t>ﻗ</a:t>
            </a:r>
            <a:r>
              <a:rPr lang="ar-SA" sz="2800" b="1" spc="5" dirty="0">
                <a:latin typeface="Arial"/>
                <a:ea typeface="Arial"/>
              </a:rPr>
              <a:t>ـ</a:t>
            </a:r>
            <a:r>
              <a:rPr lang="ar-SA" sz="2800" b="1" spc="-30" dirty="0">
                <a:latin typeface="Arial"/>
                <a:ea typeface="Arial"/>
              </a:rPr>
              <a:t>ﺩ</a:t>
            </a:r>
            <a:r>
              <a:rPr lang="ar-SA" sz="2800" b="1" spc="5" dirty="0">
                <a:latin typeface="Arial"/>
                <a:ea typeface="Arial"/>
              </a:rPr>
              <a:t> </a:t>
            </a:r>
            <a:r>
              <a:rPr lang="ar-SA" sz="2800" b="1" spc="-30" dirty="0">
                <a:latin typeface="Arial"/>
                <a:ea typeface="Arial"/>
              </a:rPr>
              <a:t>ﺘﺤﻘ</a:t>
            </a:r>
            <a:r>
              <a:rPr lang="ar-SA" sz="2800" b="1" spc="5" dirty="0">
                <a:latin typeface="Arial"/>
                <a:ea typeface="Arial"/>
              </a:rPr>
              <a:t>ﻕ</a:t>
            </a:r>
            <a:r>
              <a:rPr lang="ar-SA" sz="2800" b="1" spc="80" dirty="0">
                <a:latin typeface="Arial"/>
                <a:ea typeface="Arial"/>
              </a:rPr>
              <a:t> </a:t>
            </a:r>
            <a:r>
              <a:rPr lang="ar-SA" sz="2800" b="1" dirty="0">
                <a:latin typeface="Arial"/>
                <a:ea typeface="Arial"/>
              </a:rPr>
              <a:t>ﻟ</a:t>
            </a:r>
            <a:r>
              <a:rPr lang="ar-SA" sz="2800" b="1" spc="30" dirty="0">
                <a:latin typeface="Arial"/>
                <a:ea typeface="Arial"/>
              </a:rPr>
              <a:t>ﻪ</a:t>
            </a:r>
            <a:r>
              <a:rPr lang="ar-SA" sz="2800" b="1" spc="55" dirty="0">
                <a:latin typeface="Arial"/>
                <a:ea typeface="Arial"/>
              </a:rPr>
              <a:t> </a:t>
            </a:r>
            <a:r>
              <a:rPr lang="ar-SA" sz="2800" b="1" dirty="0">
                <a:latin typeface="Arial"/>
                <a:ea typeface="Arial"/>
              </a:rPr>
              <a:t>ﻤ</a:t>
            </a:r>
            <a:r>
              <a:rPr lang="ar-SA" sz="2800" b="1" spc="30" dirty="0">
                <a:latin typeface="Arial"/>
                <a:ea typeface="Arial"/>
              </a:rPr>
              <a:t>ﺎ</a:t>
            </a:r>
            <a:r>
              <a:rPr lang="ar-SA" sz="2800" b="1" spc="75" dirty="0">
                <a:latin typeface="Arial"/>
                <a:ea typeface="Arial"/>
              </a:rPr>
              <a:t> </a:t>
            </a:r>
            <a:r>
              <a:rPr lang="ar-SA" sz="2800" b="1" dirty="0">
                <a:latin typeface="Arial"/>
                <a:ea typeface="Arial"/>
              </a:rPr>
              <a:t>ﺃ</a:t>
            </a:r>
            <a:r>
              <a:rPr lang="ar-SA" sz="2800" b="1" spc="5" dirty="0">
                <a:latin typeface="Arial"/>
                <a:ea typeface="Arial"/>
              </a:rPr>
              <a:t>ﺭ</a:t>
            </a:r>
            <a:r>
              <a:rPr lang="ar-SA" sz="2800" b="1" spc="25" dirty="0">
                <a:latin typeface="Arial"/>
                <a:ea typeface="Arial"/>
              </a:rPr>
              <a:t>ﺍ</a:t>
            </a:r>
            <a:r>
              <a:rPr lang="ar-SA" sz="2800" b="1" spc="-30" dirty="0">
                <a:latin typeface="Arial"/>
                <a:ea typeface="Arial"/>
              </a:rPr>
              <a:t>ﺩ</a:t>
            </a:r>
            <a:r>
              <a:rPr lang="ar-SA" sz="2800" b="1" spc="45" dirty="0">
                <a:latin typeface="Arial"/>
                <a:ea typeface="Arial"/>
              </a:rPr>
              <a:t> </a:t>
            </a:r>
            <a:r>
              <a:rPr lang="ar-SA" sz="2800" b="1" dirty="0">
                <a:latin typeface="Arial"/>
                <a:ea typeface="Arial"/>
              </a:rPr>
              <a:t>ﻓ</a:t>
            </a:r>
            <a:r>
              <a:rPr lang="ar-SA" sz="2800" b="1" spc="-25" dirty="0">
                <a:latin typeface="Arial"/>
                <a:ea typeface="Arial"/>
              </a:rPr>
              <a:t>ﻲ</a:t>
            </a:r>
            <a:r>
              <a:rPr lang="ar-SA" sz="2800" b="1" spc="80" dirty="0">
                <a:latin typeface="Arial"/>
                <a:ea typeface="Arial"/>
              </a:rPr>
              <a:t> </a:t>
            </a:r>
            <a:r>
              <a:rPr lang="ar-SA" sz="2800" b="1" dirty="0">
                <a:latin typeface="Arial"/>
                <a:ea typeface="Arial"/>
              </a:rPr>
              <a:t>ﻤ</a:t>
            </a:r>
            <a:r>
              <a:rPr lang="ar-SA" sz="2800" b="1" spc="-15" dirty="0">
                <a:latin typeface="Arial"/>
                <a:ea typeface="Arial"/>
              </a:rPr>
              <a:t>ﺅ</a:t>
            </a:r>
            <a:r>
              <a:rPr lang="ar-SA" sz="2800" b="1" spc="-40" dirty="0">
                <a:latin typeface="Arial"/>
                <a:ea typeface="Arial"/>
              </a:rPr>
              <a:t>ﺘ</a:t>
            </a:r>
            <a:r>
              <a:rPr lang="ar-SA" sz="2800" b="1" spc="30" dirty="0">
                <a:latin typeface="Arial"/>
                <a:ea typeface="Arial"/>
              </a:rPr>
              <a:t>ﻤ</a:t>
            </a:r>
            <a:r>
              <a:rPr lang="ar-SA" sz="2800" b="1" spc="5" dirty="0">
                <a:latin typeface="Arial"/>
                <a:ea typeface="Arial"/>
              </a:rPr>
              <a:t>ﺭ</a:t>
            </a:r>
            <a:r>
              <a:rPr lang="ar-SA" sz="2800" b="1" spc="10" dirty="0">
                <a:latin typeface="Arial"/>
                <a:ea typeface="Arial"/>
              </a:rPr>
              <a:t> </a:t>
            </a:r>
            <a:r>
              <a:rPr lang="ar-SA" sz="2800" b="1" dirty="0">
                <a:latin typeface="Arial"/>
                <a:ea typeface="Arial"/>
              </a:rPr>
              <a:t>ﻭ</a:t>
            </a:r>
            <a:r>
              <a:rPr lang="ar-SA" sz="2800" b="1" spc="-15" dirty="0">
                <a:latin typeface="Arial"/>
                <a:ea typeface="Arial"/>
              </a:rPr>
              <a:t>ﻭ</a:t>
            </a:r>
            <a:r>
              <a:rPr lang="ar-SA" sz="2800" b="1" spc="-30" dirty="0">
                <a:latin typeface="Arial"/>
                <a:ea typeface="Arial"/>
              </a:rPr>
              <a:t>ﺩ</a:t>
            </a:r>
            <a:r>
              <a:rPr lang="ar-SA" sz="2800" b="1" spc="5" dirty="0">
                <a:latin typeface="Arial"/>
                <a:ea typeface="Arial"/>
              </a:rPr>
              <a:t>ﺯ</a:t>
            </a:r>
            <a:r>
              <a:rPr lang="ar-SA" sz="2800" b="1" spc="-10" dirty="0">
                <a:latin typeface="Arial"/>
                <a:ea typeface="Arial"/>
              </a:rPr>
              <a:t> </a:t>
            </a:r>
            <a:r>
              <a:rPr lang="ar-SA" sz="2800" b="1" dirty="0">
                <a:latin typeface="Arial"/>
                <a:ea typeface="Arial"/>
              </a:rPr>
              <a:t>ﻫ</a:t>
            </a:r>
            <a:r>
              <a:rPr lang="ar-SA" sz="2800" b="1" spc="-15" dirty="0">
                <a:latin typeface="Arial"/>
                <a:ea typeface="Arial"/>
              </a:rPr>
              <a:t>ﻭل</a:t>
            </a:r>
            <a:r>
              <a:rPr lang="ar-SA" sz="2800" spc="-75" dirty="0">
                <a:latin typeface="Arial"/>
                <a:ea typeface="Arial"/>
                <a:cs typeface="Times New Roman"/>
              </a:rPr>
              <a:t> </a:t>
            </a:r>
            <a:r>
              <a:rPr lang="ar-SA" sz="2800" dirty="0">
                <a:latin typeface="Arial"/>
                <a:ea typeface="Arial"/>
                <a:cs typeface="Times New Roman"/>
              </a:rPr>
              <a:t> </a:t>
            </a:r>
            <a:r>
              <a:rPr lang="en-US" sz="2800" spc="-15" dirty="0">
                <a:latin typeface="Times New Roman"/>
                <a:ea typeface="Arial"/>
              </a:rPr>
              <a:t>H</a:t>
            </a:r>
            <a:r>
              <a:rPr lang="en-US" sz="2800" spc="-5" dirty="0">
                <a:latin typeface="Times New Roman"/>
                <a:ea typeface="Arial"/>
              </a:rPr>
              <a:t>a</a:t>
            </a:r>
            <a:r>
              <a:rPr lang="en-US" sz="2800" spc="35" dirty="0">
                <a:latin typeface="Times New Roman"/>
                <a:ea typeface="Arial"/>
              </a:rPr>
              <a:t>l</a:t>
            </a:r>
            <a:r>
              <a:rPr lang="en-US" sz="2800" dirty="0">
                <a:latin typeface="Times New Roman"/>
                <a:ea typeface="Arial"/>
              </a:rPr>
              <a:t>l</a:t>
            </a:r>
            <a:r>
              <a:rPr lang="en-US" sz="2800" spc="10" dirty="0">
                <a:latin typeface="Times New Roman"/>
                <a:ea typeface="Arial"/>
              </a:rPr>
              <a:t> </a:t>
            </a:r>
            <a:r>
              <a:rPr lang="ar-SA" sz="2800" dirty="0">
                <a:latin typeface="Arial"/>
                <a:ea typeface="Arial"/>
                <a:cs typeface="Times New Roman"/>
              </a:rPr>
              <a:t>   </a:t>
            </a:r>
            <a:r>
              <a:rPr lang="en-US" sz="2800" spc="-20" dirty="0">
                <a:latin typeface="Times New Roman"/>
                <a:ea typeface="Arial"/>
              </a:rPr>
              <a:t>W</a:t>
            </a:r>
            <a:r>
              <a:rPr lang="en-US" sz="2800" spc="-40" dirty="0">
                <a:latin typeface="Times New Roman"/>
                <a:ea typeface="Arial"/>
              </a:rPr>
              <a:t>o</a:t>
            </a:r>
            <a:r>
              <a:rPr lang="en-US" sz="2800" spc="-60" dirty="0">
                <a:latin typeface="Times New Roman"/>
                <a:ea typeface="Arial"/>
              </a:rPr>
              <a:t>o</a:t>
            </a:r>
            <a:r>
              <a:rPr lang="en-US" sz="2800" spc="-40" dirty="0">
                <a:latin typeface="Times New Roman"/>
                <a:ea typeface="Arial"/>
              </a:rPr>
              <a:t>d</a:t>
            </a:r>
            <a:r>
              <a:rPr lang="en-US" sz="2800" dirty="0">
                <a:latin typeface="Times New Roman"/>
                <a:ea typeface="Arial"/>
              </a:rPr>
              <a:t>s</a:t>
            </a:r>
            <a:r>
              <a:rPr lang="en-US" sz="2800" b="1" spc="45" dirty="0">
                <a:latin typeface="Arial"/>
                <a:ea typeface="Arial"/>
              </a:rPr>
              <a:t> </a:t>
            </a:r>
            <a:r>
              <a:rPr lang="ar-SA" sz="2800" b="1" dirty="0">
                <a:latin typeface="Arial"/>
                <a:ea typeface="Arial"/>
              </a:rPr>
              <a:t>ﻓ</a:t>
            </a:r>
            <a:r>
              <a:rPr lang="ar-SA" sz="2800" b="1" spc="-25" dirty="0">
                <a:latin typeface="Arial"/>
                <a:ea typeface="Arial"/>
              </a:rPr>
              <a:t>ﻲ</a:t>
            </a:r>
            <a:r>
              <a:rPr lang="ar-SA" sz="2800" b="1" spc="10" dirty="0">
                <a:latin typeface="Arial"/>
                <a:ea typeface="Arial"/>
              </a:rPr>
              <a:t> </a:t>
            </a:r>
            <a:r>
              <a:rPr lang="ar-SA" sz="2800" b="1" dirty="0">
                <a:latin typeface="Arial"/>
                <a:ea typeface="Arial"/>
              </a:rPr>
              <a:t>ﻭ</a:t>
            </a:r>
            <a:r>
              <a:rPr lang="ar-SA" sz="2800" b="1" spc="40" dirty="0">
                <a:latin typeface="Arial"/>
                <a:ea typeface="Arial"/>
              </a:rPr>
              <a:t>ﻻ</a:t>
            </a:r>
            <a:r>
              <a:rPr lang="ar-SA" sz="2800" b="1" spc="-40" dirty="0">
                <a:latin typeface="Arial"/>
                <a:ea typeface="Arial"/>
              </a:rPr>
              <a:t>ﻴ</a:t>
            </a:r>
            <a:r>
              <a:rPr lang="ar-SA" sz="2800" b="1" spc="30" dirty="0">
                <a:latin typeface="Arial"/>
                <a:ea typeface="Arial"/>
              </a:rPr>
              <a:t>ﺔ</a:t>
            </a:r>
            <a:r>
              <a:rPr lang="ar-SA" sz="2800" b="1" spc="55" dirty="0">
                <a:latin typeface="Arial"/>
                <a:ea typeface="Arial"/>
              </a:rPr>
              <a:t> </a:t>
            </a:r>
            <a:r>
              <a:rPr lang="ar-SA" sz="2800" b="1" dirty="0">
                <a:latin typeface="Arial"/>
                <a:ea typeface="Arial"/>
              </a:rPr>
              <a:t>ﻤ</a:t>
            </a:r>
            <a:r>
              <a:rPr lang="ar-SA" sz="2800" b="1" spc="30" dirty="0">
                <a:latin typeface="Arial"/>
                <a:ea typeface="Arial"/>
              </a:rPr>
              <a:t>ﺎ</a:t>
            </a:r>
            <a:r>
              <a:rPr lang="ar-SA" sz="2800" b="1" spc="10" dirty="0">
                <a:latin typeface="Arial"/>
                <a:ea typeface="Arial"/>
              </a:rPr>
              <a:t>ﺴ</a:t>
            </a:r>
            <a:r>
              <a:rPr lang="ar-SA" sz="2800" b="1" spc="30" dirty="0">
                <a:latin typeface="Arial"/>
                <a:ea typeface="Arial"/>
              </a:rPr>
              <a:t>ﺎ</a:t>
            </a:r>
            <a:r>
              <a:rPr lang="ar-SA" sz="2800" b="1" spc="10" dirty="0">
                <a:latin typeface="Arial"/>
                <a:ea typeface="Arial"/>
              </a:rPr>
              <a:t>ﺸ</a:t>
            </a:r>
            <a:r>
              <a:rPr lang="ar-SA" sz="2800" b="1" spc="-40" dirty="0">
                <a:latin typeface="Arial"/>
                <a:ea typeface="Arial"/>
              </a:rPr>
              <a:t>ﻴ</a:t>
            </a:r>
            <a:r>
              <a:rPr lang="ar-SA" sz="2800" b="1" spc="-15" dirty="0">
                <a:latin typeface="Arial"/>
                <a:ea typeface="Arial"/>
              </a:rPr>
              <a:t>ﺘﻭ</a:t>
            </a:r>
            <a:r>
              <a:rPr lang="ar-SA" sz="2800" b="1" spc="-25" dirty="0">
                <a:latin typeface="Arial"/>
                <a:ea typeface="Arial"/>
              </a:rPr>
              <a:t>ﺱ</a:t>
            </a:r>
            <a:r>
              <a:rPr lang="ar-SA" sz="2800" b="1" spc="75" dirty="0">
                <a:latin typeface="Arial"/>
                <a:ea typeface="Arial"/>
              </a:rPr>
              <a:t> </a:t>
            </a:r>
            <a:r>
              <a:rPr lang="ar-SA" sz="2800" b="1" dirty="0">
                <a:latin typeface="Arial"/>
                <a:ea typeface="Arial"/>
              </a:rPr>
              <a:t>ﺍ</a:t>
            </a:r>
            <a:r>
              <a:rPr lang="ar-SA" sz="2800" b="1" spc="5" dirty="0">
                <a:latin typeface="Arial"/>
                <a:ea typeface="Arial"/>
              </a:rPr>
              <a:t>ﻟ</a:t>
            </a:r>
            <a:r>
              <a:rPr lang="ar-SA" sz="2800" b="1" spc="-30" dirty="0">
                <a:latin typeface="Arial"/>
                <a:ea typeface="Arial"/>
              </a:rPr>
              <a:t>ﺫﻱ</a:t>
            </a:r>
            <a:r>
              <a:rPr lang="ar-SA" sz="2800" b="1" spc="75" dirty="0">
                <a:latin typeface="Arial"/>
                <a:ea typeface="Arial"/>
              </a:rPr>
              <a:t> </a:t>
            </a:r>
            <a:r>
              <a:rPr lang="ar-SA" sz="2800" b="1" dirty="0">
                <a:latin typeface="Arial"/>
                <a:ea typeface="Arial"/>
              </a:rPr>
              <a:t>ﺍ</a:t>
            </a:r>
            <a:r>
              <a:rPr lang="ar-SA" sz="2800" b="1" spc="-15" dirty="0">
                <a:latin typeface="Arial"/>
                <a:ea typeface="Arial"/>
              </a:rPr>
              <a:t>ﻨ</a:t>
            </a:r>
            <a:r>
              <a:rPr lang="ar-SA" sz="2800" b="1" spc="20" dirty="0">
                <a:latin typeface="Arial"/>
                <a:ea typeface="Arial"/>
              </a:rPr>
              <a:t>ﻌ</a:t>
            </a:r>
            <a:r>
              <a:rPr lang="ar-SA" sz="2800" b="1" spc="-30" dirty="0">
                <a:latin typeface="Arial"/>
                <a:ea typeface="Arial"/>
              </a:rPr>
              <a:t>ﻘﺩ</a:t>
            </a:r>
            <a:r>
              <a:rPr lang="ar-SA" sz="2800" b="1" spc="10" dirty="0">
                <a:latin typeface="Arial"/>
                <a:ea typeface="Arial"/>
              </a:rPr>
              <a:t> </a:t>
            </a:r>
            <a:r>
              <a:rPr lang="ar-SA" sz="2800" b="1" dirty="0">
                <a:latin typeface="Arial"/>
                <a:ea typeface="Arial"/>
              </a:rPr>
              <a:t>ﺘ</a:t>
            </a:r>
            <a:r>
              <a:rPr lang="ar-SA" sz="2800" b="1" spc="-30" dirty="0">
                <a:latin typeface="Arial"/>
                <a:ea typeface="Arial"/>
              </a:rPr>
              <a:t>ﺤ</a:t>
            </a:r>
            <a:r>
              <a:rPr lang="ar-SA" sz="2800" b="1" spc="-40" dirty="0">
                <a:latin typeface="Arial"/>
                <a:ea typeface="Arial"/>
              </a:rPr>
              <a:t>ﺕ</a:t>
            </a:r>
            <a:r>
              <a:rPr lang="ar-SA" sz="2800" b="1" spc="55" dirty="0">
                <a:latin typeface="Arial"/>
                <a:ea typeface="Arial"/>
              </a:rPr>
              <a:t> </a:t>
            </a:r>
            <a:r>
              <a:rPr lang="ar-SA" sz="2800" b="1" dirty="0">
                <a:latin typeface="Arial"/>
                <a:ea typeface="Arial"/>
              </a:rPr>
              <a:t>ﺭ</a:t>
            </a:r>
            <a:r>
              <a:rPr lang="ar-SA" sz="2800" b="1" spc="20" dirty="0">
                <a:latin typeface="Arial"/>
                <a:ea typeface="Arial"/>
              </a:rPr>
              <a:t>ﻋ</a:t>
            </a:r>
            <a:r>
              <a:rPr lang="ar-SA" sz="2800" b="1" spc="5" dirty="0">
                <a:latin typeface="Arial"/>
                <a:ea typeface="Arial"/>
              </a:rPr>
              <a:t>ﺎ</a:t>
            </a:r>
            <a:r>
              <a:rPr lang="ar-SA" sz="2800" b="1" spc="-15" dirty="0">
                <a:latin typeface="Arial"/>
                <a:ea typeface="Arial"/>
              </a:rPr>
              <a:t>ﻴ</a:t>
            </a:r>
            <a:r>
              <a:rPr lang="ar-SA" sz="2800" b="1" spc="30" dirty="0">
                <a:latin typeface="Arial"/>
                <a:ea typeface="Arial"/>
              </a:rPr>
              <a:t>ﺔ</a:t>
            </a:r>
            <a:r>
              <a:rPr lang="ar-SA" sz="2800" b="1" spc="75" dirty="0">
                <a:latin typeface="Arial"/>
                <a:ea typeface="Arial"/>
              </a:rPr>
              <a:t> </a:t>
            </a:r>
            <a:r>
              <a:rPr lang="ar-SA" sz="2800" b="1" dirty="0">
                <a:latin typeface="Arial"/>
                <a:ea typeface="Arial"/>
              </a:rPr>
              <a:t>ﺍ</a:t>
            </a:r>
            <a:r>
              <a:rPr lang="ar-SA" sz="2800" b="1" spc="15" dirty="0">
                <a:latin typeface="Arial"/>
                <a:ea typeface="Arial"/>
              </a:rPr>
              <a:t>ﻷ</a:t>
            </a:r>
            <a:r>
              <a:rPr lang="ar-SA" sz="2800" b="1" spc="20" dirty="0">
                <a:latin typeface="Arial"/>
                <a:ea typeface="Arial"/>
              </a:rPr>
              <a:t>ﻜ</a:t>
            </a:r>
            <a:r>
              <a:rPr lang="ar-SA" sz="2800" b="1" spc="5" dirty="0">
                <a:latin typeface="Arial"/>
                <a:ea typeface="Arial"/>
              </a:rPr>
              <a:t>ﺎ</a:t>
            </a:r>
            <a:r>
              <a:rPr lang="ar-SA" sz="2800" b="1" spc="-30" dirty="0">
                <a:latin typeface="Arial"/>
                <a:ea typeface="Arial"/>
              </a:rPr>
              <a:t>ﺩ</a:t>
            </a:r>
            <a:r>
              <a:rPr lang="ar-SA" sz="2800" b="1" spc="-40" dirty="0">
                <a:latin typeface="Arial"/>
                <a:ea typeface="Arial"/>
              </a:rPr>
              <a:t>ﻴ</a:t>
            </a:r>
            <a:r>
              <a:rPr lang="ar-SA" sz="2800" b="1" spc="30" dirty="0">
                <a:latin typeface="Arial"/>
                <a:ea typeface="Arial"/>
              </a:rPr>
              <a:t>ﻤ</a:t>
            </a:r>
            <a:r>
              <a:rPr lang="ar-SA" sz="2800" b="1" spc="-15" dirty="0">
                <a:latin typeface="Arial"/>
                <a:ea typeface="Arial"/>
              </a:rPr>
              <a:t>ﻴ</a:t>
            </a:r>
            <a:r>
              <a:rPr lang="ar-SA" sz="2800" b="1" spc="5" dirty="0">
                <a:latin typeface="Arial"/>
                <a:ea typeface="Arial"/>
              </a:rPr>
              <a:t>ـ</a:t>
            </a:r>
            <a:r>
              <a:rPr lang="ar-SA" sz="2800" b="1" spc="30" dirty="0">
                <a:latin typeface="Arial"/>
                <a:ea typeface="Arial"/>
              </a:rPr>
              <a:t>ﺔ</a:t>
            </a:r>
            <a:r>
              <a:rPr lang="ar-SA" sz="2800" b="1" spc="75" dirty="0">
                <a:latin typeface="Arial"/>
                <a:ea typeface="Arial"/>
              </a:rPr>
              <a:t> </a:t>
            </a:r>
            <a:r>
              <a:rPr lang="ar-SA" sz="2800" b="1" dirty="0">
                <a:latin typeface="Arial"/>
                <a:ea typeface="Arial"/>
              </a:rPr>
              <a:t>ﺍ</a:t>
            </a:r>
            <a:r>
              <a:rPr lang="ar-SA" sz="2800" b="1" spc="30" dirty="0">
                <a:latin typeface="Arial"/>
                <a:ea typeface="Arial"/>
              </a:rPr>
              <a:t>ﻟ</a:t>
            </a:r>
            <a:r>
              <a:rPr lang="ar-SA" sz="2800" b="1" spc="-40" dirty="0">
                <a:latin typeface="Arial"/>
                <a:ea typeface="Arial"/>
              </a:rPr>
              <a:t>ﻭ</a:t>
            </a:r>
            <a:r>
              <a:rPr lang="ar-SA" sz="2800" b="1" spc="-30" dirty="0">
                <a:latin typeface="Arial"/>
                <a:ea typeface="Arial"/>
              </a:rPr>
              <a:t>ﻁ</a:t>
            </a:r>
            <a:r>
              <a:rPr lang="ar-SA" sz="2800" b="1" spc="-15" dirty="0">
                <a:latin typeface="Arial"/>
                <a:ea typeface="Arial"/>
              </a:rPr>
              <a:t>ﻨ</a:t>
            </a:r>
            <a:r>
              <a:rPr lang="ar-SA" sz="2800" b="1" spc="-40" dirty="0">
                <a:latin typeface="Arial"/>
                <a:ea typeface="Arial"/>
              </a:rPr>
              <a:t>ﻴ</a:t>
            </a:r>
            <a:r>
              <a:rPr lang="ar-SA" sz="2800" b="1" spc="30" dirty="0">
                <a:latin typeface="Arial"/>
                <a:ea typeface="Arial"/>
              </a:rPr>
              <a:t>ـﺔ</a:t>
            </a:r>
            <a:r>
              <a:rPr lang="ar-SA" sz="2800" b="1" spc="-30" dirty="0">
                <a:latin typeface="Arial"/>
                <a:ea typeface="Arial"/>
              </a:rPr>
              <a:t> </a:t>
            </a:r>
            <a:r>
              <a:rPr lang="ar-SA" sz="2800" b="1" spc="5" dirty="0">
                <a:latin typeface="Arial"/>
                <a:ea typeface="Arial"/>
              </a:rPr>
              <a:t>ﻟﻠ</a:t>
            </a:r>
            <a:r>
              <a:rPr lang="ar-SA" sz="2800" b="1" spc="20" dirty="0">
                <a:latin typeface="Arial"/>
                <a:ea typeface="Arial"/>
              </a:rPr>
              <a:t>ﻌ</a:t>
            </a:r>
            <a:r>
              <a:rPr lang="ar-SA" sz="2800" b="1" spc="5" dirty="0">
                <a:latin typeface="Arial"/>
                <a:ea typeface="Arial"/>
              </a:rPr>
              <a:t>ﻠ</a:t>
            </a:r>
            <a:r>
              <a:rPr lang="ar-SA" sz="2800" b="1" spc="-15" dirty="0">
                <a:latin typeface="Arial"/>
                <a:ea typeface="Arial"/>
              </a:rPr>
              <a:t>ﻭ</a:t>
            </a:r>
            <a:r>
              <a:rPr lang="ar-SA" sz="2800" b="1" spc="20" dirty="0">
                <a:latin typeface="Arial"/>
                <a:ea typeface="Arial"/>
              </a:rPr>
              <a:t>ﻡ</a:t>
            </a:r>
            <a:r>
              <a:rPr lang="ar-SA" sz="2800" b="1" spc="80" dirty="0">
                <a:latin typeface="Arial"/>
                <a:ea typeface="Arial"/>
              </a:rPr>
              <a:t> </a:t>
            </a:r>
            <a:r>
              <a:rPr lang="ar-SA" sz="2800" b="1" dirty="0">
                <a:latin typeface="Arial"/>
                <a:ea typeface="Arial"/>
              </a:rPr>
              <a:t>ﺒ</a:t>
            </a:r>
            <a:r>
              <a:rPr lang="ar-SA" sz="2800" b="1" spc="30" dirty="0">
                <a:latin typeface="Arial"/>
                <a:ea typeface="Arial"/>
              </a:rPr>
              <a:t>ﺎ</a:t>
            </a:r>
            <a:r>
              <a:rPr lang="ar-SA" sz="2800" b="1" spc="5" dirty="0">
                <a:latin typeface="Arial"/>
                <a:ea typeface="Arial"/>
              </a:rPr>
              <a:t>ﻟ</a:t>
            </a:r>
            <a:r>
              <a:rPr lang="ar-SA" sz="2800" b="1" spc="-15" dirty="0">
                <a:latin typeface="Arial"/>
                <a:ea typeface="Arial"/>
              </a:rPr>
              <a:t>ﻭ</a:t>
            </a:r>
            <a:r>
              <a:rPr lang="ar-SA" sz="2800" b="1" spc="15" dirty="0">
                <a:latin typeface="Arial"/>
                <a:ea typeface="Arial"/>
              </a:rPr>
              <a:t>ﻻ</a:t>
            </a:r>
            <a:r>
              <a:rPr lang="ar-SA" sz="2800" b="1" spc="-15" dirty="0">
                <a:latin typeface="Arial"/>
                <a:ea typeface="Arial"/>
              </a:rPr>
              <a:t>ﻴ</a:t>
            </a:r>
            <a:r>
              <a:rPr lang="ar-SA" sz="2800" b="1" spc="5" dirty="0">
                <a:latin typeface="Arial"/>
                <a:ea typeface="Arial"/>
              </a:rPr>
              <a:t>ﺎ</a:t>
            </a:r>
            <a:r>
              <a:rPr lang="ar-SA" sz="2800" b="1" spc="-40" dirty="0">
                <a:latin typeface="Arial"/>
                <a:ea typeface="Arial"/>
              </a:rPr>
              <a:t>ﺕ</a:t>
            </a:r>
            <a:r>
              <a:rPr lang="ar-SA" sz="2800" b="1" spc="100" dirty="0">
                <a:latin typeface="Arial"/>
                <a:ea typeface="Arial"/>
              </a:rPr>
              <a:t> </a:t>
            </a:r>
            <a:r>
              <a:rPr lang="ar-SA" sz="2800" b="1" dirty="0">
                <a:latin typeface="Arial"/>
                <a:ea typeface="Arial"/>
              </a:rPr>
              <a:t>ﺍ</a:t>
            </a:r>
            <a:r>
              <a:rPr lang="ar-SA" sz="2800" b="1" spc="5" dirty="0">
                <a:latin typeface="Arial"/>
                <a:ea typeface="Arial"/>
              </a:rPr>
              <a:t>ﻟ</a:t>
            </a:r>
            <a:r>
              <a:rPr lang="ar-SA" sz="2800" b="1" spc="30" dirty="0">
                <a:latin typeface="Arial"/>
                <a:ea typeface="Arial"/>
              </a:rPr>
              <a:t>ﻤ</a:t>
            </a:r>
            <a:r>
              <a:rPr lang="ar-SA" sz="2800" b="1" spc="-40" dirty="0">
                <a:latin typeface="Arial"/>
                <a:ea typeface="Arial"/>
              </a:rPr>
              <a:t>ﺘ</a:t>
            </a:r>
            <a:r>
              <a:rPr lang="ar-SA" sz="2800" b="1" spc="-30" dirty="0">
                <a:latin typeface="Arial"/>
                <a:ea typeface="Arial"/>
              </a:rPr>
              <a:t>ﺤﺩﺓ</a:t>
            </a:r>
            <a:r>
              <a:rPr lang="ar-SA" sz="2800" b="1" spc="75" dirty="0">
                <a:latin typeface="Arial"/>
                <a:ea typeface="Arial"/>
              </a:rPr>
              <a:t> </a:t>
            </a:r>
            <a:r>
              <a:rPr lang="ar-SA" sz="2800" b="1" dirty="0">
                <a:latin typeface="Arial"/>
                <a:ea typeface="Arial"/>
              </a:rPr>
              <a:t>ﺍ</a:t>
            </a:r>
            <a:r>
              <a:rPr lang="ar-SA" sz="2800" b="1" spc="15" dirty="0">
                <a:latin typeface="Arial"/>
                <a:ea typeface="Arial"/>
              </a:rPr>
              <a:t>ﻷ</a:t>
            </a:r>
            <a:r>
              <a:rPr lang="ar-SA" sz="2800" b="1" spc="30" dirty="0">
                <a:latin typeface="Arial"/>
                <a:ea typeface="Arial"/>
              </a:rPr>
              <a:t>ﻤ</a:t>
            </a:r>
            <a:r>
              <a:rPr lang="ar-SA" sz="2800" b="1" spc="5" dirty="0">
                <a:latin typeface="Arial"/>
                <a:ea typeface="Arial"/>
              </a:rPr>
              <a:t>ﺭ</a:t>
            </a:r>
            <a:r>
              <a:rPr lang="ar-SA" sz="2800" b="1" spc="-40" dirty="0">
                <a:latin typeface="Arial"/>
                <a:ea typeface="Arial"/>
              </a:rPr>
              <a:t>ﻴ</a:t>
            </a:r>
            <a:r>
              <a:rPr lang="ar-SA" sz="2800" b="1" spc="20" dirty="0">
                <a:latin typeface="Arial"/>
                <a:ea typeface="Arial"/>
              </a:rPr>
              <a:t>ﻜ</a:t>
            </a:r>
            <a:r>
              <a:rPr lang="ar-SA" sz="2800" b="1" spc="-40" dirty="0">
                <a:latin typeface="Arial"/>
                <a:ea typeface="Arial"/>
              </a:rPr>
              <a:t>ﻴ</a:t>
            </a:r>
            <a:r>
              <a:rPr lang="ar-SA" sz="2800" b="1" spc="30" dirty="0">
                <a:latin typeface="Arial"/>
                <a:ea typeface="Arial"/>
              </a:rPr>
              <a:t>ﺔ</a:t>
            </a:r>
            <a:r>
              <a:rPr lang="ar-SA" sz="2800" b="1" spc="50" dirty="0">
                <a:latin typeface="Arial"/>
                <a:ea typeface="Arial"/>
              </a:rPr>
              <a:t> </a:t>
            </a:r>
            <a:r>
              <a:rPr lang="ar-SA" sz="2800" b="1" dirty="0">
                <a:latin typeface="Arial"/>
                <a:ea typeface="Arial"/>
              </a:rPr>
              <a:t>،</a:t>
            </a:r>
            <a:r>
              <a:rPr lang="ar-SA" sz="2800" b="1" spc="10" dirty="0">
                <a:latin typeface="Arial"/>
                <a:ea typeface="Arial"/>
              </a:rPr>
              <a:t> </a:t>
            </a:r>
            <a:r>
              <a:rPr lang="ar-SA" sz="2800" b="1" dirty="0">
                <a:latin typeface="Arial"/>
                <a:ea typeface="Arial"/>
              </a:rPr>
              <a:t>ﻭ</a:t>
            </a:r>
            <a:r>
              <a:rPr lang="ar-SA" sz="2800" b="1" spc="-30" dirty="0">
                <a:latin typeface="Arial"/>
                <a:ea typeface="Arial"/>
              </a:rPr>
              <a:t>ﺤ</a:t>
            </a:r>
            <a:r>
              <a:rPr lang="ar-SA" sz="2800" b="1" spc="-15" dirty="0">
                <a:latin typeface="Arial"/>
                <a:ea typeface="Arial"/>
              </a:rPr>
              <a:t>ﻀ</a:t>
            </a:r>
            <a:r>
              <a:rPr lang="ar-SA" sz="2800" b="1" spc="5" dirty="0">
                <a:latin typeface="Arial"/>
                <a:ea typeface="Arial"/>
              </a:rPr>
              <a:t>ﺭ</a:t>
            </a:r>
            <a:r>
              <a:rPr lang="ar-SA" sz="2800" b="1" spc="-55" dirty="0">
                <a:latin typeface="Arial"/>
                <a:ea typeface="Arial"/>
              </a:rPr>
              <a:t>ﻩ</a:t>
            </a:r>
            <a:r>
              <a:rPr lang="ar-SA" sz="2800" b="1" spc="80" dirty="0">
                <a:latin typeface="Arial"/>
                <a:ea typeface="Arial"/>
                <a:cs typeface="Times New Roman"/>
              </a:rPr>
              <a:t> </a:t>
            </a:r>
            <a:r>
              <a:rPr lang="en-US" sz="2800" b="1" dirty="0">
                <a:latin typeface="Times New Roman"/>
                <a:ea typeface="Arial"/>
              </a:rPr>
              <a:t>34</a:t>
            </a:r>
            <a:r>
              <a:rPr lang="en-US" sz="2800" b="1" spc="55" dirty="0">
                <a:latin typeface="Arial"/>
                <a:ea typeface="Arial"/>
              </a:rPr>
              <a:t> </a:t>
            </a:r>
            <a:r>
              <a:rPr lang="ar-IQ" sz="2800" b="1" spc="55" dirty="0" smtClean="0">
                <a:latin typeface="Arial"/>
                <a:ea typeface="Arial"/>
              </a:rPr>
              <a:t> </a:t>
            </a:r>
            <a:r>
              <a:rPr lang="ar-SA" sz="2800" b="1" dirty="0" smtClean="0">
                <a:latin typeface="Arial"/>
                <a:ea typeface="Arial"/>
              </a:rPr>
              <a:t>ﻤ</a:t>
            </a:r>
            <a:r>
              <a:rPr lang="ar-SA" sz="2800" b="1" spc="20" dirty="0" smtClean="0">
                <a:latin typeface="Arial"/>
                <a:ea typeface="Arial"/>
              </a:rPr>
              <a:t>ﻥ</a:t>
            </a:r>
            <a:r>
              <a:rPr lang="ar-SA" sz="2800" b="1" spc="70" dirty="0" smtClean="0">
                <a:latin typeface="Arial"/>
                <a:ea typeface="Arial"/>
              </a:rPr>
              <a:t> </a:t>
            </a:r>
            <a:r>
              <a:rPr lang="ar-SA" sz="2800" b="1" dirty="0">
                <a:latin typeface="Arial"/>
                <a:ea typeface="Arial"/>
              </a:rPr>
              <a:t>ﻋ</a:t>
            </a:r>
            <a:r>
              <a:rPr lang="ar-SA" sz="2800" b="1" spc="30" dirty="0">
                <a:latin typeface="Arial"/>
                <a:ea typeface="Arial"/>
              </a:rPr>
              <a:t>ﻠﻤ</a:t>
            </a:r>
            <a:r>
              <a:rPr lang="ar-SA" sz="2800" b="1" spc="5" dirty="0">
                <a:latin typeface="Arial"/>
                <a:ea typeface="Arial"/>
              </a:rPr>
              <a:t>ﺎ</a:t>
            </a:r>
            <a:r>
              <a:rPr lang="ar-SA" sz="2800" b="1" spc="-35" dirty="0">
                <a:latin typeface="Arial"/>
                <a:ea typeface="Arial"/>
              </a:rPr>
              <a:t>ﺀ</a:t>
            </a:r>
            <a:r>
              <a:rPr lang="ar-SA" sz="2800" b="1" spc="150" dirty="0">
                <a:latin typeface="Arial"/>
                <a:ea typeface="Arial"/>
              </a:rPr>
              <a:t> </a:t>
            </a:r>
            <a:r>
              <a:rPr lang="ar-SA" sz="2800" b="1" dirty="0">
                <a:latin typeface="Arial"/>
                <a:ea typeface="Arial"/>
              </a:rPr>
              <a:t>ﺍ</a:t>
            </a:r>
            <a:r>
              <a:rPr lang="ar-SA" sz="2800" b="1" spc="30" dirty="0">
                <a:latin typeface="Arial"/>
                <a:ea typeface="Arial"/>
              </a:rPr>
              <a:t>ﻟ</a:t>
            </a:r>
            <a:r>
              <a:rPr lang="ar-SA" sz="2800" b="1" spc="20" dirty="0">
                <a:latin typeface="Arial"/>
                <a:ea typeface="Arial"/>
              </a:rPr>
              <a:t>ﻌ</a:t>
            </a:r>
            <a:r>
              <a:rPr lang="ar-SA" sz="2800" b="1" spc="5" dirty="0">
                <a:latin typeface="Arial"/>
                <a:ea typeface="Arial"/>
              </a:rPr>
              <a:t>ﻠ</a:t>
            </a:r>
            <a:r>
              <a:rPr lang="ar-SA" sz="2800" b="1" spc="-15" dirty="0">
                <a:latin typeface="Arial"/>
                <a:ea typeface="Arial"/>
              </a:rPr>
              <a:t>ﻭ</a:t>
            </a:r>
            <a:r>
              <a:rPr lang="ar-SA" sz="2800" b="1" spc="20" dirty="0">
                <a:latin typeface="Arial"/>
                <a:ea typeface="Arial"/>
              </a:rPr>
              <a:t>ﻡ</a:t>
            </a:r>
            <a:r>
              <a:rPr lang="ar-SA" sz="2800" b="1" spc="80" dirty="0">
                <a:latin typeface="Arial"/>
                <a:ea typeface="Arial"/>
              </a:rPr>
              <a:t> </a:t>
            </a:r>
            <a:r>
              <a:rPr lang="ar-SA" sz="2800" b="1" dirty="0">
                <a:latin typeface="Arial"/>
                <a:ea typeface="Arial"/>
              </a:rPr>
              <a:t>ﻭ</a:t>
            </a:r>
            <a:r>
              <a:rPr lang="ar-SA" sz="2800" b="1" spc="50" dirty="0">
                <a:latin typeface="Arial"/>
                <a:ea typeface="Arial"/>
              </a:rPr>
              <a:t>ﺍ</a:t>
            </a:r>
            <a:r>
              <a:rPr lang="ar-SA" sz="2800" b="1" spc="5" dirty="0">
                <a:latin typeface="Arial"/>
                <a:ea typeface="Arial"/>
              </a:rPr>
              <a:t>ﻟﺭ</a:t>
            </a:r>
            <a:r>
              <a:rPr lang="ar-SA" sz="2800" b="1" spc="-15" dirty="0">
                <a:latin typeface="Arial"/>
                <a:ea typeface="Arial"/>
              </a:rPr>
              <a:t>ﻴ</a:t>
            </a:r>
            <a:r>
              <a:rPr lang="ar-SA" sz="2800" b="1" spc="5" dirty="0">
                <a:latin typeface="Arial"/>
                <a:ea typeface="Arial"/>
              </a:rPr>
              <a:t>ﺎ</a:t>
            </a:r>
            <a:r>
              <a:rPr lang="ar-SA" sz="2800" b="1" spc="-15" dirty="0">
                <a:latin typeface="Arial"/>
                <a:ea typeface="Arial"/>
              </a:rPr>
              <a:t>ﻀ</a:t>
            </a:r>
            <a:r>
              <a:rPr lang="ar-SA" sz="2800" b="1" spc="-40" dirty="0">
                <a:latin typeface="Arial"/>
                <a:ea typeface="Arial"/>
              </a:rPr>
              <a:t>ﻴ</a:t>
            </a:r>
            <a:r>
              <a:rPr lang="ar-SA" sz="2800" b="1" spc="30" dirty="0">
                <a:latin typeface="Arial"/>
                <a:ea typeface="Arial"/>
              </a:rPr>
              <a:t>ﺎ</a:t>
            </a:r>
            <a:r>
              <a:rPr lang="ar-SA" sz="2800" b="1" spc="-40" dirty="0">
                <a:latin typeface="Arial"/>
                <a:ea typeface="Arial"/>
              </a:rPr>
              <a:t>ﺕ</a:t>
            </a:r>
            <a:r>
              <a:rPr lang="ar-SA" sz="2800" b="1" spc="105" dirty="0">
                <a:latin typeface="Arial"/>
                <a:ea typeface="Arial"/>
              </a:rPr>
              <a:t> </a:t>
            </a:r>
            <a:r>
              <a:rPr lang="ar-SA" sz="2800" b="1" dirty="0">
                <a:latin typeface="Arial"/>
                <a:ea typeface="Arial"/>
              </a:rPr>
              <a:t>ﻭ</a:t>
            </a:r>
            <a:r>
              <a:rPr lang="ar-SA" sz="2800" b="1" spc="20" dirty="0">
                <a:latin typeface="Arial"/>
                <a:ea typeface="Arial"/>
              </a:rPr>
              <a:t>ﻋ</a:t>
            </a:r>
            <a:r>
              <a:rPr lang="ar-SA" sz="2800" b="1" spc="5" dirty="0">
                <a:latin typeface="Arial"/>
                <a:ea typeface="Arial"/>
              </a:rPr>
              <a:t>ﻠ</a:t>
            </a:r>
            <a:r>
              <a:rPr lang="ar-SA" sz="2800" b="1" spc="20" dirty="0">
                <a:latin typeface="Arial"/>
                <a:ea typeface="Arial"/>
              </a:rPr>
              <a:t>ﻡ</a:t>
            </a:r>
            <a:r>
              <a:rPr lang="ar-SA" sz="2800" b="1" spc="150" dirty="0">
                <a:latin typeface="Arial"/>
                <a:ea typeface="Arial"/>
              </a:rPr>
              <a:t> </a:t>
            </a:r>
            <a:r>
              <a:rPr lang="ar-SA" sz="2800" b="1" dirty="0">
                <a:latin typeface="Arial"/>
                <a:ea typeface="Arial"/>
              </a:rPr>
              <a:t>ﺍ</a:t>
            </a:r>
            <a:r>
              <a:rPr lang="ar-SA" sz="2800" b="1" spc="30" dirty="0">
                <a:latin typeface="Arial"/>
                <a:ea typeface="Arial"/>
              </a:rPr>
              <a:t>ﻟ</a:t>
            </a:r>
            <a:r>
              <a:rPr lang="ar-SA" sz="2800" b="1" spc="-40" dirty="0">
                <a:latin typeface="Arial"/>
                <a:ea typeface="Arial"/>
              </a:rPr>
              <a:t>ﻨ</a:t>
            </a:r>
            <a:r>
              <a:rPr lang="ar-SA" sz="2800" b="1" spc="-10" dirty="0">
                <a:latin typeface="Arial"/>
                <a:ea typeface="Arial"/>
              </a:rPr>
              <a:t>ﻔ</a:t>
            </a:r>
            <a:r>
              <a:rPr lang="ar-SA" sz="2800" b="1" spc="-25" dirty="0">
                <a:latin typeface="Arial"/>
                <a:ea typeface="Arial"/>
              </a:rPr>
              <a:t>ﺱ</a:t>
            </a:r>
            <a:r>
              <a:rPr lang="ar-SA" sz="2800" b="1" spc="100" dirty="0">
                <a:latin typeface="Arial"/>
                <a:ea typeface="Arial"/>
              </a:rPr>
              <a:t> </a:t>
            </a:r>
            <a:r>
              <a:rPr lang="ar-SA" sz="2800" b="1" dirty="0">
                <a:latin typeface="Arial"/>
                <a:ea typeface="Arial"/>
              </a:rPr>
              <a:t>،</a:t>
            </a:r>
            <a:r>
              <a:rPr lang="ar-SA" sz="2800" b="1" spc="105" dirty="0">
                <a:latin typeface="Arial"/>
                <a:ea typeface="Arial"/>
              </a:rPr>
              <a:t> </a:t>
            </a:r>
            <a:r>
              <a:rPr lang="ar-SA" sz="2800" b="1" dirty="0">
                <a:latin typeface="Arial"/>
                <a:ea typeface="Arial"/>
              </a:rPr>
              <a:t>ﻭ</a:t>
            </a:r>
            <a:r>
              <a:rPr lang="ar-SA" sz="2800" b="1" spc="-40" dirty="0">
                <a:latin typeface="Arial"/>
                <a:ea typeface="Arial"/>
              </a:rPr>
              <a:t>ﺘ</a:t>
            </a:r>
            <a:r>
              <a:rPr lang="ar-SA" sz="2800" b="1" spc="5" dirty="0">
                <a:latin typeface="Arial"/>
                <a:ea typeface="Arial"/>
              </a:rPr>
              <a:t>ﺭ</a:t>
            </a:r>
            <a:r>
              <a:rPr lang="ar-SA" sz="2800" b="1" spc="50" dirty="0">
                <a:latin typeface="Arial"/>
                <a:ea typeface="Arial"/>
              </a:rPr>
              <a:t>ﺃ</a:t>
            </a:r>
            <a:r>
              <a:rPr lang="ar-SA" sz="2800" b="1" spc="-50" dirty="0">
                <a:latin typeface="Arial"/>
                <a:ea typeface="Arial"/>
              </a:rPr>
              <a:t>ﺱ</a:t>
            </a:r>
            <a:r>
              <a:rPr lang="ar-SA" sz="2800" b="1" spc="-160" dirty="0">
                <a:latin typeface="Arial"/>
                <a:ea typeface="Arial"/>
              </a:rPr>
              <a:t> </a:t>
            </a:r>
            <a:r>
              <a:rPr lang="ar-SA" sz="2800" b="1" dirty="0">
                <a:latin typeface="Arial"/>
                <a:ea typeface="Arial"/>
              </a:rPr>
              <a:t> ﺃ</a:t>
            </a:r>
            <a:r>
              <a:rPr lang="ar-SA" sz="2800" b="1" spc="20" dirty="0">
                <a:latin typeface="Arial"/>
                <a:ea typeface="Arial"/>
              </a:rPr>
              <a:t>ﻋ</a:t>
            </a:r>
            <a:r>
              <a:rPr lang="ar-SA" sz="2800" b="1" spc="30" dirty="0">
                <a:latin typeface="Arial"/>
                <a:ea typeface="Arial"/>
              </a:rPr>
              <a:t>ﻤ</a:t>
            </a:r>
            <a:r>
              <a:rPr lang="ar-SA" sz="2800" b="1" spc="5" dirty="0">
                <a:latin typeface="Arial"/>
                <a:ea typeface="Arial"/>
              </a:rPr>
              <a:t>ﺎ</a:t>
            </a:r>
            <a:r>
              <a:rPr lang="ar-SA" sz="2800" b="1" spc="30" dirty="0">
                <a:latin typeface="Arial"/>
                <a:ea typeface="Arial"/>
              </a:rPr>
              <a:t>ﻟ</a:t>
            </a:r>
            <a:r>
              <a:rPr lang="ar-SA" sz="2800" b="1" spc="5" dirty="0">
                <a:latin typeface="Arial"/>
                <a:ea typeface="Arial"/>
              </a:rPr>
              <a:t>ـ</a:t>
            </a:r>
            <a:r>
              <a:rPr lang="ar-SA" sz="2800" b="1" spc="30" dirty="0">
                <a:latin typeface="Arial"/>
                <a:ea typeface="Arial"/>
              </a:rPr>
              <a:t>ﻪ</a:t>
            </a:r>
            <a:r>
              <a:rPr lang="ar-SA" sz="2800" b="1" spc="80" dirty="0">
                <a:latin typeface="Arial"/>
                <a:ea typeface="Arial"/>
              </a:rPr>
              <a:t> </a:t>
            </a:r>
            <a:r>
              <a:rPr lang="ar-SA" sz="2800" b="1" dirty="0">
                <a:latin typeface="Arial"/>
                <a:ea typeface="Arial"/>
              </a:rPr>
              <a:t>ﺒ</a:t>
            </a:r>
            <a:r>
              <a:rPr lang="ar-SA" sz="2800" b="1" spc="5" dirty="0">
                <a:latin typeface="Arial"/>
                <a:ea typeface="Arial"/>
              </a:rPr>
              <a:t>ﺭ</a:t>
            </a:r>
            <a:r>
              <a:rPr lang="ar-SA" sz="2800" b="1" spc="-15" dirty="0">
                <a:latin typeface="Arial"/>
                <a:ea typeface="Arial"/>
              </a:rPr>
              <a:t>ﻭ</a:t>
            </a:r>
            <a:r>
              <a:rPr lang="ar-SA" sz="2800" b="1" spc="-40" dirty="0">
                <a:latin typeface="Arial"/>
                <a:ea typeface="Arial"/>
              </a:rPr>
              <a:t>ﻨ</a:t>
            </a:r>
            <a:r>
              <a:rPr lang="ar-SA" sz="2800" b="1" spc="30" dirty="0">
                <a:latin typeface="Arial"/>
                <a:ea typeface="Arial"/>
              </a:rPr>
              <a:t>ـ</a:t>
            </a:r>
            <a:r>
              <a:rPr lang="ar-SA" sz="2800" b="1" spc="5" dirty="0">
                <a:latin typeface="Arial"/>
                <a:ea typeface="Arial"/>
              </a:rPr>
              <a:t>ﺭ </a:t>
            </a:r>
            <a:r>
              <a:rPr lang="ar-SA" sz="2800" b="1" spc="-30" dirty="0">
                <a:latin typeface="Arial"/>
                <a:ea typeface="Arial"/>
              </a:rPr>
              <a:t>ﻨﻔ</a:t>
            </a:r>
            <a:r>
              <a:rPr lang="ar-SA" sz="2800" b="1" spc="35" dirty="0">
                <a:latin typeface="Arial"/>
                <a:ea typeface="Arial"/>
              </a:rPr>
              <a:t>ﺴ</a:t>
            </a:r>
            <a:r>
              <a:rPr lang="ar-SA" sz="2800" b="1" spc="5" dirty="0">
                <a:latin typeface="Arial"/>
                <a:ea typeface="Arial"/>
              </a:rPr>
              <a:t>ﻪ</a:t>
            </a:r>
            <a:r>
              <a:rPr lang="en-US" sz="2800" b="1" spc="10" dirty="0">
                <a:latin typeface="Times New Roman"/>
                <a:ea typeface="Arial"/>
              </a:rPr>
              <a:t>.</a:t>
            </a:r>
            <a:r>
              <a:rPr lang="en-US" sz="2800" b="1" spc="105" dirty="0">
                <a:latin typeface="Arial"/>
                <a:ea typeface="Arial"/>
              </a:rPr>
              <a:t> </a:t>
            </a:r>
            <a:r>
              <a:rPr lang="ar-SA" sz="2800" b="1" dirty="0">
                <a:latin typeface="Arial"/>
                <a:ea typeface="Arial"/>
              </a:rPr>
              <a:t>ﻭ</a:t>
            </a:r>
            <a:r>
              <a:rPr lang="ar-SA" sz="2800" b="1" spc="-10" dirty="0">
                <a:latin typeface="Arial"/>
                <a:ea typeface="Arial"/>
              </a:rPr>
              <a:t>ﻗ</a:t>
            </a:r>
            <a:r>
              <a:rPr lang="ar-SA" sz="2800" b="1" spc="-30" dirty="0">
                <a:latin typeface="Arial"/>
                <a:ea typeface="Arial"/>
              </a:rPr>
              <a:t>ﺩ</a:t>
            </a:r>
            <a:r>
              <a:rPr lang="ar-SA" sz="2800" b="1" spc="75" dirty="0">
                <a:latin typeface="Arial"/>
                <a:ea typeface="Arial"/>
              </a:rPr>
              <a:t> </a:t>
            </a:r>
            <a:r>
              <a:rPr lang="ar-SA" sz="2800" b="1" dirty="0">
                <a:latin typeface="Arial"/>
                <a:ea typeface="Arial"/>
              </a:rPr>
              <a:t>ﺍ</a:t>
            </a:r>
            <a:r>
              <a:rPr lang="ar-SA" sz="2800" b="1" spc="-40" dirty="0">
                <a:latin typeface="Arial"/>
                <a:ea typeface="Arial"/>
              </a:rPr>
              <a:t>ﻨ</a:t>
            </a:r>
            <a:r>
              <a:rPr lang="ar-SA" sz="2800" b="1" spc="20" dirty="0">
                <a:latin typeface="Arial"/>
                <a:ea typeface="Arial"/>
              </a:rPr>
              <a:t>ﻌ</a:t>
            </a:r>
            <a:r>
              <a:rPr lang="ar-SA" sz="2800" b="1" spc="-10" dirty="0">
                <a:latin typeface="Arial"/>
                <a:ea typeface="Arial"/>
              </a:rPr>
              <a:t>ﻘ</a:t>
            </a:r>
            <a:r>
              <a:rPr lang="ar-SA" sz="2800" b="1" spc="-55" dirty="0">
                <a:latin typeface="Arial"/>
                <a:ea typeface="Arial"/>
              </a:rPr>
              <a:t>ﺩ</a:t>
            </a:r>
            <a:r>
              <a:rPr lang="ar-SA" sz="2800" b="1" spc="100" dirty="0">
                <a:latin typeface="Arial"/>
                <a:ea typeface="Arial"/>
              </a:rPr>
              <a:t> </a:t>
            </a:r>
            <a:r>
              <a:rPr lang="ar-SA" sz="2800" b="1" dirty="0">
                <a:latin typeface="Arial"/>
                <a:ea typeface="Arial"/>
              </a:rPr>
              <a:t>ﺍ</a:t>
            </a:r>
            <a:r>
              <a:rPr lang="ar-SA" sz="2800" b="1" spc="5" dirty="0">
                <a:latin typeface="Arial"/>
                <a:ea typeface="Arial"/>
              </a:rPr>
              <a:t>ﻟ</a:t>
            </a:r>
            <a:r>
              <a:rPr lang="ar-SA" sz="2800" b="1" spc="30" dirty="0">
                <a:latin typeface="Arial"/>
                <a:ea typeface="Arial"/>
              </a:rPr>
              <a:t>ﻤ</a:t>
            </a:r>
            <a:r>
              <a:rPr lang="ar-SA" sz="2800" b="1" spc="-15" dirty="0">
                <a:latin typeface="Arial"/>
                <a:ea typeface="Arial"/>
              </a:rPr>
              <a:t>ﺅ</a:t>
            </a:r>
            <a:r>
              <a:rPr lang="ar-SA" sz="2800" b="1" spc="-40" dirty="0">
                <a:latin typeface="Arial"/>
                <a:ea typeface="Arial"/>
              </a:rPr>
              <a:t>ﺘ</a:t>
            </a:r>
            <a:r>
              <a:rPr lang="ar-SA" sz="2800" b="1" spc="30" dirty="0">
                <a:latin typeface="Arial"/>
                <a:ea typeface="Arial"/>
              </a:rPr>
              <a:t>ﻤ</a:t>
            </a:r>
            <a:r>
              <a:rPr lang="ar-SA" sz="2800" b="1" spc="5" dirty="0">
                <a:latin typeface="Arial"/>
                <a:ea typeface="Arial"/>
              </a:rPr>
              <a:t>ﺭ</a:t>
            </a:r>
            <a:r>
              <a:rPr lang="ar-SA" sz="2800" b="1" spc="45" dirty="0">
                <a:latin typeface="Arial"/>
                <a:ea typeface="Arial"/>
              </a:rPr>
              <a:t> </a:t>
            </a:r>
            <a:r>
              <a:rPr lang="ar-SA" sz="2800" b="1" dirty="0">
                <a:latin typeface="Arial"/>
                <a:ea typeface="Arial"/>
              </a:rPr>
              <a:t>ﻓﻲ</a:t>
            </a:r>
            <a:r>
              <a:rPr lang="ar-SA" sz="2800" b="1" spc="-5" dirty="0">
                <a:latin typeface="Arial"/>
                <a:ea typeface="Arial"/>
              </a:rPr>
              <a:t> </a:t>
            </a:r>
            <a:r>
              <a:rPr lang="ar-SA" sz="2800" b="1" dirty="0">
                <a:latin typeface="Arial"/>
                <a:ea typeface="Arial"/>
              </a:rPr>
              <a:t>ﻅ</a:t>
            </a:r>
            <a:r>
              <a:rPr lang="ar-SA" sz="2800" b="1" spc="-15" dirty="0">
                <a:latin typeface="Arial"/>
                <a:ea typeface="Arial"/>
              </a:rPr>
              <a:t>ل</a:t>
            </a:r>
            <a:r>
              <a:rPr lang="ar-SA" sz="2800" b="1" spc="75" dirty="0">
                <a:latin typeface="Arial"/>
                <a:ea typeface="Arial"/>
              </a:rPr>
              <a:t> </a:t>
            </a:r>
            <a:r>
              <a:rPr lang="ar-SA" sz="2800" b="1" dirty="0">
                <a:latin typeface="Arial"/>
                <a:ea typeface="Arial"/>
              </a:rPr>
              <a:t>ﺍ</a:t>
            </a:r>
            <a:r>
              <a:rPr lang="ar-SA" sz="2800" b="1" spc="-15" dirty="0">
                <a:latin typeface="Arial"/>
                <a:ea typeface="Arial"/>
              </a:rPr>
              <a:t>ﻨ</a:t>
            </a:r>
            <a:r>
              <a:rPr lang="ar-SA" sz="2800" b="1" spc="-30" dirty="0">
                <a:latin typeface="Arial"/>
                <a:ea typeface="Arial"/>
              </a:rPr>
              <a:t>ﺤ</a:t>
            </a:r>
            <a:r>
              <a:rPr lang="ar-SA" sz="2800" b="1" spc="10" dirty="0">
                <a:latin typeface="Arial"/>
                <a:ea typeface="Arial"/>
              </a:rPr>
              <a:t>ﺴ</a:t>
            </a:r>
            <a:r>
              <a:rPr lang="ar-SA" sz="2800" b="1" spc="30" dirty="0">
                <a:latin typeface="Arial"/>
                <a:ea typeface="Arial"/>
              </a:rPr>
              <a:t>ﺎ</a:t>
            </a:r>
            <a:r>
              <a:rPr lang="ar-SA" sz="2800" b="1" spc="-20" dirty="0">
                <a:latin typeface="Arial"/>
                <a:ea typeface="Arial"/>
              </a:rPr>
              <a:t>ﺭ</a:t>
            </a:r>
            <a:r>
              <a:rPr lang="ar-SA" sz="2800" b="1" spc="35" dirty="0">
                <a:latin typeface="Arial"/>
                <a:ea typeface="Arial"/>
              </a:rPr>
              <a:t> </a:t>
            </a:r>
            <a:r>
              <a:rPr lang="ar-SA" sz="2800" b="1" dirty="0">
                <a:latin typeface="Arial"/>
                <a:ea typeface="Arial"/>
              </a:rPr>
              <a:t>ﻭ</a:t>
            </a:r>
            <a:r>
              <a:rPr lang="ar-SA" sz="2800" b="1" spc="25" dirty="0">
                <a:latin typeface="Arial"/>
                <a:ea typeface="Arial"/>
              </a:rPr>
              <a:t>ﺍ</a:t>
            </a:r>
            <a:r>
              <a:rPr lang="ar-SA" sz="2800" b="1" spc="-15" dirty="0">
                <a:latin typeface="Arial"/>
                <a:ea typeface="Arial"/>
              </a:rPr>
              <a:t>ﻀ</a:t>
            </a:r>
            <a:r>
              <a:rPr lang="ar-SA" sz="2800" b="1" dirty="0">
                <a:latin typeface="Arial"/>
                <a:ea typeface="Arial"/>
              </a:rPr>
              <a:t>ﺢ</a:t>
            </a:r>
            <a:r>
              <a:rPr lang="ar-SA" sz="2800" b="1" spc="55" dirty="0">
                <a:latin typeface="Arial"/>
                <a:ea typeface="Arial"/>
              </a:rPr>
              <a:t> </a:t>
            </a:r>
            <a:r>
              <a:rPr lang="ar-SA" sz="2800" b="1" dirty="0">
                <a:latin typeface="Arial"/>
                <a:ea typeface="Arial"/>
              </a:rPr>
              <a:t>ﻟ</a:t>
            </a:r>
            <a:r>
              <a:rPr lang="ar-SA" sz="2800" b="1" spc="30" dirty="0">
                <a:latin typeface="Arial"/>
                <a:ea typeface="Arial"/>
              </a:rPr>
              <a:t>ﻤﺎ</a:t>
            </a:r>
            <a:r>
              <a:rPr lang="ar-SA" sz="2800" b="1" spc="45" dirty="0">
                <a:latin typeface="Arial"/>
                <a:ea typeface="Arial"/>
              </a:rPr>
              <a:t> </a:t>
            </a:r>
            <a:r>
              <a:rPr lang="ar-SA" sz="2800" b="1" dirty="0">
                <a:latin typeface="Arial"/>
                <a:ea typeface="Arial"/>
              </a:rPr>
              <a:t>ﻋ</a:t>
            </a:r>
            <a:r>
              <a:rPr lang="ar-SA" sz="2800" b="1" spc="5" dirty="0">
                <a:latin typeface="Arial"/>
                <a:ea typeface="Arial"/>
              </a:rPr>
              <a:t>ﺭ</a:t>
            </a:r>
            <a:r>
              <a:rPr lang="ar-SA" sz="2800" b="1" dirty="0">
                <a:latin typeface="Arial"/>
                <a:ea typeface="Arial"/>
              </a:rPr>
              <a:t>ﻑ</a:t>
            </a:r>
            <a:r>
              <a:rPr lang="ar-SA" sz="2800" b="1" spc="45" dirty="0">
                <a:latin typeface="Arial"/>
                <a:ea typeface="Arial"/>
              </a:rPr>
              <a:t> </a:t>
            </a:r>
            <a:r>
              <a:rPr lang="ar-SA" sz="2800" b="1" dirty="0">
                <a:latin typeface="Arial"/>
                <a:ea typeface="Arial"/>
              </a:rPr>
              <a:t>ﻓ</a:t>
            </a:r>
            <a:r>
              <a:rPr lang="ar-SA" sz="2800" b="1" spc="-25" dirty="0">
                <a:latin typeface="Arial"/>
                <a:ea typeface="Arial"/>
              </a:rPr>
              <a:t>ﻲ</a:t>
            </a:r>
            <a:r>
              <a:rPr lang="ar-SA" sz="2800" b="1" spc="75" dirty="0">
                <a:latin typeface="Arial"/>
                <a:ea typeface="Arial"/>
              </a:rPr>
              <a:t> </a:t>
            </a:r>
            <a:r>
              <a:rPr lang="ar-SA" sz="2800" b="1" dirty="0">
                <a:latin typeface="Arial"/>
                <a:ea typeface="Arial"/>
              </a:rPr>
              <a:t>ﺃ</a:t>
            </a:r>
            <a:r>
              <a:rPr lang="ar-SA" sz="2800" b="1" spc="30" dirty="0">
                <a:latin typeface="Arial"/>
                <a:ea typeface="Arial"/>
              </a:rPr>
              <a:t>ﻤ</a:t>
            </a:r>
            <a:r>
              <a:rPr lang="ar-SA" sz="2800" b="1" spc="5" dirty="0">
                <a:latin typeface="Arial"/>
                <a:ea typeface="Arial"/>
              </a:rPr>
              <a:t>ﺭ</a:t>
            </a:r>
            <a:r>
              <a:rPr lang="ar-SA" sz="2800" b="1" spc="-15" dirty="0">
                <a:latin typeface="Arial"/>
                <a:ea typeface="Arial"/>
              </a:rPr>
              <a:t>ﻴ</a:t>
            </a:r>
            <a:r>
              <a:rPr lang="ar-SA" sz="2800" b="1" spc="-5" dirty="0">
                <a:latin typeface="Arial"/>
                <a:ea typeface="Arial"/>
              </a:rPr>
              <a:t>ﻜ</a:t>
            </a:r>
            <a:r>
              <a:rPr lang="ar-SA" sz="2800" b="1" spc="30" dirty="0">
                <a:latin typeface="Arial"/>
                <a:ea typeface="Arial"/>
              </a:rPr>
              <a:t>ﺎ</a:t>
            </a:r>
            <a:r>
              <a:rPr lang="ar-SA" sz="2800" b="1" spc="10" dirty="0">
                <a:latin typeface="Arial"/>
                <a:ea typeface="Arial"/>
              </a:rPr>
              <a:t> </a:t>
            </a:r>
            <a:r>
              <a:rPr lang="ar-SA" sz="2800" b="1" dirty="0">
                <a:latin typeface="Arial"/>
                <a:ea typeface="Arial"/>
              </a:rPr>
              <a:t>ﺒ</a:t>
            </a:r>
            <a:r>
              <a:rPr lang="ar-SA" sz="2800" b="1" spc="5" dirty="0">
                <a:latin typeface="Arial"/>
                <a:ea typeface="Arial"/>
              </a:rPr>
              <a:t>ﺎ</a:t>
            </a:r>
            <a:r>
              <a:rPr lang="ar-SA" sz="2800" b="1" spc="30" dirty="0">
                <a:latin typeface="Arial"/>
                <a:ea typeface="Arial"/>
              </a:rPr>
              <a:t>ﻟ</a:t>
            </a:r>
            <a:r>
              <a:rPr lang="ar-SA" sz="2800" b="1" spc="-40" dirty="0">
                <a:latin typeface="Arial"/>
                <a:ea typeface="Arial"/>
              </a:rPr>
              <a:t>ﺘ</a:t>
            </a:r>
            <a:r>
              <a:rPr lang="ar-SA" sz="2800" b="1" spc="5" dirty="0">
                <a:latin typeface="Arial"/>
                <a:ea typeface="Arial"/>
              </a:rPr>
              <a:t>ﺭ</a:t>
            </a:r>
            <a:r>
              <a:rPr lang="ar-SA" sz="2800" b="1" spc="-15" dirty="0">
                <a:latin typeface="Arial"/>
                <a:ea typeface="Arial"/>
              </a:rPr>
              <a:t>ﺒ</a:t>
            </a:r>
            <a:r>
              <a:rPr lang="ar-SA" sz="2800" b="1" spc="-40" dirty="0">
                <a:latin typeface="Arial"/>
                <a:ea typeface="Arial"/>
              </a:rPr>
              <a:t>ﻴ</a:t>
            </a:r>
            <a:r>
              <a:rPr lang="ar-SA" sz="2800" b="1" spc="30" dirty="0">
                <a:latin typeface="Arial"/>
                <a:ea typeface="Arial"/>
              </a:rPr>
              <a:t>ﺔ</a:t>
            </a:r>
            <a:r>
              <a:rPr lang="ar-SA" sz="2800" b="1" spc="75" dirty="0">
                <a:latin typeface="Arial"/>
                <a:ea typeface="Arial"/>
              </a:rPr>
              <a:t> </a:t>
            </a:r>
            <a:r>
              <a:rPr lang="ar-SA" sz="2800" b="1" dirty="0">
                <a:latin typeface="Arial"/>
                <a:ea typeface="Arial"/>
              </a:rPr>
              <a:t>ﺍ</a:t>
            </a:r>
            <a:r>
              <a:rPr lang="ar-SA" sz="2800" b="1" spc="30" dirty="0">
                <a:latin typeface="Arial"/>
                <a:ea typeface="Arial"/>
              </a:rPr>
              <a:t>ﻟ</a:t>
            </a:r>
            <a:r>
              <a:rPr lang="ar-SA" sz="2800" b="1" spc="-40" dirty="0">
                <a:latin typeface="Arial"/>
                <a:ea typeface="Arial"/>
              </a:rPr>
              <a:t>ﺘ</a:t>
            </a:r>
            <a:r>
              <a:rPr lang="ar-SA" sz="2800" b="1" spc="-10" dirty="0">
                <a:latin typeface="Arial"/>
                <a:ea typeface="Arial"/>
              </a:rPr>
              <a:t>ﻘ</a:t>
            </a:r>
            <a:r>
              <a:rPr lang="ar-SA" sz="2800" b="1" spc="-30" dirty="0">
                <a:latin typeface="Arial"/>
                <a:ea typeface="Arial"/>
              </a:rPr>
              <a:t>ﺩ</a:t>
            </a:r>
            <a:r>
              <a:rPr lang="ar-SA" sz="2800" b="1" spc="30" dirty="0">
                <a:latin typeface="Arial"/>
                <a:ea typeface="Arial"/>
              </a:rPr>
              <a:t>ﻤ</a:t>
            </a:r>
            <a:r>
              <a:rPr lang="ar-SA" sz="2800" b="1" spc="-40" dirty="0">
                <a:latin typeface="Arial"/>
                <a:ea typeface="Arial"/>
              </a:rPr>
              <a:t>ﻴ</a:t>
            </a:r>
            <a:r>
              <a:rPr lang="ar-SA" sz="2800" b="1" spc="30" dirty="0">
                <a:latin typeface="Arial"/>
                <a:ea typeface="Arial"/>
              </a:rPr>
              <a:t>ﺔ</a:t>
            </a:r>
            <a:r>
              <a:rPr lang="ar-SA" sz="2800" b="1" spc="25" dirty="0">
                <a:latin typeface="Arial"/>
                <a:ea typeface="Arial"/>
              </a:rPr>
              <a:t> </a:t>
            </a:r>
            <a:r>
              <a:rPr lang="ar-SA" sz="2800" b="1" dirty="0">
                <a:latin typeface="Arial"/>
                <a:ea typeface="Arial"/>
              </a:rPr>
              <a:t>،</a:t>
            </a:r>
            <a:r>
              <a:rPr lang="ar-SA" sz="2800" b="1" spc="35" dirty="0">
                <a:latin typeface="Arial"/>
                <a:ea typeface="Arial"/>
              </a:rPr>
              <a:t> </a:t>
            </a:r>
            <a:r>
              <a:rPr lang="ar-SA" sz="2800" b="1" dirty="0">
                <a:latin typeface="Arial"/>
                <a:ea typeface="Arial"/>
              </a:rPr>
              <a:t>ﻭ</a:t>
            </a:r>
            <a:r>
              <a:rPr lang="ar-SA" sz="2800" b="1" spc="-40" dirty="0">
                <a:latin typeface="Arial"/>
                <a:ea typeface="Arial"/>
              </a:rPr>
              <a:t>ﺒ</a:t>
            </a:r>
            <a:r>
              <a:rPr lang="ar-SA" sz="2800" b="1" spc="20" dirty="0">
                <a:latin typeface="Arial"/>
                <a:ea typeface="Arial"/>
              </a:rPr>
              <a:t>ﻌ</a:t>
            </a:r>
            <a:r>
              <a:rPr lang="ar-SA" sz="2800" b="1" spc="-30" dirty="0">
                <a:latin typeface="Arial"/>
                <a:ea typeface="Arial"/>
              </a:rPr>
              <a:t>ﺩ</a:t>
            </a:r>
            <a:r>
              <a:rPr lang="ar-SA" sz="2800" b="1" spc="50" dirty="0">
                <a:latin typeface="Arial"/>
                <a:ea typeface="Arial"/>
              </a:rPr>
              <a:t> </a:t>
            </a:r>
            <a:r>
              <a:rPr lang="ar-SA" sz="2800" b="1" dirty="0">
                <a:latin typeface="Arial"/>
                <a:ea typeface="Arial"/>
              </a:rPr>
              <a:t>ﻋ</a:t>
            </a:r>
            <a:r>
              <a:rPr lang="ar-SA" sz="2800" b="1" spc="30" dirty="0">
                <a:latin typeface="Arial"/>
                <a:ea typeface="Arial"/>
              </a:rPr>
              <a:t>ﺎ</a:t>
            </a:r>
            <a:r>
              <a:rPr lang="ar-SA" sz="2800" b="1" spc="20" dirty="0">
                <a:latin typeface="Arial"/>
                <a:ea typeface="Arial"/>
              </a:rPr>
              <a:t>ﻡ</a:t>
            </a:r>
            <a:r>
              <a:rPr lang="ar-SA" sz="2800" b="1" spc="55" dirty="0">
                <a:latin typeface="Arial"/>
                <a:ea typeface="Arial"/>
              </a:rPr>
              <a:t> </a:t>
            </a:r>
            <a:r>
              <a:rPr lang="ar-SA" sz="2800" b="1" dirty="0">
                <a:latin typeface="Arial"/>
                <a:ea typeface="Arial"/>
              </a:rPr>
              <a:t>ﻤ</a:t>
            </a:r>
            <a:r>
              <a:rPr lang="ar-SA" sz="2800" b="1" spc="20" dirty="0">
                <a:latin typeface="Arial"/>
                <a:ea typeface="Arial"/>
              </a:rPr>
              <a:t>ﻥ</a:t>
            </a:r>
            <a:r>
              <a:rPr lang="ar-SA" sz="2800" b="1" spc="75" dirty="0">
                <a:latin typeface="Arial"/>
                <a:ea typeface="Arial"/>
              </a:rPr>
              <a:t> </a:t>
            </a:r>
            <a:r>
              <a:rPr lang="ar-SA" sz="2800" b="1" dirty="0">
                <a:latin typeface="Arial"/>
                <a:ea typeface="Arial"/>
              </a:rPr>
              <a:t>ﺇ</a:t>
            </a:r>
            <a:r>
              <a:rPr lang="ar-SA" sz="2800" b="1" spc="-30" dirty="0">
                <a:latin typeface="Arial"/>
                <a:ea typeface="Arial"/>
              </a:rPr>
              <a:t>ﻁ</a:t>
            </a:r>
            <a:r>
              <a:rPr lang="ar-SA" sz="2800" b="1" spc="30" dirty="0">
                <a:latin typeface="Arial"/>
                <a:ea typeface="Arial"/>
              </a:rPr>
              <a:t>ـ</a:t>
            </a:r>
            <a:r>
              <a:rPr lang="ar-SA" sz="2800" b="1" spc="20" dirty="0">
                <a:latin typeface="Arial"/>
                <a:ea typeface="Arial"/>
              </a:rPr>
              <a:t>ﻼ</a:t>
            </a:r>
            <a:r>
              <a:rPr lang="ar-SA" sz="2800" b="1" spc="5" dirty="0">
                <a:latin typeface="Arial"/>
                <a:ea typeface="Arial"/>
              </a:rPr>
              <a:t>ﻕ</a:t>
            </a:r>
            <a:r>
              <a:rPr lang="ar-SA" sz="2800" b="1" spc="75" dirty="0">
                <a:latin typeface="Arial"/>
                <a:ea typeface="Arial"/>
              </a:rPr>
              <a:t> </a:t>
            </a:r>
            <a:r>
              <a:rPr lang="ar-SA" sz="2800" b="1" dirty="0">
                <a:latin typeface="Arial"/>
                <a:ea typeface="Arial"/>
              </a:rPr>
              <a:t>ﺍ</a:t>
            </a:r>
            <a:r>
              <a:rPr lang="ar-SA" sz="2800" b="1" spc="30" dirty="0">
                <a:latin typeface="Arial"/>
                <a:ea typeface="Arial"/>
              </a:rPr>
              <a:t>ﻟ</a:t>
            </a:r>
            <a:r>
              <a:rPr lang="ar-SA" sz="2800" b="1" spc="10" dirty="0">
                <a:latin typeface="Arial"/>
                <a:ea typeface="Arial"/>
              </a:rPr>
              <a:t>ﺴ</a:t>
            </a:r>
            <a:r>
              <a:rPr lang="ar-SA" sz="2800" b="1" spc="-15" dirty="0">
                <a:latin typeface="Arial"/>
                <a:ea typeface="Arial"/>
              </a:rPr>
              <a:t>ﻭ</a:t>
            </a:r>
            <a:r>
              <a:rPr lang="ar-SA" sz="2800" b="1" spc="15" dirty="0">
                <a:latin typeface="Arial"/>
                <a:ea typeface="Arial"/>
              </a:rPr>
              <a:t>ﻓ</a:t>
            </a:r>
            <a:r>
              <a:rPr lang="ar-SA" sz="2800" b="1" spc="-40" dirty="0">
                <a:latin typeface="Arial"/>
                <a:ea typeface="Arial"/>
              </a:rPr>
              <a:t>ﻴ</a:t>
            </a:r>
            <a:r>
              <a:rPr lang="ar-SA" sz="2800" b="1" spc="5" dirty="0">
                <a:latin typeface="Arial"/>
                <a:ea typeface="Arial"/>
              </a:rPr>
              <a:t>ـ</a:t>
            </a:r>
            <a:r>
              <a:rPr lang="ar-SA" sz="2800" b="1" spc="-15" dirty="0">
                <a:latin typeface="Arial"/>
                <a:ea typeface="Arial"/>
              </a:rPr>
              <a:t>ﺕ</a:t>
            </a:r>
            <a:r>
              <a:rPr lang="ar-SA" sz="2800" b="1" spc="-30" dirty="0">
                <a:latin typeface="Arial"/>
                <a:ea typeface="Arial"/>
              </a:rPr>
              <a:t> </a:t>
            </a:r>
            <a:r>
              <a:rPr lang="ar-SA" sz="2800" b="1" spc="-15" dirty="0">
                <a:latin typeface="Arial"/>
                <a:ea typeface="Arial"/>
              </a:rPr>
              <a:t>ﻷﻭل</a:t>
            </a:r>
            <a:r>
              <a:rPr lang="ar-SA" sz="2800" b="1" spc="115" dirty="0">
                <a:latin typeface="Arial"/>
                <a:ea typeface="Arial"/>
              </a:rPr>
              <a:t> </a:t>
            </a:r>
            <a:r>
              <a:rPr lang="ar-SA" sz="2800" b="1" dirty="0">
                <a:latin typeface="Arial"/>
                <a:ea typeface="Arial"/>
              </a:rPr>
              <a:t>ﻗ</a:t>
            </a:r>
            <a:r>
              <a:rPr lang="ar-SA" sz="2800" b="1" spc="30" dirty="0">
                <a:latin typeface="Arial"/>
                <a:ea typeface="Arial"/>
              </a:rPr>
              <a:t>ﻤ</a:t>
            </a:r>
            <a:r>
              <a:rPr lang="ar-SA" sz="2800" b="1" spc="5" dirty="0">
                <a:latin typeface="Arial"/>
                <a:ea typeface="Arial"/>
              </a:rPr>
              <a:t>ﺭ</a:t>
            </a:r>
            <a:r>
              <a:rPr lang="ar-SA" sz="2800" b="1" spc="10" dirty="0">
                <a:latin typeface="Arial"/>
                <a:ea typeface="Arial"/>
              </a:rPr>
              <a:t> </a:t>
            </a:r>
            <a:r>
              <a:rPr lang="ar-SA" sz="2800" b="1" dirty="0">
                <a:latin typeface="Arial"/>
                <a:ea typeface="Arial"/>
              </a:rPr>
              <a:t>ﺼ</a:t>
            </a:r>
            <a:r>
              <a:rPr lang="ar-SA" sz="2800" b="1" spc="-15" dirty="0">
                <a:latin typeface="Arial"/>
                <a:ea typeface="Arial"/>
              </a:rPr>
              <a:t>ﻨ</a:t>
            </a:r>
            <a:r>
              <a:rPr lang="ar-SA" sz="2800" b="1" spc="5" dirty="0">
                <a:latin typeface="Arial"/>
                <a:ea typeface="Arial"/>
              </a:rPr>
              <a:t>ﺎ</a:t>
            </a:r>
            <a:r>
              <a:rPr lang="ar-SA" sz="2800" b="1" spc="20" dirty="0">
                <a:latin typeface="Arial"/>
                <a:ea typeface="Arial"/>
              </a:rPr>
              <a:t>ﻋ</a:t>
            </a:r>
            <a:r>
              <a:rPr lang="ar-SA" sz="2800" b="1" spc="-25" dirty="0">
                <a:latin typeface="Arial"/>
                <a:ea typeface="Arial"/>
              </a:rPr>
              <a:t>ﻲ</a:t>
            </a:r>
            <a:r>
              <a:rPr lang="ar-SA" sz="2800" b="1" spc="100" dirty="0">
                <a:latin typeface="Arial"/>
                <a:ea typeface="Arial"/>
              </a:rPr>
              <a:t> </a:t>
            </a:r>
            <a:r>
              <a:rPr lang="ar-SA" sz="2800" b="1" dirty="0" smtClean="0">
                <a:latin typeface="Arial"/>
                <a:ea typeface="Arial"/>
              </a:rPr>
              <a:t>ﺍ</a:t>
            </a:r>
            <a:r>
              <a:rPr lang="ar-SA" sz="2800" b="1" spc="10" dirty="0" smtClean="0">
                <a:latin typeface="Arial"/>
                <a:ea typeface="Arial"/>
              </a:rPr>
              <a:t>ﺴ</a:t>
            </a:r>
            <a:r>
              <a:rPr lang="ar-SA" sz="2800" b="1" spc="-40" dirty="0" smtClean="0">
                <a:latin typeface="Arial"/>
                <a:ea typeface="Arial"/>
              </a:rPr>
              <a:t>ﺒ</a:t>
            </a:r>
            <a:r>
              <a:rPr lang="ar-SA" sz="2800" b="1" spc="-15" dirty="0" smtClean="0">
                <a:latin typeface="Arial"/>
                <a:ea typeface="Arial"/>
              </a:rPr>
              <a:t>ﻭﺘ</a:t>
            </a:r>
            <a:r>
              <a:rPr lang="ar-SA" sz="2800" b="1" spc="-40" dirty="0" smtClean="0">
                <a:latin typeface="Arial"/>
                <a:ea typeface="Arial"/>
              </a:rPr>
              <a:t>ﻨ</a:t>
            </a:r>
            <a:r>
              <a:rPr lang="ar-SA" sz="2800" b="1" spc="-15" dirty="0" smtClean="0">
                <a:latin typeface="Arial"/>
                <a:ea typeface="Arial"/>
              </a:rPr>
              <a:t>ﻴ</a:t>
            </a:r>
            <a:r>
              <a:rPr lang="ar-SA" sz="2800" b="1" spc="20" dirty="0" smtClean="0">
                <a:latin typeface="Arial"/>
                <a:ea typeface="Arial"/>
              </a:rPr>
              <a:t>ﻙ</a:t>
            </a:r>
            <a:r>
              <a:rPr lang="en-US" sz="2800" b="1" spc="45" dirty="0" smtClean="0">
                <a:latin typeface="Arial"/>
                <a:ea typeface="Arial"/>
              </a:rPr>
              <a:t> </a:t>
            </a:r>
            <a:r>
              <a:rPr lang="ar-SA" sz="2800" b="1" dirty="0">
                <a:latin typeface="Arial"/>
                <a:ea typeface="Arial"/>
              </a:rPr>
              <a:t>ﻋ</a:t>
            </a:r>
            <a:r>
              <a:rPr lang="ar-SA" sz="2800" b="1" spc="30" dirty="0">
                <a:latin typeface="Arial"/>
                <a:ea typeface="Arial"/>
              </a:rPr>
              <a:t>ﺎ</a:t>
            </a:r>
            <a:r>
              <a:rPr lang="ar-SA" sz="2800" b="1" spc="20" dirty="0">
                <a:latin typeface="Arial"/>
                <a:ea typeface="Arial"/>
              </a:rPr>
              <a:t>ﻡ</a:t>
            </a:r>
            <a:r>
              <a:rPr lang="ar-SA" sz="2800" b="1" spc="60" dirty="0">
                <a:latin typeface="Arial"/>
                <a:ea typeface="Arial"/>
                <a:cs typeface="Times New Roman"/>
              </a:rPr>
              <a:t> </a:t>
            </a:r>
            <a:r>
              <a:rPr lang="en-US" sz="2800" b="1" dirty="0">
                <a:latin typeface="Times New Roman"/>
                <a:ea typeface="Arial"/>
              </a:rPr>
              <a:t>1957</a:t>
            </a:r>
            <a:r>
              <a:rPr lang="ar-SA" sz="2800" b="1" spc="20" dirty="0">
                <a:latin typeface="Arial"/>
                <a:ea typeface="Arial"/>
              </a:rPr>
              <a:t>ﻡ</a:t>
            </a:r>
            <a:r>
              <a:rPr lang="ar-SA" sz="2800" b="1" spc="70" dirty="0">
                <a:latin typeface="Arial"/>
                <a:ea typeface="Arial"/>
                <a:cs typeface="Times New Roman"/>
              </a:rPr>
              <a:t> </a:t>
            </a:r>
            <a:r>
              <a:rPr lang="en-US" sz="2800" b="1" dirty="0">
                <a:latin typeface="Times New Roman"/>
                <a:ea typeface="Arial"/>
              </a:rPr>
              <a:t>.</a:t>
            </a:r>
            <a:r>
              <a:rPr lang="en-US" sz="2800" b="1" spc="35" dirty="0">
                <a:latin typeface="Arial"/>
                <a:ea typeface="Arial"/>
              </a:rPr>
              <a:t> </a:t>
            </a:r>
            <a:r>
              <a:rPr lang="ar-SA" sz="2800" b="1" dirty="0">
                <a:latin typeface="Arial"/>
                <a:ea typeface="Arial"/>
              </a:rPr>
              <a:t>ﻭ</a:t>
            </a:r>
            <a:r>
              <a:rPr lang="ar-SA" sz="2800" b="1" spc="-10" dirty="0">
                <a:latin typeface="Arial"/>
                <a:ea typeface="Arial"/>
              </a:rPr>
              <a:t>ﻗ</a:t>
            </a:r>
            <a:r>
              <a:rPr lang="ar-SA" sz="2800" b="1" spc="-30" dirty="0">
                <a:latin typeface="Arial"/>
                <a:ea typeface="Arial"/>
              </a:rPr>
              <a:t>ﺩ</a:t>
            </a:r>
            <a:r>
              <a:rPr lang="ar-SA" sz="2800" b="1" spc="50" dirty="0">
                <a:latin typeface="Arial"/>
                <a:ea typeface="Arial"/>
              </a:rPr>
              <a:t> </a:t>
            </a:r>
            <a:r>
              <a:rPr lang="ar-SA" sz="2800" b="1" dirty="0">
                <a:latin typeface="Arial"/>
                <a:ea typeface="Arial"/>
              </a:rPr>
              <a:t>ﻜ</a:t>
            </a:r>
            <a:r>
              <a:rPr lang="ar-SA" sz="2800" b="1" spc="30" dirty="0">
                <a:latin typeface="Arial"/>
                <a:ea typeface="Arial"/>
              </a:rPr>
              <a:t>ﺎ</a:t>
            </a:r>
            <a:r>
              <a:rPr lang="ar-SA" sz="2800" b="1" spc="20" dirty="0">
                <a:latin typeface="Arial"/>
                <a:ea typeface="Arial"/>
              </a:rPr>
              <a:t>ﻥ</a:t>
            </a:r>
            <a:r>
              <a:rPr lang="ar-SA" sz="2800" b="1" spc="15" dirty="0">
                <a:latin typeface="Arial"/>
                <a:ea typeface="Arial"/>
              </a:rPr>
              <a:t> </a:t>
            </a:r>
            <a:r>
              <a:rPr lang="ar-SA" sz="2800" b="1" dirty="0">
                <a:latin typeface="Arial"/>
                <a:ea typeface="Arial"/>
              </a:rPr>
              <a:t>ﻫ</a:t>
            </a:r>
            <a:r>
              <a:rPr lang="ar-SA" sz="2800" b="1" spc="-55" dirty="0">
                <a:latin typeface="Arial"/>
                <a:ea typeface="Arial"/>
              </a:rPr>
              <a:t>ﺩ</a:t>
            </a:r>
            <a:r>
              <a:rPr lang="ar-SA" sz="2800" b="1" dirty="0">
                <a:latin typeface="Arial"/>
                <a:ea typeface="Arial"/>
              </a:rPr>
              <a:t>ﻑ</a:t>
            </a:r>
            <a:r>
              <a:rPr lang="ar-SA" sz="2800" b="1" spc="75" dirty="0">
                <a:latin typeface="Arial"/>
                <a:ea typeface="Arial"/>
              </a:rPr>
              <a:t> </a:t>
            </a:r>
            <a:r>
              <a:rPr lang="ar-SA" sz="2800" b="1" dirty="0">
                <a:latin typeface="Arial"/>
                <a:ea typeface="Arial"/>
              </a:rPr>
              <a:t>ﺍ</a:t>
            </a:r>
            <a:r>
              <a:rPr lang="ar-SA" sz="2800" b="1" spc="5" dirty="0">
                <a:latin typeface="Arial"/>
                <a:ea typeface="Arial"/>
              </a:rPr>
              <a:t>ﻟ</a:t>
            </a:r>
            <a:r>
              <a:rPr lang="ar-SA" sz="2800" b="1" spc="30" dirty="0">
                <a:latin typeface="Arial"/>
                <a:ea typeface="Arial"/>
              </a:rPr>
              <a:t>ﻤ</a:t>
            </a:r>
            <a:r>
              <a:rPr lang="ar-SA" sz="2800" b="1" spc="-15" dirty="0">
                <a:latin typeface="Arial"/>
                <a:ea typeface="Arial"/>
              </a:rPr>
              <a:t>ﺅﺘ</a:t>
            </a:r>
            <a:r>
              <a:rPr lang="ar-SA" sz="2800" b="1" spc="5" dirty="0">
                <a:latin typeface="Arial"/>
                <a:ea typeface="Arial"/>
              </a:rPr>
              <a:t>ﻤﺭ</a:t>
            </a:r>
            <a:r>
              <a:rPr lang="ar-SA" sz="2800" b="1" spc="10" dirty="0">
                <a:latin typeface="Arial"/>
                <a:ea typeface="Arial"/>
              </a:rPr>
              <a:t> </a:t>
            </a:r>
            <a:r>
              <a:rPr lang="ar-SA" sz="2800" b="1" dirty="0">
                <a:latin typeface="Arial"/>
                <a:ea typeface="Arial"/>
              </a:rPr>
              <a:t>ﺘ</a:t>
            </a:r>
            <a:r>
              <a:rPr lang="ar-SA" sz="2800" b="1" spc="-30" dirty="0">
                <a:latin typeface="Arial"/>
                <a:ea typeface="Arial"/>
              </a:rPr>
              <a:t>ﺤ</a:t>
            </a:r>
            <a:r>
              <a:rPr lang="ar-SA" sz="2800" b="1" spc="35" dirty="0">
                <a:latin typeface="Arial"/>
                <a:ea typeface="Arial"/>
              </a:rPr>
              <a:t>ﺴ</a:t>
            </a:r>
            <a:r>
              <a:rPr lang="ar-SA" sz="2800" b="1" spc="-40" dirty="0">
                <a:latin typeface="Arial"/>
                <a:ea typeface="Arial"/>
              </a:rPr>
              <a:t>ﻴ</a:t>
            </a:r>
            <a:r>
              <a:rPr lang="ar-SA" sz="2800" b="1" spc="20" dirty="0">
                <a:latin typeface="Arial"/>
                <a:ea typeface="Arial"/>
              </a:rPr>
              <a:t>ﻥ</a:t>
            </a:r>
            <a:r>
              <a:rPr lang="ar-SA" sz="2800" b="1" spc="80" dirty="0">
                <a:latin typeface="Arial"/>
                <a:ea typeface="Arial"/>
              </a:rPr>
              <a:t> </a:t>
            </a:r>
            <a:r>
              <a:rPr lang="ar-SA" sz="2800" b="1" dirty="0">
                <a:latin typeface="Arial"/>
                <a:ea typeface="Arial"/>
              </a:rPr>
              <a:t>ﻤ</a:t>
            </a:r>
            <a:r>
              <a:rPr lang="ar-SA" sz="2800" b="1" spc="-40" dirty="0">
                <a:latin typeface="Arial"/>
                <a:ea typeface="Arial"/>
              </a:rPr>
              <a:t>ﻨ</a:t>
            </a:r>
            <a:r>
              <a:rPr lang="ar-SA" sz="2800" b="1" spc="30" dirty="0">
                <a:latin typeface="Arial"/>
                <a:ea typeface="Arial"/>
              </a:rPr>
              <a:t>ﺎ</a:t>
            </a:r>
            <a:r>
              <a:rPr lang="ar-SA" sz="2800" b="1" spc="-35" dirty="0">
                <a:latin typeface="Arial"/>
                <a:ea typeface="Arial"/>
              </a:rPr>
              <a:t>ﻫ</a:t>
            </a:r>
            <a:r>
              <a:rPr lang="ar-SA" sz="2800" b="1" dirty="0">
                <a:latin typeface="Arial"/>
                <a:ea typeface="Arial"/>
              </a:rPr>
              <a:t>ﺞ</a:t>
            </a:r>
            <a:r>
              <a:rPr lang="ar-SA" sz="2800" b="1" spc="75" dirty="0">
                <a:latin typeface="Arial"/>
                <a:ea typeface="Arial"/>
              </a:rPr>
              <a:t> </a:t>
            </a:r>
            <a:r>
              <a:rPr lang="ar-SA" sz="2800" b="1" dirty="0">
                <a:latin typeface="Arial"/>
                <a:ea typeface="Arial"/>
              </a:rPr>
              <a:t>ﺍ</a:t>
            </a:r>
            <a:r>
              <a:rPr lang="ar-SA" sz="2800" b="1" spc="30" dirty="0">
                <a:latin typeface="Arial"/>
                <a:ea typeface="Arial"/>
              </a:rPr>
              <a:t>ﻟ</a:t>
            </a:r>
            <a:r>
              <a:rPr lang="ar-SA" sz="2800" b="1" spc="-5" dirty="0">
                <a:latin typeface="Arial"/>
                <a:ea typeface="Arial"/>
              </a:rPr>
              <a:t>ﻌ</a:t>
            </a:r>
            <a:r>
              <a:rPr lang="ar-SA" sz="2800" b="1" spc="30" dirty="0">
                <a:latin typeface="Arial"/>
                <a:ea typeface="Arial"/>
              </a:rPr>
              <a:t>ﻠ</a:t>
            </a:r>
            <a:r>
              <a:rPr lang="ar-SA" sz="2800" b="1" spc="-15" dirty="0">
                <a:latin typeface="Arial"/>
                <a:ea typeface="Arial"/>
              </a:rPr>
              <a:t>ﻭ</a:t>
            </a:r>
            <a:r>
              <a:rPr lang="ar-SA" sz="2800" b="1" spc="-5" dirty="0">
                <a:latin typeface="Arial"/>
                <a:ea typeface="Arial"/>
              </a:rPr>
              <a:t>ﻡ</a:t>
            </a:r>
            <a:r>
              <a:rPr lang="ar-SA" sz="2800" b="1" spc="65" dirty="0">
                <a:latin typeface="Arial"/>
                <a:ea typeface="Arial"/>
              </a:rPr>
              <a:t> </a:t>
            </a:r>
            <a:r>
              <a:rPr lang="ar-SA" sz="2800" b="1" dirty="0">
                <a:latin typeface="Arial"/>
                <a:ea typeface="Arial"/>
              </a:rPr>
              <a:t>ﻓ</a:t>
            </a:r>
            <a:r>
              <a:rPr lang="ar-SA" sz="2800" b="1" spc="-25" dirty="0">
                <a:latin typeface="Arial"/>
                <a:ea typeface="Arial"/>
              </a:rPr>
              <a:t>ﻲ</a:t>
            </a:r>
            <a:r>
              <a:rPr lang="ar-SA" sz="2800" b="1" spc="75" dirty="0">
                <a:latin typeface="Arial"/>
                <a:ea typeface="Arial"/>
              </a:rPr>
              <a:t> </a:t>
            </a:r>
            <a:r>
              <a:rPr lang="ar-SA" sz="2800" b="1" dirty="0">
                <a:latin typeface="Arial"/>
                <a:ea typeface="Arial"/>
              </a:rPr>
              <a:t>ﺍ</a:t>
            </a:r>
            <a:r>
              <a:rPr lang="ar-SA" sz="2800" b="1" spc="30" dirty="0">
                <a:latin typeface="Arial"/>
                <a:ea typeface="Arial"/>
              </a:rPr>
              <a:t>ﻟ</a:t>
            </a:r>
            <a:r>
              <a:rPr lang="ar-SA" sz="2800" b="1" spc="5" dirty="0">
                <a:latin typeface="Arial"/>
                <a:ea typeface="Arial"/>
              </a:rPr>
              <a:t>ﻤ</a:t>
            </a:r>
            <a:r>
              <a:rPr lang="ar-SA" sz="2800" b="1" spc="-30" dirty="0">
                <a:latin typeface="Arial"/>
                <a:ea typeface="Arial"/>
              </a:rPr>
              <a:t>ﺩ</a:t>
            </a:r>
            <a:r>
              <a:rPr lang="ar-SA" sz="2800" b="1" spc="50" dirty="0">
                <a:latin typeface="Arial"/>
                <a:ea typeface="Arial"/>
              </a:rPr>
              <a:t>ﺍ</a:t>
            </a:r>
            <a:r>
              <a:rPr lang="ar-SA" sz="2800" b="1" spc="-20" dirty="0">
                <a:latin typeface="Arial"/>
                <a:ea typeface="Arial"/>
              </a:rPr>
              <a:t>ﺭ</a:t>
            </a:r>
            <a:r>
              <a:rPr lang="ar-SA" sz="2800" b="1" spc="-25" dirty="0">
                <a:latin typeface="Arial"/>
                <a:ea typeface="Arial"/>
              </a:rPr>
              <a:t>ﺱ</a:t>
            </a:r>
            <a:r>
              <a:rPr lang="ar-SA" sz="2800" b="1" spc="75" dirty="0">
                <a:latin typeface="Arial"/>
                <a:ea typeface="Arial"/>
              </a:rPr>
              <a:t> </a:t>
            </a:r>
            <a:r>
              <a:rPr lang="ar-SA" sz="2800" b="1" dirty="0">
                <a:latin typeface="Arial"/>
                <a:ea typeface="Arial"/>
              </a:rPr>
              <a:t>ﺍ</a:t>
            </a:r>
            <a:r>
              <a:rPr lang="ar-SA" sz="2800" b="1" spc="15" dirty="0">
                <a:latin typeface="Arial"/>
                <a:ea typeface="Arial"/>
              </a:rPr>
              <a:t>ﻷ</a:t>
            </a:r>
            <a:r>
              <a:rPr lang="ar-SA" sz="2800" b="1" spc="30" dirty="0">
                <a:latin typeface="Arial"/>
                <a:ea typeface="Arial"/>
              </a:rPr>
              <a:t>ﻤ</a:t>
            </a:r>
            <a:r>
              <a:rPr lang="ar-SA" sz="2800" b="1" spc="5" dirty="0">
                <a:latin typeface="Arial"/>
                <a:ea typeface="Arial"/>
              </a:rPr>
              <a:t>ﺭ</a:t>
            </a:r>
            <a:r>
              <a:rPr lang="ar-SA" sz="2800" b="1" spc="-15" dirty="0">
                <a:latin typeface="Arial"/>
                <a:ea typeface="Arial"/>
              </a:rPr>
              <a:t>ﻴ</a:t>
            </a:r>
            <a:r>
              <a:rPr lang="ar-SA" sz="2800" b="1" spc="-5" dirty="0">
                <a:latin typeface="Arial"/>
                <a:ea typeface="Arial"/>
              </a:rPr>
              <a:t>ﻜ</a:t>
            </a:r>
            <a:r>
              <a:rPr lang="ar-SA" sz="2800" b="1" spc="-15" dirty="0">
                <a:latin typeface="Arial"/>
                <a:ea typeface="Arial"/>
              </a:rPr>
              <a:t>ﻴ</a:t>
            </a:r>
            <a:r>
              <a:rPr lang="ar-SA" sz="2800" b="1" spc="30" dirty="0">
                <a:latin typeface="Arial"/>
                <a:ea typeface="Arial"/>
              </a:rPr>
              <a:t>ﺔ</a:t>
            </a:r>
            <a:r>
              <a:rPr lang="ar-SA" sz="2800" b="1" spc="70" dirty="0">
                <a:latin typeface="Arial"/>
                <a:ea typeface="Arial"/>
                <a:cs typeface="Times New Roman"/>
              </a:rPr>
              <a:t> </a:t>
            </a:r>
            <a:r>
              <a:rPr lang="en-US" sz="2800" b="1" dirty="0">
                <a:latin typeface="Times New Roman"/>
                <a:ea typeface="Arial"/>
              </a:rPr>
              <a:t>.</a:t>
            </a:r>
            <a:r>
              <a:rPr lang="en-US" sz="2800" b="1" spc="10" dirty="0">
                <a:latin typeface="Arial"/>
                <a:ea typeface="Arial"/>
              </a:rPr>
              <a:t> </a:t>
            </a:r>
            <a:r>
              <a:rPr lang="ar-SA" sz="2800" b="1" dirty="0">
                <a:latin typeface="Arial"/>
                <a:ea typeface="Arial"/>
              </a:rPr>
              <a:t>ﻭ</a:t>
            </a:r>
            <a:r>
              <a:rPr lang="ar-SA" sz="2800" b="1" spc="-15" dirty="0">
                <a:latin typeface="Arial"/>
                <a:ea typeface="Arial"/>
              </a:rPr>
              <a:t>ﻴ</a:t>
            </a:r>
            <a:r>
              <a:rPr lang="ar-SA" sz="2800" b="1" spc="20" dirty="0">
                <a:latin typeface="Arial"/>
                <a:ea typeface="Arial"/>
              </a:rPr>
              <a:t>ﻌ</a:t>
            </a:r>
            <a:r>
              <a:rPr lang="ar-SA" sz="2800" b="1" spc="5" dirty="0">
                <a:latin typeface="Arial"/>
                <a:ea typeface="Arial"/>
              </a:rPr>
              <a:t>ـ</a:t>
            </a:r>
            <a:r>
              <a:rPr lang="ar-SA" sz="2800" b="1" spc="-30" dirty="0">
                <a:latin typeface="Arial"/>
                <a:ea typeface="Arial"/>
              </a:rPr>
              <a:t>ﺩ</a:t>
            </a:r>
            <a:r>
              <a:rPr lang="ar-SA" sz="2800" b="1" spc="-15" dirty="0">
                <a:latin typeface="Arial"/>
                <a:ea typeface="Arial"/>
              </a:rPr>
              <a:t> </a:t>
            </a:r>
            <a:r>
              <a:rPr lang="ar-SA" sz="2800" b="1" spc="-40" dirty="0">
                <a:latin typeface="Arial"/>
                <a:ea typeface="Arial"/>
              </a:rPr>
              <a:t>ﻜﺘ</a:t>
            </a:r>
            <a:r>
              <a:rPr lang="ar-SA" sz="2800" b="1" spc="30" dirty="0">
                <a:latin typeface="Arial"/>
                <a:ea typeface="Arial"/>
              </a:rPr>
              <a:t>ﺎ</a:t>
            </a:r>
            <a:r>
              <a:rPr lang="ar-SA" sz="2800" b="1" spc="-40" dirty="0">
                <a:latin typeface="Arial"/>
                <a:ea typeface="Arial"/>
              </a:rPr>
              <a:t>ﺏ</a:t>
            </a:r>
            <a:r>
              <a:rPr lang="ar-SA" sz="2800" b="1" spc="10" dirty="0">
                <a:latin typeface="Arial"/>
                <a:ea typeface="Arial"/>
              </a:rPr>
              <a:t> </a:t>
            </a:r>
            <a:r>
              <a:rPr lang="ar-SA" sz="2800" b="1" dirty="0">
                <a:latin typeface="Arial"/>
                <a:ea typeface="Arial"/>
              </a:rPr>
              <a:t>ﺒ</a:t>
            </a:r>
            <a:r>
              <a:rPr lang="ar-SA" sz="2800" b="1" spc="5" dirty="0">
                <a:latin typeface="Arial"/>
                <a:ea typeface="Arial"/>
              </a:rPr>
              <a:t>ﺭ</a:t>
            </a:r>
            <a:r>
              <a:rPr lang="ar-SA" sz="2800" b="1" spc="-15" dirty="0">
                <a:latin typeface="Arial"/>
                <a:ea typeface="Arial"/>
              </a:rPr>
              <a:t>ﻭﻨ</a:t>
            </a:r>
            <a:r>
              <a:rPr lang="ar-SA" sz="2800" b="1" spc="-20" dirty="0">
                <a:latin typeface="Arial"/>
                <a:ea typeface="Arial"/>
              </a:rPr>
              <a:t>ﺭ</a:t>
            </a:r>
            <a:r>
              <a:rPr lang="ar-SA" sz="2800" b="1" spc="70" dirty="0">
                <a:latin typeface="Arial"/>
                <a:ea typeface="Arial"/>
              </a:rPr>
              <a:t> </a:t>
            </a:r>
            <a:r>
              <a:rPr lang="ar-SA" sz="2800" b="1" dirty="0">
                <a:latin typeface="Arial"/>
                <a:ea typeface="Arial"/>
              </a:rPr>
              <a:t>ﻋ</a:t>
            </a:r>
            <a:r>
              <a:rPr lang="ar-SA" sz="2800" b="1" spc="30" dirty="0">
                <a:latin typeface="Arial"/>
                <a:ea typeface="Arial"/>
              </a:rPr>
              <a:t>ﻤﻠ</a:t>
            </a:r>
            <a:r>
              <a:rPr lang="ar-SA" sz="2800" b="1" spc="-40" dirty="0">
                <a:latin typeface="Arial"/>
                <a:ea typeface="Arial"/>
              </a:rPr>
              <a:t>ﻴ</a:t>
            </a:r>
            <a:r>
              <a:rPr lang="ar-SA" sz="2800" b="1" spc="30" dirty="0">
                <a:latin typeface="Arial"/>
                <a:ea typeface="Arial"/>
              </a:rPr>
              <a:t>ﺎ</a:t>
            </a:r>
            <a:r>
              <a:rPr lang="ar-SA" sz="2800" b="1" spc="-40" dirty="0">
                <a:latin typeface="Arial"/>
                <a:ea typeface="Arial"/>
              </a:rPr>
              <a:t>ﺕ</a:t>
            </a:r>
            <a:r>
              <a:rPr lang="ar-SA" sz="2800" b="1" spc="75" dirty="0">
                <a:latin typeface="Arial"/>
                <a:ea typeface="Arial"/>
              </a:rPr>
              <a:t> </a:t>
            </a:r>
            <a:r>
              <a:rPr lang="ar-SA" sz="2800" b="1" dirty="0">
                <a:latin typeface="Arial"/>
                <a:ea typeface="Arial"/>
              </a:rPr>
              <a:t>ﺍ</a:t>
            </a:r>
            <a:r>
              <a:rPr lang="ar-SA" sz="2800" b="1" spc="5" dirty="0">
                <a:latin typeface="Arial"/>
                <a:ea typeface="Arial"/>
              </a:rPr>
              <a:t>ﻟ</a:t>
            </a:r>
            <a:r>
              <a:rPr lang="ar-SA" sz="2800" b="1" spc="-15" dirty="0">
                <a:latin typeface="Arial"/>
                <a:ea typeface="Arial"/>
              </a:rPr>
              <a:t>ﺘ</a:t>
            </a:r>
            <a:r>
              <a:rPr lang="ar-SA" sz="2800" b="1" spc="5" dirty="0">
                <a:latin typeface="Arial"/>
                <a:ea typeface="Arial"/>
              </a:rPr>
              <a:t>ﺭ</a:t>
            </a:r>
            <a:r>
              <a:rPr lang="ar-SA" sz="2800" b="1" spc="-40" dirty="0">
                <a:latin typeface="Arial"/>
                <a:ea typeface="Arial"/>
              </a:rPr>
              <a:t>ﺒ</a:t>
            </a:r>
            <a:r>
              <a:rPr lang="ar-SA" sz="2800" b="1" spc="-15" dirty="0">
                <a:latin typeface="Arial"/>
                <a:ea typeface="Arial"/>
              </a:rPr>
              <a:t>ﻴ</a:t>
            </a:r>
            <a:r>
              <a:rPr lang="ar-SA" sz="2800" b="1" spc="30" dirty="0">
                <a:latin typeface="Arial"/>
                <a:ea typeface="Arial"/>
              </a:rPr>
              <a:t>ﺔ</a:t>
            </a:r>
            <a:r>
              <a:rPr lang="ar-SA" sz="2800" spc="85" dirty="0">
                <a:latin typeface="Arial"/>
                <a:ea typeface="Arial"/>
                <a:cs typeface="Times New Roman"/>
              </a:rPr>
              <a:t> </a:t>
            </a:r>
            <a:r>
              <a:rPr lang="en-US" sz="2800" dirty="0">
                <a:latin typeface="Times New Roman"/>
                <a:ea typeface="Arial"/>
              </a:rPr>
              <a:t>E</a:t>
            </a:r>
            <a:r>
              <a:rPr lang="en-US" sz="2800" spc="-40" dirty="0">
                <a:latin typeface="Times New Roman"/>
                <a:ea typeface="Arial"/>
              </a:rPr>
              <a:t>du</a:t>
            </a:r>
            <a:r>
              <a:rPr lang="en-US" sz="2800" spc="-5" dirty="0">
                <a:latin typeface="Times New Roman"/>
                <a:ea typeface="Arial"/>
              </a:rPr>
              <a:t>c</a:t>
            </a:r>
            <a:r>
              <a:rPr lang="en-US" sz="2800" spc="15" dirty="0">
                <a:latin typeface="Times New Roman"/>
                <a:ea typeface="Arial"/>
              </a:rPr>
              <a:t>a</a:t>
            </a:r>
            <a:r>
              <a:rPr lang="en-US" sz="2800" spc="35" dirty="0">
                <a:latin typeface="Times New Roman"/>
                <a:ea typeface="Arial"/>
              </a:rPr>
              <a:t>t</a:t>
            </a:r>
            <a:r>
              <a:rPr lang="en-US" sz="2800" spc="10" dirty="0">
                <a:latin typeface="Times New Roman"/>
                <a:ea typeface="Arial"/>
              </a:rPr>
              <a:t>i</a:t>
            </a:r>
            <a:r>
              <a:rPr lang="en-US" sz="2800" spc="-40" dirty="0">
                <a:latin typeface="Times New Roman"/>
                <a:ea typeface="Arial"/>
              </a:rPr>
              <a:t>o</a:t>
            </a:r>
            <a:r>
              <a:rPr lang="en-US" sz="2800" dirty="0">
                <a:latin typeface="Times New Roman"/>
                <a:ea typeface="Arial"/>
              </a:rPr>
              <a:t>n</a:t>
            </a:r>
            <a:r>
              <a:rPr lang="en-US" sz="2800" spc="30" dirty="0">
                <a:latin typeface="Times New Roman"/>
                <a:ea typeface="Arial"/>
              </a:rPr>
              <a:t> </a:t>
            </a:r>
            <a:r>
              <a:rPr lang="en-US" sz="2800" spc="50" dirty="0" smtClean="0">
                <a:latin typeface="Times New Roman"/>
                <a:ea typeface="Arial"/>
              </a:rPr>
              <a:t>The </a:t>
            </a:r>
            <a:r>
              <a:rPr lang="en-US" sz="2800" spc="-20" dirty="0" smtClean="0">
                <a:latin typeface="Times New Roman"/>
                <a:ea typeface="Arial"/>
              </a:rPr>
              <a:t>P</a:t>
            </a:r>
            <a:r>
              <a:rPr lang="en-US" sz="2800" spc="-40" dirty="0" smtClean="0">
                <a:latin typeface="Times New Roman"/>
                <a:ea typeface="Arial"/>
              </a:rPr>
              <a:t>ro</a:t>
            </a:r>
            <a:r>
              <a:rPr lang="en-US" sz="2800" spc="15" dirty="0" smtClean="0">
                <a:latin typeface="Times New Roman"/>
                <a:ea typeface="Arial"/>
              </a:rPr>
              <a:t>c</a:t>
            </a:r>
            <a:r>
              <a:rPr lang="en-US" sz="2800" spc="-5" dirty="0" smtClean="0">
                <a:latin typeface="Times New Roman"/>
                <a:ea typeface="Arial"/>
              </a:rPr>
              <a:t>e</a:t>
            </a:r>
            <a:r>
              <a:rPr lang="en-US" sz="2800" dirty="0" smtClean="0">
                <a:latin typeface="Times New Roman"/>
                <a:ea typeface="Arial"/>
              </a:rPr>
              <a:t>ss</a:t>
            </a:r>
            <a:r>
              <a:rPr lang="en-US" sz="2800" spc="65" dirty="0" smtClean="0">
                <a:latin typeface="Times New Roman"/>
                <a:ea typeface="Arial"/>
              </a:rPr>
              <a:t> of</a:t>
            </a:r>
            <a:r>
              <a:rPr lang="ar-SA" sz="2800" b="1" dirty="0" smtClean="0">
                <a:latin typeface="Arial"/>
                <a:ea typeface="Arial"/>
              </a:rPr>
              <a:t>ﺍ</a:t>
            </a:r>
            <a:r>
              <a:rPr lang="ar-SA" sz="2800" b="1" spc="30" dirty="0" smtClean="0">
                <a:latin typeface="Arial"/>
                <a:ea typeface="Arial"/>
              </a:rPr>
              <a:t>ﻟ</a:t>
            </a:r>
            <a:r>
              <a:rPr lang="ar-SA" sz="2800" b="1" spc="-30" dirty="0" smtClean="0">
                <a:latin typeface="Arial"/>
                <a:ea typeface="Arial"/>
              </a:rPr>
              <a:t>ﺫﻱ</a:t>
            </a:r>
            <a:r>
              <a:rPr lang="ar-SA" sz="2800" b="1" spc="10" dirty="0" smtClean="0">
                <a:latin typeface="Arial"/>
                <a:ea typeface="Arial"/>
              </a:rPr>
              <a:t> </a:t>
            </a:r>
            <a:r>
              <a:rPr lang="ar-SA" sz="2800" b="1" dirty="0">
                <a:latin typeface="Arial"/>
                <a:ea typeface="Arial"/>
              </a:rPr>
              <a:t>ﻨ</a:t>
            </a:r>
            <a:r>
              <a:rPr lang="ar-SA" sz="2800" b="1" spc="10" dirty="0">
                <a:latin typeface="Arial"/>
                <a:ea typeface="Arial"/>
              </a:rPr>
              <a:t>ﺸ</a:t>
            </a:r>
            <a:r>
              <a:rPr lang="ar-SA" sz="2800" b="1" spc="5" dirty="0">
                <a:latin typeface="Arial"/>
                <a:ea typeface="Arial"/>
              </a:rPr>
              <a:t>ﺭ</a:t>
            </a:r>
            <a:r>
              <a:rPr lang="ar-SA" sz="2800" b="1" spc="70" dirty="0">
                <a:latin typeface="Arial"/>
                <a:ea typeface="Arial"/>
              </a:rPr>
              <a:t> </a:t>
            </a:r>
            <a:r>
              <a:rPr lang="ar-SA" sz="2800" b="1" dirty="0">
                <a:latin typeface="Arial"/>
                <a:ea typeface="Arial"/>
              </a:rPr>
              <a:t>ﻋ</a:t>
            </a:r>
            <a:r>
              <a:rPr lang="ar-SA" sz="2800" b="1" spc="5" dirty="0">
                <a:latin typeface="Arial"/>
                <a:ea typeface="Arial"/>
              </a:rPr>
              <a:t>ﺎ</a:t>
            </a:r>
            <a:r>
              <a:rPr lang="ar-SA" sz="2800" b="1" spc="20" dirty="0">
                <a:latin typeface="Arial"/>
                <a:ea typeface="Arial"/>
              </a:rPr>
              <a:t>ﻡ</a:t>
            </a:r>
            <a:r>
              <a:rPr lang="ar-SA" sz="2800" b="1" spc="80" dirty="0">
                <a:latin typeface="Arial"/>
                <a:ea typeface="Arial"/>
                <a:cs typeface="Times New Roman"/>
              </a:rPr>
              <a:t> </a:t>
            </a:r>
            <a:r>
              <a:rPr lang="en-US" sz="2800" b="1" dirty="0">
                <a:latin typeface="Times New Roman"/>
                <a:ea typeface="Arial"/>
              </a:rPr>
              <a:t>1960</a:t>
            </a:r>
            <a:r>
              <a:rPr lang="ar-SA" sz="2800" b="1" spc="20" dirty="0">
                <a:latin typeface="Arial"/>
                <a:ea typeface="Arial"/>
              </a:rPr>
              <a:t>ﻡ</a:t>
            </a:r>
            <a:r>
              <a:rPr lang="ar-SA" sz="2800" b="1" spc="10" dirty="0">
                <a:latin typeface="Arial"/>
                <a:ea typeface="Arial"/>
              </a:rPr>
              <a:t> </a:t>
            </a:r>
            <a:r>
              <a:rPr lang="ar-SA" sz="2800" b="1" dirty="0">
                <a:latin typeface="Arial"/>
                <a:ea typeface="Arial"/>
              </a:rPr>
              <a:t>ﺒ</a:t>
            </a:r>
            <a:r>
              <a:rPr lang="ar-SA" sz="2800" b="1" spc="30" dirty="0">
                <a:latin typeface="Arial"/>
                <a:ea typeface="Arial"/>
              </a:rPr>
              <a:t>ﻤ</a:t>
            </a:r>
            <a:r>
              <a:rPr lang="ar-SA" sz="2800" b="1" spc="-40" dirty="0">
                <a:latin typeface="Arial"/>
                <a:ea typeface="Arial"/>
              </a:rPr>
              <a:t>ﺜ</a:t>
            </a:r>
            <a:r>
              <a:rPr lang="ar-SA" sz="2800" b="1" spc="30" dirty="0">
                <a:latin typeface="Arial"/>
                <a:ea typeface="Arial"/>
              </a:rPr>
              <a:t>ﺎ</a:t>
            </a:r>
            <a:r>
              <a:rPr lang="ar-SA" sz="2800" b="1" spc="-40" dirty="0">
                <a:latin typeface="Arial"/>
                <a:ea typeface="Arial"/>
              </a:rPr>
              <a:t>ﺒ</a:t>
            </a:r>
            <a:r>
              <a:rPr lang="ar-SA" sz="2800" b="1" spc="30" dirty="0">
                <a:latin typeface="Arial"/>
                <a:ea typeface="Arial"/>
              </a:rPr>
              <a:t>ﺔ</a:t>
            </a:r>
            <a:r>
              <a:rPr lang="ar-SA" sz="2800" b="1" spc="75" dirty="0">
                <a:latin typeface="Arial"/>
                <a:ea typeface="Arial"/>
              </a:rPr>
              <a:t> </a:t>
            </a:r>
            <a:r>
              <a:rPr lang="ar-SA" sz="2800" b="1" dirty="0">
                <a:latin typeface="Arial"/>
                <a:ea typeface="Arial"/>
              </a:rPr>
              <a:t>ﺍ</a:t>
            </a:r>
            <a:r>
              <a:rPr lang="ar-SA" sz="2800" b="1" spc="30" dirty="0">
                <a:latin typeface="Arial"/>
                <a:ea typeface="Arial"/>
              </a:rPr>
              <a:t>ﻟ</a:t>
            </a:r>
            <a:r>
              <a:rPr lang="ar-SA" sz="2800" b="1" spc="-40" dirty="0">
                <a:latin typeface="Arial"/>
                <a:ea typeface="Arial"/>
              </a:rPr>
              <a:t>ﺘ</a:t>
            </a:r>
            <a:r>
              <a:rPr lang="ar-SA" sz="2800" b="1" spc="-10" dirty="0">
                <a:latin typeface="Arial"/>
                <a:ea typeface="Arial"/>
              </a:rPr>
              <a:t>ﻘ</a:t>
            </a:r>
            <a:r>
              <a:rPr lang="ar-SA" sz="2800" b="1" spc="5" dirty="0">
                <a:latin typeface="Arial"/>
                <a:ea typeface="Arial"/>
              </a:rPr>
              <a:t>ﺭ</a:t>
            </a:r>
            <a:r>
              <a:rPr lang="ar-SA" sz="2800" b="1" spc="-40" dirty="0">
                <a:latin typeface="Arial"/>
                <a:ea typeface="Arial"/>
              </a:rPr>
              <a:t>ﻴ</a:t>
            </a:r>
            <a:r>
              <a:rPr lang="ar-SA" sz="2800" b="1" spc="5" dirty="0">
                <a:latin typeface="Arial"/>
                <a:ea typeface="Arial"/>
              </a:rPr>
              <a:t>ﺭ</a:t>
            </a:r>
            <a:r>
              <a:rPr lang="ar-SA" sz="2800" b="1" spc="75" dirty="0">
                <a:latin typeface="Arial"/>
                <a:ea typeface="Arial"/>
              </a:rPr>
              <a:t> </a:t>
            </a:r>
            <a:r>
              <a:rPr lang="ar-SA" sz="2800" b="1" dirty="0">
                <a:latin typeface="Arial"/>
                <a:ea typeface="Arial"/>
              </a:rPr>
              <a:t>ﺍ</a:t>
            </a:r>
            <a:r>
              <a:rPr lang="ar-SA" sz="2800" b="1" spc="30" dirty="0">
                <a:latin typeface="Arial"/>
                <a:ea typeface="Arial"/>
              </a:rPr>
              <a:t>ﻟ</a:t>
            </a:r>
            <a:r>
              <a:rPr lang="ar-SA" sz="2800" b="1" spc="-40" dirty="0">
                <a:latin typeface="Arial"/>
                <a:ea typeface="Arial"/>
              </a:rPr>
              <a:t>ﻨ</a:t>
            </a:r>
            <a:r>
              <a:rPr lang="ar-SA" sz="2800" b="1" spc="-15" dirty="0">
                <a:latin typeface="Arial"/>
                <a:ea typeface="Arial"/>
              </a:rPr>
              <a:t>ﻬ</a:t>
            </a:r>
            <a:r>
              <a:rPr lang="ar-SA" sz="2800" b="1" spc="30" dirty="0">
                <a:latin typeface="Arial"/>
                <a:ea typeface="Arial"/>
              </a:rPr>
              <a:t>ﺎ</a:t>
            </a:r>
            <a:r>
              <a:rPr lang="ar-SA" sz="2800" b="1" spc="-40" dirty="0">
                <a:latin typeface="Arial"/>
                <a:ea typeface="Arial"/>
              </a:rPr>
              <a:t>ﺌ</a:t>
            </a:r>
            <a:r>
              <a:rPr lang="ar-SA" sz="2800" b="1" spc="-25" dirty="0">
                <a:latin typeface="Arial"/>
                <a:ea typeface="Arial"/>
              </a:rPr>
              <a:t>ﻲ</a:t>
            </a:r>
            <a:r>
              <a:rPr lang="ar-SA" sz="2800" b="1" spc="55" dirty="0">
                <a:latin typeface="Arial"/>
                <a:ea typeface="Arial"/>
              </a:rPr>
              <a:t> </a:t>
            </a:r>
            <a:r>
              <a:rPr lang="ar-SA" sz="2800" b="1" dirty="0">
                <a:latin typeface="Arial"/>
                <a:ea typeface="Arial"/>
              </a:rPr>
              <a:t>ﻟ</a:t>
            </a:r>
            <a:r>
              <a:rPr lang="ar-SA" sz="2800" b="1" spc="30" dirty="0">
                <a:latin typeface="Arial"/>
                <a:ea typeface="Arial"/>
              </a:rPr>
              <a:t>ﻠﻤ</a:t>
            </a:r>
            <a:r>
              <a:rPr lang="ar-SA" sz="2800" b="1" spc="-15" dirty="0">
                <a:latin typeface="Arial"/>
                <a:ea typeface="Arial"/>
              </a:rPr>
              <a:t>ﺅ</a:t>
            </a:r>
            <a:r>
              <a:rPr lang="ar-SA" sz="2800" b="1" spc="-40" dirty="0">
                <a:latin typeface="Arial"/>
                <a:ea typeface="Arial"/>
              </a:rPr>
              <a:t>ﺘ</a:t>
            </a:r>
            <a:r>
              <a:rPr lang="ar-SA" sz="2800" b="1" spc="30" dirty="0">
                <a:latin typeface="Arial"/>
                <a:ea typeface="Arial"/>
              </a:rPr>
              <a:t>ﻤ</a:t>
            </a:r>
            <a:r>
              <a:rPr lang="ar-SA" sz="2800" b="1" spc="5" dirty="0">
                <a:latin typeface="Arial"/>
                <a:ea typeface="Arial"/>
              </a:rPr>
              <a:t>ﺭ</a:t>
            </a:r>
            <a:r>
              <a:rPr lang="ar-SA" sz="2800" b="1" spc="45" dirty="0">
                <a:latin typeface="Arial"/>
                <a:ea typeface="Arial"/>
              </a:rPr>
              <a:t> </a:t>
            </a:r>
            <a:r>
              <a:rPr lang="ar-SA" sz="2800" b="1" dirty="0">
                <a:latin typeface="Arial"/>
                <a:ea typeface="Arial"/>
              </a:rPr>
              <a:t>ﻜ</a:t>
            </a:r>
            <a:r>
              <a:rPr lang="ar-SA" sz="2800" b="1" spc="30" dirty="0">
                <a:latin typeface="Arial"/>
                <a:ea typeface="Arial"/>
              </a:rPr>
              <a:t>ﻤﺎ</a:t>
            </a:r>
            <a:r>
              <a:rPr lang="ar-SA" sz="2800" b="1" spc="75" dirty="0">
                <a:latin typeface="Arial"/>
                <a:ea typeface="Arial"/>
              </a:rPr>
              <a:t> </a:t>
            </a:r>
            <a:r>
              <a:rPr lang="ar-SA" sz="2800" b="1" dirty="0" smtClean="0">
                <a:latin typeface="Arial"/>
                <a:ea typeface="Arial"/>
              </a:rPr>
              <a:t>ﺃ</a:t>
            </a:r>
            <a:r>
              <a:rPr lang="ar-SA" sz="2800" b="1" spc="-15" dirty="0" smtClean="0">
                <a:latin typeface="Arial"/>
                <a:ea typeface="Arial"/>
              </a:rPr>
              <a:t>ﻭ</a:t>
            </a:r>
            <a:r>
              <a:rPr lang="ar-SA" sz="2800" b="1" spc="-40" dirty="0" smtClean="0">
                <a:latin typeface="Arial"/>
                <a:ea typeface="Arial"/>
              </a:rPr>
              <a:t>ﻀ</a:t>
            </a:r>
            <a:r>
              <a:rPr lang="ar-SA" sz="2800" b="1" spc="5" dirty="0" smtClean="0">
                <a:latin typeface="Arial"/>
                <a:ea typeface="Arial"/>
              </a:rPr>
              <a:t>ـ</a:t>
            </a:r>
            <a:r>
              <a:rPr lang="ar-SA" sz="2800" b="1" spc="25" dirty="0" smtClean="0">
                <a:latin typeface="Arial"/>
                <a:ea typeface="Arial"/>
              </a:rPr>
              <a:t>ﺢ</a:t>
            </a:r>
            <a:r>
              <a:rPr lang="ar-IQ" sz="2800" b="1" dirty="0" smtClean="0">
                <a:latin typeface="Arial"/>
                <a:ea typeface="Arial"/>
              </a:rPr>
              <a:t> </a:t>
            </a:r>
            <a:r>
              <a:rPr lang="ar-SA" sz="2800" b="1" dirty="0" smtClean="0">
                <a:latin typeface="Arial"/>
                <a:ea typeface="Arial"/>
              </a:rPr>
              <a:t>ﺫﻟﻙ</a:t>
            </a:r>
            <a:r>
              <a:rPr lang="ar-SA" sz="2800" b="1" spc="415" dirty="0" smtClean="0">
                <a:latin typeface="Arial"/>
                <a:ea typeface="Arial"/>
                <a:cs typeface="Times New Roman"/>
              </a:rPr>
              <a:t> </a:t>
            </a:r>
            <a:r>
              <a:rPr lang="ar-SA" sz="2800" b="1" dirty="0" smtClean="0">
                <a:latin typeface="Arial"/>
                <a:ea typeface="Arial"/>
              </a:rPr>
              <a:t>ﻗﺩﻡ</a:t>
            </a:r>
            <a:r>
              <a:rPr lang="ar-SA" sz="2800" b="1" spc="50" dirty="0" smtClean="0">
                <a:latin typeface="Arial"/>
                <a:ea typeface="Arial"/>
              </a:rPr>
              <a:t> </a:t>
            </a:r>
            <a:r>
              <a:rPr lang="ar-SA" sz="2800" b="1" dirty="0">
                <a:latin typeface="Arial"/>
                <a:ea typeface="Arial"/>
              </a:rPr>
              <a:t>ﺒﺭﻭﻨﺭ</a:t>
            </a:r>
            <a:r>
              <a:rPr lang="ar-SA" sz="2800" b="1" spc="15" dirty="0">
                <a:latin typeface="Arial"/>
                <a:ea typeface="Arial"/>
              </a:rPr>
              <a:t> </a:t>
            </a:r>
            <a:r>
              <a:rPr lang="ar-SA" sz="2800" b="1" dirty="0">
                <a:latin typeface="Arial"/>
                <a:ea typeface="Arial"/>
              </a:rPr>
              <a:t>ﻓﻲ</a:t>
            </a:r>
            <a:r>
              <a:rPr lang="ar-SA" sz="2800" b="1" spc="15" dirty="0">
                <a:latin typeface="Arial"/>
                <a:ea typeface="Arial"/>
              </a:rPr>
              <a:t> </a:t>
            </a:r>
            <a:r>
              <a:rPr lang="ar-SA" sz="2800" b="1" dirty="0">
                <a:latin typeface="Arial"/>
                <a:ea typeface="Arial"/>
              </a:rPr>
              <a:t>ﻜﺘﺎﺒﻪ</a:t>
            </a:r>
            <a:r>
              <a:rPr lang="ar-SA" sz="2800" b="1" spc="40" dirty="0">
                <a:latin typeface="Arial"/>
                <a:ea typeface="Arial"/>
              </a:rPr>
              <a:t> </a:t>
            </a:r>
            <a:r>
              <a:rPr lang="ar-SA" sz="2800" b="1" dirty="0">
                <a:latin typeface="Arial"/>
                <a:ea typeface="Arial"/>
              </a:rPr>
              <a:t>ﻋﻤﻠﻴﺎﺕ</a:t>
            </a:r>
            <a:r>
              <a:rPr lang="ar-SA" sz="2800" b="1" spc="40" dirty="0">
                <a:latin typeface="Arial"/>
                <a:ea typeface="Arial"/>
              </a:rPr>
              <a:t> </a:t>
            </a:r>
            <a:r>
              <a:rPr lang="ar-SA" sz="2800" b="1" dirty="0">
                <a:latin typeface="Arial"/>
                <a:ea typeface="Arial"/>
              </a:rPr>
              <a:t>ﺍﻟﺘﺭﺒﻴﺔ</a:t>
            </a:r>
            <a:r>
              <a:rPr lang="ar-SA" sz="2800" b="1" spc="-20" dirty="0">
                <a:latin typeface="Arial"/>
                <a:ea typeface="Arial"/>
              </a:rPr>
              <a:t> </a:t>
            </a:r>
            <a:r>
              <a:rPr lang="ar-SA" sz="2800" b="1" dirty="0">
                <a:latin typeface="Arial"/>
                <a:ea typeface="Arial"/>
              </a:rPr>
              <a:t>ﺘﺒﺭﻴﺭﺍﹰ</a:t>
            </a:r>
            <a:r>
              <a:rPr lang="ar-SA" sz="2800" b="1" spc="10" dirty="0">
                <a:latin typeface="Arial"/>
                <a:ea typeface="Arial"/>
              </a:rPr>
              <a:t> </a:t>
            </a:r>
            <a:r>
              <a:rPr lang="ar-SA" sz="2800" b="1" dirty="0">
                <a:latin typeface="Arial"/>
                <a:ea typeface="Arial"/>
              </a:rPr>
              <a:t>ﺸﺎﻤﻼﹰ</a:t>
            </a:r>
            <a:r>
              <a:rPr lang="ar-SA" sz="2800" b="1" spc="25" dirty="0">
                <a:latin typeface="Arial"/>
                <a:ea typeface="Arial"/>
              </a:rPr>
              <a:t> </a:t>
            </a:r>
            <a:r>
              <a:rPr lang="ar-SA" sz="2800" b="1" dirty="0">
                <a:latin typeface="Arial"/>
                <a:ea typeface="Arial"/>
              </a:rPr>
              <a:t>ﻟﻨﻅﺭﻴﺔ</a:t>
            </a:r>
            <a:r>
              <a:rPr lang="ar-SA" sz="2800" b="1" spc="40" dirty="0">
                <a:latin typeface="Arial"/>
                <a:ea typeface="Arial"/>
              </a:rPr>
              <a:t> </a:t>
            </a:r>
            <a:r>
              <a:rPr lang="ar-SA" sz="2800" b="1" dirty="0">
                <a:latin typeface="Arial"/>
                <a:ea typeface="Arial"/>
              </a:rPr>
              <a:t>ﺍﻟﺒﻨﻴﺔ</a:t>
            </a:r>
            <a:r>
              <a:rPr lang="ar-SA" sz="2800" b="1" spc="40" dirty="0">
                <a:latin typeface="Arial"/>
                <a:ea typeface="Arial"/>
              </a:rPr>
              <a:t> </a:t>
            </a:r>
            <a:r>
              <a:rPr lang="ar-SA" sz="2800" b="1" dirty="0">
                <a:latin typeface="Arial"/>
                <a:ea typeface="Arial"/>
              </a:rPr>
              <a:t>ﺍﻟﻌﻠﻤﻴﺔ</a:t>
            </a:r>
            <a:r>
              <a:rPr lang="ar-SA" sz="2800" b="1" spc="5" dirty="0">
                <a:latin typeface="Arial"/>
                <a:ea typeface="Arial"/>
              </a:rPr>
              <a:t> </a:t>
            </a:r>
            <a:r>
              <a:rPr lang="ar-SA" sz="2800" b="1" dirty="0">
                <a:latin typeface="Arial"/>
                <a:ea typeface="Arial"/>
              </a:rPr>
              <a:t>ﻭﻭﻀﺢ</a:t>
            </a:r>
            <a:r>
              <a:rPr lang="ar-SA" sz="2800" b="1" spc="45" dirty="0">
                <a:latin typeface="Arial"/>
                <a:ea typeface="Arial"/>
              </a:rPr>
              <a:t> </a:t>
            </a:r>
            <a:r>
              <a:rPr lang="ar-SA" sz="2800" b="1" dirty="0">
                <a:latin typeface="Arial"/>
                <a:ea typeface="Arial"/>
              </a:rPr>
              <a:t>ﻤﻌﺎﻟﻤﻬﺎ</a:t>
            </a:r>
            <a:r>
              <a:rPr lang="ar-SA" sz="2800" b="1" spc="45" dirty="0">
                <a:latin typeface="Arial"/>
                <a:ea typeface="Arial"/>
              </a:rPr>
              <a:t> </a:t>
            </a:r>
            <a:r>
              <a:rPr lang="ar-SA" sz="2800" b="1" dirty="0">
                <a:latin typeface="Arial"/>
                <a:ea typeface="Arial"/>
              </a:rPr>
              <a:t>ﺍﻟﺭﺌﻴﺴﻴﺔ</a:t>
            </a:r>
            <a:r>
              <a:rPr lang="ar-SA" sz="2800" b="1" spc="-20" dirty="0">
                <a:latin typeface="Arial"/>
                <a:ea typeface="Arial"/>
              </a:rPr>
              <a:t> </a:t>
            </a:r>
            <a:r>
              <a:rPr lang="ar-SA" sz="2800" b="1" dirty="0">
                <a:latin typeface="Arial"/>
                <a:ea typeface="Arial"/>
              </a:rPr>
              <a:t>ﻭﻜﻴﻑ</a:t>
            </a:r>
            <a:r>
              <a:rPr lang="ar-SA" sz="2800" b="1" spc="-20" dirty="0">
                <a:latin typeface="Arial"/>
                <a:ea typeface="Arial"/>
              </a:rPr>
              <a:t> </a:t>
            </a:r>
            <a:r>
              <a:rPr lang="ar-SA" sz="2800" b="1" dirty="0">
                <a:latin typeface="Arial"/>
                <a:ea typeface="Arial"/>
              </a:rPr>
              <a:t>ﻴﻤﻜﻥ</a:t>
            </a:r>
            <a:r>
              <a:rPr lang="ar-SA" sz="2800" b="1" spc="50" dirty="0">
                <a:latin typeface="Arial"/>
                <a:ea typeface="Arial"/>
              </a:rPr>
              <a:t> </a:t>
            </a:r>
            <a:r>
              <a:rPr lang="ar-SA" sz="2800" b="1" dirty="0">
                <a:latin typeface="Arial"/>
                <a:ea typeface="Arial"/>
              </a:rPr>
              <a:t>ﺘﺤﻭﻴﻠﻬﺎ</a:t>
            </a:r>
            <a:r>
              <a:rPr lang="ar-SA" sz="2800" b="1" spc="110" dirty="0">
                <a:latin typeface="Arial"/>
                <a:ea typeface="Arial"/>
              </a:rPr>
              <a:t> </a:t>
            </a:r>
            <a:r>
              <a:rPr lang="ar-SA" sz="2800" b="1" dirty="0" smtClean="0">
                <a:latin typeface="Arial"/>
                <a:ea typeface="Arial"/>
              </a:rPr>
              <a:t>ﺇﻟﻰ</a:t>
            </a:r>
            <a:r>
              <a:rPr lang="en-US" sz="2800" b="1" dirty="0" smtClean="0">
                <a:latin typeface="Arial"/>
                <a:ea typeface="Arial"/>
              </a:rPr>
              <a:t> </a:t>
            </a:r>
            <a:r>
              <a:rPr lang="ar-SA" sz="2800" b="1" dirty="0" smtClean="0">
                <a:latin typeface="Arial"/>
                <a:ea typeface="Arial"/>
              </a:rPr>
              <a:t>ﺃﺴﺎﺱ</a:t>
            </a:r>
            <a:r>
              <a:rPr lang="ar-SA" sz="2800" b="1" spc="5" dirty="0" smtClean="0">
                <a:latin typeface="Arial"/>
                <a:ea typeface="Arial"/>
              </a:rPr>
              <a:t> </a:t>
            </a:r>
            <a:r>
              <a:rPr lang="ar-SA" sz="2800" b="1" dirty="0">
                <a:latin typeface="Arial"/>
                <a:ea typeface="Arial"/>
              </a:rPr>
              <a:t>ﻟﺒﻨﺎﺀ</a:t>
            </a:r>
            <a:r>
              <a:rPr lang="ar-SA" sz="2800" b="1" spc="25" dirty="0">
                <a:latin typeface="Arial"/>
                <a:ea typeface="Arial"/>
              </a:rPr>
              <a:t> </a:t>
            </a:r>
            <a:r>
              <a:rPr lang="ar-SA" sz="2800" b="1" dirty="0">
                <a:latin typeface="Arial"/>
                <a:ea typeface="Arial"/>
              </a:rPr>
              <a:t>ﺍﻟﻤﻨﻬﺞ</a:t>
            </a:r>
            <a:r>
              <a:rPr lang="ar-SA" sz="2800" b="1" spc="-5" dirty="0">
                <a:latin typeface="Arial"/>
                <a:ea typeface="Arial"/>
              </a:rPr>
              <a:t> </a:t>
            </a:r>
            <a:r>
              <a:rPr lang="ar-SA" sz="2800" b="1" dirty="0">
                <a:latin typeface="Arial"/>
                <a:ea typeface="Arial"/>
              </a:rPr>
              <a:t>ﻓﻴﻤﺎ</a:t>
            </a:r>
            <a:r>
              <a:rPr lang="ar-SA" sz="2800" b="1" spc="-30" dirty="0">
                <a:latin typeface="Arial"/>
                <a:ea typeface="Arial"/>
              </a:rPr>
              <a:t> </a:t>
            </a:r>
            <a:r>
              <a:rPr lang="ar-SA" sz="2800" b="1" dirty="0">
                <a:latin typeface="Arial"/>
                <a:ea typeface="Arial"/>
              </a:rPr>
              <a:t>ﻴﺄﺘﻲ</a:t>
            </a:r>
            <a:r>
              <a:rPr lang="ar-SA" sz="2800" b="1" spc="25" dirty="0">
                <a:latin typeface="Arial"/>
                <a:ea typeface="Arial"/>
              </a:rPr>
              <a:t> </a:t>
            </a:r>
            <a:r>
              <a:rPr lang="ar-SA" sz="2800" b="1" dirty="0">
                <a:latin typeface="Arial"/>
                <a:ea typeface="Arial"/>
              </a:rPr>
              <a:t>ﻤﻠﺨﺼﺎﹰ</a:t>
            </a:r>
            <a:r>
              <a:rPr lang="ar-SA" sz="2800" b="1" spc="5" dirty="0">
                <a:latin typeface="Arial"/>
                <a:ea typeface="Arial"/>
              </a:rPr>
              <a:t> </a:t>
            </a:r>
            <a:r>
              <a:rPr lang="ar-SA" sz="2800" b="1" dirty="0">
                <a:latin typeface="Arial"/>
                <a:ea typeface="Arial"/>
              </a:rPr>
              <a:t>ﻟﻬﺎ</a:t>
            </a:r>
            <a:r>
              <a:rPr lang="ar-SA" sz="2800" b="1" spc="-5" dirty="0">
                <a:latin typeface="Arial"/>
                <a:ea typeface="Arial"/>
                <a:cs typeface="Times New Roman"/>
              </a:rPr>
              <a:t> </a:t>
            </a:r>
            <a:r>
              <a:rPr lang="en-US" sz="2800" b="1" dirty="0">
                <a:latin typeface="Times New Roman"/>
                <a:ea typeface="Arial"/>
              </a:rPr>
              <a:t>:</a:t>
            </a:r>
            <a:endParaRPr lang="en-US" sz="2800" b="1" dirty="0">
              <a:effectLst/>
              <a:latin typeface="Arial"/>
              <a:ea typeface="Arial"/>
            </a:endParaRPr>
          </a:p>
        </p:txBody>
      </p:sp>
    </p:spTree>
    <p:extLst>
      <p:ext uri="{BB962C8B-B14F-4D97-AF65-F5344CB8AC3E}">
        <p14:creationId xmlns:p14="http://schemas.microsoft.com/office/powerpoint/2010/main" val="3578541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640960" cy="6812121"/>
          </a:xfrm>
          <a:prstGeom prst="rect">
            <a:avLst/>
          </a:prstGeom>
          <a:blipFill>
            <a:blip r:embed="rId2">
              <a:alphaModFix amt="16000"/>
            </a:blip>
            <a:stretch>
              <a:fillRect/>
            </a:stretch>
          </a:blipFill>
        </p:spPr>
        <p:txBody>
          <a:bodyPr wrap="square">
            <a:spAutoFit/>
          </a:bodyPr>
          <a:lstStyle/>
          <a:p>
            <a:pPr marR="4039870">
              <a:spcBef>
                <a:spcPts val="1020"/>
              </a:spcBef>
            </a:pPr>
            <a:r>
              <a:rPr lang="ar-SA" sz="2400" b="1" kern="0" dirty="0">
                <a:solidFill>
                  <a:srgbClr val="FF0000"/>
                </a:solidFill>
                <a:uFill>
                  <a:solidFill>
                    <a:srgbClr val="000000"/>
                  </a:solidFill>
                </a:uFill>
                <a:latin typeface="Arial"/>
                <a:ea typeface="Arial"/>
              </a:rPr>
              <a:t>ﺃﻭﻻ</a:t>
            </a:r>
            <a:r>
              <a:rPr lang="en-US" sz="2400" b="1" kern="0" dirty="0">
                <a:solidFill>
                  <a:srgbClr val="FF0000"/>
                </a:solidFill>
                <a:uFill>
                  <a:solidFill>
                    <a:srgbClr val="000000"/>
                  </a:solidFill>
                </a:uFill>
                <a:latin typeface="Times New Roman"/>
                <a:ea typeface="Arial"/>
              </a:rPr>
              <a:t>:</a:t>
            </a:r>
            <a:r>
              <a:rPr lang="en-US" sz="2400" b="1" kern="0" spc="235" dirty="0">
                <a:solidFill>
                  <a:srgbClr val="FF0000"/>
                </a:solidFill>
                <a:uFill>
                  <a:solidFill>
                    <a:srgbClr val="000000"/>
                  </a:solidFill>
                </a:uFill>
                <a:latin typeface="Arial"/>
                <a:ea typeface="Arial"/>
              </a:rPr>
              <a:t> </a:t>
            </a:r>
            <a:r>
              <a:rPr lang="ar-SA" sz="2400" b="1" kern="0" dirty="0">
                <a:solidFill>
                  <a:srgbClr val="FF0000"/>
                </a:solidFill>
                <a:uFill>
                  <a:solidFill>
                    <a:srgbClr val="000000"/>
                  </a:solidFill>
                </a:uFill>
                <a:latin typeface="Arial"/>
                <a:ea typeface="Arial"/>
              </a:rPr>
              <a:t>ﻤﺎ</a:t>
            </a:r>
            <a:r>
              <a:rPr lang="ar-SA" sz="2400" b="1" kern="0" spc="215" dirty="0">
                <a:solidFill>
                  <a:srgbClr val="FF0000"/>
                </a:solidFill>
                <a:uFill>
                  <a:solidFill>
                    <a:srgbClr val="000000"/>
                  </a:solidFill>
                </a:uFill>
                <a:latin typeface="Arial"/>
                <a:ea typeface="Arial"/>
              </a:rPr>
              <a:t> </a:t>
            </a:r>
            <a:r>
              <a:rPr lang="ar-SA" sz="2400" b="1" kern="0" dirty="0">
                <a:solidFill>
                  <a:srgbClr val="FF0000"/>
                </a:solidFill>
                <a:uFill>
                  <a:solidFill>
                    <a:srgbClr val="000000"/>
                  </a:solidFill>
                </a:uFill>
                <a:latin typeface="Arial"/>
                <a:ea typeface="Arial"/>
              </a:rPr>
              <a:t>ﻴﺘﻌﻠﻕ</a:t>
            </a:r>
            <a:r>
              <a:rPr lang="ar-SA" sz="2400" b="1" kern="0" spc="250" dirty="0">
                <a:solidFill>
                  <a:srgbClr val="FF0000"/>
                </a:solidFill>
                <a:uFill>
                  <a:solidFill>
                    <a:srgbClr val="000000"/>
                  </a:solidFill>
                </a:uFill>
                <a:latin typeface="Arial"/>
                <a:ea typeface="Arial"/>
              </a:rPr>
              <a:t> </a:t>
            </a:r>
            <a:r>
              <a:rPr lang="ar-SA" sz="2400" b="1" kern="0" dirty="0">
                <a:solidFill>
                  <a:srgbClr val="FF0000"/>
                </a:solidFill>
                <a:uFill>
                  <a:solidFill>
                    <a:srgbClr val="000000"/>
                  </a:solidFill>
                </a:uFill>
                <a:latin typeface="Arial"/>
                <a:ea typeface="Arial"/>
              </a:rPr>
              <a:t>ﺒﺘﻁﻭﻴﺭ</a:t>
            </a:r>
            <a:r>
              <a:rPr lang="ar-SA" sz="2400" b="1" kern="0" spc="175" dirty="0">
                <a:solidFill>
                  <a:srgbClr val="FF0000"/>
                </a:solidFill>
                <a:uFill>
                  <a:solidFill>
                    <a:srgbClr val="000000"/>
                  </a:solidFill>
                </a:uFill>
                <a:latin typeface="Arial"/>
                <a:ea typeface="Arial"/>
              </a:rPr>
              <a:t> </a:t>
            </a:r>
            <a:r>
              <a:rPr lang="ar-SA" sz="2400" b="1" kern="0" dirty="0">
                <a:solidFill>
                  <a:srgbClr val="FF0000"/>
                </a:solidFill>
                <a:uFill>
                  <a:solidFill>
                    <a:srgbClr val="000000"/>
                  </a:solidFill>
                </a:uFill>
                <a:latin typeface="Arial"/>
                <a:ea typeface="Arial"/>
              </a:rPr>
              <a:t>ﺍﻟﻤﻨﻬﺞ</a:t>
            </a:r>
            <a:r>
              <a:rPr lang="en-US" sz="2400" b="1" kern="0" dirty="0">
                <a:uFill>
                  <a:solidFill>
                    <a:srgbClr val="000000"/>
                  </a:solidFill>
                </a:uFill>
                <a:latin typeface="Times New Roman"/>
                <a:ea typeface="Arial"/>
              </a:rPr>
              <a:t>:</a:t>
            </a:r>
            <a:endParaRPr lang="en-US" sz="2400" b="1" kern="0" dirty="0">
              <a:uFill>
                <a:solidFill>
                  <a:srgbClr val="000000"/>
                </a:solidFill>
              </a:uFill>
              <a:latin typeface="Arial"/>
              <a:ea typeface="Arial"/>
            </a:endParaRPr>
          </a:p>
          <a:p>
            <a:pPr>
              <a:spcBef>
                <a:spcPts val="35"/>
              </a:spcBef>
              <a:spcAft>
                <a:spcPts val="0"/>
              </a:spcAft>
            </a:pPr>
            <a:r>
              <a:rPr lang="en-US" sz="2000" b="1" dirty="0">
                <a:latin typeface="Arial"/>
                <a:ea typeface="Arial"/>
              </a:rPr>
              <a:t> </a:t>
            </a:r>
            <a:r>
              <a:rPr lang="ar-IQ" sz="2000" b="1" dirty="0" smtClean="0">
                <a:latin typeface="Arial"/>
                <a:ea typeface="Arial"/>
              </a:rPr>
              <a:t>1- </a:t>
            </a:r>
            <a:r>
              <a:rPr lang="ar-SA" sz="2000" b="1" dirty="0" smtClean="0">
                <a:latin typeface="Arial"/>
                <a:ea typeface="Arial"/>
              </a:rPr>
              <a:t>ﻴﻨﺒﻐﻲ</a:t>
            </a:r>
            <a:r>
              <a:rPr lang="ar-SA" sz="2000" b="1" spc="35" dirty="0" smtClean="0">
                <a:latin typeface="Arial"/>
                <a:ea typeface="Arial"/>
              </a:rPr>
              <a:t> </a:t>
            </a:r>
            <a:r>
              <a:rPr lang="ar-SA" sz="2000" b="1" dirty="0">
                <a:latin typeface="Arial"/>
                <a:ea typeface="Arial"/>
              </a:rPr>
              <a:t>ﺘﻁﻭﻴﺭ</a:t>
            </a:r>
            <a:r>
              <a:rPr lang="ar-SA" sz="2000" b="1" spc="80" dirty="0">
                <a:latin typeface="Arial"/>
                <a:ea typeface="Arial"/>
              </a:rPr>
              <a:t> </a:t>
            </a:r>
            <a:r>
              <a:rPr lang="ar-SA" sz="2000" b="1" dirty="0">
                <a:latin typeface="Arial"/>
                <a:ea typeface="Arial"/>
              </a:rPr>
              <a:t>ﺍﻟﻤﻨﻬﺞ</a:t>
            </a:r>
            <a:r>
              <a:rPr lang="ar-SA" sz="2000" b="1" spc="10" dirty="0">
                <a:latin typeface="Arial"/>
                <a:ea typeface="Arial"/>
              </a:rPr>
              <a:t> </a:t>
            </a:r>
            <a:r>
              <a:rPr lang="ar-SA" sz="2000" b="1" dirty="0">
                <a:latin typeface="Arial"/>
                <a:ea typeface="Arial"/>
              </a:rPr>
              <a:t>ﺒﺎﻻﺴﺘﻨﺎﺩ</a:t>
            </a:r>
            <a:r>
              <a:rPr lang="ar-SA" sz="2000" b="1" spc="80" dirty="0">
                <a:latin typeface="Arial"/>
                <a:ea typeface="Arial"/>
              </a:rPr>
              <a:t> </a:t>
            </a:r>
            <a:r>
              <a:rPr lang="ar-SA" sz="2000" b="1" dirty="0">
                <a:latin typeface="Arial"/>
                <a:ea typeface="Arial"/>
              </a:rPr>
              <a:t>ﺇﻟﻰ</a:t>
            </a:r>
            <a:r>
              <a:rPr lang="ar-SA" sz="2000" b="1" spc="75" dirty="0">
                <a:latin typeface="Arial"/>
                <a:ea typeface="Arial"/>
              </a:rPr>
              <a:t> </a:t>
            </a:r>
            <a:r>
              <a:rPr lang="ar-SA" sz="2000" b="1" dirty="0">
                <a:latin typeface="Arial"/>
                <a:ea typeface="Arial"/>
              </a:rPr>
              <a:t>ﺍﻟﺒﻨﻴﺔ</a:t>
            </a:r>
            <a:r>
              <a:rPr lang="ar-SA" sz="2000" b="1" spc="80" dirty="0">
                <a:latin typeface="Arial"/>
                <a:ea typeface="Arial"/>
              </a:rPr>
              <a:t> </a:t>
            </a:r>
            <a:r>
              <a:rPr lang="ar-SA" sz="2000" b="1" dirty="0">
                <a:latin typeface="Arial"/>
                <a:ea typeface="Arial"/>
              </a:rPr>
              <a:t>ﺍﻟﻤﻌﺭﻓﻴﺔ</a:t>
            </a:r>
            <a:r>
              <a:rPr lang="ar-SA" sz="2000" b="1" spc="55" dirty="0">
                <a:latin typeface="Arial"/>
                <a:ea typeface="Arial"/>
              </a:rPr>
              <a:t> </a:t>
            </a:r>
            <a:r>
              <a:rPr lang="ar-SA" sz="2000" b="1" dirty="0">
                <a:latin typeface="Arial"/>
                <a:ea typeface="Arial"/>
              </a:rPr>
              <a:t>ﻟﻠﻌﻠﻭﻡ</a:t>
            </a:r>
            <a:r>
              <a:rPr lang="ar-SA" sz="2000" b="1" spc="55" dirty="0">
                <a:latin typeface="Arial"/>
                <a:ea typeface="Arial"/>
              </a:rPr>
              <a:t> </a:t>
            </a:r>
            <a:r>
              <a:rPr lang="ar-SA" sz="2000" b="1" dirty="0">
                <a:latin typeface="Arial"/>
                <a:ea typeface="Arial"/>
              </a:rPr>
              <a:t>ﻤﻊ</a:t>
            </a:r>
            <a:r>
              <a:rPr lang="ar-SA" sz="2000" b="1" spc="80" dirty="0">
                <a:latin typeface="Arial"/>
                <a:ea typeface="Arial"/>
              </a:rPr>
              <a:t> </a:t>
            </a:r>
            <a:r>
              <a:rPr lang="ar-SA" sz="2000" b="1" dirty="0">
                <a:latin typeface="Arial"/>
                <a:ea typeface="Arial"/>
              </a:rPr>
              <a:t>ﺍﻟﺘﺄﻜﻴﺩ</a:t>
            </a:r>
            <a:r>
              <a:rPr lang="ar-SA" sz="2000" b="1" spc="70" dirty="0">
                <a:latin typeface="Arial"/>
                <a:ea typeface="Arial"/>
              </a:rPr>
              <a:t> </a:t>
            </a:r>
            <a:r>
              <a:rPr lang="ar-SA" sz="2000" b="1" dirty="0">
                <a:latin typeface="Arial"/>
                <a:ea typeface="Arial"/>
              </a:rPr>
              <a:t>ﻋﻠﻰ</a:t>
            </a:r>
            <a:r>
              <a:rPr lang="ar-SA" sz="2000" b="1" spc="80" dirty="0">
                <a:latin typeface="Arial"/>
                <a:ea typeface="Arial"/>
              </a:rPr>
              <a:t> </a:t>
            </a:r>
            <a:r>
              <a:rPr lang="ar-SA" sz="2000" b="1" dirty="0">
                <a:latin typeface="Arial"/>
                <a:ea typeface="Arial"/>
              </a:rPr>
              <a:t>ﺍﻟﺒﻨﻴﺔ</a:t>
            </a:r>
            <a:r>
              <a:rPr lang="ar-SA" sz="2000" b="1" spc="75" dirty="0">
                <a:latin typeface="Arial"/>
                <a:ea typeface="Arial"/>
              </a:rPr>
              <a:t> </a:t>
            </a:r>
            <a:r>
              <a:rPr lang="ar-SA" sz="2000" b="1" dirty="0">
                <a:latin typeface="Arial"/>
                <a:ea typeface="Arial"/>
              </a:rPr>
              <a:t>ﺍﻷﺴﺎﺴﻴﺔ</a:t>
            </a:r>
            <a:r>
              <a:rPr lang="ar-SA" sz="2000" b="1" spc="15" dirty="0">
                <a:latin typeface="Arial"/>
                <a:ea typeface="Arial"/>
              </a:rPr>
              <a:t> </a:t>
            </a:r>
            <a:r>
              <a:rPr lang="ar-SA" sz="2000" b="1" dirty="0">
                <a:latin typeface="Arial"/>
                <a:ea typeface="Arial"/>
              </a:rPr>
              <a:t>ﻭﺍﻟﻤﻔﺎﻫﻴﻡ</a:t>
            </a:r>
            <a:r>
              <a:rPr lang="ar-SA" sz="2000" b="1" spc="35" dirty="0">
                <a:latin typeface="Arial"/>
                <a:ea typeface="Arial"/>
              </a:rPr>
              <a:t> </a:t>
            </a:r>
            <a:r>
              <a:rPr lang="ar-SA" sz="2000" b="1" dirty="0">
                <a:latin typeface="Arial"/>
                <a:ea typeface="Arial"/>
              </a:rPr>
              <a:t>ﻭﻁﺭﺍﺌﻕ</a:t>
            </a:r>
            <a:r>
              <a:rPr lang="ar-SA" sz="2000" b="1" spc="75" dirty="0">
                <a:latin typeface="Arial"/>
                <a:ea typeface="Arial"/>
              </a:rPr>
              <a:t> </a:t>
            </a:r>
            <a:r>
              <a:rPr lang="ar-SA" sz="2000" b="1" dirty="0" smtClean="0">
                <a:latin typeface="Arial"/>
                <a:ea typeface="Arial"/>
              </a:rPr>
              <a:t>ﺍﻟﻤﻌﺭﻓﺔ</a:t>
            </a:r>
            <a:r>
              <a:rPr lang="en-US" sz="2000" b="1" dirty="0" smtClean="0">
                <a:latin typeface="Arial"/>
                <a:ea typeface="Arial"/>
              </a:rPr>
              <a:t> </a:t>
            </a:r>
            <a:r>
              <a:rPr lang="ar-SA" sz="2000" b="1" dirty="0" smtClean="0">
                <a:latin typeface="Arial"/>
                <a:ea typeface="Arial"/>
              </a:rPr>
              <a:t>ﺍﻟﻤﻤﻴﺯﺓ</a:t>
            </a:r>
            <a:r>
              <a:rPr lang="ar-SA" sz="2000" b="1" spc="105" dirty="0" smtClean="0">
                <a:latin typeface="Arial"/>
                <a:ea typeface="Arial"/>
              </a:rPr>
              <a:t> </a:t>
            </a:r>
            <a:r>
              <a:rPr lang="ar-SA" sz="2000" b="1" dirty="0">
                <a:latin typeface="Arial"/>
                <a:ea typeface="Arial"/>
              </a:rPr>
              <a:t>ﻟﻠﻌﻠﻡ</a:t>
            </a:r>
            <a:r>
              <a:rPr lang="ar-SA" sz="2000" b="1" spc="100" dirty="0">
                <a:latin typeface="Arial"/>
                <a:ea typeface="Arial"/>
              </a:rPr>
              <a:t> </a:t>
            </a:r>
            <a:r>
              <a:rPr lang="ar-SA" sz="2000" b="1" dirty="0">
                <a:latin typeface="Arial"/>
                <a:ea typeface="Arial"/>
              </a:rPr>
              <a:t>ﺍﻟﻤﻌﻨﻲ</a:t>
            </a:r>
            <a:r>
              <a:rPr lang="ar-SA" sz="2000" b="1" spc="90" dirty="0">
                <a:latin typeface="Arial"/>
                <a:ea typeface="Arial"/>
                <a:cs typeface="Times New Roman"/>
              </a:rPr>
              <a:t> </a:t>
            </a:r>
            <a:r>
              <a:rPr lang="en-US" sz="2000" b="1" dirty="0" smtClean="0">
                <a:latin typeface="Times New Roman"/>
                <a:ea typeface="Arial"/>
              </a:rPr>
              <a:t>.</a:t>
            </a:r>
            <a:endParaRPr lang="ar-IQ" sz="2000" b="1" dirty="0" smtClean="0">
              <a:latin typeface="Arial"/>
              <a:ea typeface="Arial"/>
            </a:endParaRPr>
          </a:p>
          <a:p>
            <a:pPr>
              <a:spcBef>
                <a:spcPts val="35"/>
              </a:spcBef>
              <a:spcAft>
                <a:spcPts val="0"/>
              </a:spcAft>
            </a:pPr>
            <a:r>
              <a:rPr lang="ar-IQ" sz="2000" b="1" dirty="0" smtClean="0">
                <a:latin typeface="Arial"/>
                <a:ea typeface="Arial"/>
              </a:rPr>
              <a:t>2- </a:t>
            </a:r>
            <a:r>
              <a:rPr lang="ar-SA" sz="2000" b="1" dirty="0" smtClean="0">
                <a:latin typeface="Arial"/>
                <a:ea typeface="Arial"/>
              </a:rPr>
              <a:t>ﺍ</a:t>
            </a:r>
            <a:r>
              <a:rPr lang="ar-SA" sz="2000" b="1" spc="-35" dirty="0" smtClean="0">
                <a:latin typeface="Arial"/>
                <a:ea typeface="Arial"/>
              </a:rPr>
              <a:t>ﻫ</a:t>
            </a:r>
            <a:r>
              <a:rPr lang="ar-SA" sz="2000" b="1" spc="-40" dirty="0" smtClean="0">
                <a:latin typeface="Arial"/>
                <a:ea typeface="Arial"/>
              </a:rPr>
              <a:t>ﺘ</a:t>
            </a:r>
            <a:r>
              <a:rPr lang="ar-SA" sz="2000" b="1" spc="30" dirty="0" smtClean="0">
                <a:latin typeface="Arial"/>
                <a:ea typeface="Arial"/>
              </a:rPr>
              <a:t>ﻤﺎ</a:t>
            </a:r>
            <a:r>
              <a:rPr lang="ar-SA" sz="2000" b="1" spc="-5" dirty="0" smtClean="0">
                <a:latin typeface="Arial"/>
                <a:ea typeface="Arial"/>
              </a:rPr>
              <a:t>ﻡ</a:t>
            </a:r>
            <a:r>
              <a:rPr lang="ar-SA" sz="2000" b="1" spc="100" dirty="0" smtClean="0">
                <a:latin typeface="Arial"/>
                <a:ea typeface="Arial"/>
              </a:rPr>
              <a:t> </a:t>
            </a:r>
            <a:r>
              <a:rPr lang="ar-SA" sz="2000" b="1" dirty="0">
                <a:latin typeface="Arial"/>
                <a:ea typeface="Arial"/>
              </a:rPr>
              <a:t>ﺍ</a:t>
            </a:r>
            <a:r>
              <a:rPr lang="ar-SA" sz="2000" b="1" spc="5" dirty="0">
                <a:latin typeface="Arial"/>
                <a:ea typeface="Arial"/>
              </a:rPr>
              <a:t>ﻟ</a:t>
            </a:r>
            <a:r>
              <a:rPr lang="ar-SA" sz="2000" b="1" spc="30" dirty="0">
                <a:latin typeface="Arial"/>
                <a:ea typeface="Arial"/>
              </a:rPr>
              <a:t>ﻤ</a:t>
            </a:r>
            <a:r>
              <a:rPr lang="ar-SA" sz="2000" b="1" spc="-15" dirty="0">
                <a:latin typeface="Arial"/>
                <a:ea typeface="Arial"/>
              </a:rPr>
              <a:t>ﻨ</a:t>
            </a:r>
            <a:r>
              <a:rPr lang="ar-SA" sz="2000" b="1" spc="-40" dirty="0">
                <a:latin typeface="Arial"/>
                <a:ea typeface="Arial"/>
              </a:rPr>
              <a:t>ﻬ</a:t>
            </a:r>
            <a:r>
              <a:rPr lang="ar-SA" sz="2000" b="1" spc="25" dirty="0">
                <a:latin typeface="Arial"/>
                <a:ea typeface="Arial"/>
              </a:rPr>
              <a:t>ﺞ</a:t>
            </a:r>
            <a:r>
              <a:rPr lang="ar-SA" sz="2000" b="1" spc="55" dirty="0">
                <a:latin typeface="Arial"/>
                <a:ea typeface="Arial"/>
              </a:rPr>
              <a:t> </a:t>
            </a:r>
            <a:r>
              <a:rPr lang="ar-SA" sz="2000" b="1" dirty="0">
                <a:latin typeface="Arial"/>
                <a:ea typeface="Arial"/>
              </a:rPr>
              <a:t>ﻟ</a:t>
            </a:r>
            <a:r>
              <a:rPr lang="ar-SA" sz="2000" b="1" spc="-5" dirty="0">
                <a:latin typeface="Arial"/>
                <a:ea typeface="Arial"/>
              </a:rPr>
              <a:t>ﻜ</a:t>
            </a:r>
            <a:r>
              <a:rPr lang="ar-SA" sz="2000" b="1" spc="-15" dirty="0">
                <a:latin typeface="Arial"/>
                <a:ea typeface="Arial"/>
              </a:rPr>
              <a:t>ل</a:t>
            </a:r>
            <a:r>
              <a:rPr lang="ar-SA" sz="2000" b="1" spc="80" dirty="0">
                <a:latin typeface="Arial"/>
                <a:ea typeface="Arial"/>
              </a:rPr>
              <a:t> </a:t>
            </a:r>
            <a:r>
              <a:rPr lang="ar-SA" sz="2000" b="1" dirty="0">
                <a:latin typeface="Arial"/>
                <a:ea typeface="Arial"/>
              </a:rPr>
              <a:t>ﻤ</a:t>
            </a:r>
            <a:r>
              <a:rPr lang="ar-SA" sz="2000" b="1" spc="5" dirty="0">
                <a:latin typeface="Arial"/>
                <a:ea typeface="Arial"/>
              </a:rPr>
              <a:t>ﺎ</a:t>
            </a:r>
            <a:r>
              <a:rPr lang="ar-SA" sz="2000" b="1" spc="80" dirty="0">
                <a:latin typeface="Arial"/>
                <a:ea typeface="Arial"/>
              </a:rPr>
              <a:t> </a:t>
            </a:r>
            <a:r>
              <a:rPr lang="ar-SA" sz="2000" b="1" dirty="0">
                <a:latin typeface="Arial"/>
                <a:ea typeface="Arial"/>
              </a:rPr>
              <a:t>ﻤ</a:t>
            </a:r>
            <a:r>
              <a:rPr lang="ar-SA" sz="2000" b="1" spc="20" dirty="0">
                <a:latin typeface="Arial"/>
                <a:ea typeface="Arial"/>
              </a:rPr>
              <a:t>ﻥ</a:t>
            </a:r>
            <a:r>
              <a:rPr lang="ar-SA" sz="2000" b="1" spc="60" dirty="0">
                <a:latin typeface="Arial"/>
                <a:ea typeface="Arial"/>
              </a:rPr>
              <a:t> </a:t>
            </a:r>
            <a:r>
              <a:rPr lang="ar-SA" sz="2000" b="1" dirty="0">
                <a:latin typeface="Arial"/>
                <a:ea typeface="Arial"/>
              </a:rPr>
              <a:t>ﺸ</a:t>
            </a:r>
            <a:r>
              <a:rPr lang="ar-SA" sz="2000" b="1" spc="5" dirty="0">
                <a:latin typeface="Arial"/>
                <a:ea typeface="Arial"/>
              </a:rPr>
              <a:t>ﺄ</a:t>
            </a:r>
            <a:r>
              <a:rPr lang="ar-SA" sz="2000" b="1" spc="-15" dirty="0">
                <a:latin typeface="Arial"/>
                <a:ea typeface="Arial"/>
              </a:rPr>
              <a:t>ﻨ</a:t>
            </a:r>
            <a:r>
              <a:rPr lang="ar-SA" sz="2000" b="1" spc="30" dirty="0">
                <a:latin typeface="Arial"/>
                <a:ea typeface="Arial"/>
              </a:rPr>
              <a:t>ﻪ</a:t>
            </a:r>
            <a:r>
              <a:rPr lang="ar-SA" sz="2000" b="1" spc="10" dirty="0">
                <a:latin typeface="Arial"/>
                <a:ea typeface="Arial"/>
              </a:rPr>
              <a:t> </a:t>
            </a:r>
            <a:r>
              <a:rPr lang="ar-SA" sz="2000" b="1" dirty="0">
                <a:latin typeface="Arial"/>
                <a:ea typeface="Arial"/>
              </a:rPr>
              <a:t>ﺘ</a:t>
            </a:r>
            <a:r>
              <a:rPr lang="ar-SA" sz="2000" b="1" spc="-30" dirty="0">
                <a:latin typeface="Arial"/>
                <a:ea typeface="Arial"/>
              </a:rPr>
              <a:t>ﺤ</a:t>
            </a:r>
            <a:r>
              <a:rPr lang="ar-SA" sz="2000" b="1" spc="-10" dirty="0">
                <a:latin typeface="Arial"/>
                <a:ea typeface="Arial"/>
              </a:rPr>
              <a:t>ﻘ</a:t>
            </a:r>
            <a:r>
              <a:rPr lang="ar-SA" sz="2000" b="1" spc="-40" dirty="0">
                <a:latin typeface="Arial"/>
                <a:ea typeface="Arial"/>
              </a:rPr>
              <a:t>ﻴ</a:t>
            </a:r>
            <a:r>
              <a:rPr lang="ar-SA" sz="2000" b="1" spc="5" dirty="0">
                <a:latin typeface="Arial"/>
                <a:ea typeface="Arial"/>
              </a:rPr>
              <a:t>ﻕ</a:t>
            </a:r>
            <a:r>
              <a:rPr lang="ar-SA" sz="2000" b="1" spc="75" dirty="0">
                <a:latin typeface="Arial"/>
                <a:ea typeface="Arial"/>
              </a:rPr>
              <a:t> </a:t>
            </a:r>
            <a:r>
              <a:rPr lang="ar-SA" sz="2000" b="1" dirty="0">
                <a:latin typeface="Arial"/>
                <a:ea typeface="Arial"/>
              </a:rPr>
              <a:t>ﺍ</a:t>
            </a:r>
            <a:r>
              <a:rPr lang="ar-SA" sz="2000" b="1" spc="-15" dirty="0">
                <a:latin typeface="Arial"/>
                <a:ea typeface="Arial"/>
              </a:rPr>
              <a:t>ﻨ</a:t>
            </a:r>
            <a:r>
              <a:rPr lang="ar-SA" sz="2000" b="1" spc="-40" dirty="0">
                <a:latin typeface="Arial"/>
                <a:ea typeface="Arial"/>
              </a:rPr>
              <a:t>ﺘ</a:t>
            </a:r>
            <a:r>
              <a:rPr lang="ar-SA" sz="2000" b="1" spc="-10" dirty="0">
                <a:latin typeface="Arial"/>
                <a:ea typeface="Arial"/>
              </a:rPr>
              <a:t>ﻘ</a:t>
            </a:r>
            <a:r>
              <a:rPr lang="ar-SA" sz="2000" b="1" spc="30" dirty="0">
                <a:latin typeface="Arial"/>
                <a:ea typeface="Arial"/>
              </a:rPr>
              <a:t>ﺎ</a:t>
            </a:r>
            <a:r>
              <a:rPr lang="ar-SA" sz="2000" b="1" spc="-15" dirty="0">
                <a:latin typeface="Arial"/>
                <a:ea typeface="Arial"/>
              </a:rPr>
              <a:t>ل</a:t>
            </a:r>
            <a:r>
              <a:rPr lang="ar-SA" sz="2000" b="1" spc="75" dirty="0">
                <a:latin typeface="Arial"/>
                <a:ea typeface="Arial"/>
              </a:rPr>
              <a:t> </a:t>
            </a:r>
            <a:r>
              <a:rPr lang="ar-SA" sz="2000" b="1" dirty="0">
                <a:latin typeface="Arial"/>
                <a:ea typeface="Arial"/>
              </a:rPr>
              <a:t>ﺍ</a:t>
            </a:r>
            <a:r>
              <a:rPr lang="ar-SA" sz="2000" b="1" spc="-40" dirty="0">
                <a:latin typeface="Arial"/>
                <a:ea typeface="Arial"/>
              </a:rPr>
              <a:t>ﺜ</a:t>
            </a:r>
            <a:r>
              <a:rPr lang="ar-SA" sz="2000" b="1" spc="5" dirty="0">
                <a:latin typeface="Arial"/>
                <a:ea typeface="Arial"/>
              </a:rPr>
              <a:t>ﺭ</a:t>
            </a:r>
            <a:r>
              <a:rPr lang="ar-SA" sz="2000" b="1" spc="75" dirty="0">
                <a:latin typeface="Arial"/>
                <a:ea typeface="Arial"/>
              </a:rPr>
              <a:t> </a:t>
            </a:r>
            <a:r>
              <a:rPr lang="ar-SA" sz="2000" b="1" dirty="0">
                <a:latin typeface="Arial"/>
                <a:ea typeface="Arial"/>
              </a:rPr>
              <a:t>ﺍ</a:t>
            </a:r>
            <a:r>
              <a:rPr lang="ar-SA" sz="2000" b="1" spc="30" dirty="0">
                <a:latin typeface="Arial"/>
                <a:ea typeface="Arial"/>
              </a:rPr>
              <a:t>ﻟ</a:t>
            </a:r>
            <a:r>
              <a:rPr lang="ar-SA" sz="2000" b="1" spc="-40" dirty="0">
                <a:latin typeface="Arial"/>
                <a:ea typeface="Arial"/>
              </a:rPr>
              <a:t>ﺘ</a:t>
            </a:r>
            <a:r>
              <a:rPr lang="ar-SA" sz="2000" b="1" spc="20" dirty="0">
                <a:latin typeface="Arial"/>
                <a:ea typeface="Arial"/>
              </a:rPr>
              <a:t>ﻌ</a:t>
            </a:r>
            <a:r>
              <a:rPr lang="ar-SA" sz="2000" b="1" spc="5" dirty="0">
                <a:latin typeface="Arial"/>
                <a:ea typeface="Arial"/>
              </a:rPr>
              <a:t>ﻠ</a:t>
            </a:r>
            <a:r>
              <a:rPr lang="ar-SA" sz="2000" b="1" spc="20" dirty="0">
                <a:latin typeface="Arial"/>
                <a:ea typeface="Arial"/>
              </a:rPr>
              <a:t>ﻡ</a:t>
            </a:r>
            <a:r>
              <a:rPr lang="ar-SA" sz="2000" b="1" spc="10" dirty="0">
                <a:latin typeface="Arial"/>
                <a:ea typeface="Arial"/>
              </a:rPr>
              <a:t> </a:t>
            </a:r>
            <a:r>
              <a:rPr lang="ar-SA" sz="2000" b="1" dirty="0">
                <a:latin typeface="Arial"/>
                <a:ea typeface="Arial"/>
              </a:rPr>
              <a:t>ﺒ</a:t>
            </a:r>
            <a:r>
              <a:rPr lang="ar-SA" sz="2000" b="1" spc="30" dirty="0">
                <a:latin typeface="Arial"/>
                <a:ea typeface="Arial"/>
              </a:rPr>
              <a:t>ﺎ</a:t>
            </a:r>
            <a:r>
              <a:rPr lang="ar-SA" sz="2000" b="1" spc="20" dirty="0">
                <a:latin typeface="Arial"/>
                <a:ea typeface="Arial"/>
              </a:rPr>
              <a:t>ﻋ</a:t>
            </a:r>
            <a:r>
              <a:rPr lang="ar-SA" sz="2000" b="1" spc="-40" dirty="0">
                <a:latin typeface="Arial"/>
                <a:ea typeface="Arial"/>
              </a:rPr>
              <a:t>ﺘ</a:t>
            </a:r>
            <a:r>
              <a:rPr lang="ar-SA" sz="2000" b="1" spc="-15" dirty="0">
                <a:latin typeface="Arial"/>
                <a:ea typeface="Arial"/>
              </a:rPr>
              <a:t>ﺒ</a:t>
            </a:r>
            <a:r>
              <a:rPr lang="ar-SA" sz="2000" b="1" spc="5" dirty="0">
                <a:latin typeface="Arial"/>
                <a:ea typeface="Arial"/>
              </a:rPr>
              <a:t>ﺎﺭ</a:t>
            </a:r>
            <a:r>
              <a:rPr lang="ar-SA" sz="2000" b="1" spc="20" dirty="0">
                <a:latin typeface="Arial"/>
                <a:ea typeface="Arial"/>
              </a:rPr>
              <a:t> </a:t>
            </a:r>
            <a:r>
              <a:rPr lang="ar-SA" sz="2000" b="1" dirty="0">
                <a:latin typeface="Arial"/>
                <a:ea typeface="Arial"/>
              </a:rPr>
              <a:t>ﺫ</a:t>
            </a:r>
            <a:r>
              <a:rPr lang="ar-SA" sz="2000" b="1" spc="5" dirty="0">
                <a:latin typeface="Arial"/>
                <a:ea typeface="Arial"/>
              </a:rPr>
              <a:t>ﻟ</a:t>
            </a:r>
            <a:r>
              <a:rPr lang="ar-SA" sz="2000" b="1" spc="20" dirty="0">
                <a:latin typeface="Arial"/>
                <a:ea typeface="Arial"/>
              </a:rPr>
              <a:t>ﻙ</a:t>
            </a:r>
            <a:r>
              <a:rPr lang="ar-SA" sz="2000" b="1" spc="75" dirty="0">
                <a:latin typeface="Arial"/>
                <a:ea typeface="Arial"/>
              </a:rPr>
              <a:t> </a:t>
            </a:r>
            <a:r>
              <a:rPr lang="ar-SA" sz="2000" b="1" dirty="0">
                <a:latin typeface="Arial"/>
                <a:ea typeface="Arial"/>
              </a:rPr>
              <a:t>ﺃ</a:t>
            </a:r>
            <a:r>
              <a:rPr lang="ar-SA" sz="2000" b="1" spc="35" dirty="0">
                <a:latin typeface="Arial"/>
                <a:ea typeface="Arial"/>
              </a:rPr>
              <a:t>ﺴ</a:t>
            </a:r>
            <a:r>
              <a:rPr lang="ar-SA" sz="2000" b="1" spc="5" dirty="0">
                <a:latin typeface="Arial"/>
                <a:ea typeface="Arial"/>
              </a:rPr>
              <a:t>ﺎ</a:t>
            </a:r>
            <a:r>
              <a:rPr lang="ar-SA" sz="2000" b="1" spc="-25" dirty="0">
                <a:latin typeface="Arial"/>
                <a:ea typeface="Arial"/>
              </a:rPr>
              <a:t>ﺱ</a:t>
            </a:r>
            <a:r>
              <a:rPr lang="ar-SA" sz="2000" b="1" spc="10" dirty="0">
                <a:latin typeface="Arial"/>
                <a:ea typeface="Arial"/>
              </a:rPr>
              <a:t> </a:t>
            </a:r>
            <a:r>
              <a:rPr lang="ar-SA" sz="2000" b="1" dirty="0">
                <a:latin typeface="Arial"/>
                <a:ea typeface="Arial"/>
              </a:rPr>
              <a:t>ﻀ</a:t>
            </a:r>
            <a:r>
              <a:rPr lang="ar-SA" sz="2000" b="1" spc="5" dirty="0">
                <a:latin typeface="Arial"/>
                <a:ea typeface="Arial"/>
              </a:rPr>
              <a:t>ﺭ</a:t>
            </a:r>
            <a:r>
              <a:rPr lang="ar-SA" sz="2000" b="1" spc="-15" dirty="0">
                <a:latin typeface="Arial"/>
                <a:ea typeface="Arial"/>
              </a:rPr>
              <a:t>ﻭ</a:t>
            </a:r>
            <a:r>
              <a:rPr lang="ar-SA" sz="2000" b="1" spc="5" dirty="0">
                <a:latin typeface="Arial"/>
                <a:ea typeface="Arial"/>
              </a:rPr>
              <a:t>ﺭ</a:t>
            </a:r>
            <a:r>
              <a:rPr lang="ar-SA" sz="2000" b="1" spc="-30" dirty="0">
                <a:latin typeface="Arial"/>
                <a:ea typeface="Arial"/>
              </a:rPr>
              <a:t>ﻱ</a:t>
            </a:r>
            <a:r>
              <a:rPr lang="ar-SA" sz="2000" b="1" spc="65" dirty="0">
                <a:latin typeface="Arial"/>
                <a:ea typeface="Arial"/>
              </a:rPr>
              <a:t> </a:t>
            </a:r>
            <a:r>
              <a:rPr lang="ar-SA" sz="2000" b="1" dirty="0">
                <a:latin typeface="Arial"/>
                <a:ea typeface="Arial"/>
              </a:rPr>
              <a:t>ﻻ</a:t>
            </a:r>
            <a:r>
              <a:rPr lang="ar-SA" sz="2000" b="1" spc="10" dirty="0">
                <a:latin typeface="Arial"/>
                <a:ea typeface="Arial"/>
              </a:rPr>
              <a:t>ﺴ</a:t>
            </a:r>
            <a:r>
              <a:rPr lang="ar-SA" sz="2000" b="1" spc="-40" dirty="0">
                <a:latin typeface="Arial"/>
                <a:ea typeface="Arial"/>
              </a:rPr>
              <a:t>ﺘ</a:t>
            </a:r>
            <a:r>
              <a:rPr lang="ar-SA" sz="2000" b="1" spc="-15" dirty="0">
                <a:latin typeface="Arial"/>
                <a:ea typeface="Arial"/>
              </a:rPr>
              <a:t>ﻴ</a:t>
            </a:r>
            <a:r>
              <a:rPr lang="ar-SA" sz="2000" b="1" spc="20" dirty="0">
                <a:latin typeface="Arial"/>
                <a:ea typeface="Arial"/>
              </a:rPr>
              <a:t>ﻌ</a:t>
            </a:r>
            <a:r>
              <a:rPr lang="ar-SA" sz="2000" b="1" spc="5" dirty="0">
                <a:latin typeface="Arial"/>
                <a:ea typeface="Arial"/>
              </a:rPr>
              <a:t>ﺎ</a:t>
            </a:r>
            <a:r>
              <a:rPr lang="ar-SA" sz="2000" b="1" spc="-40" dirty="0">
                <a:latin typeface="Arial"/>
                <a:ea typeface="Arial"/>
              </a:rPr>
              <a:t>ﺏ</a:t>
            </a:r>
            <a:r>
              <a:rPr lang="ar-SA" sz="2000" b="1" spc="100" dirty="0">
                <a:latin typeface="Arial"/>
                <a:ea typeface="Arial"/>
              </a:rPr>
              <a:t> </a:t>
            </a:r>
            <a:r>
              <a:rPr lang="ar-SA" sz="2000" b="1" dirty="0" smtClean="0">
                <a:latin typeface="Arial"/>
                <a:ea typeface="Arial"/>
              </a:rPr>
              <a:t>ﺍ</a:t>
            </a:r>
            <a:r>
              <a:rPr lang="ar-SA" sz="2000" b="1" spc="5" dirty="0" smtClean="0">
                <a:latin typeface="Arial"/>
                <a:ea typeface="Arial"/>
              </a:rPr>
              <a:t>ﻟ</a:t>
            </a:r>
            <a:r>
              <a:rPr lang="ar-SA" sz="2000" b="1" spc="30" dirty="0" smtClean="0">
                <a:latin typeface="Arial"/>
                <a:ea typeface="Arial"/>
              </a:rPr>
              <a:t>ﻤ</a:t>
            </a:r>
            <a:r>
              <a:rPr lang="ar-SA" sz="2000" b="1" spc="-15" dirty="0" smtClean="0">
                <a:latin typeface="Arial"/>
                <a:ea typeface="Arial"/>
              </a:rPr>
              <a:t>ﺘ</a:t>
            </a:r>
            <a:r>
              <a:rPr lang="ar-SA" sz="2000" b="1" spc="-5" dirty="0" smtClean="0">
                <a:latin typeface="Arial"/>
                <a:ea typeface="Arial"/>
              </a:rPr>
              <a:t>ﻌ</a:t>
            </a:r>
            <a:r>
              <a:rPr lang="ar-SA" sz="2000" b="1" spc="30" dirty="0" smtClean="0">
                <a:latin typeface="Arial"/>
                <a:ea typeface="Arial"/>
              </a:rPr>
              <a:t>ﻠ</a:t>
            </a:r>
            <a:r>
              <a:rPr lang="ar-SA" sz="2000" b="1" spc="5" dirty="0" smtClean="0">
                <a:latin typeface="Arial"/>
                <a:ea typeface="Arial"/>
              </a:rPr>
              <a:t>ـ</a:t>
            </a:r>
            <a:r>
              <a:rPr lang="ar-SA" sz="2000" b="1" spc="20" dirty="0" smtClean="0">
                <a:latin typeface="Arial"/>
                <a:ea typeface="Arial"/>
              </a:rPr>
              <a:t>ﻡ</a:t>
            </a:r>
            <a:r>
              <a:rPr lang="en-US" sz="2000" b="1" spc="55" dirty="0" smtClean="0">
                <a:latin typeface="Arial"/>
                <a:ea typeface="Arial"/>
              </a:rPr>
              <a:t> </a:t>
            </a:r>
            <a:r>
              <a:rPr lang="ar-SA" sz="2000" b="1" dirty="0" smtClean="0">
                <a:latin typeface="Arial"/>
                <a:ea typeface="Arial"/>
              </a:rPr>
              <a:t>ﻟ</a:t>
            </a:r>
            <a:r>
              <a:rPr lang="ar-SA" sz="2000" b="1" spc="-40" dirty="0" smtClean="0">
                <a:latin typeface="Arial"/>
                <a:ea typeface="Arial"/>
              </a:rPr>
              <a:t>ﺒ</a:t>
            </a:r>
            <a:r>
              <a:rPr lang="ar-SA" sz="2000" b="1" spc="-15" dirty="0" smtClean="0">
                <a:latin typeface="Arial"/>
                <a:ea typeface="Arial"/>
              </a:rPr>
              <a:t>ﻨ</a:t>
            </a:r>
            <a:r>
              <a:rPr lang="ar-SA" sz="2000" b="1" spc="-40" dirty="0" smtClean="0">
                <a:latin typeface="Arial"/>
                <a:ea typeface="Arial"/>
              </a:rPr>
              <a:t>ﻴ</a:t>
            </a:r>
            <a:r>
              <a:rPr lang="ar-SA" sz="2000" b="1" spc="30" dirty="0" smtClean="0">
                <a:latin typeface="Arial"/>
                <a:ea typeface="Arial"/>
              </a:rPr>
              <a:t>ـﺔ</a:t>
            </a:r>
            <a:r>
              <a:rPr lang="ar-SA" sz="2000" b="1" dirty="0" smtClean="0">
                <a:latin typeface="Arial"/>
                <a:ea typeface="Arial"/>
              </a:rPr>
              <a:t>ﺍﻟﻤﻭﺍﺩ</a:t>
            </a:r>
            <a:r>
              <a:rPr lang="ar-SA" sz="2000" b="1" spc="40" dirty="0" smtClean="0">
                <a:latin typeface="Arial"/>
                <a:ea typeface="Arial"/>
              </a:rPr>
              <a:t> </a:t>
            </a:r>
            <a:r>
              <a:rPr lang="ar-SA" sz="2000" b="1" dirty="0" smtClean="0">
                <a:latin typeface="Arial"/>
                <a:ea typeface="Arial"/>
              </a:rPr>
              <a:t>ﺍﻟﺘﻌﻠﻴﻤﻴﺔ</a:t>
            </a:r>
            <a:r>
              <a:rPr lang="ar-SA" sz="2000" b="1" spc="35" dirty="0" smtClean="0">
                <a:latin typeface="Arial"/>
                <a:ea typeface="Arial"/>
                <a:cs typeface="Times New Roman"/>
              </a:rPr>
              <a:t> </a:t>
            </a:r>
            <a:r>
              <a:rPr lang="en-US" sz="2000" b="1" dirty="0" smtClean="0">
                <a:latin typeface="Times New Roman"/>
                <a:ea typeface="Arial"/>
              </a:rPr>
              <a:t>.</a:t>
            </a:r>
            <a:r>
              <a:rPr lang="en-US" sz="2000" b="1" spc="5" dirty="0" smtClean="0">
                <a:latin typeface="Arial"/>
                <a:ea typeface="Arial"/>
              </a:rPr>
              <a:t> </a:t>
            </a:r>
          </a:p>
          <a:p>
            <a:pPr marR="65405">
              <a:spcBef>
                <a:spcPts val="750"/>
              </a:spcBef>
            </a:pPr>
            <a:r>
              <a:rPr lang="ar-IQ" sz="2000" b="1" dirty="0" smtClean="0">
                <a:latin typeface="Arial"/>
                <a:ea typeface="Arial"/>
              </a:rPr>
              <a:t>3- </a:t>
            </a:r>
            <a:r>
              <a:rPr lang="ar-SA" sz="2000" b="1" dirty="0" smtClean="0">
                <a:latin typeface="Arial"/>
                <a:ea typeface="Arial"/>
              </a:rPr>
              <a:t>ﺘ</a:t>
            </a:r>
            <a:r>
              <a:rPr lang="ar-SA" sz="2000" b="1" spc="-40" dirty="0" smtClean="0">
                <a:latin typeface="Arial"/>
                <a:ea typeface="Arial"/>
              </a:rPr>
              <a:t>ﻨ</a:t>
            </a:r>
            <a:r>
              <a:rPr lang="ar-SA" sz="2000" b="1" spc="-30" dirty="0" smtClean="0">
                <a:latin typeface="Arial"/>
                <a:ea typeface="Arial"/>
              </a:rPr>
              <a:t>ﻅ</a:t>
            </a:r>
            <a:r>
              <a:rPr lang="ar-SA" sz="2000" b="1" spc="-15" dirty="0" smtClean="0">
                <a:latin typeface="Arial"/>
                <a:ea typeface="Arial"/>
              </a:rPr>
              <a:t>ﻴ</a:t>
            </a:r>
            <a:r>
              <a:rPr lang="ar-SA" sz="2000" b="1" spc="-5" dirty="0" smtClean="0">
                <a:latin typeface="Arial"/>
                <a:ea typeface="Arial"/>
              </a:rPr>
              <a:t>ﻡ</a:t>
            </a:r>
            <a:r>
              <a:rPr lang="ar-SA" sz="2000" b="1" spc="10" dirty="0" smtClean="0">
                <a:latin typeface="Arial"/>
                <a:ea typeface="Arial"/>
              </a:rPr>
              <a:t> </a:t>
            </a:r>
            <a:r>
              <a:rPr lang="ar-SA" sz="2000" b="1" dirty="0" smtClean="0">
                <a:latin typeface="Arial"/>
                <a:ea typeface="Arial"/>
              </a:rPr>
              <a:t>ﺒ</a:t>
            </a:r>
            <a:r>
              <a:rPr lang="ar-SA" sz="2000" b="1" spc="-15" dirty="0" smtClean="0">
                <a:latin typeface="Arial"/>
                <a:ea typeface="Arial"/>
              </a:rPr>
              <a:t>ﻨ</a:t>
            </a:r>
            <a:r>
              <a:rPr lang="ar-SA" sz="2000" b="1" spc="-40" dirty="0" smtClean="0">
                <a:latin typeface="Arial"/>
                <a:ea typeface="Arial"/>
              </a:rPr>
              <a:t>ﻴ</a:t>
            </a:r>
            <a:r>
              <a:rPr lang="ar-SA" sz="2000" b="1" spc="30" dirty="0" smtClean="0">
                <a:latin typeface="Arial"/>
                <a:ea typeface="Arial"/>
              </a:rPr>
              <a:t>ﺔ</a:t>
            </a:r>
            <a:r>
              <a:rPr lang="ar-SA" sz="2000" b="1" spc="75" dirty="0" smtClean="0">
                <a:latin typeface="Arial"/>
                <a:ea typeface="Arial"/>
              </a:rPr>
              <a:t> </a:t>
            </a:r>
            <a:r>
              <a:rPr lang="ar-SA" sz="2000" b="1" dirty="0" smtClean="0">
                <a:latin typeface="Arial"/>
                <a:ea typeface="Arial"/>
              </a:rPr>
              <a:t>ﺍ</a:t>
            </a:r>
            <a:r>
              <a:rPr lang="ar-SA" sz="2000" b="1" spc="30" dirty="0" smtClean="0">
                <a:latin typeface="Arial"/>
                <a:ea typeface="Arial"/>
              </a:rPr>
              <a:t>ﻟﻤ</a:t>
            </a:r>
            <a:r>
              <a:rPr lang="ar-SA" sz="2000" b="1" spc="-30" dirty="0" smtClean="0">
                <a:latin typeface="Arial"/>
                <a:ea typeface="Arial"/>
              </a:rPr>
              <a:t>ﺤ</a:t>
            </a:r>
            <a:r>
              <a:rPr lang="ar-SA" sz="2000" b="1" spc="-40" dirty="0" smtClean="0">
                <a:latin typeface="Arial"/>
                <a:ea typeface="Arial"/>
              </a:rPr>
              <a:t>ﺘ</a:t>
            </a:r>
            <a:r>
              <a:rPr lang="ar-SA" sz="2000" b="1" spc="-15" dirty="0" smtClean="0">
                <a:latin typeface="Arial"/>
                <a:ea typeface="Arial"/>
              </a:rPr>
              <a:t>ﻭ</a:t>
            </a:r>
            <a:r>
              <a:rPr lang="ar-SA" sz="2000" b="1" spc="-10" dirty="0" smtClean="0">
                <a:latin typeface="Arial"/>
                <a:ea typeface="Arial"/>
              </a:rPr>
              <a:t>ﻯ</a:t>
            </a:r>
            <a:r>
              <a:rPr lang="ar-SA" sz="2000" b="1" spc="75" dirty="0" smtClean="0">
                <a:latin typeface="Arial"/>
                <a:ea typeface="Arial"/>
              </a:rPr>
              <a:t> </a:t>
            </a:r>
            <a:r>
              <a:rPr lang="ar-SA" sz="2000" b="1" dirty="0" smtClean="0">
                <a:latin typeface="Arial"/>
                <a:ea typeface="Arial"/>
              </a:rPr>
              <a:t>ﺍ</a:t>
            </a:r>
            <a:r>
              <a:rPr lang="ar-SA" sz="2000" b="1" spc="5" dirty="0" smtClean="0">
                <a:latin typeface="Arial"/>
                <a:ea typeface="Arial"/>
              </a:rPr>
              <a:t>ﻟ</a:t>
            </a:r>
            <a:r>
              <a:rPr lang="ar-SA" sz="2000" b="1" spc="-15" dirty="0" smtClean="0">
                <a:latin typeface="Arial"/>
                <a:ea typeface="Arial"/>
              </a:rPr>
              <a:t>ﺘ</a:t>
            </a:r>
            <a:r>
              <a:rPr lang="ar-SA" sz="2000" b="1" spc="-5" dirty="0" smtClean="0">
                <a:latin typeface="Arial"/>
                <a:ea typeface="Arial"/>
              </a:rPr>
              <a:t>ﻌ</a:t>
            </a:r>
            <a:r>
              <a:rPr lang="ar-SA" sz="2000" b="1" spc="30" dirty="0" smtClean="0">
                <a:latin typeface="Arial"/>
                <a:ea typeface="Arial"/>
              </a:rPr>
              <a:t>ﻠ</a:t>
            </a:r>
            <a:r>
              <a:rPr lang="ar-SA" sz="2000" b="1" spc="-40" dirty="0" smtClean="0">
                <a:latin typeface="Arial"/>
                <a:ea typeface="Arial"/>
              </a:rPr>
              <a:t>ﻴ</a:t>
            </a:r>
            <a:r>
              <a:rPr lang="ar-SA" sz="2000" b="1" spc="30" dirty="0" smtClean="0">
                <a:latin typeface="Arial"/>
                <a:ea typeface="Arial"/>
              </a:rPr>
              <a:t>ﻤ</a:t>
            </a:r>
            <a:r>
              <a:rPr lang="ar-SA" sz="2000" b="1" spc="-25" dirty="0" smtClean="0">
                <a:latin typeface="Arial"/>
                <a:ea typeface="Arial"/>
              </a:rPr>
              <a:t>ﻲ</a:t>
            </a:r>
            <a:r>
              <a:rPr lang="ar-SA" sz="2000" b="1" spc="35" dirty="0" smtClean="0">
                <a:latin typeface="Arial"/>
                <a:ea typeface="Arial"/>
              </a:rPr>
              <a:t> </a:t>
            </a:r>
            <a:r>
              <a:rPr lang="ar-SA" sz="2000" b="1" dirty="0" smtClean="0">
                <a:latin typeface="Arial"/>
                <a:ea typeface="Arial"/>
              </a:rPr>
              <a:t>ﺒ</a:t>
            </a:r>
            <a:r>
              <a:rPr lang="ar-SA" sz="2000" b="1" spc="5" dirty="0" smtClean="0">
                <a:latin typeface="Arial"/>
                <a:ea typeface="Arial"/>
              </a:rPr>
              <a:t>ﻤ</a:t>
            </a:r>
            <a:r>
              <a:rPr lang="ar-SA" sz="2000" b="1" spc="30" dirty="0" smtClean="0">
                <a:latin typeface="Arial"/>
                <a:ea typeface="Arial"/>
              </a:rPr>
              <a:t>ﺎ</a:t>
            </a:r>
            <a:r>
              <a:rPr lang="ar-SA" sz="2000" b="1" spc="10" dirty="0" smtClean="0">
                <a:latin typeface="Arial"/>
                <a:ea typeface="Arial"/>
              </a:rPr>
              <a:t> </a:t>
            </a:r>
            <a:r>
              <a:rPr lang="ar-SA" sz="2000" b="1" dirty="0" smtClean="0">
                <a:latin typeface="Arial"/>
                <a:ea typeface="Arial"/>
              </a:rPr>
              <a:t>ﻴ</a:t>
            </a:r>
            <a:r>
              <a:rPr lang="ar-SA" sz="2000" b="1" spc="-15" dirty="0" smtClean="0">
                <a:latin typeface="Arial"/>
                <a:ea typeface="Arial"/>
              </a:rPr>
              <a:t>ﻀ</a:t>
            </a:r>
            <a:r>
              <a:rPr lang="ar-SA" sz="2000" b="1" spc="30" dirty="0" smtClean="0">
                <a:latin typeface="Arial"/>
                <a:ea typeface="Arial"/>
              </a:rPr>
              <a:t>ﻤ</a:t>
            </a:r>
            <a:r>
              <a:rPr lang="ar-SA" sz="2000" b="1" spc="20" dirty="0" smtClean="0">
                <a:latin typeface="Arial"/>
                <a:ea typeface="Arial"/>
              </a:rPr>
              <a:t>ﻥ</a:t>
            </a:r>
            <a:r>
              <a:rPr lang="ar-SA" sz="2000" b="1" spc="75" dirty="0" smtClean="0">
                <a:latin typeface="Arial"/>
                <a:ea typeface="Arial"/>
              </a:rPr>
              <a:t> </a:t>
            </a:r>
            <a:r>
              <a:rPr lang="ar-SA" sz="2000" b="1" dirty="0" smtClean="0">
                <a:latin typeface="Arial"/>
                <a:ea typeface="Arial"/>
              </a:rPr>
              <a:t>ﺍ</a:t>
            </a:r>
            <a:r>
              <a:rPr lang="ar-SA" sz="2000" b="1" spc="10" dirty="0" smtClean="0">
                <a:latin typeface="Arial"/>
                <a:ea typeface="Arial"/>
              </a:rPr>
              <a:t>ﺴ</a:t>
            </a:r>
            <a:r>
              <a:rPr lang="ar-SA" sz="2000" b="1" spc="-15" dirty="0" smtClean="0">
                <a:latin typeface="Arial"/>
                <a:ea typeface="Arial"/>
              </a:rPr>
              <a:t>ﺘ</a:t>
            </a:r>
            <a:r>
              <a:rPr lang="ar-SA" sz="2000" b="1" spc="5" dirty="0" smtClean="0">
                <a:latin typeface="Arial"/>
                <a:ea typeface="Arial"/>
              </a:rPr>
              <a:t>ﻤﺭ</a:t>
            </a:r>
            <a:r>
              <a:rPr lang="ar-SA" sz="2000" b="1" spc="50" dirty="0" smtClean="0">
                <a:latin typeface="Arial"/>
                <a:ea typeface="Arial"/>
              </a:rPr>
              <a:t>ﺍ</a:t>
            </a:r>
            <a:r>
              <a:rPr lang="ar-SA" sz="2000" b="1" spc="5" dirty="0" smtClean="0">
                <a:latin typeface="Arial"/>
                <a:ea typeface="Arial"/>
              </a:rPr>
              <a:t>ﺭ</a:t>
            </a:r>
            <a:r>
              <a:rPr lang="ar-SA" sz="2000" b="1" spc="10" dirty="0" smtClean="0">
                <a:latin typeface="Arial"/>
                <a:ea typeface="Arial"/>
              </a:rPr>
              <a:t> </a:t>
            </a:r>
            <a:r>
              <a:rPr lang="ar-SA" sz="2000" b="1" dirty="0" smtClean="0">
                <a:latin typeface="Arial"/>
                <a:ea typeface="Arial"/>
              </a:rPr>
              <a:t>ﺘ</a:t>
            </a:r>
            <a:r>
              <a:rPr lang="ar-SA" sz="2000" b="1" spc="20" dirty="0" smtClean="0">
                <a:latin typeface="Arial"/>
                <a:ea typeface="Arial"/>
              </a:rPr>
              <a:t>ﻌ</a:t>
            </a:r>
            <a:r>
              <a:rPr lang="ar-SA" sz="2000" b="1" spc="5" dirty="0" smtClean="0">
                <a:latin typeface="Arial"/>
                <a:ea typeface="Arial"/>
              </a:rPr>
              <a:t>ﻠ</a:t>
            </a:r>
            <a:r>
              <a:rPr lang="ar-SA" sz="2000" b="1" spc="20" dirty="0" smtClean="0">
                <a:latin typeface="Arial"/>
                <a:ea typeface="Arial"/>
              </a:rPr>
              <a:t>ﻡ</a:t>
            </a:r>
            <a:r>
              <a:rPr lang="ar-SA" sz="2000" b="1" spc="75" dirty="0" smtClean="0">
                <a:latin typeface="Arial"/>
                <a:ea typeface="Arial"/>
              </a:rPr>
              <a:t> </a:t>
            </a:r>
            <a:r>
              <a:rPr lang="ar-SA" sz="2000" b="1" dirty="0" smtClean="0">
                <a:latin typeface="Arial"/>
                <a:ea typeface="Arial"/>
              </a:rPr>
              <a:t>ﺍ</a:t>
            </a:r>
            <a:r>
              <a:rPr lang="ar-SA" sz="2000" b="1" spc="30" dirty="0" smtClean="0">
                <a:latin typeface="Arial"/>
                <a:ea typeface="Arial"/>
              </a:rPr>
              <a:t>ﻟ</a:t>
            </a:r>
            <a:r>
              <a:rPr lang="ar-SA" sz="2000" b="1" spc="-40" dirty="0" smtClean="0">
                <a:latin typeface="Arial"/>
                <a:ea typeface="Arial"/>
              </a:rPr>
              <a:t>ﺘ</a:t>
            </a:r>
            <a:r>
              <a:rPr lang="ar-SA" sz="2000" b="1" spc="20" dirty="0" smtClean="0">
                <a:latin typeface="Arial"/>
                <a:ea typeface="Arial"/>
              </a:rPr>
              <a:t>ﻼ</a:t>
            </a:r>
            <a:r>
              <a:rPr lang="ar-SA" sz="2000" b="1" spc="30" dirty="0" smtClean="0">
                <a:latin typeface="Arial"/>
                <a:ea typeface="Arial"/>
              </a:rPr>
              <a:t>ﻤ</a:t>
            </a:r>
            <a:r>
              <a:rPr lang="ar-SA" sz="2000" b="1" spc="-15" dirty="0" smtClean="0">
                <a:latin typeface="Arial"/>
                <a:ea typeface="Arial"/>
              </a:rPr>
              <a:t>ﻴ</a:t>
            </a:r>
            <a:r>
              <a:rPr lang="ar-SA" sz="2000" b="1" spc="-55" dirty="0" smtClean="0">
                <a:latin typeface="Arial"/>
                <a:ea typeface="Arial"/>
              </a:rPr>
              <a:t>ﺫ</a:t>
            </a:r>
            <a:r>
              <a:rPr lang="ar-SA" sz="2000" b="1" spc="55" dirty="0" smtClean="0">
                <a:latin typeface="Arial"/>
                <a:ea typeface="Arial"/>
              </a:rPr>
              <a:t> </a:t>
            </a:r>
            <a:r>
              <a:rPr lang="ar-SA" sz="2000" b="1" dirty="0" smtClean="0">
                <a:latin typeface="Arial"/>
                <a:ea typeface="Arial"/>
              </a:rPr>
              <a:t>ﻟ</a:t>
            </a:r>
            <a:r>
              <a:rPr lang="ar-SA" sz="2000" b="1" spc="20" dirty="0" smtClean="0">
                <a:latin typeface="Arial"/>
                <a:ea typeface="Arial"/>
              </a:rPr>
              <a:t>ﻸ</a:t>
            </a:r>
            <a:r>
              <a:rPr lang="ar-SA" sz="2000" b="1" spc="35" dirty="0" smtClean="0">
                <a:latin typeface="Arial"/>
                <a:ea typeface="Arial"/>
              </a:rPr>
              <a:t>ﺴ</a:t>
            </a:r>
            <a:r>
              <a:rPr lang="ar-SA" sz="2000" b="1" spc="-25" dirty="0" smtClean="0">
                <a:latin typeface="Arial"/>
                <a:ea typeface="Arial"/>
              </a:rPr>
              <a:t>ﺱ</a:t>
            </a:r>
            <a:r>
              <a:rPr lang="ar-SA" sz="2000" b="1" spc="10" dirty="0" smtClean="0">
                <a:latin typeface="Arial"/>
                <a:ea typeface="Arial"/>
              </a:rPr>
              <a:t> </a:t>
            </a:r>
            <a:r>
              <a:rPr lang="ar-SA" sz="2000" b="1" dirty="0" smtClean="0">
                <a:latin typeface="Arial"/>
                <a:ea typeface="Arial"/>
              </a:rPr>
              <a:t>ﻭ</a:t>
            </a:r>
            <a:r>
              <a:rPr lang="ar-SA" sz="2000" b="1" spc="50" dirty="0" smtClean="0">
                <a:latin typeface="Arial"/>
                <a:ea typeface="Arial"/>
              </a:rPr>
              <a:t>ﺍ</a:t>
            </a:r>
            <a:r>
              <a:rPr lang="ar-SA" sz="2000" b="1" spc="5" dirty="0" smtClean="0">
                <a:latin typeface="Arial"/>
                <a:ea typeface="Arial"/>
              </a:rPr>
              <a:t>ﻟ</a:t>
            </a:r>
            <a:r>
              <a:rPr lang="ar-SA" sz="2000" b="1" spc="30" dirty="0" smtClean="0">
                <a:latin typeface="Arial"/>
                <a:ea typeface="Arial"/>
              </a:rPr>
              <a:t>ﻤ</a:t>
            </a:r>
            <a:r>
              <a:rPr lang="ar-SA" sz="2000" b="1" spc="-10" dirty="0" smtClean="0">
                <a:latin typeface="Arial"/>
                <a:ea typeface="Arial"/>
              </a:rPr>
              <a:t>ﻔ</a:t>
            </a:r>
            <a:r>
              <a:rPr lang="ar-SA" sz="2000" b="1" spc="5" dirty="0" smtClean="0">
                <a:latin typeface="Arial"/>
                <a:ea typeface="Arial"/>
              </a:rPr>
              <a:t>ﺎ</a:t>
            </a:r>
            <a:r>
              <a:rPr lang="ar-SA" sz="2000" b="1" spc="-35" dirty="0" smtClean="0">
                <a:latin typeface="Arial"/>
                <a:ea typeface="Arial"/>
              </a:rPr>
              <a:t>ﻫ</a:t>
            </a:r>
            <a:r>
              <a:rPr lang="ar-SA" sz="2000" b="1" spc="-40" dirty="0" smtClean="0">
                <a:latin typeface="Arial"/>
                <a:ea typeface="Arial"/>
              </a:rPr>
              <a:t>ﻴ</a:t>
            </a:r>
            <a:r>
              <a:rPr lang="ar-SA" sz="2000" b="1" spc="20" dirty="0" smtClean="0">
                <a:latin typeface="Arial"/>
                <a:ea typeface="Arial"/>
              </a:rPr>
              <a:t>ﻡ</a:t>
            </a:r>
            <a:r>
              <a:rPr lang="ar-SA" sz="2000" b="1" spc="30" dirty="0" smtClean="0">
                <a:latin typeface="Arial"/>
                <a:ea typeface="Arial"/>
              </a:rPr>
              <a:t> </a:t>
            </a:r>
            <a:r>
              <a:rPr lang="ar-SA" sz="2000" b="1" dirty="0" smtClean="0">
                <a:latin typeface="Arial"/>
                <a:ea typeface="Arial"/>
              </a:rPr>
              <a:t>ﻭ</a:t>
            </a:r>
            <a:r>
              <a:rPr lang="ar-SA" sz="2000" b="1" spc="25" dirty="0" smtClean="0">
                <a:latin typeface="Arial"/>
                <a:ea typeface="Arial"/>
              </a:rPr>
              <a:t>ﺍ</a:t>
            </a:r>
            <a:r>
              <a:rPr lang="ar-SA" sz="2000" b="1" spc="15" dirty="0" smtClean="0">
                <a:latin typeface="Arial"/>
                <a:ea typeface="Arial"/>
              </a:rPr>
              <a:t>ﻷﻓ</a:t>
            </a:r>
            <a:r>
              <a:rPr lang="ar-SA" sz="2000" b="1" spc="20" dirty="0" smtClean="0">
                <a:latin typeface="Arial"/>
                <a:ea typeface="Arial"/>
              </a:rPr>
              <a:t>ﻜ</a:t>
            </a:r>
            <a:r>
              <a:rPr lang="ar-SA" sz="2000" b="1" spc="5" dirty="0" smtClean="0">
                <a:latin typeface="Arial"/>
                <a:ea typeface="Arial"/>
              </a:rPr>
              <a:t>ﺎﺭ</a:t>
            </a:r>
            <a:r>
              <a:rPr lang="ar-SA" sz="2000" b="1" spc="75" dirty="0" smtClean="0">
                <a:latin typeface="Arial"/>
                <a:ea typeface="Arial"/>
              </a:rPr>
              <a:t> </a:t>
            </a:r>
            <a:r>
              <a:rPr lang="ar-SA" sz="2000" b="1" dirty="0" smtClean="0">
                <a:latin typeface="Arial"/>
                <a:ea typeface="Arial"/>
              </a:rPr>
              <a:t>ﺍ</a:t>
            </a:r>
            <a:r>
              <a:rPr lang="ar-SA" sz="2000" b="1" spc="30" dirty="0" smtClean="0">
                <a:latin typeface="Arial"/>
                <a:ea typeface="Arial"/>
              </a:rPr>
              <a:t>ﻟ</a:t>
            </a:r>
            <a:r>
              <a:rPr lang="ar-SA" sz="2000" b="1" spc="-5" dirty="0" smtClean="0">
                <a:latin typeface="Arial"/>
                <a:ea typeface="Arial"/>
              </a:rPr>
              <a:t>ﻜ</a:t>
            </a:r>
            <a:r>
              <a:rPr lang="ar-SA" sz="2000" b="1" spc="-15" dirty="0" smtClean="0">
                <a:latin typeface="Arial"/>
                <a:ea typeface="Arial"/>
              </a:rPr>
              <a:t>ﺒ</a:t>
            </a:r>
            <a:r>
              <a:rPr lang="ar-SA" sz="2000" b="1" spc="5" dirty="0" smtClean="0">
                <a:latin typeface="Arial"/>
                <a:ea typeface="Arial"/>
              </a:rPr>
              <a:t>ﺭ</a:t>
            </a:r>
            <a:r>
              <a:rPr lang="ar-SA" sz="2000" b="1" spc="-30" dirty="0" smtClean="0">
                <a:latin typeface="Arial"/>
                <a:ea typeface="Arial"/>
              </a:rPr>
              <a:t>ﻯ</a:t>
            </a:r>
            <a:r>
              <a:rPr lang="ar-SA" sz="2000" b="1" spc="55" dirty="0" smtClean="0">
                <a:latin typeface="Arial"/>
                <a:ea typeface="Arial"/>
              </a:rPr>
              <a:t> </a:t>
            </a:r>
            <a:r>
              <a:rPr lang="ar-SA" sz="2000" b="1" dirty="0" smtClean="0">
                <a:latin typeface="Arial"/>
                <a:ea typeface="Arial"/>
              </a:rPr>
              <a:t>ﻟ</a:t>
            </a:r>
            <a:r>
              <a:rPr lang="ar-SA" sz="2000" b="1" spc="30" dirty="0" smtClean="0">
                <a:latin typeface="Arial"/>
                <a:ea typeface="Arial"/>
              </a:rPr>
              <a:t>ﻠ</a:t>
            </a:r>
            <a:r>
              <a:rPr lang="ar-SA" sz="2000" b="1" spc="5" dirty="0" smtClean="0">
                <a:latin typeface="Arial"/>
                <a:ea typeface="Arial"/>
              </a:rPr>
              <a:t>ـ</a:t>
            </a:r>
            <a:r>
              <a:rPr lang="ar-SA" sz="2000" b="1" spc="-30" dirty="0" smtClean="0">
                <a:latin typeface="Arial"/>
                <a:ea typeface="Arial"/>
              </a:rPr>
              <a:t>ﺩ</a:t>
            </a:r>
            <a:r>
              <a:rPr lang="ar-SA" sz="2000" b="1" spc="5" dirty="0" smtClean="0">
                <a:latin typeface="Arial"/>
                <a:ea typeface="Arial"/>
              </a:rPr>
              <a:t>ﺭ</a:t>
            </a:r>
            <a:r>
              <a:rPr lang="ar-SA" sz="2000" b="1" spc="-50" dirty="0" smtClean="0">
                <a:latin typeface="Arial"/>
                <a:ea typeface="Arial"/>
              </a:rPr>
              <a:t>ﺱ</a:t>
            </a:r>
            <a:r>
              <a:rPr lang="ar-SA" sz="2000" b="1" spc="10" dirty="0" smtClean="0">
                <a:latin typeface="Arial"/>
                <a:ea typeface="Arial"/>
              </a:rPr>
              <a:t> </a:t>
            </a:r>
            <a:r>
              <a:rPr lang="ar-SA" sz="2000" b="1" dirty="0" smtClean="0">
                <a:latin typeface="Arial"/>
                <a:ea typeface="Arial"/>
              </a:rPr>
              <a:t>ﺒ</a:t>
            </a:r>
            <a:r>
              <a:rPr lang="ar-SA" sz="2000" b="1" spc="-15" dirty="0" smtClean="0">
                <a:latin typeface="Arial"/>
                <a:ea typeface="Arial"/>
              </a:rPr>
              <a:t>ﺼ</a:t>
            </a:r>
            <a:r>
              <a:rPr lang="ar-SA" sz="2000" b="1" spc="5" dirty="0" smtClean="0">
                <a:latin typeface="Arial"/>
                <a:ea typeface="Arial"/>
              </a:rPr>
              <a:t>ـ</a:t>
            </a:r>
            <a:r>
              <a:rPr lang="ar-SA" sz="2000" b="1" spc="-15" dirty="0" smtClean="0">
                <a:latin typeface="Arial"/>
                <a:ea typeface="Arial"/>
              </a:rPr>
              <a:t>ﻭ</a:t>
            </a:r>
            <a:r>
              <a:rPr lang="ar-SA" sz="2000" b="1" spc="5" dirty="0" smtClean="0">
                <a:latin typeface="Arial"/>
                <a:ea typeface="Arial"/>
              </a:rPr>
              <a:t>ﺭ</a:t>
            </a:r>
            <a:r>
              <a:rPr lang="ar-SA" sz="2000" b="1" spc="-30" dirty="0" smtClean="0">
                <a:latin typeface="Arial"/>
                <a:ea typeface="Arial"/>
              </a:rPr>
              <a:t>ﺓ</a:t>
            </a:r>
            <a:r>
              <a:rPr lang="en-US" sz="2000" b="1" dirty="0" smtClean="0">
                <a:latin typeface="Arial"/>
                <a:ea typeface="Arial"/>
              </a:rPr>
              <a:t> </a:t>
            </a:r>
            <a:r>
              <a:rPr lang="ar-SA" sz="2000" b="1" spc="-40" dirty="0" smtClean="0">
                <a:latin typeface="Arial"/>
                <a:ea typeface="Arial"/>
              </a:rPr>
              <a:t>ﻤﺘ</a:t>
            </a:r>
            <a:r>
              <a:rPr lang="ar-SA" sz="2000" b="1" spc="-30" dirty="0" smtClean="0">
                <a:latin typeface="Arial"/>
                <a:ea typeface="Arial"/>
              </a:rPr>
              <a:t>ﺩ</a:t>
            </a:r>
            <a:r>
              <a:rPr lang="ar-SA" sz="2000" b="1" spc="5" dirty="0" smtClean="0">
                <a:latin typeface="Arial"/>
                <a:ea typeface="Arial"/>
              </a:rPr>
              <a:t>ﺭ</a:t>
            </a:r>
            <a:r>
              <a:rPr lang="ar-SA" sz="2000" b="1" spc="-30" dirty="0" smtClean="0">
                <a:latin typeface="Arial"/>
                <a:ea typeface="Arial"/>
              </a:rPr>
              <a:t>ﺠ</a:t>
            </a:r>
            <a:r>
              <a:rPr lang="ar-SA" sz="2000" b="1" spc="30" dirty="0" smtClean="0">
                <a:latin typeface="Arial"/>
                <a:ea typeface="Arial"/>
              </a:rPr>
              <a:t>ﺔ</a:t>
            </a:r>
            <a:r>
              <a:rPr lang="ar-SA" sz="2000" b="1" spc="125" dirty="0" smtClean="0">
                <a:latin typeface="Arial"/>
                <a:ea typeface="Arial"/>
              </a:rPr>
              <a:t> </a:t>
            </a:r>
            <a:r>
              <a:rPr lang="ar-SA" sz="2000" b="1" dirty="0" smtClean="0">
                <a:latin typeface="Arial"/>
                <a:ea typeface="Arial"/>
              </a:rPr>
              <a:t>ﻤ</a:t>
            </a:r>
            <a:r>
              <a:rPr lang="ar-SA" sz="2000" b="1" spc="20" dirty="0" smtClean="0">
                <a:latin typeface="Arial"/>
                <a:ea typeface="Arial"/>
              </a:rPr>
              <a:t>ﻥ</a:t>
            </a:r>
            <a:r>
              <a:rPr lang="ar-SA" sz="2000" b="1" spc="75" dirty="0" smtClean="0">
                <a:latin typeface="Arial"/>
                <a:ea typeface="Arial"/>
              </a:rPr>
              <a:t> </a:t>
            </a:r>
            <a:r>
              <a:rPr lang="ar-SA" sz="2000" b="1" dirty="0" smtClean="0">
                <a:latin typeface="Arial"/>
                <a:ea typeface="Arial"/>
              </a:rPr>
              <a:t>ﺍ</a:t>
            </a:r>
            <a:r>
              <a:rPr lang="ar-SA" sz="2000" b="1" spc="30" dirty="0" smtClean="0">
                <a:latin typeface="Arial"/>
                <a:ea typeface="Arial"/>
              </a:rPr>
              <a:t>ﻟ</a:t>
            </a:r>
            <a:r>
              <a:rPr lang="ar-SA" sz="2000" b="1" spc="-40" dirty="0" smtClean="0">
                <a:latin typeface="Arial"/>
                <a:ea typeface="Arial"/>
              </a:rPr>
              <a:t>ﺼ</a:t>
            </a:r>
            <a:r>
              <a:rPr lang="ar-SA" sz="2000" b="1" spc="20" dirty="0" smtClean="0">
                <a:latin typeface="Arial"/>
                <a:ea typeface="Arial"/>
              </a:rPr>
              <a:t>ﻌ</a:t>
            </a:r>
            <a:r>
              <a:rPr lang="ar-SA" sz="2000" b="1" spc="-15" dirty="0" smtClean="0">
                <a:latin typeface="Arial"/>
                <a:ea typeface="Arial"/>
              </a:rPr>
              <a:t>ﻭﺒ</a:t>
            </a:r>
            <a:r>
              <a:rPr lang="ar-SA" sz="2000" b="1" spc="5" dirty="0" smtClean="0">
                <a:latin typeface="Arial"/>
                <a:ea typeface="Arial"/>
              </a:rPr>
              <a:t>ﺔ</a:t>
            </a:r>
            <a:r>
              <a:rPr lang="ar-SA" sz="2000" b="1" spc="35" dirty="0" smtClean="0">
                <a:latin typeface="Arial"/>
                <a:ea typeface="Arial"/>
              </a:rPr>
              <a:t> </a:t>
            </a:r>
            <a:r>
              <a:rPr lang="ar-SA" sz="2000" b="1" dirty="0" smtClean="0">
                <a:latin typeface="Arial"/>
                <a:ea typeface="Arial"/>
              </a:rPr>
              <a:t>ﻭ</a:t>
            </a:r>
            <a:r>
              <a:rPr lang="ar-SA" sz="2000" b="1" spc="25" dirty="0" smtClean="0">
                <a:latin typeface="Arial"/>
                <a:ea typeface="Arial"/>
              </a:rPr>
              <a:t>ﺍ</a:t>
            </a:r>
            <a:r>
              <a:rPr lang="ar-SA" sz="2000" b="1" spc="30" dirty="0" smtClean="0">
                <a:latin typeface="Arial"/>
                <a:ea typeface="Arial"/>
              </a:rPr>
              <a:t>ﻟ</a:t>
            </a:r>
            <a:r>
              <a:rPr lang="ar-SA" sz="2000" b="1" spc="-15" dirty="0" smtClean="0">
                <a:latin typeface="Arial"/>
                <a:ea typeface="Arial"/>
              </a:rPr>
              <a:t>ﺘ</a:t>
            </a:r>
            <a:r>
              <a:rPr lang="ar-SA" sz="2000" b="1" spc="-30" dirty="0" smtClean="0">
                <a:latin typeface="Arial"/>
                <a:ea typeface="Arial"/>
              </a:rPr>
              <a:t>ﺠ</a:t>
            </a:r>
            <a:r>
              <a:rPr lang="ar-SA" sz="2000" b="1" spc="-20" dirty="0" smtClean="0">
                <a:latin typeface="Arial"/>
                <a:ea typeface="Arial"/>
              </a:rPr>
              <a:t>ﺭ</a:t>
            </a:r>
            <a:r>
              <a:rPr lang="ar-SA" sz="2000" b="1" spc="-15" dirty="0" smtClean="0">
                <a:latin typeface="Arial"/>
                <a:ea typeface="Arial"/>
              </a:rPr>
              <a:t>ﻴ</a:t>
            </a:r>
            <a:r>
              <a:rPr lang="ar-SA" sz="2000" b="1" spc="-30" dirty="0" smtClean="0">
                <a:latin typeface="Arial"/>
                <a:ea typeface="Arial"/>
              </a:rPr>
              <a:t>ﺩ</a:t>
            </a:r>
            <a:r>
              <a:rPr lang="ar-SA" sz="2000" b="1" spc="25" dirty="0" smtClean="0">
                <a:latin typeface="Arial"/>
                <a:ea typeface="Arial"/>
              </a:rPr>
              <a:t> </a:t>
            </a:r>
            <a:r>
              <a:rPr lang="ar-SA" sz="2000" b="1" dirty="0" smtClean="0">
                <a:latin typeface="Arial"/>
                <a:ea typeface="Arial"/>
              </a:rPr>
              <a:t>،</a:t>
            </a:r>
            <a:r>
              <a:rPr lang="ar-SA" sz="2000" b="1" spc="10" dirty="0" smtClean="0">
                <a:latin typeface="Arial"/>
                <a:ea typeface="Arial"/>
              </a:rPr>
              <a:t> </a:t>
            </a:r>
            <a:r>
              <a:rPr lang="ar-SA" sz="2000" b="1" dirty="0" smtClean="0">
                <a:latin typeface="Arial"/>
                <a:ea typeface="Arial"/>
              </a:rPr>
              <a:t>ﻭ</a:t>
            </a:r>
            <a:r>
              <a:rPr lang="ar-SA" sz="2000" b="1" spc="-15" dirty="0" smtClean="0">
                <a:latin typeface="Arial"/>
                <a:ea typeface="Arial"/>
              </a:rPr>
              <a:t>ﻴ</a:t>
            </a:r>
            <a:r>
              <a:rPr lang="ar-SA" sz="2000" b="1" spc="20" dirty="0" smtClean="0">
                <a:latin typeface="Arial"/>
                <a:ea typeface="Arial"/>
              </a:rPr>
              <a:t>ﻌ</a:t>
            </a:r>
            <a:r>
              <a:rPr lang="ar-SA" sz="2000" b="1" spc="-40" dirty="0" smtClean="0">
                <a:latin typeface="Arial"/>
                <a:ea typeface="Arial"/>
              </a:rPr>
              <a:t>ﻨ</a:t>
            </a:r>
            <a:r>
              <a:rPr lang="ar-SA" sz="2000" b="1" spc="-25" dirty="0" smtClean="0">
                <a:latin typeface="Arial"/>
                <a:ea typeface="Arial"/>
              </a:rPr>
              <a:t>ﻲ</a:t>
            </a:r>
            <a:r>
              <a:rPr lang="ar-SA" sz="2000" b="1" spc="-5" dirty="0" smtClean="0">
                <a:latin typeface="Arial"/>
                <a:ea typeface="Arial"/>
              </a:rPr>
              <a:t> </a:t>
            </a:r>
            <a:r>
              <a:rPr lang="ar-SA" sz="2000" b="1" dirty="0" smtClean="0">
                <a:latin typeface="Arial"/>
                <a:ea typeface="Arial"/>
              </a:rPr>
              <a:t>ﺫ</a:t>
            </a:r>
            <a:r>
              <a:rPr lang="ar-SA" sz="2000" b="1" spc="30" dirty="0" smtClean="0">
                <a:latin typeface="Arial"/>
                <a:ea typeface="Arial"/>
              </a:rPr>
              <a:t>ﻟ</a:t>
            </a:r>
            <a:r>
              <a:rPr lang="ar-SA" sz="2000" b="1" spc="20" dirty="0" smtClean="0">
                <a:latin typeface="Arial"/>
                <a:ea typeface="Arial"/>
              </a:rPr>
              <a:t>ﻙ</a:t>
            </a:r>
            <a:r>
              <a:rPr lang="ar-SA" sz="2000" b="1" spc="75" dirty="0" smtClean="0">
                <a:latin typeface="Arial"/>
                <a:ea typeface="Arial"/>
              </a:rPr>
              <a:t> </a:t>
            </a:r>
            <a:r>
              <a:rPr lang="ar-SA" sz="2000" b="1" dirty="0" smtClean="0">
                <a:latin typeface="Arial"/>
                <a:ea typeface="Arial"/>
              </a:rPr>
              <a:t>ﺃ</a:t>
            </a:r>
            <a:r>
              <a:rPr lang="ar-SA" sz="2000" b="1" spc="20" dirty="0" smtClean="0">
                <a:latin typeface="Arial"/>
                <a:ea typeface="Arial"/>
              </a:rPr>
              <a:t>ﻥ</a:t>
            </a:r>
            <a:r>
              <a:rPr lang="ar-SA" sz="2000" b="1" spc="125" dirty="0" smtClean="0">
                <a:latin typeface="Arial"/>
                <a:ea typeface="Arial"/>
              </a:rPr>
              <a:t> </a:t>
            </a:r>
            <a:r>
              <a:rPr lang="ar-SA" sz="2000" b="1" dirty="0" smtClean="0">
                <a:latin typeface="Arial"/>
                <a:ea typeface="Arial"/>
              </a:rPr>
              <a:t> ﺍ</a:t>
            </a:r>
            <a:r>
              <a:rPr lang="ar-SA" sz="2000" b="1" spc="30" dirty="0" smtClean="0">
                <a:latin typeface="Arial"/>
                <a:ea typeface="Arial"/>
              </a:rPr>
              <a:t>ﻟﻤ</a:t>
            </a:r>
            <a:r>
              <a:rPr lang="ar-SA" sz="2000" b="1" spc="-40" dirty="0" smtClean="0">
                <a:latin typeface="Arial"/>
                <a:ea typeface="Arial"/>
              </a:rPr>
              <a:t>ﻭ</a:t>
            </a:r>
            <a:r>
              <a:rPr lang="ar-SA" sz="2000" b="1" spc="50" dirty="0" smtClean="0">
                <a:latin typeface="Arial"/>
                <a:ea typeface="Arial"/>
              </a:rPr>
              <a:t>ﺍ</a:t>
            </a:r>
            <a:r>
              <a:rPr lang="ar-SA" sz="2000" b="1" spc="-40" dirty="0" smtClean="0">
                <a:latin typeface="Arial"/>
                <a:ea typeface="Arial"/>
              </a:rPr>
              <a:t>ﻀ</a:t>
            </a:r>
            <a:r>
              <a:rPr lang="ar-SA" sz="2000" b="1" spc="-15" dirty="0" smtClean="0">
                <a:latin typeface="Arial"/>
                <a:ea typeface="Arial"/>
              </a:rPr>
              <a:t>ﻴ</a:t>
            </a:r>
            <a:r>
              <a:rPr lang="ar-SA" sz="2000" b="1" spc="-35" dirty="0" smtClean="0">
                <a:latin typeface="Arial"/>
                <a:ea typeface="Arial"/>
              </a:rPr>
              <a:t>ﻊ</a:t>
            </a:r>
            <a:r>
              <a:rPr lang="ar-SA" sz="2000" b="1" spc="75" dirty="0" smtClean="0">
                <a:latin typeface="Arial"/>
                <a:ea typeface="Arial"/>
              </a:rPr>
              <a:t> </a:t>
            </a:r>
            <a:r>
              <a:rPr lang="ar-SA" sz="2000" b="1" dirty="0" smtClean="0">
                <a:latin typeface="Arial"/>
                <a:ea typeface="Arial"/>
              </a:rPr>
              <a:t>ﺍ</a:t>
            </a:r>
            <a:r>
              <a:rPr lang="ar-SA" sz="2000" b="1" spc="5" dirty="0" smtClean="0">
                <a:latin typeface="Arial"/>
                <a:ea typeface="Arial"/>
              </a:rPr>
              <a:t>ﻟ</a:t>
            </a:r>
            <a:r>
              <a:rPr lang="ar-SA" sz="2000" b="1" spc="-15" dirty="0" smtClean="0">
                <a:latin typeface="Arial"/>
                <a:ea typeface="Arial"/>
              </a:rPr>
              <a:t>ﺘ</a:t>
            </a:r>
            <a:r>
              <a:rPr lang="ar-SA" sz="2000" b="1" spc="-25" dirty="0" smtClean="0">
                <a:latin typeface="Arial"/>
                <a:ea typeface="Arial"/>
              </a:rPr>
              <a:t>ﻲ</a:t>
            </a:r>
            <a:r>
              <a:rPr lang="ar-SA" sz="2000" b="1" spc="10" dirty="0" smtClean="0">
                <a:latin typeface="Arial"/>
                <a:ea typeface="Arial"/>
              </a:rPr>
              <a:t> </a:t>
            </a:r>
            <a:r>
              <a:rPr lang="ar-SA" sz="2000" b="1" dirty="0" smtClean="0">
                <a:latin typeface="Arial"/>
                <a:ea typeface="Arial"/>
              </a:rPr>
              <a:t>ﺘ</a:t>
            </a:r>
            <a:r>
              <a:rPr lang="ar-SA" sz="2000" b="1" spc="20" dirty="0" smtClean="0">
                <a:latin typeface="Arial"/>
                <a:ea typeface="Arial"/>
              </a:rPr>
              <a:t>ﻌ</a:t>
            </a:r>
            <a:r>
              <a:rPr lang="ar-SA" sz="2000" b="1" spc="30" dirty="0" smtClean="0">
                <a:latin typeface="Arial"/>
                <a:ea typeface="Arial"/>
              </a:rPr>
              <a:t>ﻠ</a:t>
            </a:r>
            <a:r>
              <a:rPr lang="ar-SA" sz="2000" b="1" spc="5" dirty="0" smtClean="0">
                <a:latin typeface="Arial"/>
                <a:ea typeface="Arial"/>
              </a:rPr>
              <a:t>ﻤ</a:t>
            </a:r>
            <a:r>
              <a:rPr lang="ar-SA" sz="2000" b="1" spc="-15" dirty="0" smtClean="0">
                <a:latin typeface="Arial"/>
                <a:ea typeface="Arial"/>
              </a:rPr>
              <a:t>ﻬ</a:t>
            </a:r>
            <a:r>
              <a:rPr lang="ar-SA" sz="2000" b="1" spc="30" dirty="0" smtClean="0">
                <a:latin typeface="Arial"/>
                <a:ea typeface="Arial"/>
              </a:rPr>
              <a:t>ﺎ</a:t>
            </a:r>
            <a:r>
              <a:rPr lang="ar-SA" sz="2000" b="1" spc="75" dirty="0" smtClean="0">
                <a:latin typeface="Arial"/>
                <a:ea typeface="Arial"/>
              </a:rPr>
              <a:t> </a:t>
            </a:r>
            <a:r>
              <a:rPr lang="ar-SA" sz="2000" b="1" dirty="0" smtClean="0">
                <a:latin typeface="Arial"/>
                <a:ea typeface="Arial"/>
              </a:rPr>
              <a:t>ﺍ</a:t>
            </a:r>
            <a:r>
              <a:rPr lang="ar-SA" sz="2000" b="1" spc="5" dirty="0" smtClean="0">
                <a:latin typeface="Arial"/>
                <a:ea typeface="Arial"/>
              </a:rPr>
              <a:t>ﻟ</a:t>
            </a:r>
            <a:r>
              <a:rPr lang="ar-SA" sz="2000" b="1" spc="-15" dirty="0" smtClean="0">
                <a:latin typeface="Arial"/>
                <a:ea typeface="Arial"/>
              </a:rPr>
              <a:t>ﺘ</a:t>
            </a:r>
            <a:r>
              <a:rPr lang="ar-SA" sz="2000" b="1" spc="20" dirty="0" smtClean="0">
                <a:latin typeface="Arial"/>
                <a:ea typeface="Arial"/>
              </a:rPr>
              <a:t>ﻼ</a:t>
            </a:r>
            <a:r>
              <a:rPr lang="ar-SA" sz="2000" b="1" spc="30" dirty="0" smtClean="0">
                <a:latin typeface="Arial"/>
                <a:ea typeface="Arial"/>
              </a:rPr>
              <a:t>ﻤ</a:t>
            </a:r>
            <a:r>
              <a:rPr lang="ar-SA" sz="2000" b="1" spc="-40" dirty="0" smtClean="0">
                <a:latin typeface="Arial"/>
                <a:ea typeface="Arial"/>
              </a:rPr>
              <a:t>ﻴ</a:t>
            </a:r>
            <a:r>
              <a:rPr lang="ar-SA" sz="2000" b="1" spc="-30" dirty="0" smtClean="0">
                <a:latin typeface="Arial"/>
                <a:ea typeface="Arial"/>
              </a:rPr>
              <a:t>ﺫ</a:t>
            </a:r>
            <a:r>
              <a:rPr lang="ar-SA" sz="2000" b="1" spc="45" dirty="0" smtClean="0">
                <a:latin typeface="Arial"/>
                <a:ea typeface="Arial"/>
              </a:rPr>
              <a:t> </a:t>
            </a:r>
            <a:r>
              <a:rPr lang="ar-SA" sz="2000" b="1" dirty="0" smtClean="0">
                <a:latin typeface="Arial"/>
                <a:ea typeface="Arial"/>
              </a:rPr>
              <a:t>ﻓﻲ</a:t>
            </a:r>
            <a:r>
              <a:rPr lang="ar-SA" sz="2000" b="1" spc="10" dirty="0" smtClean="0">
                <a:latin typeface="Arial"/>
                <a:ea typeface="Arial"/>
              </a:rPr>
              <a:t> </a:t>
            </a:r>
            <a:r>
              <a:rPr lang="ar-SA" sz="2000" b="1" dirty="0" smtClean="0">
                <a:latin typeface="Arial"/>
                <a:ea typeface="Arial"/>
              </a:rPr>
              <a:t>ﺼ</a:t>
            </a:r>
            <a:r>
              <a:rPr lang="ar-SA" sz="2000" b="1" spc="-30" dirty="0" smtClean="0">
                <a:latin typeface="Arial"/>
                <a:ea typeface="Arial"/>
              </a:rPr>
              <a:t>ﻔ</a:t>
            </a:r>
            <a:r>
              <a:rPr lang="ar-SA" sz="2000" b="1" spc="-15" dirty="0" smtClean="0">
                <a:latin typeface="Arial"/>
                <a:ea typeface="Arial"/>
              </a:rPr>
              <a:t>ﻭ</a:t>
            </a:r>
            <a:r>
              <a:rPr lang="ar-SA" sz="2000" b="1" dirty="0" smtClean="0">
                <a:latin typeface="Arial"/>
                <a:ea typeface="Arial"/>
              </a:rPr>
              <a:t>ﻑ</a:t>
            </a:r>
            <a:r>
              <a:rPr lang="ar-SA" sz="2000" b="1" spc="-5" dirty="0" smtClean="0">
                <a:latin typeface="Arial"/>
                <a:ea typeface="Arial"/>
              </a:rPr>
              <a:t> </a:t>
            </a:r>
            <a:r>
              <a:rPr lang="ar-SA" sz="2000" b="1" dirty="0" smtClean="0">
                <a:latin typeface="Arial"/>
                <a:ea typeface="Arial"/>
              </a:rPr>
              <a:t>ﺩ</a:t>
            </a:r>
            <a:r>
              <a:rPr lang="ar-SA" sz="2000" b="1" spc="-40" dirty="0" smtClean="0">
                <a:latin typeface="Arial"/>
                <a:ea typeface="Arial"/>
              </a:rPr>
              <a:t>ﻨ</a:t>
            </a:r>
            <a:r>
              <a:rPr lang="ar-SA" sz="2000" b="1" spc="-15" dirty="0" smtClean="0">
                <a:latin typeface="Arial"/>
                <a:ea typeface="Arial"/>
              </a:rPr>
              <a:t>ﻴ</a:t>
            </a:r>
            <a:r>
              <a:rPr lang="ar-SA" sz="2000" b="1" spc="5" dirty="0" smtClean="0">
                <a:latin typeface="Arial"/>
                <a:ea typeface="Arial"/>
              </a:rPr>
              <a:t>ﺎ</a:t>
            </a:r>
            <a:r>
              <a:rPr lang="ar-SA" sz="2000" b="1" spc="105" dirty="0" smtClean="0">
                <a:latin typeface="Arial"/>
                <a:ea typeface="Arial"/>
              </a:rPr>
              <a:t> </a:t>
            </a:r>
            <a:r>
              <a:rPr lang="ar-SA" sz="2000" b="1" dirty="0" smtClean="0">
                <a:latin typeface="Arial"/>
                <a:ea typeface="Arial"/>
              </a:rPr>
              <a:t>ﻴ</a:t>
            </a:r>
            <a:r>
              <a:rPr lang="ar-SA" sz="2000" b="1" spc="-40" dirty="0" smtClean="0">
                <a:latin typeface="Arial"/>
                <a:ea typeface="Arial"/>
              </a:rPr>
              <a:t>ﻨ</a:t>
            </a:r>
            <a:r>
              <a:rPr lang="ar-SA" sz="2000" b="1" spc="-15" dirty="0" smtClean="0">
                <a:latin typeface="Arial"/>
                <a:ea typeface="Arial"/>
              </a:rPr>
              <a:t>ﺒ</a:t>
            </a:r>
            <a:r>
              <a:rPr lang="ar-SA" sz="2000" b="1" spc="20" dirty="0" smtClean="0">
                <a:latin typeface="Arial"/>
                <a:ea typeface="Arial"/>
              </a:rPr>
              <a:t>ﻐ</a:t>
            </a:r>
            <a:r>
              <a:rPr lang="ar-SA" sz="2000" b="1" spc="-25" dirty="0" smtClean="0">
                <a:latin typeface="Arial"/>
                <a:ea typeface="Arial"/>
              </a:rPr>
              <a:t>ﻲ</a:t>
            </a:r>
            <a:r>
              <a:rPr lang="ar-SA" sz="2000" b="1" spc="80" dirty="0" smtClean="0">
                <a:latin typeface="Arial"/>
                <a:ea typeface="Arial"/>
              </a:rPr>
              <a:t> </a:t>
            </a:r>
            <a:r>
              <a:rPr lang="ar-SA" sz="2000" b="1" dirty="0" smtClean="0">
                <a:latin typeface="Arial"/>
                <a:ea typeface="Arial"/>
              </a:rPr>
              <a:t>ﺘ</a:t>
            </a:r>
            <a:r>
              <a:rPr lang="ar-SA" sz="2000" b="1" spc="20" dirty="0" smtClean="0">
                <a:latin typeface="Arial"/>
                <a:ea typeface="Arial"/>
              </a:rPr>
              <a:t>ﻜ</a:t>
            </a:r>
            <a:r>
              <a:rPr lang="ar-SA" sz="2000" b="1" spc="5" dirty="0" smtClean="0">
                <a:latin typeface="Arial"/>
                <a:ea typeface="Arial"/>
              </a:rPr>
              <a:t>ﺭ</a:t>
            </a:r>
            <a:r>
              <a:rPr lang="ar-SA" sz="2000" b="1" spc="25" dirty="0" smtClean="0">
                <a:latin typeface="Arial"/>
                <a:ea typeface="Arial"/>
              </a:rPr>
              <a:t>ﺍ</a:t>
            </a:r>
            <a:r>
              <a:rPr lang="ar-SA" sz="2000" b="1" spc="5" dirty="0" smtClean="0">
                <a:latin typeface="Arial"/>
                <a:ea typeface="Arial"/>
              </a:rPr>
              <a:t>ﺭ</a:t>
            </a:r>
            <a:r>
              <a:rPr lang="ar-SA" sz="2000" b="1" spc="-35" dirty="0" smtClean="0">
                <a:latin typeface="Arial"/>
                <a:ea typeface="Arial"/>
              </a:rPr>
              <a:t>ﻫ</a:t>
            </a:r>
            <a:r>
              <a:rPr lang="ar-SA" sz="2000" b="1" spc="5" dirty="0" smtClean="0">
                <a:latin typeface="Arial"/>
                <a:ea typeface="Arial"/>
              </a:rPr>
              <a:t>ـ</a:t>
            </a:r>
            <a:r>
              <a:rPr lang="ar-SA" sz="2000" b="1" spc="30" dirty="0" smtClean="0">
                <a:latin typeface="Arial"/>
                <a:ea typeface="Arial"/>
              </a:rPr>
              <a:t>ﺎ</a:t>
            </a:r>
            <a:r>
              <a:rPr lang="ar-SA" sz="2000" b="1" dirty="0" smtClean="0">
                <a:latin typeface="Arial"/>
                <a:ea typeface="Arial"/>
              </a:rPr>
              <a:t>ﻓﻲ</a:t>
            </a:r>
            <a:r>
              <a:rPr lang="ar-SA" sz="2000" b="1" spc="190" dirty="0" smtClean="0">
                <a:latin typeface="Arial"/>
                <a:ea typeface="Arial"/>
              </a:rPr>
              <a:t> </a:t>
            </a:r>
            <a:r>
              <a:rPr lang="ar-SA" sz="2000" b="1" dirty="0" smtClean="0">
                <a:latin typeface="Arial"/>
                <a:ea typeface="Arial"/>
              </a:rPr>
              <a:t>ﺍﻟﻤﺴﺘﻭﻴﺎﺕ</a:t>
            </a:r>
            <a:r>
              <a:rPr lang="ar-SA" sz="2000" b="1" spc="90" dirty="0" smtClean="0">
                <a:latin typeface="Arial"/>
                <a:ea typeface="Arial"/>
              </a:rPr>
              <a:t> </a:t>
            </a:r>
            <a:r>
              <a:rPr lang="ar-SA" sz="2000" b="1" dirty="0" smtClean="0">
                <a:latin typeface="Arial"/>
                <a:ea typeface="Arial"/>
              </a:rPr>
              <a:t>ﺍﻟﻌﻠﻴﺎ</a:t>
            </a:r>
            <a:r>
              <a:rPr lang="ar-SA" sz="2000" b="1" spc="70" dirty="0" smtClean="0">
                <a:latin typeface="Arial"/>
                <a:ea typeface="Arial"/>
              </a:rPr>
              <a:t> </a:t>
            </a:r>
            <a:r>
              <a:rPr lang="ar-SA" sz="2000" b="1" dirty="0" smtClean="0">
                <a:latin typeface="Arial"/>
                <a:ea typeface="Arial"/>
              </a:rPr>
              <a:t>ﻟﻜﻥ</a:t>
            </a:r>
            <a:r>
              <a:rPr lang="ar-SA" sz="2000" b="1" spc="20" dirty="0" smtClean="0">
                <a:latin typeface="Arial"/>
                <a:ea typeface="Arial"/>
              </a:rPr>
              <a:t> </a:t>
            </a:r>
            <a:r>
              <a:rPr lang="ar-SA" sz="2000" b="1" dirty="0" smtClean="0">
                <a:latin typeface="Arial"/>
                <a:ea typeface="Arial"/>
              </a:rPr>
              <a:t>ﺒﺤﺠﻡ</a:t>
            </a:r>
            <a:r>
              <a:rPr lang="ar-SA" sz="2000" b="1" spc="20" dirty="0" smtClean="0">
                <a:latin typeface="Arial"/>
                <a:ea typeface="Arial"/>
              </a:rPr>
              <a:t> </a:t>
            </a:r>
            <a:r>
              <a:rPr lang="ar-SA" sz="2000" b="1" dirty="0" smtClean="0">
                <a:latin typeface="Arial"/>
                <a:ea typeface="Arial"/>
              </a:rPr>
              <a:t>ﻭﻋﻤﻕ</a:t>
            </a:r>
            <a:r>
              <a:rPr lang="ar-SA" sz="2000" b="1" spc="90" dirty="0" smtClean="0">
                <a:latin typeface="Arial"/>
                <a:ea typeface="Arial"/>
              </a:rPr>
              <a:t> </a:t>
            </a:r>
            <a:r>
              <a:rPr lang="ar-SA" sz="2000" b="1" dirty="0" smtClean="0">
                <a:latin typeface="Arial"/>
                <a:ea typeface="Arial"/>
              </a:rPr>
              <a:t>ﺃﻜﺒﺭ</a:t>
            </a:r>
            <a:r>
              <a:rPr lang="ar-SA" sz="2000" b="1" spc="95" dirty="0" smtClean="0">
                <a:latin typeface="Arial"/>
                <a:ea typeface="Arial"/>
              </a:rPr>
              <a:t> </a:t>
            </a:r>
            <a:r>
              <a:rPr lang="ar-SA" sz="2000" b="1" dirty="0" smtClean="0">
                <a:latin typeface="Arial"/>
                <a:ea typeface="Arial"/>
              </a:rPr>
              <a:t>ﻤﻥ</a:t>
            </a:r>
            <a:r>
              <a:rPr lang="ar-SA" sz="2000" b="1" spc="90" dirty="0" smtClean="0">
                <a:latin typeface="Arial"/>
                <a:ea typeface="Arial"/>
              </a:rPr>
              <a:t> </a:t>
            </a:r>
            <a:r>
              <a:rPr lang="ar-SA" sz="2000" b="1" dirty="0" smtClean="0">
                <a:latin typeface="Arial"/>
                <a:ea typeface="Arial"/>
              </a:rPr>
              <a:t>ﺍﻟﺴﺎﺒﻕ</a:t>
            </a:r>
            <a:r>
              <a:rPr lang="ar-SA" sz="2000" b="1" spc="35" dirty="0" smtClean="0">
                <a:latin typeface="Arial"/>
                <a:ea typeface="Arial"/>
              </a:rPr>
              <a:t> </a:t>
            </a:r>
            <a:r>
              <a:rPr lang="ar-SA" sz="2000" b="1" dirty="0" smtClean="0">
                <a:latin typeface="Arial"/>
                <a:ea typeface="Arial"/>
              </a:rPr>
              <a:t>،</a:t>
            </a:r>
            <a:r>
              <a:rPr lang="ar-SA" sz="2000" b="1" spc="50" dirty="0" smtClean="0">
                <a:latin typeface="Arial"/>
                <a:ea typeface="Arial"/>
              </a:rPr>
              <a:t> </a:t>
            </a:r>
            <a:r>
              <a:rPr lang="ar-SA" sz="2000" b="1" dirty="0" smtClean="0">
                <a:latin typeface="Arial"/>
                <a:ea typeface="Arial"/>
              </a:rPr>
              <a:t>ﻭﺒﻤﺎ</a:t>
            </a:r>
            <a:r>
              <a:rPr lang="ar-SA" sz="2000" b="1" spc="45" dirty="0" smtClean="0">
                <a:latin typeface="Arial"/>
                <a:ea typeface="Arial"/>
              </a:rPr>
              <a:t> </a:t>
            </a:r>
            <a:r>
              <a:rPr lang="ar-SA" sz="2000" b="1" dirty="0" smtClean="0">
                <a:latin typeface="Arial"/>
                <a:ea typeface="Arial"/>
              </a:rPr>
              <a:t>ﻴﻀﻤﻥ</a:t>
            </a:r>
            <a:r>
              <a:rPr lang="ar-SA" sz="2000" b="1" spc="165" dirty="0" smtClean="0">
                <a:latin typeface="Arial"/>
                <a:ea typeface="Arial"/>
              </a:rPr>
              <a:t> </a:t>
            </a:r>
            <a:r>
              <a:rPr lang="ar-SA" sz="2000" b="1" dirty="0" smtClean="0">
                <a:latin typeface="Arial"/>
                <a:ea typeface="Arial"/>
              </a:rPr>
              <a:t>ﺍﺴﺘﻤﺭﺍﺭ</a:t>
            </a:r>
            <a:r>
              <a:rPr lang="ar-SA" sz="2000" b="1" spc="190" dirty="0" smtClean="0">
                <a:latin typeface="Arial"/>
                <a:ea typeface="Arial"/>
              </a:rPr>
              <a:t> </a:t>
            </a:r>
            <a:r>
              <a:rPr lang="ar-SA" sz="2000" b="1" dirty="0" smtClean="0">
                <a:latin typeface="Arial"/>
                <a:ea typeface="Arial"/>
              </a:rPr>
              <a:t>ﺍﻟﻤﻌﺭﻓﺔ</a:t>
            </a:r>
            <a:r>
              <a:rPr lang="ar-SA" sz="2000" b="1" spc="120" dirty="0" smtClean="0">
                <a:latin typeface="Arial"/>
                <a:ea typeface="Arial"/>
              </a:rPr>
              <a:t> </a:t>
            </a:r>
            <a:r>
              <a:rPr lang="ar-SA" sz="2000" b="1" dirty="0" smtClean="0">
                <a:latin typeface="Arial"/>
                <a:ea typeface="Arial"/>
              </a:rPr>
              <a:t>ﻭﺘﺭﺍﻜﻡ</a:t>
            </a:r>
            <a:r>
              <a:rPr lang="ar-SA" sz="2000" b="1" spc="105" dirty="0" smtClean="0">
                <a:latin typeface="Arial"/>
                <a:ea typeface="Arial"/>
              </a:rPr>
              <a:t> </a:t>
            </a:r>
            <a:r>
              <a:rPr lang="ar-SA" sz="2000" b="1" dirty="0" smtClean="0">
                <a:latin typeface="Arial"/>
                <a:ea typeface="Arial"/>
              </a:rPr>
              <a:t>ﺨﺒﺭﺍﺕ</a:t>
            </a:r>
            <a:r>
              <a:rPr lang="ar-SA" sz="2000" b="1" spc="165" dirty="0" smtClean="0">
                <a:latin typeface="Arial"/>
                <a:ea typeface="Arial"/>
              </a:rPr>
              <a:t> </a:t>
            </a:r>
            <a:r>
              <a:rPr lang="ar-SA" sz="2000" b="1" dirty="0" smtClean="0">
                <a:latin typeface="Arial"/>
                <a:ea typeface="Arial"/>
              </a:rPr>
              <a:t>ﺍﻟﺘﻼﻤﻴﺫ،</a:t>
            </a:r>
            <a:r>
              <a:rPr lang="ar-SA" sz="2000" b="1" spc="10" dirty="0" smtClean="0">
                <a:latin typeface="Arial"/>
                <a:ea typeface="Arial"/>
              </a:rPr>
              <a:t> </a:t>
            </a:r>
            <a:r>
              <a:rPr lang="ar-SA" sz="2000" b="1" dirty="0" smtClean="0">
                <a:latin typeface="Arial"/>
                <a:ea typeface="Arial"/>
              </a:rPr>
              <a:t>ﻭﻗﺩ</a:t>
            </a:r>
            <a:r>
              <a:rPr lang="ar-SA" sz="2000" b="1" spc="40" dirty="0" smtClean="0">
                <a:latin typeface="Arial"/>
                <a:ea typeface="Arial"/>
              </a:rPr>
              <a:t> </a:t>
            </a:r>
            <a:r>
              <a:rPr lang="ar-SA" sz="2000" b="1" dirty="0" smtClean="0">
                <a:latin typeface="Arial"/>
                <a:ea typeface="Arial"/>
              </a:rPr>
              <a:t>ﻋﺭﻓﺕ</a:t>
            </a:r>
            <a:r>
              <a:rPr lang="ar-SA" sz="2000" b="1" spc="20" dirty="0" smtClean="0">
                <a:latin typeface="Arial"/>
                <a:ea typeface="Arial"/>
              </a:rPr>
              <a:t> </a:t>
            </a:r>
            <a:r>
              <a:rPr lang="ar-SA" sz="2000" b="1" dirty="0" smtClean="0">
                <a:latin typeface="Arial"/>
                <a:ea typeface="Arial"/>
              </a:rPr>
              <a:t>ﺁﻟﻴﺔ</a:t>
            </a:r>
            <a:r>
              <a:rPr lang="ar-SA" sz="2000" b="1" spc="-15" dirty="0" smtClean="0">
                <a:latin typeface="Arial"/>
                <a:ea typeface="Arial"/>
              </a:rPr>
              <a:t> </a:t>
            </a:r>
            <a:r>
              <a:rPr lang="ar-SA" sz="2000" b="1" dirty="0" smtClean="0">
                <a:latin typeface="Arial"/>
                <a:ea typeface="Arial"/>
              </a:rPr>
              <a:t>ﺘﻨﻅﻴﻡ</a:t>
            </a:r>
            <a:r>
              <a:rPr lang="ar-SA" sz="2000" b="1" spc="40" dirty="0" smtClean="0">
                <a:latin typeface="Arial"/>
                <a:ea typeface="Arial"/>
              </a:rPr>
              <a:t> </a:t>
            </a:r>
            <a:r>
              <a:rPr lang="ar-SA" sz="2000" b="1" dirty="0" smtClean="0">
                <a:latin typeface="Arial"/>
                <a:ea typeface="Arial"/>
              </a:rPr>
              <a:t>ﺍﻟﻤﺤﺘﻭﻯ</a:t>
            </a:r>
            <a:r>
              <a:rPr lang="ar-SA" sz="2000" b="1" spc="-30" dirty="0" smtClean="0">
                <a:latin typeface="Arial"/>
                <a:ea typeface="Arial"/>
              </a:rPr>
              <a:t> </a:t>
            </a:r>
            <a:r>
              <a:rPr lang="ar-SA" sz="2000" b="1" dirty="0" smtClean="0">
                <a:latin typeface="Arial"/>
                <a:ea typeface="Arial"/>
              </a:rPr>
              <a:t>ﻫﺫﻩ</a:t>
            </a:r>
            <a:r>
              <a:rPr lang="ar-SA" sz="2000" b="1" spc="-20" dirty="0" smtClean="0">
                <a:latin typeface="Arial"/>
                <a:ea typeface="Arial"/>
              </a:rPr>
              <a:t> </a:t>
            </a:r>
            <a:r>
              <a:rPr lang="ar-SA" sz="2000" b="1" dirty="0" smtClean="0">
                <a:latin typeface="Arial"/>
                <a:ea typeface="Arial"/>
              </a:rPr>
              <a:t>ﺒﺎﻟﻤﻨﻬﺞ</a:t>
            </a:r>
            <a:r>
              <a:rPr lang="ar-SA" sz="2000" b="1" spc="45" dirty="0" smtClean="0">
                <a:latin typeface="Arial"/>
                <a:ea typeface="Arial"/>
              </a:rPr>
              <a:t> </a:t>
            </a:r>
            <a:r>
              <a:rPr lang="ar-SA" sz="2000" b="1" dirty="0" smtClean="0">
                <a:latin typeface="Arial"/>
                <a:ea typeface="Arial"/>
              </a:rPr>
              <a:t>ﺍﻟﺤﻠﺯﻭﻨﻲ</a:t>
            </a:r>
            <a:r>
              <a:rPr lang="ar-SA" sz="2000" b="1" spc="40" dirty="0" smtClean="0">
                <a:latin typeface="Arial"/>
                <a:ea typeface="Arial"/>
                <a:cs typeface="Times New Roman"/>
              </a:rPr>
              <a:t> </a:t>
            </a:r>
            <a:r>
              <a:rPr lang="en-US" sz="2000" b="1" dirty="0" smtClean="0">
                <a:latin typeface="Times New Roman"/>
                <a:ea typeface="Arial"/>
              </a:rPr>
              <a:t>.</a:t>
            </a:r>
            <a:r>
              <a:rPr lang="ar-IQ" sz="2000" b="1" dirty="0">
                <a:latin typeface="Times New Roman"/>
                <a:ea typeface="Arial"/>
              </a:rPr>
              <a:t> </a:t>
            </a:r>
            <a:endParaRPr lang="ar-IQ" sz="2000" b="1" dirty="0" smtClean="0">
              <a:latin typeface="Times New Roman"/>
              <a:ea typeface="Arial"/>
            </a:endParaRPr>
          </a:p>
          <a:p>
            <a:pPr marR="65405">
              <a:spcBef>
                <a:spcPts val="750"/>
              </a:spcBef>
            </a:pPr>
            <a:r>
              <a:rPr lang="ar-IQ" sz="2400" b="1" dirty="0" smtClean="0">
                <a:solidFill>
                  <a:srgbClr val="FF0000"/>
                </a:solidFill>
                <a:latin typeface="Times New Roman"/>
                <a:ea typeface="Arial"/>
              </a:rPr>
              <a:t>ﺜﺎﻨﻴﺎﹰ</a:t>
            </a:r>
            <a:r>
              <a:rPr lang="ar-IQ" sz="2400" b="1" dirty="0">
                <a:solidFill>
                  <a:srgbClr val="FF0000"/>
                </a:solidFill>
                <a:latin typeface="Times New Roman"/>
                <a:ea typeface="Arial"/>
              </a:rPr>
              <a:t>: ﺍﻟﺘﻌﻠﻡ ﺍﻻﻜﺘﺸﺎﻓﻲ:</a:t>
            </a:r>
          </a:p>
          <a:p>
            <a:pPr marR="65405">
              <a:spcBef>
                <a:spcPts val="750"/>
              </a:spcBef>
            </a:pPr>
            <a:r>
              <a:rPr lang="ar-IQ" sz="2000" b="1" dirty="0">
                <a:latin typeface="Times New Roman"/>
                <a:ea typeface="Arial"/>
              </a:rPr>
              <a:t>ﺇﻥ ﺃﻓﻀل ﻁﺭﻴﻘﺔ ﻟﺘﻌﻠﻡ ﺍﻟﺒﻨﻴﺔ ﺍﻟﻤﻌﺭﻓﻴﺔ ﻟﻠﻌﻠﻭﻡ ﻋﺎﻤﺔ ﻫﻲ ﻁﺭﻴﻘﺔ ﺍﻻﻜﺘﺸﺎﻑ ، ﻓﺎﻷﻁﻔﺎل ﺒﻁﺒﻴﻌﺘﻬﻡ ﻓﻀﻭﻟﻴﻴﻥ ، </a:t>
            </a:r>
            <a:r>
              <a:rPr lang="ar-IQ" sz="2000" b="1" dirty="0" smtClean="0">
                <a:latin typeface="Times New Roman"/>
                <a:ea typeface="Arial"/>
              </a:rPr>
              <a:t>ﻓﻬﻡ ﻴﺴﺄﻟﻭﻥ </a:t>
            </a:r>
            <a:r>
              <a:rPr lang="ar-IQ" sz="2000" b="1" dirty="0">
                <a:latin typeface="Times New Roman"/>
                <a:ea typeface="Arial"/>
              </a:rPr>
              <a:t>، ﻭﻴﺴﺘﺨﺩﻤﻭﻥ ﺤﻭﺍﺴﻬﻡ ﻭﻗﻭﻯ ﺍﻟﺘﻔﻜﻴﺭ ﻟﺩﻴﻬﻡ ﻓﻲ ﺍﻜﺘﺸﺎﻑ ﺒﻴﺌﺘﻬﻡ ﺍﻟﻤﺎﺩﻴﺔ ، ﻭﻴﺠﺩﻭﻥ ﻤﺘﻌﺔ ﻜﺒﻴﺭﺓ ﻓﻲ ﺍﻟﺘﻭﺼل ﺇﻟﻰ ﻤﻌﺭﻓﺔ ﺴﺒﺏ ﻤﺎ ﻴﺼﺩﺭ ﻋﻥ ﺍﻷﺸﻴﺎﺀ ﻤﻥ ﺃﺼﻭﺍﺕ ، ﻭﻴﻤﻴﻠﻭﻥ ﺇﻟﻰ ﺤل ﺍﻟﻤﺸﻜﻼﺕ ، ﻭﺘﺘﺤﺩﺍﻫﻡ ﺍﻟﻤﻭﺍﺩ ﺍﻟﺠﺩﻴﺩﺓ ﺃﻭ ﺍﻟﻁﺭﻕ </a:t>
            </a:r>
            <a:r>
              <a:rPr lang="ar-IQ" sz="2000" b="1" dirty="0" smtClean="0">
                <a:latin typeface="Times New Roman"/>
                <a:ea typeface="Arial"/>
              </a:rPr>
              <a:t>ﺍﻟﺠﺩﻴﺩﺓ ﻻﺴﺘﺨﺩﺍﻡ </a:t>
            </a:r>
            <a:r>
              <a:rPr lang="ar-IQ" sz="2000" b="1" dirty="0">
                <a:latin typeface="Times New Roman"/>
                <a:ea typeface="Arial"/>
              </a:rPr>
              <a:t>ﺍﻟﻤﻭﺍﺩ ﺍﻟﻤﺄﻟﻭﻓﺔ. ﻭﻟﺫﻟﻙ ﻴﺘﻌﻠﻡ ﺍﻷﻁﻔﺎل ﺍﻟﻜﻴﻤﻴﺎﺀ ﻜﻤﺎ ﻴﺩﺭﺴﻬﺎ ﺍﻟﻜﻴﻤﻴﺎﺌﻲ ، ﻭﺍﻟﻁﺎﻟﺏ ﺍﻟﺫﻱ ﻴﺘﻌﻠﻡ ﺍﻟﻔﻴﺯﻴﺎﺀ ﻫﻭ ﻓﻴﺯﻴﺎﺌﻲ ، ﻭﻤﻥ ﺍﻟﺴﻬل </a:t>
            </a:r>
            <a:r>
              <a:rPr lang="ar-IQ" sz="2000" b="1" dirty="0" smtClean="0">
                <a:latin typeface="Times New Roman"/>
                <a:ea typeface="Arial"/>
              </a:rPr>
              <a:t>ﻋﻠﻴﻪ ﺘﻌﻠﻡ </a:t>
            </a:r>
            <a:r>
              <a:rPr lang="ar-IQ" sz="2000" b="1" dirty="0">
                <a:latin typeface="Times New Roman"/>
                <a:ea typeface="Arial"/>
              </a:rPr>
              <a:t>ﺍﻟﻔﻴﺯﻴﺎﺀ ﺴﺎﻟﻜﺎﹰ ﺴﻠﻭﻙ ﺍﻟﻔﻴﺯﻴﺎﺌﻲ ﺒﺩﻻﹰ ﻤﻥ ﺃﻱ ﺸﻲﺀ ﺁﺨﺭ. ﻭﻋﻠﻰ ﻋﻜﺱ ﺘﻁﻭﻴﺭ ﻨﻤﻭﺫﺝ ﺍﻟﻤﻨﻬﺞ ﺍﻟﻘﺎﺌﻡ ﻋﻠﻰ ﺍﻟﺘﺤﺩﻴﺩ ﺍﻟﻤﺴﺒﻕ ﻟﻸﻫﺩﺍﻑ ﻓﻲ ﺼﻭﺭﺓ ﻨﻭﺍﺘﺞ ﻟﻠﺘﻌﻠﻡ ﻴﻤﻜﻥ ﻤﻼﺤﻅﺘﻬﺎ </a:t>
            </a:r>
            <a:r>
              <a:rPr lang="ar-IQ" sz="2000" b="1" dirty="0" smtClean="0">
                <a:latin typeface="Times New Roman"/>
                <a:ea typeface="Arial"/>
              </a:rPr>
              <a:t>ﻭﻗﻴﺎﺴـﻬﺎ ﻴﺅﻜﺩ </a:t>
            </a:r>
            <a:r>
              <a:rPr lang="ar-IQ" sz="2000" b="1" dirty="0">
                <a:latin typeface="Times New Roman"/>
                <a:ea typeface="Arial"/>
              </a:rPr>
              <a:t>ﺒﺭﻭﻨﺭ ﻋﻠﻰ ﺍﻻﻫﺘﻤﺎﻡ ﺒﺎﻟﻌﻤﻠﻴﺎﺕ ﺍﻟﺘﻲ ﺘﺘﻡ ﻓﻲ ﺍﻟﺩﺭﺱ ، ﺃﻱ ﺇﻥ ﻋﻤﻠﻴﺎﺕ ﺍﻟﺘﻌﻠﻡ ﻤﻘﺎﺒل ﻨﻭﺍﺘﺞ </a:t>
            </a:r>
            <a:r>
              <a:rPr lang="ar-IQ" sz="2000" b="1" dirty="0" smtClean="0">
                <a:latin typeface="Times New Roman"/>
                <a:ea typeface="Arial"/>
              </a:rPr>
              <a:t>ﺍﻟﺘﻌﻠﻡ. ﻭﻫﻨﺎﻙ </a:t>
            </a:r>
            <a:r>
              <a:rPr lang="ar-IQ" sz="2000" b="1" dirty="0">
                <a:latin typeface="Times New Roman"/>
                <a:ea typeface="Arial"/>
              </a:rPr>
              <a:t>ﺘﻁﺒﻴﻘﺎﺕ ﺃﺨﺭﻯ ﻟﻨﻤﻭﺫﺝ ﺒﺭﻭﻨﺭ ﻓﻲ ﺍﻟﺭﻴﺎﻀﻴﺎﺕ </a:t>
            </a:r>
            <a:r>
              <a:rPr lang="ar-IQ" sz="2000" b="1" dirty="0" smtClean="0">
                <a:latin typeface="Times New Roman"/>
                <a:ea typeface="Arial"/>
              </a:rPr>
              <a:t>ﺃﻭﻀﺤﻪ</a:t>
            </a:r>
            <a:r>
              <a:rPr lang="ar-IQ" sz="2400" b="1" dirty="0" smtClean="0">
                <a:latin typeface="Times New Roman"/>
                <a:ea typeface="Arial"/>
              </a:rPr>
              <a:t>.</a:t>
            </a:r>
            <a:endParaRPr lang="ar-IQ" sz="2400" b="1" dirty="0">
              <a:latin typeface="Times New Roman"/>
              <a:ea typeface="Arial"/>
            </a:endParaRPr>
          </a:p>
          <a:p>
            <a:pPr marR="65405">
              <a:spcBef>
                <a:spcPts val="750"/>
              </a:spcBef>
            </a:pPr>
            <a:endParaRPr lang="en-US" b="1" dirty="0">
              <a:effectLst/>
              <a:latin typeface="Arial"/>
              <a:ea typeface="Arial"/>
            </a:endParaRPr>
          </a:p>
        </p:txBody>
      </p:sp>
    </p:spTree>
    <p:extLst>
      <p:ext uri="{BB962C8B-B14F-4D97-AF65-F5344CB8AC3E}">
        <p14:creationId xmlns:p14="http://schemas.microsoft.com/office/powerpoint/2010/main" val="2063787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6632"/>
            <a:ext cx="9036496" cy="6762684"/>
          </a:xfrm>
          <a:prstGeom prst="rect">
            <a:avLst/>
          </a:prstGeom>
          <a:blipFill>
            <a:blip r:embed="rId3">
              <a:alphaModFix amt="37000"/>
            </a:blip>
            <a:stretch>
              <a:fillRect/>
            </a:stretch>
          </a:blipFill>
        </p:spPr>
        <p:style>
          <a:lnRef idx="1">
            <a:schemeClr val="accent4"/>
          </a:lnRef>
          <a:fillRef idx="2">
            <a:schemeClr val="accent4"/>
          </a:fillRef>
          <a:effectRef idx="1">
            <a:schemeClr val="accent4"/>
          </a:effectRef>
          <a:fontRef idx="minor">
            <a:schemeClr val="dk1"/>
          </a:fontRef>
        </p:style>
        <p:txBody>
          <a:bodyPr rtlCol="0" anchor="ctr"/>
          <a:lstStyle/>
          <a:p>
            <a:r>
              <a:rPr lang="ar-IQ" sz="2400" b="1" dirty="0" smtClean="0"/>
              <a:t>نموذج للتحليل </a:t>
            </a:r>
          </a:p>
          <a:p>
            <a:r>
              <a:rPr lang="ar-IQ" sz="2400" b="1" dirty="0" smtClean="0"/>
              <a:t>الهرمي </a:t>
            </a:r>
            <a:endParaRPr lang="en-US" sz="2400" b="1" dirty="0"/>
          </a:p>
        </p:txBody>
      </p:sp>
      <p:sp>
        <p:nvSpPr>
          <p:cNvPr id="3" name="مستطيل 2"/>
          <p:cNvSpPr/>
          <p:nvPr/>
        </p:nvSpPr>
        <p:spPr>
          <a:xfrm>
            <a:off x="844797" y="6293087"/>
            <a:ext cx="6175475" cy="504056"/>
          </a:xfrm>
          <a:prstGeom prst="rect">
            <a:avLst/>
          </a:prstGeom>
          <a:blipFill>
            <a:blip r:embed="rId3">
              <a:alphaModFix amt="37000"/>
            </a:blip>
            <a:stretch>
              <a:fillRect/>
            </a:stretch>
          </a:blipFill>
        </p:spPr>
        <p:style>
          <a:lnRef idx="3">
            <a:schemeClr val="lt1"/>
          </a:lnRef>
          <a:fillRef idx="1">
            <a:schemeClr val="accent3"/>
          </a:fillRef>
          <a:effectRef idx="1">
            <a:schemeClr val="accent3"/>
          </a:effectRef>
          <a:fontRef idx="minor">
            <a:schemeClr val="lt1"/>
          </a:fontRef>
        </p:style>
        <p:txBody>
          <a:bodyPr rtlCol="0" anchor="ctr"/>
          <a:lstStyle/>
          <a:p>
            <a:pPr algn="ctr"/>
            <a:r>
              <a:rPr lang="ar-IQ" b="1" dirty="0" smtClean="0">
                <a:solidFill>
                  <a:schemeClr val="tx1"/>
                </a:solidFill>
              </a:rPr>
              <a:t>تمييز وتسمية الارقام </a:t>
            </a:r>
            <a:endParaRPr lang="en-US" b="1" dirty="0">
              <a:solidFill>
                <a:schemeClr val="tx1"/>
              </a:solidFill>
            </a:endParaRPr>
          </a:p>
        </p:txBody>
      </p:sp>
      <p:sp>
        <p:nvSpPr>
          <p:cNvPr id="4" name="مستطيل 3"/>
          <p:cNvSpPr/>
          <p:nvPr/>
        </p:nvSpPr>
        <p:spPr>
          <a:xfrm>
            <a:off x="891475" y="5490477"/>
            <a:ext cx="6128797"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t>تمييز وتسمية الاشارات </a:t>
            </a:r>
            <a:endParaRPr lang="en-US" b="1" dirty="0"/>
          </a:p>
        </p:txBody>
      </p:sp>
      <p:sp>
        <p:nvSpPr>
          <p:cNvPr id="5" name="مستطيل 4"/>
          <p:cNvSpPr/>
          <p:nvPr/>
        </p:nvSpPr>
        <p:spPr>
          <a:xfrm>
            <a:off x="829130" y="4647519"/>
            <a:ext cx="6191142"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t>كتابة الارقام </a:t>
            </a:r>
            <a:endParaRPr lang="en-US" b="1" dirty="0"/>
          </a:p>
        </p:txBody>
      </p:sp>
      <p:sp>
        <p:nvSpPr>
          <p:cNvPr id="6" name="مستطيل 5"/>
          <p:cNvSpPr/>
          <p:nvPr/>
        </p:nvSpPr>
        <p:spPr>
          <a:xfrm>
            <a:off x="823659" y="3861048"/>
            <a:ext cx="6196613"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t>كتابة الاشارات </a:t>
            </a:r>
            <a:endParaRPr lang="en-US" b="1" dirty="0"/>
          </a:p>
        </p:txBody>
      </p:sp>
      <p:sp>
        <p:nvSpPr>
          <p:cNvPr id="7" name="مستطيل 6"/>
          <p:cNvSpPr/>
          <p:nvPr/>
        </p:nvSpPr>
        <p:spPr>
          <a:xfrm>
            <a:off x="743713" y="3056918"/>
            <a:ext cx="6276559"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t>اتقان عملية الجمع </a:t>
            </a:r>
            <a:endParaRPr lang="en-US" b="1" dirty="0"/>
          </a:p>
        </p:txBody>
      </p:sp>
      <p:sp>
        <p:nvSpPr>
          <p:cNvPr id="8" name="مستطيل 7"/>
          <p:cNvSpPr/>
          <p:nvPr/>
        </p:nvSpPr>
        <p:spPr>
          <a:xfrm>
            <a:off x="830765" y="1984139"/>
            <a:ext cx="6189507"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t>اتقان عملية الطرح </a:t>
            </a:r>
            <a:endParaRPr lang="en-US" b="1" dirty="0"/>
          </a:p>
        </p:txBody>
      </p:sp>
      <p:sp>
        <p:nvSpPr>
          <p:cNvPr id="9" name="مستطيل 8"/>
          <p:cNvSpPr/>
          <p:nvPr/>
        </p:nvSpPr>
        <p:spPr>
          <a:xfrm>
            <a:off x="805702" y="1035371"/>
            <a:ext cx="6214570"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t>اتقان عملية الضرب </a:t>
            </a:r>
            <a:endParaRPr lang="en-US" b="1" dirty="0"/>
          </a:p>
        </p:txBody>
      </p:sp>
      <p:sp>
        <p:nvSpPr>
          <p:cNvPr id="10" name="مستطيل 9"/>
          <p:cNvSpPr/>
          <p:nvPr/>
        </p:nvSpPr>
        <p:spPr>
          <a:xfrm>
            <a:off x="797318" y="116632"/>
            <a:ext cx="6222954"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t>اتقان عملية القسمة </a:t>
            </a:r>
            <a:endParaRPr lang="en-US" b="1" dirty="0"/>
          </a:p>
        </p:txBody>
      </p:sp>
      <p:sp>
        <p:nvSpPr>
          <p:cNvPr id="11" name="سهم لأعلى 10"/>
          <p:cNvSpPr/>
          <p:nvPr/>
        </p:nvSpPr>
        <p:spPr>
          <a:xfrm>
            <a:off x="3851920" y="692696"/>
            <a:ext cx="399136" cy="28803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2647" y="1605521"/>
            <a:ext cx="457200" cy="37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047" y="3525355"/>
            <a:ext cx="457200" cy="33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540" y="4293096"/>
            <a:ext cx="457200" cy="421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5151576"/>
            <a:ext cx="457200" cy="30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3856" y="5949280"/>
            <a:ext cx="457200" cy="3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2647" y="2578313"/>
            <a:ext cx="457200" cy="47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74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476672"/>
            <a:ext cx="8568952" cy="5256584"/>
          </a:xfrm>
          <a:blipFill>
            <a:blip r:embed="rId2">
              <a:alphaModFix amt="16000"/>
            </a:blip>
            <a:stretch>
              <a:fillRect/>
            </a:stretch>
          </a:blipFill>
        </p:spPr>
        <p:txBody>
          <a:bodyPr>
            <a:normAutofit fontScale="90000"/>
          </a:bodyPr>
          <a:lstStyle/>
          <a:p>
            <a:pPr algn="r"/>
            <a:r>
              <a:rPr lang="ar-IQ" dirty="0" smtClean="0">
                <a:solidFill>
                  <a:srgbClr val="FF0000"/>
                </a:solidFill>
              </a:rPr>
              <a:t>اهمية نماذج التدريس :</a:t>
            </a:r>
            <a:r>
              <a:rPr lang="ar-IQ" dirty="0" smtClean="0"/>
              <a:t/>
            </a:r>
            <a:br>
              <a:rPr lang="ar-IQ" dirty="0" smtClean="0"/>
            </a:br>
            <a:r>
              <a:rPr lang="ar-IQ" sz="2800" b="1" dirty="0" smtClean="0"/>
              <a:t>1- تساعد الطلبة على التعلم الجيد .</a:t>
            </a:r>
            <a:br>
              <a:rPr lang="ar-IQ" sz="2800" b="1" dirty="0" smtClean="0"/>
            </a:br>
            <a:r>
              <a:rPr lang="ar-IQ" sz="2800" b="1" dirty="0" smtClean="0"/>
              <a:t>2- تساعد الطلبة على تعلم المعلومات والافكار والمهارات الاكاديمية والاجتماعية والابداعية وفق اطار متكامل .</a:t>
            </a:r>
            <a:br>
              <a:rPr lang="ar-IQ" sz="2800" b="1" dirty="0" smtClean="0"/>
            </a:br>
            <a:r>
              <a:rPr lang="ar-IQ" sz="2800" b="1" dirty="0" smtClean="0"/>
              <a:t>3- تساعد الطلبة على فهم انفسهم وبيئتهم في اطار تشكله بنية النموذج ، ويدده الهدف من تصميمة .</a:t>
            </a:r>
            <a:br>
              <a:rPr lang="ar-IQ" sz="2800" b="1" dirty="0" smtClean="0"/>
            </a:br>
            <a:r>
              <a:rPr lang="ar-IQ" sz="2800" b="1" dirty="0" smtClean="0"/>
              <a:t>4- تساعد المعلم على تهيئة البيئة التعليمية المناسبة لاهداف التدريس .</a:t>
            </a:r>
            <a:br>
              <a:rPr lang="ar-IQ" sz="2800" b="1" dirty="0" smtClean="0"/>
            </a:br>
            <a:r>
              <a:rPr lang="ar-IQ" sz="2800" b="1" dirty="0" smtClean="0"/>
              <a:t>5- تساعد المعلم على تصميم خبرات تعلم فعال .</a:t>
            </a:r>
            <a:br>
              <a:rPr lang="ar-IQ" sz="2800" b="1" dirty="0" smtClean="0"/>
            </a:br>
            <a:r>
              <a:rPr lang="ar-IQ" sz="2800" b="1" dirty="0" smtClean="0"/>
              <a:t>6- تساعد المعلم في وضع الخطط وتصميم الدروس وانتقاء الاستراتيجيات واساليب التدريس المستخدم في الفصول في ظل رؤية متكاملة .</a:t>
            </a:r>
            <a:br>
              <a:rPr lang="ar-IQ" sz="2800" b="1" dirty="0" smtClean="0"/>
            </a:br>
            <a:r>
              <a:rPr lang="ar-IQ" sz="2800" b="1" dirty="0" smtClean="0"/>
              <a:t>7- تسهم نماذج التدريس في تطوير المناهج الدراسية باعتبارها ادلة عمل استرشاديه .</a:t>
            </a:r>
            <a:endParaRPr lang="en-US" b="1" dirty="0"/>
          </a:p>
        </p:txBody>
      </p:sp>
    </p:spTree>
    <p:extLst>
      <p:ext uri="{BB962C8B-B14F-4D97-AF65-F5344CB8AC3E}">
        <p14:creationId xmlns:p14="http://schemas.microsoft.com/office/powerpoint/2010/main" val="3755096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12968" cy="6740307"/>
          </a:xfrm>
          <a:prstGeom prst="rect">
            <a:avLst/>
          </a:prstGeom>
          <a:blipFill>
            <a:blip r:embed="rId2">
              <a:alphaModFix amt="16000"/>
            </a:blip>
            <a:stretch>
              <a:fillRect/>
            </a:stretch>
          </a:blipFill>
        </p:spPr>
        <p:txBody>
          <a:bodyPr wrap="square">
            <a:spAutoFit/>
          </a:bodyPr>
          <a:lstStyle/>
          <a:p>
            <a:pPr marL="285750" indent="-285750">
              <a:buFontTx/>
              <a:buChar char="-"/>
            </a:pPr>
            <a:r>
              <a:rPr lang="ar-IQ" sz="2400" b="1" dirty="0" smtClean="0">
                <a:solidFill>
                  <a:srgbClr val="FF0000"/>
                </a:solidFill>
              </a:rPr>
              <a:t>انواع نماذج التدريس :</a:t>
            </a:r>
          </a:p>
          <a:p>
            <a:pPr marL="285750" indent="-285750">
              <a:buFontTx/>
              <a:buChar char="-"/>
            </a:pPr>
            <a:r>
              <a:rPr lang="ar-IQ" sz="2400" b="1" dirty="0" smtClean="0"/>
              <a:t>لفهم خصائص نظام تصميم التدريس ومكوناته ونماذجة ، سيتم عرض ابرز هذه النماذج اجنبيا وعربيا مع اعطاء فكرة مبسطة عن كل نموذج.</a:t>
            </a:r>
          </a:p>
          <a:p>
            <a:pPr marL="285750" indent="-285750">
              <a:buFontTx/>
              <a:buChar char="-"/>
            </a:pPr>
            <a:r>
              <a:rPr lang="ar-IQ" sz="2400" b="1" dirty="0" smtClean="0"/>
              <a:t>اولا : النماذج الاجنبية : </a:t>
            </a:r>
          </a:p>
          <a:p>
            <a:r>
              <a:rPr lang="ar-IQ" sz="2400" b="1" dirty="0" smtClean="0">
                <a:solidFill>
                  <a:srgbClr val="FF0000"/>
                </a:solidFill>
              </a:rPr>
              <a:t>1- هندرسون – لاينر :</a:t>
            </a:r>
            <a:endParaRPr lang="ar-IQ" sz="2400" b="1" dirty="0">
              <a:solidFill>
                <a:srgbClr val="FF0000"/>
              </a:solidFill>
            </a:endParaRPr>
          </a:p>
          <a:p>
            <a:r>
              <a:rPr lang="ar-IQ" sz="2400" b="1" dirty="0" smtClean="0"/>
              <a:t>هو ريتشارد هندرسون</a:t>
            </a:r>
            <a:r>
              <a:rPr lang="en-US" sz="2400" b="1" dirty="0" smtClean="0"/>
              <a:t>: </a:t>
            </a:r>
            <a:r>
              <a:rPr lang="ar-IQ" sz="2400" b="1" dirty="0" smtClean="0"/>
              <a:t> </a:t>
            </a:r>
            <a:r>
              <a:rPr lang="en-US" sz="2400" b="1" dirty="0" smtClean="0"/>
              <a:t>Richard Henderson &amp; Lanier )</a:t>
            </a:r>
            <a:r>
              <a:rPr lang="ar-IQ" sz="2400" b="1" dirty="0" smtClean="0"/>
              <a:t> </a:t>
            </a:r>
            <a:r>
              <a:rPr lang="en-US" sz="2400" b="1" dirty="0" smtClean="0"/>
              <a:t>(‏ </a:t>
            </a:r>
            <a:r>
              <a:rPr lang="ar-IQ" sz="2400" b="1" dirty="0"/>
              <a:t>هو عالم اسكتلندي في مجال علم الأحياء الجزيئي والفيزياء الحيوية، من مواليد 19 يوليو/تموز 1945.حصل ريتشارد هندرسون بمرافقة يواخيم فرانك وجاك دوبوشيه على جائزة نوبل في الكيمياء سنة 2017 لأبحاثهم في تطوير مجهر إلكتروني فائق البرودة لتحديد بنية الجزيئات الحيوية في المحلول باستبانة ودقة </a:t>
            </a:r>
            <a:r>
              <a:rPr lang="ar-IQ" sz="2400" b="1" dirty="0" smtClean="0"/>
              <a:t>عالية.</a:t>
            </a:r>
            <a:endParaRPr lang="en-US" sz="2400" b="1" dirty="0" smtClean="0"/>
          </a:p>
          <a:p>
            <a:pPr marL="285750" indent="-285750">
              <a:buFontTx/>
              <a:buChar char="-"/>
            </a:pPr>
            <a:r>
              <a:rPr lang="ar-IQ" sz="2400" b="1" dirty="0" smtClean="0"/>
              <a:t>يتضمن النظام ثلاثة عناصر هي : </a:t>
            </a:r>
          </a:p>
          <a:p>
            <a:r>
              <a:rPr lang="ar-IQ" sz="2400" b="1" dirty="0"/>
              <a:t>1</a:t>
            </a:r>
            <a:r>
              <a:rPr lang="ar-IQ" sz="2400" b="1" dirty="0" smtClean="0"/>
              <a:t>- عوامل التدريس : الطال، الاقران ، المعلم ، البيئة الدراسية ، الوقت ، الوسائل ، المنهج.</a:t>
            </a:r>
          </a:p>
          <a:p>
            <a:r>
              <a:rPr lang="ar-IQ" sz="2400" b="1" dirty="0"/>
              <a:t>2</a:t>
            </a:r>
            <a:r>
              <a:rPr lang="ar-IQ" sz="2400" b="1" dirty="0" smtClean="0"/>
              <a:t>- معالجة عوامل التدريس : وتشمل المعالجة : المعارف ، النظريات البشرية الجسمية والعاطفيو والادراكية والاجتماعية ، ثم النباتية والحيوانية والمعارف العملية  كمعالجة المعلومات ومهارة حل المشكلات .</a:t>
            </a:r>
          </a:p>
          <a:p>
            <a:r>
              <a:rPr lang="ar-IQ" sz="2400" b="1" dirty="0"/>
              <a:t>3</a:t>
            </a:r>
            <a:r>
              <a:rPr lang="ar-IQ" sz="2400" b="1" dirty="0" smtClean="0"/>
              <a:t>- نهايات التدريس : تشمل مستويات اهداف التعلم جميعا ( المعرفية ، والانفعالية ، والنفس حركية ، والاجتماعية )</a:t>
            </a:r>
          </a:p>
        </p:txBody>
      </p:sp>
    </p:spTree>
    <p:extLst>
      <p:ext uri="{BB962C8B-B14F-4D97-AF65-F5344CB8AC3E}">
        <p14:creationId xmlns:p14="http://schemas.microsoft.com/office/powerpoint/2010/main" val="1030323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16632"/>
            <a:ext cx="8420272" cy="6552728"/>
          </a:xfrm>
          <a:prstGeom prst="rect">
            <a:avLst/>
          </a:prstGeom>
          <a:blipFill>
            <a:blip r:embed="rId2">
              <a:alphaModFix amt="16000"/>
            </a:blip>
            <a:stretch>
              <a:fillRect/>
            </a:stretch>
          </a:bli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4" name="جدول 3"/>
          <p:cNvGraphicFramePr>
            <a:graphicFrameLocks noGrp="1"/>
          </p:cNvGraphicFramePr>
          <p:nvPr>
            <p:extLst>
              <p:ext uri="{D42A27DB-BD31-4B8C-83A1-F6EECF244321}">
                <p14:modId xmlns:p14="http://schemas.microsoft.com/office/powerpoint/2010/main" val="2426637625"/>
              </p:ext>
            </p:extLst>
          </p:nvPr>
        </p:nvGraphicFramePr>
        <p:xfrm>
          <a:off x="6876256" y="1397000"/>
          <a:ext cx="1800200" cy="3754120"/>
        </p:xfrm>
        <a:graphic>
          <a:graphicData uri="http://schemas.openxmlformats.org/drawingml/2006/table">
            <a:tbl>
              <a:tblPr firstRow="1" bandRow="1">
                <a:tableStyleId>{93296810-A885-4BE3-A3E7-6D5BEEA58F35}</a:tableStyleId>
              </a:tblPr>
              <a:tblGrid>
                <a:gridCol w="1800200"/>
              </a:tblGrid>
              <a:tr h="370840">
                <a:tc>
                  <a:txBody>
                    <a:bodyPr/>
                    <a:lstStyle/>
                    <a:p>
                      <a:r>
                        <a:rPr lang="ar-IQ" dirty="0" smtClean="0"/>
                        <a:t>عوامل</a:t>
                      </a:r>
                      <a:r>
                        <a:rPr lang="ar-IQ" baseline="0" dirty="0" smtClean="0"/>
                        <a:t> التدريس </a:t>
                      </a:r>
                      <a:endParaRPr lang="en-US" dirty="0"/>
                    </a:p>
                  </a:txBody>
                  <a:tcPr/>
                </a:tc>
              </a:tr>
              <a:tr h="370840">
                <a:tc>
                  <a:txBody>
                    <a:bodyPr/>
                    <a:lstStyle/>
                    <a:p>
                      <a:pPr marL="285750" indent="-285750">
                        <a:buFontTx/>
                        <a:buChar char="-"/>
                      </a:pPr>
                      <a:r>
                        <a:rPr lang="ar-IQ" dirty="0" smtClean="0"/>
                        <a:t>الطالب. </a:t>
                      </a:r>
                    </a:p>
                    <a:p>
                      <a:pPr marL="0" indent="0">
                        <a:buFontTx/>
                        <a:buNone/>
                      </a:pPr>
                      <a:endParaRPr lang="ar-IQ" dirty="0" smtClean="0"/>
                    </a:p>
                    <a:p>
                      <a:pPr marL="285750" indent="-285750">
                        <a:buFontTx/>
                        <a:buChar char="-"/>
                      </a:pPr>
                      <a:r>
                        <a:rPr lang="ar-IQ" dirty="0" smtClean="0"/>
                        <a:t>الاقران. </a:t>
                      </a:r>
                    </a:p>
                    <a:p>
                      <a:pPr marL="0" indent="0">
                        <a:buFontTx/>
                        <a:buNone/>
                      </a:pPr>
                      <a:endParaRPr lang="ar-IQ" dirty="0" smtClean="0"/>
                    </a:p>
                    <a:p>
                      <a:pPr marL="285750" indent="-285750">
                        <a:buFontTx/>
                        <a:buChar char="-"/>
                      </a:pPr>
                      <a:r>
                        <a:rPr lang="ar-IQ" dirty="0" smtClean="0"/>
                        <a:t>المعلم .</a:t>
                      </a:r>
                    </a:p>
                    <a:p>
                      <a:pPr marL="0" indent="0">
                        <a:buFontTx/>
                        <a:buNone/>
                      </a:pPr>
                      <a:endParaRPr lang="ar-IQ" dirty="0" smtClean="0"/>
                    </a:p>
                    <a:p>
                      <a:pPr marL="285750" indent="-285750">
                        <a:buFontTx/>
                        <a:buChar char="-"/>
                      </a:pPr>
                      <a:r>
                        <a:rPr lang="ar-IQ" dirty="0" smtClean="0"/>
                        <a:t>البيئة الدراسية .</a:t>
                      </a:r>
                    </a:p>
                    <a:p>
                      <a:pPr marL="0" indent="0">
                        <a:buFontTx/>
                        <a:buNone/>
                      </a:pPr>
                      <a:endParaRPr lang="ar-IQ" dirty="0" smtClean="0"/>
                    </a:p>
                    <a:p>
                      <a:pPr marL="285750" indent="-285750">
                        <a:buFontTx/>
                        <a:buChar char="-"/>
                      </a:pPr>
                      <a:r>
                        <a:rPr lang="ar-IQ" dirty="0" smtClean="0"/>
                        <a:t>الوقت</a:t>
                      </a:r>
                      <a:r>
                        <a:rPr lang="ar-IQ" baseline="0" dirty="0" smtClean="0"/>
                        <a:t> </a:t>
                      </a:r>
                      <a:r>
                        <a:rPr lang="ar-IQ" dirty="0" smtClean="0"/>
                        <a:t>.</a:t>
                      </a:r>
                    </a:p>
                    <a:p>
                      <a:pPr marL="0" indent="0">
                        <a:buFontTx/>
                        <a:buNone/>
                      </a:pPr>
                      <a:endParaRPr lang="ar-IQ" dirty="0" smtClean="0"/>
                    </a:p>
                    <a:p>
                      <a:pPr marL="285750" indent="-285750">
                        <a:buFontTx/>
                        <a:buChar char="-"/>
                      </a:pPr>
                      <a:r>
                        <a:rPr lang="ar-IQ" dirty="0" smtClean="0"/>
                        <a:t>المواد والوسائل .</a:t>
                      </a:r>
                    </a:p>
                    <a:p>
                      <a:pPr marL="285750" indent="-285750">
                        <a:buFontTx/>
                        <a:buChar char="-"/>
                      </a:pPr>
                      <a:r>
                        <a:rPr lang="ar-IQ" dirty="0" smtClean="0"/>
                        <a:t>المنهاج</a:t>
                      </a:r>
                      <a:endParaRPr lang="en-US" dirty="0"/>
                    </a:p>
                  </a:txBody>
                  <a:tcPr/>
                </a:tc>
              </a:tr>
            </a:tbl>
          </a:graphicData>
        </a:graphic>
      </p:graphicFrame>
      <p:graphicFrame>
        <p:nvGraphicFramePr>
          <p:cNvPr id="5" name="جدول 4"/>
          <p:cNvGraphicFramePr>
            <a:graphicFrameLocks noGrp="1"/>
          </p:cNvGraphicFramePr>
          <p:nvPr>
            <p:extLst>
              <p:ext uri="{D42A27DB-BD31-4B8C-83A1-F6EECF244321}">
                <p14:modId xmlns:p14="http://schemas.microsoft.com/office/powerpoint/2010/main" val="2141252582"/>
              </p:ext>
            </p:extLst>
          </p:nvPr>
        </p:nvGraphicFramePr>
        <p:xfrm>
          <a:off x="4644008" y="1412776"/>
          <a:ext cx="2160240" cy="3771428"/>
        </p:xfrm>
        <a:graphic>
          <a:graphicData uri="http://schemas.openxmlformats.org/drawingml/2006/table">
            <a:tbl>
              <a:tblPr firstRow="1" bandRow="1">
                <a:tableStyleId>{912C8C85-51F0-491E-9774-3900AFEF0FD7}</a:tableStyleId>
              </a:tblPr>
              <a:tblGrid>
                <a:gridCol w="2160240"/>
              </a:tblGrid>
              <a:tr h="338748">
                <a:tc>
                  <a:txBody>
                    <a:bodyPr/>
                    <a:lstStyle/>
                    <a:p>
                      <a:r>
                        <a:rPr lang="ar-IQ" dirty="0" smtClean="0"/>
                        <a:t>معالجة عوامل التدريس</a:t>
                      </a:r>
                      <a:r>
                        <a:rPr lang="ar-IQ" baseline="0" dirty="0" smtClean="0"/>
                        <a:t> </a:t>
                      </a:r>
                      <a:endParaRPr lang="en-US" dirty="0"/>
                    </a:p>
                  </a:txBody>
                  <a:tcPr/>
                </a:tc>
              </a:tr>
              <a:tr h="3405668">
                <a:tc>
                  <a:txBody>
                    <a:bodyPr/>
                    <a:lstStyle/>
                    <a:p>
                      <a:pPr marL="285750" indent="-285750">
                        <a:buFontTx/>
                        <a:buChar char="-"/>
                      </a:pPr>
                      <a:r>
                        <a:rPr lang="ar-IQ" dirty="0" smtClean="0"/>
                        <a:t>المعلومات والنظريات البشرية</a:t>
                      </a:r>
                      <a:r>
                        <a:rPr lang="ar-IQ" baseline="0" dirty="0" smtClean="0"/>
                        <a:t> ، والجسمية والعاطفية والادراكية ، والاجتماعية .</a:t>
                      </a:r>
                    </a:p>
                    <a:p>
                      <a:pPr marL="285750" indent="-285750">
                        <a:buFontTx/>
                        <a:buChar char="-"/>
                      </a:pPr>
                      <a:endParaRPr lang="ar-IQ" baseline="0" dirty="0" smtClean="0"/>
                    </a:p>
                    <a:p>
                      <a:pPr marL="285750" indent="-285750">
                        <a:buFontTx/>
                        <a:buChar char="-"/>
                      </a:pPr>
                      <a:r>
                        <a:rPr lang="ar-IQ" baseline="0" dirty="0" smtClean="0"/>
                        <a:t>النباتية والحيوانية .</a:t>
                      </a:r>
                    </a:p>
                    <a:p>
                      <a:pPr marL="285750" indent="-285750">
                        <a:buFontTx/>
                        <a:buChar char="-"/>
                      </a:pPr>
                      <a:endParaRPr lang="ar-IQ" baseline="0" dirty="0" smtClean="0"/>
                    </a:p>
                    <a:p>
                      <a:pPr marL="285750" indent="-285750">
                        <a:buFontTx/>
                        <a:buChar char="-"/>
                      </a:pPr>
                      <a:r>
                        <a:rPr lang="ar-IQ" baseline="0" dirty="0" smtClean="0"/>
                        <a:t>المعارف العملية</a:t>
                      </a:r>
                    </a:p>
                    <a:p>
                      <a:pPr marL="0" indent="0">
                        <a:buFontTx/>
                        <a:buNone/>
                      </a:pPr>
                      <a:endParaRPr lang="ar-IQ" baseline="0" dirty="0" smtClean="0"/>
                    </a:p>
                    <a:p>
                      <a:pPr marL="0" indent="0">
                        <a:buFontTx/>
                        <a:buNone/>
                      </a:pPr>
                      <a:r>
                        <a:rPr lang="ar-IQ" baseline="0" dirty="0" smtClean="0"/>
                        <a:t> كمعالجة المعلومات </a:t>
                      </a:r>
                    </a:p>
                    <a:p>
                      <a:pPr marL="0" indent="0">
                        <a:buFontTx/>
                        <a:buNone/>
                      </a:pPr>
                      <a:r>
                        <a:rPr lang="ar-IQ" baseline="0" dirty="0" smtClean="0"/>
                        <a:t>وحل المشكلات .</a:t>
                      </a:r>
                    </a:p>
                  </a:txBody>
                  <a:tcPr/>
                </a:tc>
              </a:tr>
            </a:tbl>
          </a:graphicData>
        </a:graphic>
      </p:graphicFrame>
      <p:graphicFrame>
        <p:nvGraphicFramePr>
          <p:cNvPr id="6" name="جدول 5"/>
          <p:cNvGraphicFramePr>
            <a:graphicFrameLocks noGrp="1"/>
          </p:cNvGraphicFramePr>
          <p:nvPr>
            <p:extLst>
              <p:ext uri="{D42A27DB-BD31-4B8C-83A1-F6EECF244321}">
                <p14:modId xmlns:p14="http://schemas.microsoft.com/office/powerpoint/2010/main" val="3001244587"/>
              </p:ext>
            </p:extLst>
          </p:nvPr>
        </p:nvGraphicFramePr>
        <p:xfrm>
          <a:off x="2267744" y="1436752"/>
          <a:ext cx="2268252" cy="3749040"/>
        </p:xfrm>
        <a:graphic>
          <a:graphicData uri="http://schemas.openxmlformats.org/drawingml/2006/table">
            <a:tbl>
              <a:tblPr firstRow="1" bandRow="1">
                <a:tableStyleId>{5A111915-BE36-4E01-A7E5-04B1672EAD32}</a:tableStyleId>
              </a:tblPr>
              <a:tblGrid>
                <a:gridCol w="2268252"/>
              </a:tblGrid>
              <a:tr h="139040">
                <a:tc>
                  <a:txBody>
                    <a:bodyPr/>
                    <a:lstStyle/>
                    <a:p>
                      <a:pPr algn="ctr"/>
                      <a:r>
                        <a:rPr lang="ar-IQ" dirty="0" smtClean="0"/>
                        <a:t>نهايات</a:t>
                      </a:r>
                      <a:r>
                        <a:rPr lang="ar-IQ" baseline="0" dirty="0" smtClean="0"/>
                        <a:t> </a:t>
                      </a:r>
                      <a:r>
                        <a:rPr lang="ar-IQ" dirty="0" smtClean="0"/>
                        <a:t> الدرس </a:t>
                      </a:r>
                      <a:endParaRPr lang="en-US" dirty="0"/>
                    </a:p>
                  </a:txBody>
                  <a:tcPr/>
                </a:tc>
              </a:tr>
              <a:tr h="370840">
                <a:tc>
                  <a:txBody>
                    <a:bodyPr/>
                    <a:lstStyle/>
                    <a:p>
                      <a:endParaRPr lang="ar-IQ" dirty="0" smtClean="0"/>
                    </a:p>
                    <a:p>
                      <a:pPr marL="285750" indent="-285750">
                        <a:buFontTx/>
                        <a:buChar char="-"/>
                      </a:pPr>
                      <a:r>
                        <a:rPr lang="ar-IQ" dirty="0" smtClean="0"/>
                        <a:t>أهداف التعلم المعرفي ،</a:t>
                      </a:r>
                    </a:p>
                    <a:p>
                      <a:pPr marL="0" indent="0">
                        <a:buFontTx/>
                        <a:buNone/>
                      </a:pPr>
                      <a:endParaRPr lang="ar-IQ" dirty="0" smtClean="0"/>
                    </a:p>
                    <a:p>
                      <a:pPr marL="0" indent="0">
                        <a:buFontTx/>
                        <a:buNone/>
                      </a:pPr>
                      <a:r>
                        <a:rPr lang="ar-IQ" dirty="0" smtClean="0"/>
                        <a:t>والانفعالية ، والنفس حركية ، </a:t>
                      </a:r>
                    </a:p>
                    <a:p>
                      <a:pPr marL="0" indent="0">
                        <a:buFontTx/>
                        <a:buNone/>
                      </a:pPr>
                      <a:endParaRPr lang="ar-IQ" dirty="0" smtClean="0"/>
                    </a:p>
                    <a:p>
                      <a:pPr marL="0" indent="0">
                        <a:buFontTx/>
                        <a:buNone/>
                      </a:pPr>
                      <a:r>
                        <a:rPr lang="ar-IQ" dirty="0" smtClean="0"/>
                        <a:t>والاجتماعية </a:t>
                      </a:r>
                    </a:p>
                    <a:p>
                      <a:pPr marL="0" indent="0">
                        <a:buFontTx/>
                        <a:buNone/>
                      </a:pPr>
                      <a:endParaRPr lang="ar-IQ" dirty="0" smtClean="0"/>
                    </a:p>
                    <a:p>
                      <a:pPr marL="0" indent="0">
                        <a:buFontTx/>
                        <a:buNone/>
                      </a:pPr>
                      <a:endParaRPr lang="ar-IQ" dirty="0" smtClean="0"/>
                    </a:p>
                    <a:p>
                      <a:pPr marL="0" indent="0">
                        <a:buFontTx/>
                        <a:buNone/>
                      </a:pPr>
                      <a:endParaRPr lang="ar-IQ" dirty="0" smtClean="0"/>
                    </a:p>
                    <a:p>
                      <a:pPr marL="0" indent="0">
                        <a:buFontTx/>
                        <a:buNone/>
                      </a:pPr>
                      <a:endParaRPr lang="ar-IQ" dirty="0" smtClean="0"/>
                    </a:p>
                    <a:p>
                      <a:pPr marL="0" indent="0">
                        <a:buFontTx/>
                        <a:buNone/>
                      </a:pPr>
                      <a:endParaRPr lang="ar-IQ" dirty="0" smtClean="0"/>
                    </a:p>
                    <a:p>
                      <a:pPr marL="0" indent="0">
                        <a:buFontTx/>
                        <a:buNone/>
                      </a:pPr>
                      <a:endParaRPr lang="ar-IQ" dirty="0" smtClean="0"/>
                    </a:p>
                  </a:txBody>
                  <a:tcPr/>
                </a:tc>
              </a:tr>
            </a:tbl>
          </a:graphicData>
        </a:graphic>
      </p:graphicFrame>
      <p:cxnSp>
        <p:nvCxnSpPr>
          <p:cNvPr id="8" name="رابط كسهم مستقيم 7"/>
          <p:cNvCxnSpPr/>
          <p:nvPr/>
        </p:nvCxnSpPr>
        <p:spPr>
          <a:xfrm flipV="1">
            <a:off x="8172400" y="5157192"/>
            <a:ext cx="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رابط كسهم مستقيم 9"/>
          <p:cNvCxnSpPr/>
          <p:nvPr/>
        </p:nvCxnSpPr>
        <p:spPr>
          <a:xfrm flipV="1">
            <a:off x="5580112" y="5157192"/>
            <a:ext cx="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رابط كسهم مستقيم 12"/>
          <p:cNvCxnSpPr/>
          <p:nvPr/>
        </p:nvCxnSpPr>
        <p:spPr>
          <a:xfrm flipV="1">
            <a:off x="3491880" y="5157192"/>
            <a:ext cx="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رابط مستقيم 14"/>
          <p:cNvCxnSpPr/>
          <p:nvPr/>
        </p:nvCxnSpPr>
        <p:spPr>
          <a:xfrm flipH="1">
            <a:off x="3491880" y="5517232"/>
            <a:ext cx="4680520" cy="0"/>
          </a:xfrm>
          <a:prstGeom prst="line">
            <a:avLst/>
          </a:prstGeom>
        </p:spPr>
        <p:style>
          <a:lnRef idx="3">
            <a:schemeClr val="dk1"/>
          </a:lnRef>
          <a:fillRef idx="0">
            <a:schemeClr val="dk1"/>
          </a:fillRef>
          <a:effectRef idx="2">
            <a:schemeClr val="dk1"/>
          </a:effectRef>
          <a:fontRef idx="minor">
            <a:schemeClr val="tx1"/>
          </a:fontRef>
        </p:style>
      </p:cxnSp>
      <p:sp>
        <p:nvSpPr>
          <p:cNvPr id="16" name="مستطيل 15"/>
          <p:cNvSpPr/>
          <p:nvPr/>
        </p:nvSpPr>
        <p:spPr>
          <a:xfrm>
            <a:off x="4211960" y="5805264"/>
            <a:ext cx="324036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IQ" dirty="0" smtClean="0"/>
              <a:t>تغذية راجعة </a:t>
            </a:r>
            <a:endParaRPr lang="en-US" dirty="0"/>
          </a:p>
        </p:txBody>
      </p:sp>
      <p:sp>
        <p:nvSpPr>
          <p:cNvPr id="17" name="مستطيل مستدير الزوايا 16"/>
          <p:cNvSpPr/>
          <p:nvPr/>
        </p:nvSpPr>
        <p:spPr>
          <a:xfrm>
            <a:off x="3923928" y="620688"/>
            <a:ext cx="3312368"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IQ" dirty="0" smtClean="0"/>
              <a:t>نظام هندسون – لاينر </a:t>
            </a:r>
            <a:endParaRPr lang="en-US" dirty="0"/>
          </a:p>
        </p:txBody>
      </p:sp>
    </p:spTree>
    <p:extLst>
      <p:ext uri="{BB962C8B-B14F-4D97-AF65-F5344CB8AC3E}">
        <p14:creationId xmlns:p14="http://schemas.microsoft.com/office/powerpoint/2010/main" val="389329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7376" y="1052736"/>
            <a:ext cx="8784976" cy="4801314"/>
          </a:xfrm>
          <a:prstGeom prst="rect">
            <a:avLst/>
          </a:prstGeom>
          <a:blipFill>
            <a:blip r:embed="rId2">
              <a:alphaModFix amt="16000"/>
            </a:blip>
            <a:stretch>
              <a:fillRect/>
            </a:stretch>
          </a:blipFill>
        </p:spPr>
        <p:style>
          <a:lnRef idx="1">
            <a:schemeClr val="dk1"/>
          </a:lnRef>
          <a:fillRef idx="2">
            <a:schemeClr val="dk1"/>
          </a:fillRef>
          <a:effectRef idx="1">
            <a:schemeClr val="dk1"/>
          </a:effectRef>
          <a:fontRef idx="minor">
            <a:schemeClr val="dk1"/>
          </a:fontRef>
        </p:style>
        <p:txBody>
          <a:bodyPr wrap="square">
            <a:spAutoFit/>
          </a:bodyPr>
          <a:lstStyle/>
          <a:p>
            <a:r>
              <a:rPr lang="ar-IQ" sz="2400" b="1" dirty="0">
                <a:solidFill>
                  <a:srgbClr val="FF0000"/>
                </a:solidFill>
              </a:rPr>
              <a:t>نموذج ونج ورولرسون (وونغ وراولرسون): </a:t>
            </a:r>
            <a:r>
              <a:rPr lang="ar-IQ" sz="2400" b="1" dirty="0"/>
              <a:t>مخطط هذا النموذج من عدة خطوات أساسية ، يتم تنفيذ إجراء عمليات القياس القبلي للمتعلمين ، والإطلاع على الأهداف العامة من المنهج ومن السياسة المدرسية</a:t>
            </a:r>
            <a:r>
              <a:rPr lang="ar-IQ" sz="2400" b="1" dirty="0" smtClean="0"/>
              <a:t>.</a:t>
            </a:r>
          </a:p>
          <a:p>
            <a:r>
              <a:rPr lang="ar-IQ" sz="2400" b="1" dirty="0" smtClean="0"/>
              <a:t> </a:t>
            </a:r>
            <a:r>
              <a:rPr lang="ar-IQ" sz="2400" b="1" dirty="0"/>
              <a:t>يتكون هذا النموذج من عدة خطوات أساسية ، يتم تنفيذها بعد إجراء عمليات القياس القبلي للمتعلمين ، والاطلاع على الأهداف العامة المستقاة من المنهج ، ومن السياسة </a:t>
            </a:r>
            <a:r>
              <a:rPr lang="ar-IQ" sz="2400" b="1" dirty="0" smtClean="0"/>
              <a:t>المدرسية وبيان </a:t>
            </a:r>
            <a:r>
              <a:rPr lang="ar-IQ" sz="2400" b="1" dirty="0"/>
              <a:t>خطوات النموذج كالتالي :</a:t>
            </a:r>
          </a:p>
          <a:p>
            <a:r>
              <a:rPr lang="ar-IQ" sz="2400" b="1" dirty="0"/>
              <a:t>- تحديد الأهداف .</a:t>
            </a:r>
          </a:p>
          <a:p>
            <a:r>
              <a:rPr lang="ar-IQ" sz="2400" b="1" dirty="0"/>
              <a:t>- تحليل مهام التعليم .</a:t>
            </a:r>
          </a:p>
          <a:p>
            <a:r>
              <a:rPr lang="ar-IQ" sz="2400" b="1" dirty="0"/>
              <a:t>- تصنيف مهام التعليم ، وتحديد الظروف التي يتم فيها .</a:t>
            </a:r>
          </a:p>
          <a:p>
            <a:r>
              <a:rPr lang="ar-IQ" sz="2400" b="1" dirty="0"/>
              <a:t>- اختيار طرق التدريس والوسائل التعليمية .</a:t>
            </a:r>
          </a:p>
          <a:p>
            <a:r>
              <a:rPr lang="ar-IQ" sz="2400" b="1" dirty="0"/>
              <a:t>- إعداد خطط التدريس .</a:t>
            </a:r>
          </a:p>
          <a:p>
            <a:r>
              <a:rPr lang="ar-IQ" sz="2400" b="1" dirty="0"/>
              <a:t>- تطبيق الخطط التدريسية ، والتقويم ، وتقديم بيانات التغذية الراجعة .</a:t>
            </a:r>
            <a:endParaRPr lang="ar-IQ" sz="2400" b="1" dirty="0" smtClean="0"/>
          </a:p>
          <a:p>
            <a:endParaRPr lang="en-US" dirty="0"/>
          </a:p>
        </p:txBody>
      </p:sp>
    </p:spTree>
    <p:extLst>
      <p:ext uri="{BB962C8B-B14F-4D97-AF65-F5344CB8AC3E}">
        <p14:creationId xmlns:p14="http://schemas.microsoft.com/office/powerpoint/2010/main" val="505786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349474" y="188640"/>
            <a:ext cx="6477000" cy="6048375"/>
          </a:xfrm>
          <a:prstGeom prst="rect">
            <a:avLst/>
          </a:prstGeom>
          <a:blipFill>
            <a:blip r:embed="rId4">
              <a:alphaModFix amt="16000"/>
            </a:blip>
            <a:stretch>
              <a:fillRect/>
            </a:stretch>
          </a:blipFill>
          <a:ln>
            <a:noFill/>
          </a:ln>
          <a:effectLst/>
          <a:extLst/>
        </p:spPr>
      </p:pic>
    </p:spTree>
    <p:extLst>
      <p:ext uri="{BB962C8B-B14F-4D97-AF65-F5344CB8AC3E}">
        <p14:creationId xmlns:p14="http://schemas.microsoft.com/office/powerpoint/2010/main" val="3386797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97346"/>
            <a:ext cx="8424936" cy="6555641"/>
          </a:xfrm>
          <a:prstGeom prst="rect">
            <a:avLst/>
          </a:prstGeom>
          <a:blipFill>
            <a:blip r:embed="rId2">
              <a:alphaModFix amt="16000"/>
            </a:blip>
            <a:stretch>
              <a:fillRect/>
            </a:stretch>
          </a:blipFill>
        </p:spPr>
        <p:style>
          <a:lnRef idx="1">
            <a:schemeClr val="accent6"/>
          </a:lnRef>
          <a:fillRef idx="2">
            <a:schemeClr val="accent6"/>
          </a:fillRef>
          <a:effectRef idx="1">
            <a:schemeClr val="accent6"/>
          </a:effectRef>
          <a:fontRef idx="minor">
            <a:schemeClr val="dk1"/>
          </a:fontRef>
        </p:style>
        <p:txBody>
          <a:bodyPr wrap="square">
            <a:spAutoFit/>
          </a:bodyPr>
          <a:lstStyle/>
          <a:p>
            <a:r>
              <a:rPr lang="ar-IQ" sz="2400" b="1" dirty="0"/>
              <a:t>5-نموذج هاميروس</a:t>
            </a:r>
          </a:p>
          <a:p>
            <a:r>
              <a:rPr lang="ar-IQ" sz="2400" b="1" dirty="0"/>
              <a:t>يتكون نموذج هاميروس لتطوير الأنظمة التعليمية من ثلاث مراحل هي:</a:t>
            </a:r>
          </a:p>
          <a:p>
            <a:r>
              <a:rPr lang="ar-IQ" sz="2400" b="1" dirty="0"/>
              <a:t>-         مرحلة التعريف بالتصميم.</a:t>
            </a:r>
          </a:p>
          <a:p>
            <a:r>
              <a:rPr lang="ar-IQ" sz="2400" b="1" dirty="0"/>
              <a:t>-         مرحلة التحليل.</a:t>
            </a:r>
          </a:p>
          <a:p>
            <a:r>
              <a:rPr lang="ar-IQ" sz="2400" b="1" dirty="0"/>
              <a:t>-         مرحلة تطوير النظم.</a:t>
            </a:r>
          </a:p>
          <a:p>
            <a:r>
              <a:rPr lang="ar-IQ" sz="2400" b="1" dirty="0"/>
              <a:t>وتم تقسيم المراحل السابقة إلى خطوات سماها بالنموذج المكبر </a:t>
            </a:r>
            <a:r>
              <a:rPr lang="en-US" sz="2400" b="1" dirty="0"/>
              <a:t>Maxi Model </a:t>
            </a:r>
            <a:r>
              <a:rPr lang="ar-IQ" sz="2400" b="1" dirty="0"/>
              <a:t>ثم أختصرها إلى ست خطوات سماها بالنموذج المصغر </a:t>
            </a:r>
            <a:r>
              <a:rPr lang="en-US" sz="2400" b="1" dirty="0"/>
              <a:t>Mini Model </a:t>
            </a:r>
            <a:r>
              <a:rPr lang="ar-IQ" sz="2400" b="1" dirty="0"/>
              <a:t>وهذا النموذج المصغر يمكن تطبيقه من مصمم البرنامج بالإمكانات الفردية, ويتضمن الخطوات التالية:</a:t>
            </a:r>
          </a:p>
          <a:p>
            <a:r>
              <a:rPr lang="ar-IQ" sz="2400" b="1" dirty="0"/>
              <a:t> -   تحديد الإشكالية.</a:t>
            </a:r>
          </a:p>
          <a:p>
            <a:r>
              <a:rPr lang="ar-IQ" sz="2400" b="1" dirty="0"/>
              <a:t>-         تحديد الأهداف السلوكية مع وضع مقاييس الأداء الخاصة بها.</a:t>
            </a:r>
          </a:p>
          <a:p>
            <a:r>
              <a:rPr lang="ar-IQ" sz="2400" b="1" dirty="0"/>
              <a:t>-         وضع الاستراتيجيات والمصادر التعليمية والوقائع والأحداث.</a:t>
            </a:r>
          </a:p>
          <a:p>
            <a:r>
              <a:rPr lang="ar-IQ" sz="2400" b="1" dirty="0"/>
              <a:t>-         تطوير النموذج المقترح.</a:t>
            </a:r>
          </a:p>
          <a:p>
            <a:r>
              <a:rPr lang="ar-IQ" sz="2400" b="1" dirty="0"/>
              <a:t>-         تعديل الإجراءات وإعادة الخطوات.</a:t>
            </a:r>
          </a:p>
          <a:p>
            <a:r>
              <a:rPr lang="ar-IQ" sz="2400" b="1" dirty="0"/>
              <a:t>ويلاحظ أن التغذية الراجعة تربط بين جميع هذه الخطوات, والشكل التالي يوضح نموذج هاميروس المصغر لتطوير الأنظمة التعليمية</a:t>
            </a:r>
          </a:p>
          <a:p>
            <a:endParaRPr lang="ar-IQ" dirty="0"/>
          </a:p>
          <a:p>
            <a:endParaRPr lang="ar-IQ" dirty="0"/>
          </a:p>
        </p:txBody>
      </p:sp>
    </p:spTree>
    <p:extLst>
      <p:ext uri="{BB962C8B-B14F-4D97-AF65-F5344CB8AC3E}">
        <p14:creationId xmlns:p14="http://schemas.microsoft.com/office/powerpoint/2010/main" val="1940219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9176" y="72132"/>
            <a:ext cx="8712968" cy="6597352"/>
          </a:xfrm>
          <a:prstGeom prst="rect">
            <a:avLst/>
          </a:prstGeom>
          <a:blipFill dpi="0" rotWithShape="1">
            <a:blip r:embed="rId2">
              <a:alphaModFix amt="18000"/>
            </a:blip>
            <a:srcRect/>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r>
              <a:rPr lang="ar-IQ" dirty="0" smtClean="0"/>
              <a:t>                               </a:t>
            </a:r>
            <a:endParaRPr lang="en-US" dirty="0"/>
          </a:p>
        </p:txBody>
      </p:sp>
      <p:sp>
        <p:nvSpPr>
          <p:cNvPr id="3" name="مخطط انسيابي: شريط مثقب 2"/>
          <p:cNvSpPr/>
          <p:nvPr/>
        </p:nvSpPr>
        <p:spPr>
          <a:xfrm>
            <a:off x="5004047" y="476672"/>
            <a:ext cx="2711933" cy="576064"/>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dirty="0" smtClean="0"/>
              <a:t>حدد المشكلة </a:t>
            </a:r>
            <a:endParaRPr lang="en-US" dirty="0"/>
          </a:p>
        </p:txBody>
      </p:sp>
      <p:sp>
        <p:nvSpPr>
          <p:cNvPr id="4" name="مخطط انسيابي: شريط مثقب 3"/>
          <p:cNvSpPr/>
          <p:nvPr/>
        </p:nvSpPr>
        <p:spPr>
          <a:xfrm>
            <a:off x="4535996" y="1412776"/>
            <a:ext cx="3672408" cy="864096"/>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dirty="0" smtClean="0"/>
              <a:t>حدد الاهداف السلوكية </a:t>
            </a:r>
            <a:endParaRPr lang="en-US" dirty="0"/>
          </a:p>
        </p:txBody>
      </p:sp>
      <p:sp>
        <p:nvSpPr>
          <p:cNvPr id="5" name="مخطط انسيابي: شريط مثقب 4"/>
          <p:cNvSpPr/>
          <p:nvPr/>
        </p:nvSpPr>
        <p:spPr>
          <a:xfrm>
            <a:off x="4626006" y="2407196"/>
            <a:ext cx="3420380" cy="1152128"/>
          </a:xfrm>
          <a:prstGeom prst="flowChartPunched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dirty="0" smtClean="0"/>
              <a:t>الاستراتيجيات وطرق التدريس ووسائل الاتصال</a:t>
            </a:r>
            <a:endParaRPr lang="en-US" dirty="0"/>
          </a:p>
        </p:txBody>
      </p:sp>
      <p:sp>
        <p:nvSpPr>
          <p:cNvPr id="6" name="مخطط انسيابي: شريط مثقب 5"/>
          <p:cNvSpPr/>
          <p:nvPr/>
        </p:nvSpPr>
        <p:spPr>
          <a:xfrm>
            <a:off x="5148064" y="3874864"/>
            <a:ext cx="2376264" cy="864096"/>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dirty="0" smtClean="0"/>
              <a:t>طور النموذج </a:t>
            </a:r>
            <a:endParaRPr lang="en-US" dirty="0"/>
          </a:p>
        </p:txBody>
      </p:sp>
      <p:sp>
        <p:nvSpPr>
          <p:cNvPr id="7" name="تمرير أفقي 6"/>
          <p:cNvSpPr/>
          <p:nvPr/>
        </p:nvSpPr>
        <p:spPr>
          <a:xfrm>
            <a:off x="4662010" y="4869160"/>
            <a:ext cx="3222358" cy="72008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dirty="0" smtClean="0"/>
              <a:t>جرب الانموذج الاصلي </a:t>
            </a:r>
            <a:endParaRPr lang="en-US" dirty="0"/>
          </a:p>
        </p:txBody>
      </p:sp>
      <p:sp>
        <p:nvSpPr>
          <p:cNvPr id="8" name="تمرير أفقي 7"/>
          <p:cNvSpPr/>
          <p:nvPr/>
        </p:nvSpPr>
        <p:spPr>
          <a:xfrm>
            <a:off x="4626006" y="5929212"/>
            <a:ext cx="3258362" cy="740272"/>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dirty="0" smtClean="0"/>
              <a:t>عدل وكرر العملية </a:t>
            </a:r>
            <a:endParaRPr lang="en-US" dirty="0"/>
          </a:p>
        </p:txBody>
      </p:sp>
      <p:sp>
        <p:nvSpPr>
          <p:cNvPr id="9" name="سهم للأسفل 8"/>
          <p:cNvSpPr/>
          <p:nvPr/>
        </p:nvSpPr>
        <p:spPr>
          <a:xfrm>
            <a:off x="5868144" y="1052736"/>
            <a:ext cx="360040" cy="504056"/>
          </a:xfrm>
          <a:prstGeom prst="downArrow">
            <a:avLst/>
          </a:prstGeom>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سهم للأسفل 10"/>
          <p:cNvSpPr/>
          <p:nvPr/>
        </p:nvSpPr>
        <p:spPr>
          <a:xfrm>
            <a:off x="6396248" y="5573204"/>
            <a:ext cx="360040" cy="504056"/>
          </a:xfrm>
          <a:prstGeom prst="downArrow">
            <a:avLst/>
          </a:prstGeom>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سهم للأسفل 11"/>
          <p:cNvSpPr/>
          <p:nvPr/>
        </p:nvSpPr>
        <p:spPr>
          <a:xfrm>
            <a:off x="6352964" y="3370808"/>
            <a:ext cx="360040" cy="504056"/>
          </a:xfrm>
          <a:prstGeom prst="downArrow">
            <a:avLst/>
          </a:prstGeom>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سهم للأسفل 12"/>
          <p:cNvSpPr/>
          <p:nvPr/>
        </p:nvSpPr>
        <p:spPr>
          <a:xfrm>
            <a:off x="6416352" y="4486932"/>
            <a:ext cx="360040" cy="504056"/>
          </a:xfrm>
          <a:prstGeom prst="downArrow">
            <a:avLst/>
          </a:prstGeom>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سهم للأسفل 13"/>
          <p:cNvSpPr/>
          <p:nvPr/>
        </p:nvSpPr>
        <p:spPr>
          <a:xfrm>
            <a:off x="5976155" y="2276872"/>
            <a:ext cx="360040" cy="38235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5" name="رابط كسهم مستقيم 14"/>
          <p:cNvCxnSpPr/>
          <p:nvPr/>
        </p:nvCxnSpPr>
        <p:spPr>
          <a:xfrm>
            <a:off x="6210181" y="238124"/>
            <a:ext cx="0" cy="2907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رابط مستقيم 18"/>
          <p:cNvCxnSpPr/>
          <p:nvPr/>
        </p:nvCxnSpPr>
        <p:spPr>
          <a:xfrm>
            <a:off x="3275856" y="238124"/>
            <a:ext cx="0" cy="6287220"/>
          </a:xfrm>
          <a:prstGeom prst="line">
            <a:avLst/>
          </a:prstGeom>
        </p:spPr>
        <p:style>
          <a:lnRef idx="3">
            <a:schemeClr val="dk1"/>
          </a:lnRef>
          <a:fillRef idx="0">
            <a:schemeClr val="dk1"/>
          </a:fillRef>
          <a:effectRef idx="2">
            <a:schemeClr val="dk1"/>
          </a:effectRef>
          <a:fontRef idx="minor">
            <a:schemeClr val="tx1"/>
          </a:fontRef>
        </p:style>
      </p:cxnSp>
      <p:cxnSp>
        <p:nvCxnSpPr>
          <p:cNvPr id="22" name="رابط كسهم مستقيم 21"/>
          <p:cNvCxnSpPr/>
          <p:nvPr/>
        </p:nvCxnSpPr>
        <p:spPr>
          <a:xfrm>
            <a:off x="3275856" y="6525344"/>
            <a:ext cx="9898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رابط كسهم مستقيم 24"/>
          <p:cNvCxnSpPr/>
          <p:nvPr/>
        </p:nvCxnSpPr>
        <p:spPr>
          <a:xfrm>
            <a:off x="3275856" y="1304764"/>
            <a:ext cx="259228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رابط كسهم مستقيم 27"/>
          <p:cNvCxnSpPr/>
          <p:nvPr/>
        </p:nvCxnSpPr>
        <p:spPr>
          <a:xfrm>
            <a:off x="3275856" y="2407196"/>
            <a:ext cx="277230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53" name="رابط مستقيم 2052"/>
          <p:cNvCxnSpPr/>
          <p:nvPr/>
        </p:nvCxnSpPr>
        <p:spPr>
          <a:xfrm flipH="1">
            <a:off x="3275856" y="238124"/>
            <a:ext cx="2934325" cy="0"/>
          </a:xfrm>
          <a:prstGeom prst="line">
            <a:avLst/>
          </a:prstGeom>
        </p:spPr>
        <p:style>
          <a:lnRef idx="3">
            <a:schemeClr val="dk1"/>
          </a:lnRef>
          <a:fillRef idx="0">
            <a:schemeClr val="dk1"/>
          </a:fillRef>
          <a:effectRef idx="2">
            <a:schemeClr val="dk1"/>
          </a:effectRef>
          <a:fontRef idx="minor">
            <a:schemeClr val="tx1"/>
          </a:fontRef>
        </p:style>
      </p:cxnSp>
      <p:sp>
        <p:nvSpPr>
          <p:cNvPr id="2055" name="شكل بيضاوي 2054"/>
          <p:cNvSpPr/>
          <p:nvPr/>
        </p:nvSpPr>
        <p:spPr>
          <a:xfrm>
            <a:off x="7884368" y="476672"/>
            <a:ext cx="324036"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dirty="0" smtClean="0"/>
              <a:t>1</a:t>
            </a:r>
            <a:endParaRPr lang="en-US" dirty="0"/>
          </a:p>
        </p:txBody>
      </p:sp>
      <p:sp>
        <p:nvSpPr>
          <p:cNvPr id="2056" name="شكل بيضاوي 2055"/>
          <p:cNvSpPr/>
          <p:nvPr/>
        </p:nvSpPr>
        <p:spPr>
          <a:xfrm>
            <a:off x="8256593" y="1556792"/>
            <a:ext cx="347855" cy="2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dirty="0" smtClean="0"/>
              <a:t>2</a:t>
            </a:r>
            <a:endParaRPr lang="en-US" dirty="0"/>
          </a:p>
        </p:txBody>
      </p:sp>
      <p:sp>
        <p:nvSpPr>
          <p:cNvPr id="2057" name="شكل بيضاوي 2056"/>
          <p:cNvSpPr/>
          <p:nvPr/>
        </p:nvSpPr>
        <p:spPr>
          <a:xfrm>
            <a:off x="8208404" y="2852936"/>
            <a:ext cx="396044" cy="36004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dirty="0" smtClean="0"/>
              <a:t>3</a:t>
            </a:r>
            <a:endParaRPr lang="en-US" dirty="0"/>
          </a:p>
        </p:txBody>
      </p:sp>
      <p:sp>
        <p:nvSpPr>
          <p:cNvPr id="2058" name="شكل بيضاوي 2057"/>
          <p:cNvSpPr/>
          <p:nvPr/>
        </p:nvSpPr>
        <p:spPr>
          <a:xfrm>
            <a:off x="8046387" y="4077072"/>
            <a:ext cx="558062" cy="40986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dirty="0" smtClean="0"/>
              <a:t>4</a:t>
            </a:r>
            <a:endParaRPr lang="en-US" dirty="0"/>
          </a:p>
        </p:txBody>
      </p:sp>
      <p:sp>
        <p:nvSpPr>
          <p:cNvPr id="2059" name="شكل بيضاوي 2058"/>
          <p:cNvSpPr/>
          <p:nvPr/>
        </p:nvSpPr>
        <p:spPr>
          <a:xfrm>
            <a:off x="8046386" y="4990988"/>
            <a:ext cx="558062" cy="3822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dirty="0" smtClean="0"/>
              <a:t>5</a:t>
            </a:r>
            <a:endParaRPr lang="en-US" dirty="0"/>
          </a:p>
        </p:txBody>
      </p:sp>
      <p:sp>
        <p:nvSpPr>
          <p:cNvPr id="2060" name="شكل بيضاوي 2059"/>
          <p:cNvSpPr/>
          <p:nvPr/>
        </p:nvSpPr>
        <p:spPr>
          <a:xfrm>
            <a:off x="8325417" y="6077260"/>
            <a:ext cx="423047" cy="4480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dirty="0" smtClean="0"/>
              <a:t>6</a:t>
            </a:r>
            <a:endParaRPr lang="en-US" dirty="0"/>
          </a:p>
        </p:txBody>
      </p:sp>
      <p:sp>
        <p:nvSpPr>
          <p:cNvPr id="2061" name="مستطيل 2060"/>
          <p:cNvSpPr/>
          <p:nvPr/>
        </p:nvSpPr>
        <p:spPr>
          <a:xfrm rot="16200000">
            <a:off x="1295636" y="1664804"/>
            <a:ext cx="1825110" cy="88900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IQ" dirty="0" smtClean="0"/>
              <a:t>التغذية الراجعة </a:t>
            </a:r>
            <a:endParaRPr lang="en-US" dirty="0"/>
          </a:p>
        </p:txBody>
      </p:sp>
    </p:spTree>
    <p:extLst>
      <p:ext uri="{BB962C8B-B14F-4D97-AF65-F5344CB8AC3E}">
        <p14:creationId xmlns:p14="http://schemas.microsoft.com/office/powerpoint/2010/main" val="1356870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84976" cy="6678751"/>
          </a:xfrm>
          <a:prstGeom prst="rect">
            <a:avLst/>
          </a:prstGeom>
          <a:blipFill dpi="0" rotWithShape="1">
            <a:blip r:embed="rId2">
              <a:alphaModFix amt="24000"/>
            </a:blip>
            <a:srcRect/>
            <a:stretch>
              <a:fillRect/>
            </a:stretch>
          </a:blipFill>
        </p:spPr>
        <p:style>
          <a:lnRef idx="1">
            <a:schemeClr val="accent5"/>
          </a:lnRef>
          <a:fillRef idx="2">
            <a:schemeClr val="accent5"/>
          </a:fillRef>
          <a:effectRef idx="1">
            <a:schemeClr val="accent5"/>
          </a:effectRef>
          <a:fontRef idx="minor">
            <a:schemeClr val="dk1"/>
          </a:fontRef>
        </p:style>
        <p:txBody>
          <a:bodyPr wrap="square">
            <a:spAutoFit/>
          </a:bodyPr>
          <a:lstStyle/>
          <a:p>
            <a:r>
              <a:rPr lang="ar-IQ" sz="2800" b="1" dirty="0">
                <a:solidFill>
                  <a:srgbClr val="FF0000"/>
                </a:solidFill>
              </a:rPr>
              <a:t>نموذج </a:t>
            </a:r>
            <a:r>
              <a:rPr lang="ar-IQ" sz="2800" b="1" dirty="0" smtClean="0">
                <a:solidFill>
                  <a:srgbClr val="FF0000"/>
                </a:solidFill>
              </a:rPr>
              <a:t>عبد اللطيف الجزار المطور ( 2013) للتصميم التعليمي لتطوير بيئات التعلم الالكتروني :</a:t>
            </a:r>
            <a:endParaRPr lang="ar-IQ" sz="2800" b="1" dirty="0">
              <a:solidFill>
                <a:srgbClr val="FF0000"/>
              </a:solidFill>
            </a:endParaRPr>
          </a:p>
          <a:p>
            <a:r>
              <a:rPr lang="ar-IQ" sz="2800" b="1" dirty="0"/>
              <a:t>مراحل النموذج:</a:t>
            </a:r>
          </a:p>
          <a:p>
            <a:r>
              <a:rPr lang="ar-IQ" sz="2800" b="1" dirty="0" smtClean="0">
                <a:solidFill>
                  <a:srgbClr val="FF0000"/>
                </a:solidFill>
              </a:rPr>
              <a:t>1- مرحلة </a:t>
            </a:r>
            <a:r>
              <a:rPr lang="ar-IQ" sz="2800" b="1" dirty="0">
                <a:solidFill>
                  <a:srgbClr val="FF0000"/>
                </a:solidFill>
              </a:rPr>
              <a:t>التحليل </a:t>
            </a:r>
            <a:r>
              <a:rPr lang="en-US" sz="2800" b="1" dirty="0">
                <a:solidFill>
                  <a:srgbClr val="FF0000"/>
                </a:solidFill>
              </a:rPr>
              <a:t>ANALYSIS:</a:t>
            </a:r>
          </a:p>
          <a:p>
            <a:pPr marL="457200" indent="-457200">
              <a:buFontTx/>
              <a:buChar char="-"/>
            </a:pPr>
            <a:r>
              <a:rPr lang="ar-IQ" sz="2800" b="1" dirty="0" smtClean="0"/>
              <a:t>اعتماد </a:t>
            </a:r>
            <a:r>
              <a:rPr lang="ar-IQ" sz="2800" b="1" dirty="0"/>
              <a:t>أو وضع معايير التصميم التعليمي لبيئة التعليم الإلكتروني</a:t>
            </a:r>
            <a:r>
              <a:rPr lang="ar-IQ" sz="2800" b="1" dirty="0" smtClean="0"/>
              <a:t>.</a:t>
            </a:r>
          </a:p>
          <a:p>
            <a:endParaRPr lang="ar-IQ" sz="2800" b="1" dirty="0"/>
          </a:p>
          <a:p>
            <a:pPr marL="457200" indent="-457200">
              <a:buFontTx/>
              <a:buChar char="-"/>
            </a:pPr>
            <a:r>
              <a:rPr lang="ar-IQ" sz="2800" b="1" dirty="0" smtClean="0"/>
              <a:t>تحليل </a:t>
            </a:r>
            <a:r>
              <a:rPr lang="ar-IQ" sz="2800" b="1" dirty="0"/>
              <a:t>خصائص المتعلمين المستهدفين، والتعلم المسبق، والتعلم المتطلب، والمهارات المعلوماتية، المعرفية، والفعالة</a:t>
            </a:r>
            <a:r>
              <a:rPr lang="ar-IQ" sz="2800" b="1" dirty="0" smtClean="0"/>
              <a:t>.</a:t>
            </a:r>
          </a:p>
          <a:p>
            <a:endParaRPr lang="ar-IQ" sz="2800" b="1" dirty="0"/>
          </a:p>
          <a:p>
            <a:pPr marL="457200" indent="-457200">
              <a:buFontTx/>
              <a:buChar char="-"/>
            </a:pPr>
            <a:r>
              <a:rPr lang="ar-IQ" sz="2800" b="1" dirty="0" smtClean="0"/>
              <a:t>تحليل </a:t>
            </a:r>
            <a:r>
              <a:rPr lang="ar-IQ" sz="2800" b="1" dirty="0"/>
              <a:t>الاحتياجات التعليمية لبيئة التعلم الإلكتروني من خلال الاحتياجات المعيارية، وتحليل المحتوى، أو تقييم الاحتياجات</a:t>
            </a:r>
            <a:r>
              <a:rPr lang="ar-IQ" sz="2800" b="1" dirty="0" smtClean="0"/>
              <a:t>.</a:t>
            </a:r>
          </a:p>
          <a:p>
            <a:endParaRPr lang="ar-IQ" sz="2800" b="1" dirty="0"/>
          </a:p>
          <a:p>
            <a:r>
              <a:rPr lang="ar-IQ" sz="2800" b="1" dirty="0" smtClean="0"/>
              <a:t>- تحليل </a:t>
            </a:r>
            <a:r>
              <a:rPr lang="ar-IQ" sz="2800" b="1" dirty="0"/>
              <a:t>الموارد الرقمية المتاحة، ونظام إدارة التعلم </a:t>
            </a:r>
            <a:r>
              <a:rPr lang="en-US" sz="2800" b="1" dirty="0"/>
              <a:t>LMS، </a:t>
            </a:r>
            <a:r>
              <a:rPr lang="ar-IQ" sz="2800" b="1" dirty="0"/>
              <a:t>ونظام إدارة المحتوى التعليمي </a:t>
            </a:r>
            <a:r>
              <a:rPr lang="en-US" sz="2800" b="1" dirty="0"/>
              <a:t>LCMS، </a:t>
            </a:r>
            <a:r>
              <a:rPr lang="ar-IQ" sz="2800" b="1" dirty="0"/>
              <a:t>وكائنات التعلم المتاحة </a:t>
            </a:r>
            <a:r>
              <a:rPr lang="en-US" sz="2800" b="1" dirty="0"/>
              <a:t>LO ، </a:t>
            </a:r>
            <a:r>
              <a:rPr lang="ar-IQ" sz="2800" b="1" dirty="0"/>
              <a:t>والعقبات والقيود.</a:t>
            </a:r>
          </a:p>
          <a:p>
            <a:endParaRPr lang="ar-IQ" dirty="0"/>
          </a:p>
          <a:p>
            <a:r>
              <a:rPr lang="ar-IQ" dirty="0"/>
              <a:t> </a:t>
            </a:r>
            <a:endParaRPr lang="en-US" dirty="0"/>
          </a:p>
        </p:txBody>
      </p:sp>
    </p:spTree>
    <p:extLst>
      <p:ext uri="{BB962C8B-B14F-4D97-AF65-F5344CB8AC3E}">
        <p14:creationId xmlns:p14="http://schemas.microsoft.com/office/powerpoint/2010/main" val="3933139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784976" cy="6432530"/>
          </a:xfrm>
          <a:prstGeom prst="rect">
            <a:avLst/>
          </a:prstGeom>
          <a:blipFill>
            <a:blip r:embed="rId2">
              <a:alphaModFix amt="24000"/>
            </a:blip>
            <a:stretch>
              <a:fillRect/>
            </a:stretch>
          </a:blipFill>
        </p:spPr>
        <p:style>
          <a:lnRef idx="1">
            <a:schemeClr val="accent4"/>
          </a:lnRef>
          <a:fillRef idx="2">
            <a:schemeClr val="accent4"/>
          </a:fillRef>
          <a:effectRef idx="1">
            <a:schemeClr val="accent4"/>
          </a:effectRef>
          <a:fontRef idx="minor">
            <a:schemeClr val="dk1"/>
          </a:fontRef>
        </p:style>
        <p:txBody>
          <a:bodyPr wrap="square">
            <a:spAutoFit/>
          </a:bodyPr>
          <a:lstStyle/>
          <a:p>
            <a:r>
              <a:rPr lang="ar-IQ" sz="3200" b="1" dirty="0" smtClean="0">
                <a:solidFill>
                  <a:srgbClr val="FF0000"/>
                </a:solidFill>
              </a:rPr>
              <a:t>2- مرحلة </a:t>
            </a:r>
            <a:r>
              <a:rPr lang="ar-IQ" sz="3200" b="1" dirty="0">
                <a:solidFill>
                  <a:srgbClr val="FF0000"/>
                </a:solidFill>
              </a:rPr>
              <a:t>التصميم </a:t>
            </a:r>
            <a:r>
              <a:rPr lang="en-US" sz="3200" b="1" dirty="0">
                <a:solidFill>
                  <a:srgbClr val="FF0000"/>
                </a:solidFill>
              </a:rPr>
              <a:t>DESIGN</a:t>
            </a:r>
            <a:r>
              <a:rPr lang="en-US" sz="3200" b="1" dirty="0" smtClean="0">
                <a:solidFill>
                  <a:srgbClr val="FF0000"/>
                </a:solidFill>
              </a:rPr>
              <a:t>:</a:t>
            </a:r>
            <a:endParaRPr lang="en-US" sz="3200" b="1" dirty="0">
              <a:solidFill>
                <a:srgbClr val="FF0000"/>
              </a:solidFill>
            </a:endParaRPr>
          </a:p>
          <a:p>
            <a:r>
              <a:rPr lang="ar-IQ" sz="2000" b="1" dirty="0"/>
              <a:t>تصميم مكونات بيئة التعلم الإلكتروني:</a:t>
            </a:r>
          </a:p>
          <a:p>
            <a:r>
              <a:rPr lang="ar-IQ" sz="2000" b="1" dirty="0"/>
              <a:t>•       صياغة الأهداف التعليمية وفقا لتنسيق </a:t>
            </a:r>
            <a:r>
              <a:rPr lang="en-US" sz="2000" b="1" dirty="0"/>
              <a:t>ABCD (</a:t>
            </a:r>
            <a:r>
              <a:rPr lang="ar-IQ" sz="2000" b="1" dirty="0"/>
              <a:t>بالاعتماد على الاحتياجات)، وتحليل المدخلات والمخرجات وفقا لتسلسها الهرمي التعليمي.</a:t>
            </a:r>
          </a:p>
          <a:p>
            <a:r>
              <a:rPr lang="ar-IQ" sz="2000" b="1" dirty="0" smtClean="0"/>
              <a:t>-      </a:t>
            </a:r>
            <a:r>
              <a:rPr lang="ar-IQ" sz="2000" b="1" dirty="0"/>
              <a:t>تحديد عناصر المحتوى للكائنات التعليمية وتجميعها في دروس ووحدات.</a:t>
            </a:r>
          </a:p>
          <a:p>
            <a:r>
              <a:rPr lang="ar-IQ" sz="2000" b="1" dirty="0"/>
              <a:t>-</a:t>
            </a:r>
            <a:r>
              <a:rPr lang="ar-IQ" sz="2000" b="1" dirty="0" smtClean="0"/>
              <a:t>       </a:t>
            </a:r>
            <a:r>
              <a:rPr lang="ar-IQ" sz="2000" b="1" dirty="0"/>
              <a:t>تصممي التقييم والاختبارات: الاختبارات محكية المرجع، واختبارات الوحدات القبلية والبعدية.</a:t>
            </a:r>
          </a:p>
          <a:p>
            <a:r>
              <a:rPr lang="ar-IQ" sz="2000" b="1" dirty="0" smtClean="0"/>
              <a:t>-        </a:t>
            </a:r>
            <a:r>
              <a:rPr lang="ar-IQ" sz="2000" b="1" dirty="0"/>
              <a:t>تصميم خبرات التعلم: الموارد والأنشطة، وتفاعل المتعلمين بشكل شخصي أو جماعي، وفرص الدمج الممكن، وروابط ويب، ودور المعلم، لكل هدف.</a:t>
            </a:r>
          </a:p>
          <a:p>
            <a:r>
              <a:rPr lang="ar-IQ" sz="2000" b="1" dirty="0" smtClean="0"/>
              <a:t>-        </a:t>
            </a:r>
            <a:r>
              <a:rPr lang="ar-IQ" sz="2000" b="1" dirty="0"/>
              <a:t>اختيار عناصر الوسائط المتعددة البديلة لخبرات التعلم للمصادر والأنشطة بشكل نهائي.</a:t>
            </a:r>
          </a:p>
          <a:p>
            <a:r>
              <a:rPr lang="ar-IQ" sz="2000" b="1" dirty="0" smtClean="0"/>
              <a:t>-       </a:t>
            </a:r>
            <a:r>
              <a:rPr lang="ar-IQ" sz="2000" b="1" dirty="0"/>
              <a:t>تصميم الرسالة واللوحات القصصية </a:t>
            </a:r>
            <a:r>
              <a:rPr lang="en-US" sz="2000" b="1" dirty="0"/>
              <a:t>Storyboards </a:t>
            </a:r>
            <a:r>
              <a:rPr lang="ar-IQ" sz="2000" b="1" dirty="0"/>
              <a:t>للوسائط المصادر والأنشطة المختارة.</a:t>
            </a:r>
          </a:p>
          <a:p>
            <a:r>
              <a:rPr lang="ar-IQ" sz="2000" b="1" dirty="0" smtClean="0"/>
              <a:t>-       </a:t>
            </a:r>
            <a:r>
              <a:rPr lang="ar-IQ" sz="2000" b="1" dirty="0"/>
              <a:t>تصميم وسائل التنقل (الابحار)، ومتحكمات التعلم، وواجهة المتعلم.</a:t>
            </a:r>
          </a:p>
          <a:p>
            <a:r>
              <a:rPr lang="ar-IQ" sz="2000" b="1" dirty="0" smtClean="0"/>
              <a:t>-        </a:t>
            </a:r>
            <a:r>
              <a:rPr lang="ar-IQ" sz="2000" b="1" dirty="0"/>
              <a:t>تصميم التعلم / نماذج التعلم، وتصميم المتغيرات، ونظريات التعلم، وهياكل التعاون والتشارك، وبناء المحتوى، وفقا لنظام جاجنز ذو الأحداث الأربعة عشر </a:t>
            </a:r>
            <a:r>
              <a:rPr lang="en-US" sz="2000" b="1" dirty="0"/>
              <a:t>Gagne's [14] events، </a:t>
            </a:r>
            <a:r>
              <a:rPr lang="ar-IQ" sz="2000" b="1" dirty="0"/>
              <a:t>أو أي تصميم آخر.</a:t>
            </a:r>
          </a:p>
          <a:p>
            <a:r>
              <a:rPr lang="ar-IQ" sz="2000" b="1" dirty="0" smtClean="0"/>
              <a:t>-       </a:t>
            </a:r>
            <a:r>
              <a:rPr lang="ar-IQ" sz="2000" b="1" dirty="0"/>
              <a:t>تحديد وتصميم أدوات الاتصال المتزامنة والغير متزامنة داخل وخارج البيئة.</a:t>
            </a:r>
          </a:p>
          <a:p>
            <a:r>
              <a:rPr lang="ar-IQ" sz="2000" b="1" dirty="0" smtClean="0"/>
              <a:t>-       </a:t>
            </a:r>
            <a:r>
              <a:rPr lang="ar-IQ" sz="2000" b="1" dirty="0"/>
              <a:t>تصميم طريقة تسجيل المتعلمين، وإدارتهم، وتجميعهم، وتوفير نظام الدعم لهم. </a:t>
            </a:r>
            <a:endParaRPr lang="ar-IQ" sz="2000" b="1" dirty="0" smtClean="0"/>
          </a:p>
          <a:p>
            <a:r>
              <a:rPr lang="ar-IQ" sz="2000" b="1" dirty="0" smtClean="0"/>
              <a:t>-       تصميم </a:t>
            </a:r>
            <a:r>
              <a:rPr lang="ar-IQ" sz="2000" b="1" dirty="0"/>
              <a:t>معلومات ومكونات وأشكال بيئات التعلم الإلكتروني:</a:t>
            </a:r>
          </a:p>
          <a:p>
            <a:r>
              <a:rPr lang="ar-IQ" sz="2000" b="1" dirty="0" smtClean="0"/>
              <a:t>-       </a:t>
            </a:r>
            <a:r>
              <a:rPr lang="ar-IQ" sz="2000" b="1" dirty="0"/>
              <a:t>تصميم شكل المكونات، ووسائل الإبحار، الإرشادات والمساعدات، وفتح وإغلاق بيئة التعليم الإلكتروني.</a:t>
            </a:r>
          </a:p>
          <a:p>
            <a:r>
              <a:rPr lang="ar-IQ" sz="2000" b="1" dirty="0" smtClean="0"/>
              <a:t>-       </a:t>
            </a:r>
            <a:r>
              <a:rPr lang="ar-IQ" sz="2000" b="1" dirty="0"/>
              <a:t>تصميم المعلومات الأساسية: العلامات، والإطارات، والشعارات، وغيرها.</a:t>
            </a:r>
          </a:p>
          <a:p>
            <a:endParaRPr lang="ar-IQ" sz="2000" b="1" dirty="0"/>
          </a:p>
        </p:txBody>
      </p:sp>
    </p:spTree>
    <p:extLst>
      <p:ext uri="{BB962C8B-B14F-4D97-AF65-F5344CB8AC3E}">
        <p14:creationId xmlns:p14="http://schemas.microsoft.com/office/powerpoint/2010/main" val="420956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496944" cy="6555641"/>
          </a:xfrm>
          <a:prstGeom prst="rect">
            <a:avLst/>
          </a:prstGeom>
          <a:blipFill>
            <a:blip r:embed="rId2">
              <a:alphaModFix amt="24000"/>
            </a:blip>
            <a:stretch>
              <a:fillRect/>
            </a:stretch>
          </a:blipFill>
        </p:spPr>
        <p:txBody>
          <a:bodyPr wrap="square">
            <a:spAutoFit/>
          </a:bodyPr>
          <a:lstStyle/>
          <a:p>
            <a:r>
              <a:rPr lang="ar-IQ" sz="2800" b="1" dirty="0" smtClean="0">
                <a:solidFill>
                  <a:srgbClr val="FF0000"/>
                </a:solidFill>
              </a:rPr>
              <a:t>3- مرحلة </a:t>
            </a:r>
            <a:r>
              <a:rPr lang="ar-IQ" sz="2800" b="1" dirty="0">
                <a:solidFill>
                  <a:srgbClr val="FF0000"/>
                </a:solidFill>
              </a:rPr>
              <a:t>الإنشاء والإنتاج </a:t>
            </a:r>
            <a:r>
              <a:rPr lang="en-US" sz="2800" b="1" dirty="0">
                <a:solidFill>
                  <a:srgbClr val="FF0000"/>
                </a:solidFill>
              </a:rPr>
              <a:t>PRODUCTION AND CONSTRUCTION</a:t>
            </a:r>
            <a:r>
              <a:rPr lang="en-US" sz="2800" b="1" dirty="0" smtClean="0">
                <a:solidFill>
                  <a:srgbClr val="FF0000"/>
                </a:solidFill>
              </a:rPr>
              <a:t>:</a:t>
            </a:r>
            <a:endParaRPr lang="en-US" sz="2800" b="1" dirty="0">
              <a:solidFill>
                <a:srgbClr val="FF0000"/>
              </a:solidFill>
            </a:endParaRPr>
          </a:p>
          <a:p>
            <a:r>
              <a:rPr lang="ar-IQ" sz="2800" b="1" dirty="0"/>
              <a:t>إنتاج مكونات بيئة التعلم الإلكتروني:</a:t>
            </a:r>
          </a:p>
          <a:p>
            <a:r>
              <a:rPr lang="ar-IQ" sz="2800" b="1" dirty="0" smtClean="0"/>
              <a:t>-        </a:t>
            </a:r>
            <a:r>
              <a:rPr lang="ar-IQ" sz="2800" b="1" dirty="0"/>
              <a:t>الوصول / الحصول على الوسائط والمصادر، والأنشطة، وكائنات التعلم.</a:t>
            </a:r>
          </a:p>
          <a:p>
            <a:r>
              <a:rPr lang="ar-IQ" sz="2800" b="1" dirty="0" smtClean="0"/>
              <a:t>-       </a:t>
            </a:r>
            <a:r>
              <a:rPr lang="ar-IQ" sz="2800" b="1" dirty="0"/>
              <a:t>تعديل أ إنتاج الوسائط والمصادر، والأنشطة وغيرها من المكونات.</a:t>
            </a:r>
          </a:p>
          <a:p>
            <a:r>
              <a:rPr lang="ar-IQ" sz="2800" b="1" dirty="0" smtClean="0"/>
              <a:t>-        </a:t>
            </a:r>
            <a:r>
              <a:rPr lang="ar-IQ" sz="2800" b="1" dirty="0"/>
              <a:t>تحويل عناصر الوسائط إلى شكل رقمي، وتخزينها.</a:t>
            </a:r>
          </a:p>
          <a:p>
            <a:r>
              <a:rPr lang="ar-IQ" sz="2800" b="1" dirty="0" smtClean="0"/>
              <a:t>-       إنتاج </a:t>
            </a:r>
            <a:r>
              <a:rPr lang="ar-IQ" sz="2800" b="1" dirty="0"/>
              <a:t>معلومات بيئة التعلم الإلكتروني وشكل المكونات</a:t>
            </a:r>
          </a:p>
          <a:p>
            <a:r>
              <a:rPr lang="ar-IQ" sz="2800" b="1" dirty="0" smtClean="0"/>
              <a:t>-       إنتاج </a:t>
            </a:r>
            <a:r>
              <a:rPr lang="ar-IQ" sz="2800" b="1" dirty="0"/>
              <a:t>النموذج الأولي لبيئة التعلم الإلكتروني:</a:t>
            </a:r>
          </a:p>
          <a:p>
            <a:r>
              <a:rPr lang="ar-IQ" sz="2800" b="1" dirty="0" smtClean="0"/>
              <a:t>-        </a:t>
            </a:r>
            <a:r>
              <a:rPr lang="ar-IQ" sz="2800" b="1" dirty="0"/>
              <a:t>رفع أو ربط مكونات بيئة التعلم الإلكتروني، أو روابطها الخارجية.</a:t>
            </a:r>
          </a:p>
          <a:p>
            <a:r>
              <a:rPr lang="ar-IQ" sz="2800" b="1" dirty="0" smtClean="0"/>
              <a:t>-       </a:t>
            </a:r>
            <a:r>
              <a:rPr lang="ar-IQ" sz="2800" b="1" dirty="0"/>
              <a:t>إعداد الدروس والوحدات، ووسائل الاتصال، وتسجيل الطلاب والمجموعات.</a:t>
            </a:r>
          </a:p>
          <a:p>
            <a:r>
              <a:rPr lang="ar-IQ" sz="2800" b="1" dirty="0" smtClean="0"/>
              <a:t>-        </a:t>
            </a:r>
            <a:r>
              <a:rPr lang="ar-IQ" sz="2800" b="1" dirty="0"/>
              <a:t>إجراء تلخيص شامل/ تقييم نهائي لإنهاء التطوير التعليمي.</a:t>
            </a:r>
          </a:p>
        </p:txBody>
      </p:sp>
    </p:spTree>
    <p:extLst>
      <p:ext uri="{BB962C8B-B14F-4D97-AF65-F5344CB8AC3E}">
        <p14:creationId xmlns:p14="http://schemas.microsoft.com/office/powerpoint/2010/main" val="2496561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32656"/>
            <a:ext cx="8229600" cy="6120680"/>
          </a:xfrm>
          <a:blipFill>
            <a:blip r:embed="rId2">
              <a:alphaModFix amt="37000"/>
            </a:blip>
            <a:stretch>
              <a:fillRect/>
            </a:stretch>
          </a:blipFill>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ar-IQ" b="1" dirty="0" smtClean="0">
                <a:solidFill>
                  <a:srgbClr val="FF0000"/>
                </a:solidFill>
              </a:rPr>
              <a:t/>
            </a:r>
            <a:br>
              <a:rPr lang="ar-IQ" b="1" dirty="0" smtClean="0">
                <a:solidFill>
                  <a:srgbClr val="FF0000"/>
                </a:solidFill>
              </a:rPr>
            </a:br>
            <a:r>
              <a:rPr lang="ar-IQ" b="1" dirty="0">
                <a:solidFill>
                  <a:srgbClr val="FF0000"/>
                </a:solidFill>
              </a:rPr>
              <a:t/>
            </a:r>
            <a:br>
              <a:rPr lang="ar-IQ" b="1" dirty="0">
                <a:solidFill>
                  <a:srgbClr val="FF0000"/>
                </a:solidFill>
              </a:rPr>
            </a:br>
            <a:r>
              <a:rPr lang="ar-IQ" b="1" dirty="0" smtClean="0">
                <a:solidFill>
                  <a:srgbClr val="FF0000"/>
                </a:solidFill>
              </a:rPr>
              <a:t>2- الاسلوب التحليل الاجرائي للمهمة : </a:t>
            </a:r>
            <a:r>
              <a:rPr lang="ar-IQ" dirty="0" smtClean="0"/>
              <a:t/>
            </a:r>
            <a:br>
              <a:rPr lang="ar-IQ" dirty="0" smtClean="0"/>
            </a:br>
            <a:r>
              <a:rPr lang="ar-IQ" b="1" dirty="0" smtClean="0"/>
              <a:t>ويسمى بالاتجاه الخطي او المهارات الحركية ، بواسطة هذا الاسلوب يتم اختيار المهمة التعليمية ، ثم يسأل الفرد : هل تحتاج هذه المهمة الى مهارات حركية ؟ فاذا كان الجواب بالنفي انتقل الفرد الى خطوة تالية ، وهكذا .</a:t>
            </a:r>
            <a:br>
              <a:rPr lang="ar-IQ" b="1" dirty="0" smtClean="0"/>
            </a:br>
            <a:r>
              <a:rPr lang="ar-IQ" b="1" dirty="0" smtClean="0"/>
              <a:t>يقوم الفرد بتحديد المفاهيم والمبادئ ويرتبها ، ثم يراجع النتائج </a:t>
            </a:r>
            <a:r>
              <a:rPr lang="ar-IQ" dirty="0" smtClean="0"/>
              <a:t>. </a:t>
            </a:r>
            <a:br>
              <a:rPr lang="ar-IQ" dirty="0" smtClean="0"/>
            </a:br>
            <a:r>
              <a:rPr lang="ar-IQ" dirty="0"/>
              <a:t/>
            </a:r>
            <a:br>
              <a:rPr lang="ar-IQ" dirty="0"/>
            </a:br>
            <a:r>
              <a:rPr lang="ar-IQ" dirty="0" smtClean="0"/>
              <a:t/>
            </a:r>
            <a:br>
              <a:rPr lang="ar-IQ" dirty="0" smtClean="0"/>
            </a:br>
            <a:r>
              <a:rPr lang="ar-IQ" dirty="0"/>
              <a:t/>
            </a:r>
            <a:br>
              <a:rPr lang="ar-IQ" dirty="0"/>
            </a:br>
            <a:endParaRPr lang="en-US" dirty="0"/>
          </a:p>
        </p:txBody>
      </p:sp>
    </p:spTree>
    <p:extLst>
      <p:ext uri="{BB962C8B-B14F-4D97-AF65-F5344CB8AC3E}">
        <p14:creationId xmlns:p14="http://schemas.microsoft.com/office/powerpoint/2010/main" val="3103625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879" y="260648"/>
            <a:ext cx="8784976" cy="576465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15000"/>
              </a:lnSpc>
              <a:spcAft>
                <a:spcPts val="1000"/>
              </a:spcAft>
            </a:pPr>
            <a:r>
              <a:rPr lang="ar-IQ" sz="3200" b="1" dirty="0" smtClean="0">
                <a:solidFill>
                  <a:srgbClr val="FF0000"/>
                </a:solidFill>
                <a:ea typeface="Calibri"/>
              </a:rPr>
              <a:t>4- </a:t>
            </a:r>
            <a:r>
              <a:rPr lang="ar-SA" sz="3200" b="1" dirty="0" smtClean="0">
                <a:solidFill>
                  <a:srgbClr val="FF0000"/>
                </a:solidFill>
                <a:ea typeface="Calibri"/>
              </a:rPr>
              <a:t>مرحلة </a:t>
            </a:r>
            <a:r>
              <a:rPr lang="ar-SA" sz="3200" b="1" dirty="0">
                <a:solidFill>
                  <a:srgbClr val="FF0000"/>
                </a:solidFill>
                <a:ea typeface="Calibri"/>
              </a:rPr>
              <a:t>التقويم</a:t>
            </a:r>
            <a:r>
              <a:rPr lang="en-US" sz="3200" b="1" dirty="0">
                <a:solidFill>
                  <a:srgbClr val="FF0000"/>
                </a:solidFill>
                <a:ea typeface="Calibri"/>
                <a:cs typeface="Arial"/>
              </a:rPr>
              <a:t> EVALUATION:</a:t>
            </a:r>
          </a:p>
          <a:p>
            <a:pPr>
              <a:lnSpc>
                <a:spcPct val="115000"/>
              </a:lnSpc>
              <a:spcAft>
                <a:spcPts val="1000"/>
              </a:spcAft>
            </a:pPr>
            <a:r>
              <a:rPr lang="ar-IQ" sz="2400" b="1" dirty="0" smtClean="0">
                <a:ea typeface="Calibri"/>
                <a:cs typeface="Arial"/>
              </a:rPr>
              <a:t>-  </a:t>
            </a:r>
            <a:r>
              <a:rPr lang="ar-SA" sz="2800" b="1" dirty="0" smtClean="0">
                <a:ea typeface="Calibri"/>
              </a:rPr>
              <a:t>إجراء </a:t>
            </a:r>
            <a:r>
              <a:rPr lang="ar-SA" sz="2800" b="1" dirty="0">
                <a:ea typeface="Calibri"/>
              </a:rPr>
              <a:t>التقييم التكويني على مجموعات صغيرة أو بشكل فردي لتقييم بيئة التعلم الإلكتروني، والموافقة عليها وفقا للمعايير</a:t>
            </a:r>
            <a:r>
              <a:rPr lang="en-US" sz="2800" b="1" dirty="0">
                <a:ea typeface="Calibri"/>
                <a:cs typeface="Arial"/>
              </a:rPr>
              <a:t>.</a:t>
            </a:r>
          </a:p>
          <a:p>
            <a:pPr>
              <a:lnSpc>
                <a:spcPct val="115000"/>
              </a:lnSpc>
              <a:spcAft>
                <a:spcPts val="1000"/>
              </a:spcAft>
            </a:pPr>
            <a:r>
              <a:rPr lang="ar-IQ" sz="2800" b="1" dirty="0" smtClean="0">
                <a:ea typeface="Calibri"/>
                <a:cs typeface="Arial"/>
              </a:rPr>
              <a:t>-  </a:t>
            </a:r>
            <a:r>
              <a:rPr lang="ar-SA" sz="2800" b="1" dirty="0" smtClean="0">
                <a:ea typeface="Calibri"/>
              </a:rPr>
              <a:t>إجراء </a:t>
            </a:r>
            <a:r>
              <a:rPr lang="ar-SA" sz="2800" b="1" dirty="0">
                <a:ea typeface="Calibri"/>
              </a:rPr>
              <a:t>تقييم موسع نهائي لإنهاء التطوير التعليمي</a:t>
            </a:r>
            <a:r>
              <a:rPr lang="en-US" sz="2800" b="1" dirty="0" smtClean="0">
                <a:ea typeface="Calibri"/>
                <a:cs typeface="Arial"/>
              </a:rPr>
              <a:t>.</a:t>
            </a:r>
            <a:endParaRPr lang="en-US" sz="2800" b="1" dirty="0">
              <a:ea typeface="Calibri"/>
              <a:cs typeface="Arial"/>
            </a:endParaRPr>
          </a:p>
          <a:p>
            <a:pPr>
              <a:lnSpc>
                <a:spcPct val="115000"/>
              </a:lnSpc>
              <a:spcAft>
                <a:spcPts val="1000"/>
              </a:spcAft>
            </a:pPr>
            <a:r>
              <a:rPr lang="ar-IQ" sz="3200" b="1" dirty="0" smtClean="0">
                <a:solidFill>
                  <a:srgbClr val="FF0000"/>
                </a:solidFill>
                <a:ea typeface="Calibri"/>
              </a:rPr>
              <a:t>5- </a:t>
            </a:r>
            <a:r>
              <a:rPr lang="ar-SA" sz="3200" b="1" dirty="0" smtClean="0">
                <a:solidFill>
                  <a:srgbClr val="FF0000"/>
                </a:solidFill>
                <a:ea typeface="Calibri"/>
              </a:rPr>
              <a:t>مرحلة </a:t>
            </a:r>
            <a:r>
              <a:rPr lang="ar-SA" sz="3200" b="1" dirty="0">
                <a:solidFill>
                  <a:srgbClr val="FF0000"/>
                </a:solidFill>
                <a:ea typeface="Calibri"/>
              </a:rPr>
              <a:t>الاستخدام</a:t>
            </a:r>
            <a:r>
              <a:rPr lang="en-US" sz="3200" b="1" dirty="0">
                <a:solidFill>
                  <a:srgbClr val="FF0000"/>
                </a:solidFill>
                <a:ea typeface="Calibri"/>
                <a:cs typeface="Arial"/>
              </a:rPr>
              <a:t> USE:</a:t>
            </a:r>
          </a:p>
          <a:p>
            <a:pPr>
              <a:lnSpc>
                <a:spcPct val="115000"/>
              </a:lnSpc>
              <a:spcAft>
                <a:spcPts val="1000"/>
              </a:spcAft>
            </a:pPr>
            <a:r>
              <a:rPr lang="ar-IQ" sz="2800" b="1" dirty="0" smtClean="0">
                <a:ea typeface="Calibri"/>
                <a:cs typeface="Arial"/>
              </a:rPr>
              <a:t>- </a:t>
            </a:r>
            <a:r>
              <a:rPr lang="ar-SA" sz="2800" b="1" dirty="0" smtClean="0">
                <a:ea typeface="Calibri"/>
              </a:rPr>
              <a:t>الاستخدام </a:t>
            </a:r>
            <a:r>
              <a:rPr lang="ar-SA" sz="2800" b="1" dirty="0">
                <a:ea typeface="Calibri"/>
              </a:rPr>
              <a:t>المداني والتنفيذ الكامل لبيئة التعلم الإلكتروني</a:t>
            </a:r>
            <a:r>
              <a:rPr lang="en-US" sz="2800" b="1" dirty="0">
                <a:ea typeface="Calibri"/>
                <a:cs typeface="Arial"/>
              </a:rPr>
              <a:t>.</a:t>
            </a:r>
          </a:p>
          <a:p>
            <a:pPr>
              <a:lnSpc>
                <a:spcPct val="115000"/>
              </a:lnSpc>
              <a:spcAft>
                <a:spcPts val="1000"/>
              </a:spcAft>
            </a:pPr>
            <a:r>
              <a:rPr lang="ar-IQ" sz="2800" b="1" dirty="0" smtClean="0">
                <a:ea typeface="Calibri"/>
                <a:cs typeface="Arial"/>
              </a:rPr>
              <a:t>- </a:t>
            </a:r>
            <a:r>
              <a:rPr lang="en-US" sz="2800" b="1" dirty="0" smtClean="0">
                <a:ea typeface="Calibri"/>
                <a:cs typeface="Arial"/>
              </a:rPr>
              <a:t>       </a:t>
            </a:r>
            <a:r>
              <a:rPr lang="ar-SA" sz="2800" b="1" dirty="0">
                <a:ea typeface="Calibri"/>
              </a:rPr>
              <a:t>الرصد المستمر، والدعم، والتطوير لبيئة التعلم الإلكتروني</a:t>
            </a:r>
            <a:r>
              <a:rPr lang="en-US" sz="2800" b="1" dirty="0" smtClean="0">
                <a:ea typeface="Calibri"/>
                <a:cs typeface="Arial"/>
              </a:rPr>
              <a:t>.</a:t>
            </a:r>
            <a:endParaRPr lang="en-US" sz="2800" b="1" dirty="0">
              <a:ea typeface="Calibri"/>
              <a:cs typeface="Arial"/>
            </a:endParaRPr>
          </a:p>
          <a:p>
            <a:r>
              <a:rPr lang="ar-SA" sz="2800" b="1" dirty="0">
                <a:ea typeface="Calibri"/>
              </a:rPr>
              <a:t>وتتم متابعة ومراجعة كافة الخطوات السابقة عن طريق التغذية الراجعة</a:t>
            </a:r>
            <a:r>
              <a:rPr lang="en-US" sz="2800" b="1" dirty="0">
                <a:ea typeface="Calibri"/>
                <a:cs typeface="Arial"/>
              </a:rPr>
              <a:t> Feedback</a:t>
            </a:r>
            <a:r>
              <a:rPr lang="ar-SA" sz="2800" b="1" dirty="0">
                <a:ea typeface="Calibri"/>
              </a:rPr>
              <a:t>، والمراجعة</a:t>
            </a:r>
            <a:r>
              <a:rPr lang="en-US" sz="2800" b="1" dirty="0">
                <a:ea typeface="Calibri"/>
                <a:cs typeface="Arial"/>
              </a:rPr>
              <a:t> Revision</a:t>
            </a:r>
            <a:r>
              <a:rPr lang="ar-SA" sz="2800" b="1" dirty="0">
                <a:ea typeface="Calibri"/>
              </a:rPr>
              <a:t>، والتعديل</a:t>
            </a:r>
            <a:r>
              <a:rPr lang="en-US" sz="2800" b="1" dirty="0">
                <a:ea typeface="Calibri"/>
                <a:cs typeface="Arial"/>
              </a:rPr>
              <a:t> Modification </a:t>
            </a:r>
            <a:r>
              <a:rPr lang="ar-SA" sz="2800" b="1" dirty="0">
                <a:ea typeface="Calibri"/>
              </a:rPr>
              <a:t>، والمعايير</a:t>
            </a:r>
            <a:r>
              <a:rPr lang="en-US" sz="2800" b="1" dirty="0">
                <a:ea typeface="Calibri"/>
                <a:cs typeface="Arial"/>
              </a:rPr>
              <a:t> Standards</a:t>
            </a:r>
            <a:endParaRPr lang="en-US" sz="2800" b="1" dirty="0"/>
          </a:p>
        </p:txBody>
      </p:sp>
    </p:spTree>
    <p:extLst>
      <p:ext uri="{BB962C8B-B14F-4D97-AF65-F5344CB8AC3E}">
        <p14:creationId xmlns:p14="http://schemas.microsoft.com/office/powerpoint/2010/main" val="4087462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rot="16200000">
            <a:off x="8159412" y="273636"/>
            <a:ext cx="746056"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sz="1200" dirty="0" smtClean="0"/>
              <a:t>التحليل</a:t>
            </a:r>
            <a:endParaRPr lang="en-US" sz="1200" dirty="0" smtClean="0"/>
          </a:p>
          <a:p>
            <a:pPr algn="ctr"/>
            <a:r>
              <a:rPr lang="en-US" sz="1200" dirty="0" err="1" smtClean="0"/>
              <a:t>Analysrs</a:t>
            </a:r>
            <a:endParaRPr lang="en-US" sz="1200" dirty="0"/>
          </a:p>
        </p:txBody>
      </p:sp>
      <p:sp>
        <p:nvSpPr>
          <p:cNvPr id="3" name="مستطيل 2"/>
          <p:cNvSpPr/>
          <p:nvPr/>
        </p:nvSpPr>
        <p:spPr>
          <a:xfrm>
            <a:off x="2267744" y="116632"/>
            <a:ext cx="5688672" cy="792088"/>
          </a:xfrm>
          <a:prstGeom prst="rect">
            <a:avLst/>
          </a:prstGeom>
          <a:blipFill>
            <a:blip r:embed="rId3">
              <a:alphaModFix amt="24000"/>
            </a:blip>
            <a:stretch>
              <a:fillRect/>
            </a:stretch>
          </a:blipFill>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Tx/>
              <a:buChar char="-"/>
            </a:pPr>
            <a:endParaRPr lang="ar-IQ" sz="1400" dirty="0" smtClean="0">
              <a:solidFill>
                <a:srgbClr val="FF0000"/>
              </a:solidFill>
            </a:endParaRPr>
          </a:p>
          <a:p>
            <a:pPr marL="285750" indent="-285750">
              <a:buFontTx/>
              <a:buChar char="-"/>
            </a:pPr>
            <a:r>
              <a:rPr lang="ar-IQ" sz="1000" b="1" dirty="0" smtClean="0">
                <a:solidFill>
                  <a:srgbClr val="FF0000"/>
                </a:solidFill>
              </a:rPr>
              <a:t>اعتماد او وضع معايير التصميم التعليمي لبيئة التعليم الالكتروني .</a:t>
            </a:r>
          </a:p>
          <a:p>
            <a:pPr marL="285750" indent="-285750">
              <a:buFontTx/>
              <a:buChar char="-"/>
            </a:pPr>
            <a:r>
              <a:rPr lang="ar-IQ" sz="1000" b="1" dirty="0" smtClean="0"/>
              <a:t>تحليل الخصائص المتعلمين المستهدفين ، والتعلم المسبق ، والتعلم المتطلب ، والمهارات المعلوماتية ، والمعرفية ، والفعالة .</a:t>
            </a:r>
          </a:p>
          <a:p>
            <a:pPr marL="285750" indent="-285750">
              <a:buFontTx/>
              <a:buChar char="-"/>
            </a:pPr>
            <a:r>
              <a:rPr lang="ar-IQ" sz="1000" b="1" dirty="0" smtClean="0"/>
              <a:t>تحليل الاحتياجات التعليمية لبيئة الكترونية من خلال الاحتياجات المعيارية ، وتحليل المحتوى ، وتقييم الاحتياجات .</a:t>
            </a:r>
          </a:p>
          <a:p>
            <a:pPr marL="285750" indent="-285750">
              <a:buFontTx/>
              <a:buChar char="-"/>
            </a:pPr>
            <a:r>
              <a:rPr lang="ar-IQ" sz="1000" b="1" dirty="0" smtClean="0"/>
              <a:t>تحليل الموارد الرقمية المقام ، نظام ادارة التعلم ، ونظام ادارة المحتوى التعليمي ، وكائنات التعلم المقام ، والتقنيات والقيود. </a:t>
            </a:r>
          </a:p>
          <a:p>
            <a:pPr marL="285750" indent="-285750" algn="ctr">
              <a:buFontTx/>
              <a:buChar char="-"/>
            </a:pPr>
            <a:endParaRPr lang="en-US" dirty="0"/>
          </a:p>
        </p:txBody>
      </p:sp>
      <p:sp>
        <p:nvSpPr>
          <p:cNvPr id="4" name="مستطيل 3"/>
          <p:cNvSpPr/>
          <p:nvPr/>
        </p:nvSpPr>
        <p:spPr>
          <a:xfrm>
            <a:off x="2251760" y="934696"/>
            <a:ext cx="5704656" cy="2422296"/>
          </a:xfrm>
          <a:prstGeom prst="rect">
            <a:avLst/>
          </a:prstGeom>
          <a:blipFill>
            <a:blip r:embed="rId3">
              <a:alphaModFix amt="24000"/>
            </a:blip>
            <a:stretch>
              <a:fillRect/>
            </a:stretch>
          </a:blipFill>
        </p:spPr>
        <p:style>
          <a:lnRef idx="1">
            <a:schemeClr val="accent5"/>
          </a:lnRef>
          <a:fillRef idx="2">
            <a:schemeClr val="accent5"/>
          </a:fillRef>
          <a:effectRef idx="1">
            <a:schemeClr val="accent5"/>
          </a:effectRef>
          <a:fontRef idx="minor">
            <a:schemeClr val="dk1"/>
          </a:fontRef>
        </p:style>
        <p:txBody>
          <a:bodyPr rtlCol="0" anchor="ctr"/>
          <a:lstStyle/>
          <a:p>
            <a:r>
              <a:rPr lang="ar-IQ" sz="1000" b="1" dirty="0" smtClean="0">
                <a:solidFill>
                  <a:srgbClr val="FF0000"/>
                </a:solidFill>
              </a:rPr>
              <a:t>تصميم مكونات بيئة الالكتروني </a:t>
            </a:r>
          </a:p>
          <a:p>
            <a:pPr marL="285750" indent="-285750">
              <a:buFontTx/>
              <a:buChar char="-"/>
            </a:pPr>
            <a:r>
              <a:rPr lang="ar-IQ" sz="1000" b="1" dirty="0" smtClean="0"/>
              <a:t>صياغة الاهداف التعليمية وفق التنسيق </a:t>
            </a:r>
            <a:r>
              <a:rPr lang="en-US" sz="1000" b="1" dirty="0" smtClean="0"/>
              <a:t>ABCD</a:t>
            </a:r>
            <a:r>
              <a:rPr lang="ar-IQ" sz="1000" b="1" dirty="0" smtClean="0"/>
              <a:t> ( الاعتماد على الاحتياجات ) وتحليل المدخلات والمخرجات وفقا لتسلسها وفقا لتسلسها الهرمي التعليمي .</a:t>
            </a:r>
          </a:p>
          <a:p>
            <a:pPr marL="285750" indent="-285750">
              <a:buFontTx/>
              <a:buChar char="-"/>
            </a:pPr>
            <a:r>
              <a:rPr lang="ar-IQ" sz="1000" b="1" dirty="0" smtClean="0"/>
              <a:t>تحديد عناصر المحتوى للكائنات التعليمية وتجميعها في دروس ووحدات .</a:t>
            </a:r>
          </a:p>
          <a:p>
            <a:pPr marL="285750" indent="-285750">
              <a:buFontTx/>
              <a:buChar char="-"/>
            </a:pPr>
            <a:r>
              <a:rPr lang="ar-IQ" sz="1000" b="1" dirty="0" smtClean="0"/>
              <a:t>تصممي التقييم والاختبارات : الموارد والانشطة ، وتفاعل المتعلمين بشكل شخصي او جماعي ، وحرص الدمج الممكن ، وربط ويب ، ودور المعلم ، وكل الاحداث .</a:t>
            </a:r>
          </a:p>
          <a:p>
            <a:pPr marL="285750" indent="-285750">
              <a:buFontTx/>
              <a:buChar char="-"/>
            </a:pPr>
            <a:r>
              <a:rPr lang="ar-IQ" sz="1000" b="1" dirty="0" smtClean="0"/>
              <a:t>اختبار عناصر الوسائط المتعددة البديلة لخبرات التعلم للمصادر والانشطة بشكل نهائي .</a:t>
            </a:r>
          </a:p>
          <a:p>
            <a:pPr marL="285750" indent="-285750">
              <a:buFontTx/>
              <a:buChar char="-"/>
            </a:pPr>
            <a:r>
              <a:rPr lang="ar-IQ" sz="1000" b="1" dirty="0" smtClean="0"/>
              <a:t>تصميم الرسالة واللوحات القصصية </a:t>
            </a:r>
            <a:r>
              <a:rPr lang="en-US" sz="1000" b="1" dirty="0" smtClean="0"/>
              <a:t>Storyboards</a:t>
            </a:r>
            <a:r>
              <a:rPr lang="ar-IQ" sz="1000" b="1" dirty="0" smtClean="0"/>
              <a:t> لوسائط المصادر والانشطة المختارة .</a:t>
            </a:r>
          </a:p>
          <a:p>
            <a:pPr marL="285750" indent="-285750">
              <a:buFontTx/>
              <a:buChar char="-"/>
            </a:pPr>
            <a:r>
              <a:rPr lang="ar-IQ" sz="1000" b="1" dirty="0" smtClean="0"/>
              <a:t>تصميم التعلم / نماذج التعلم ، وتصميم المثيرات ، ونظريات التعلم ، وهياكل التعاون والتشارك ، وبناء المحتوى ، وفقا لنظام جاجنز ذو الأحداث الاربعة عشر ، او اي تصميم اخر .</a:t>
            </a:r>
          </a:p>
          <a:p>
            <a:pPr marL="285750" indent="-285750">
              <a:buFontTx/>
              <a:buChar char="-"/>
            </a:pPr>
            <a:r>
              <a:rPr lang="ar-IQ" sz="1000" b="1" dirty="0" smtClean="0"/>
              <a:t>تحديد وتصميم ادوات الاتصال المتزامنة والغير متزامنة داخل وخارج البيئة .</a:t>
            </a:r>
          </a:p>
          <a:p>
            <a:pPr marL="285750" indent="-285750">
              <a:buFontTx/>
              <a:buChar char="-"/>
            </a:pPr>
            <a:r>
              <a:rPr lang="ar-IQ" sz="1000" b="1" dirty="0" smtClean="0"/>
              <a:t>تصميم طريقة تسجيل المتعلمين وادارتهم ، وتجميعهم وتوفير نظام الدعم لهم </a:t>
            </a:r>
          </a:p>
          <a:p>
            <a:r>
              <a:rPr lang="ar-IQ" sz="1000" b="1" dirty="0" smtClean="0"/>
              <a:t>*    </a:t>
            </a:r>
            <a:r>
              <a:rPr lang="ar-IQ" sz="1000" b="1" dirty="0" smtClean="0">
                <a:solidFill>
                  <a:srgbClr val="FF0000"/>
                </a:solidFill>
              </a:rPr>
              <a:t>تصميم  معلومات ومكونات واشكال بيئات التعلم الالكتروني :</a:t>
            </a:r>
          </a:p>
          <a:p>
            <a:pPr marL="285750" indent="-285750">
              <a:buFontTx/>
              <a:buChar char="-"/>
            </a:pPr>
            <a:r>
              <a:rPr lang="ar-IQ" sz="1000" b="1" dirty="0" smtClean="0"/>
              <a:t>تصميم شكل المكونات ووسائل الانجاز ، والارشادات، والمساعدات ، وفتح واغلاق بيئة التعلم الالكتروني .</a:t>
            </a:r>
          </a:p>
          <a:p>
            <a:pPr marL="285750" indent="-285750">
              <a:buFontTx/>
              <a:buChar char="-"/>
            </a:pPr>
            <a:r>
              <a:rPr lang="ar-IQ" sz="1000" b="1" dirty="0" smtClean="0"/>
              <a:t>تصميم المعلومات الاساسية والاطارات ، والشعارات وغيرها .</a:t>
            </a:r>
          </a:p>
        </p:txBody>
      </p:sp>
      <p:sp>
        <p:nvSpPr>
          <p:cNvPr id="5" name="مستطيل 4"/>
          <p:cNvSpPr/>
          <p:nvPr/>
        </p:nvSpPr>
        <p:spPr>
          <a:xfrm rot="16200000">
            <a:off x="7494216" y="1958728"/>
            <a:ext cx="2076448"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dirty="0" smtClean="0"/>
              <a:t>التصميم</a:t>
            </a:r>
            <a:endParaRPr lang="en-US" dirty="0"/>
          </a:p>
        </p:txBody>
      </p:sp>
      <p:sp>
        <p:nvSpPr>
          <p:cNvPr id="6" name="مستطيل 5"/>
          <p:cNvSpPr/>
          <p:nvPr/>
        </p:nvSpPr>
        <p:spPr>
          <a:xfrm>
            <a:off x="2233380" y="3374994"/>
            <a:ext cx="5723036" cy="1224136"/>
          </a:xfrm>
          <a:prstGeom prst="rect">
            <a:avLst/>
          </a:prstGeom>
          <a:blipFill>
            <a:blip r:embed="rId3">
              <a:alphaModFix amt="24000"/>
            </a:blip>
            <a:stretch>
              <a:fillRect/>
            </a:stretch>
          </a:blip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ar-IQ" sz="1000" dirty="0" smtClean="0"/>
          </a:p>
          <a:p>
            <a:pPr algn="ctr"/>
            <a:endParaRPr lang="ar-IQ" sz="1000" dirty="0"/>
          </a:p>
          <a:p>
            <a:pPr algn="ctr"/>
            <a:endParaRPr lang="ar-IQ" sz="1000" dirty="0" smtClean="0"/>
          </a:p>
          <a:p>
            <a:pPr algn="ctr"/>
            <a:endParaRPr lang="ar-IQ" sz="1000" dirty="0"/>
          </a:p>
          <a:p>
            <a:pPr algn="ctr"/>
            <a:endParaRPr lang="ar-IQ" sz="1000" b="1" dirty="0" smtClean="0"/>
          </a:p>
          <a:p>
            <a:r>
              <a:rPr lang="ar-IQ" sz="1000" b="1" dirty="0" smtClean="0">
                <a:solidFill>
                  <a:srgbClr val="FF0000"/>
                </a:solidFill>
              </a:rPr>
              <a:t>انتاج مكونات بيئة التعلم الالكتروني :</a:t>
            </a:r>
          </a:p>
          <a:p>
            <a:pPr marL="171450" indent="-171450">
              <a:buFontTx/>
              <a:buChar char="-"/>
            </a:pPr>
            <a:r>
              <a:rPr lang="ar-IQ" sz="1000" b="1" dirty="0" smtClean="0"/>
              <a:t>الوصول / الحصول على الوسائط والمصادر ، والانشطة ، وكائنات التعلم .</a:t>
            </a:r>
          </a:p>
          <a:p>
            <a:pPr marL="171450" indent="-171450">
              <a:buFontTx/>
              <a:buChar char="-"/>
            </a:pPr>
            <a:r>
              <a:rPr lang="ar-IQ" sz="1000" b="1" dirty="0" smtClean="0"/>
              <a:t>تعديل / انتاج الوسائط والمصادر والانشطة وغيرها من المكونات .</a:t>
            </a:r>
          </a:p>
          <a:p>
            <a:pPr marL="171450" indent="-171450">
              <a:buFontTx/>
              <a:buChar char="-"/>
            </a:pPr>
            <a:r>
              <a:rPr lang="ar-IQ" sz="1000" b="1" dirty="0" smtClean="0"/>
              <a:t>تحويل عناصر الى شكل رقمي وتخزينها .</a:t>
            </a:r>
          </a:p>
          <a:p>
            <a:r>
              <a:rPr lang="ar-IQ" sz="1000" b="1" dirty="0" smtClean="0"/>
              <a:t>انتاج مكونات بيئة التعلم الالكترونية وشكل المكونات .</a:t>
            </a:r>
          </a:p>
          <a:p>
            <a:r>
              <a:rPr lang="ar-IQ" sz="1000" b="1" dirty="0" smtClean="0"/>
              <a:t>انتاج النموذج الاولي لبيئة التعلم الالكترونية : 1- رفع او ربط مكونات بيئة التعلم الالكتروني ، او روابطها الخارجية .2- اعداد الدروس الوحدات ووسائل الاتصال ، وتسجيل الطلاب.  3- اجراء تلخيص شامل / تقييم نهائي لأنهاء التطوير التعليمي . </a:t>
            </a:r>
          </a:p>
          <a:p>
            <a:endParaRPr lang="ar-IQ" sz="1000" dirty="0" smtClean="0"/>
          </a:p>
          <a:p>
            <a:pPr algn="ctr"/>
            <a:endParaRPr lang="ar-IQ" sz="1000" dirty="0"/>
          </a:p>
          <a:p>
            <a:pPr algn="ctr"/>
            <a:endParaRPr lang="ar-IQ" sz="1000" dirty="0" smtClean="0"/>
          </a:p>
          <a:p>
            <a:pPr algn="ctr"/>
            <a:endParaRPr lang="ar-IQ" sz="1000" dirty="0"/>
          </a:p>
          <a:p>
            <a:pPr algn="ctr"/>
            <a:endParaRPr lang="ar-IQ" sz="1000" dirty="0" smtClean="0"/>
          </a:p>
          <a:p>
            <a:pPr marL="171450" indent="-171450" algn="ctr">
              <a:buFontTx/>
              <a:buChar char="-"/>
            </a:pPr>
            <a:endParaRPr lang="en-US" sz="1000" dirty="0"/>
          </a:p>
        </p:txBody>
      </p:sp>
      <p:sp>
        <p:nvSpPr>
          <p:cNvPr id="7" name="مستطيل 6"/>
          <p:cNvSpPr/>
          <p:nvPr/>
        </p:nvSpPr>
        <p:spPr>
          <a:xfrm>
            <a:off x="2231560" y="4653136"/>
            <a:ext cx="5688674"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ar-IQ" sz="1400" b="1" dirty="0" smtClean="0"/>
              <a:t>1- اجراء التقييم التكويني على مجموعات صغيرة او بشكل فردي لتقييم التعلم الالكتروني ، والموافقة عليها وفقا للمعايير .</a:t>
            </a:r>
          </a:p>
          <a:p>
            <a:r>
              <a:rPr lang="ar-IQ" sz="1400" b="1" dirty="0" smtClean="0"/>
              <a:t>2- اجراء تقييم موسع نهائي </a:t>
            </a:r>
            <a:r>
              <a:rPr lang="ar-IQ" sz="1400" b="1" dirty="0" err="1" smtClean="0"/>
              <a:t>لانهاء</a:t>
            </a:r>
            <a:r>
              <a:rPr lang="ar-IQ" sz="1400" b="1" dirty="0" smtClean="0"/>
              <a:t> التطور التعليمي .</a:t>
            </a:r>
            <a:endParaRPr lang="en-US" sz="1400" b="1" dirty="0"/>
          </a:p>
        </p:txBody>
      </p:sp>
      <p:sp>
        <p:nvSpPr>
          <p:cNvPr id="8" name="مستطيل 7"/>
          <p:cNvSpPr/>
          <p:nvPr/>
        </p:nvSpPr>
        <p:spPr>
          <a:xfrm>
            <a:off x="2200480" y="5580187"/>
            <a:ext cx="5688674" cy="936104"/>
          </a:xfrm>
          <a:prstGeom prst="rect">
            <a:avLst/>
          </a:prstGeom>
          <a:blipFill>
            <a:blip r:embed="rId3">
              <a:alphaModFix amt="24000"/>
            </a:blip>
            <a:stretch>
              <a:fillRect/>
            </a:stretch>
          </a:blipFill>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Tx/>
              <a:buChar char="-"/>
            </a:pPr>
            <a:r>
              <a:rPr lang="ar-IQ" b="1" dirty="0" smtClean="0"/>
              <a:t>الاستخدام الميداني والتنفيذ لبيئة التعلم الالكتروني .</a:t>
            </a:r>
          </a:p>
          <a:p>
            <a:pPr marL="285750" indent="-285750">
              <a:buFontTx/>
              <a:buChar char="-"/>
            </a:pPr>
            <a:r>
              <a:rPr lang="ar-IQ" b="1" dirty="0" smtClean="0"/>
              <a:t>الرصد المستر ، والدعم ، والتطوير لبيئة التعلم الالكتروني </a:t>
            </a:r>
            <a:r>
              <a:rPr lang="ar-IQ" dirty="0" smtClean="0"/>
              <a:t>.</a:t>
            </a:r>
            <a:endParaRPr lang="en-US" dirty="0"/>
          </a:p>
        </p:txBody>
      </p:sp>
      <p:sp>
        <p:nvSpPr>
          <p:cNvPr id="9" name="مستطيل 8"/>
          <p:cNvSpPr/>
          <p:nvPr/>
        </p:nvSpPr>
        <p:spPr>
          <a:xfrm rot="16200000">
            <a:off x="-2308234" y="2964297"/>
            <a:ext cx="6408712" cy="713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ar-IQ" dirty="0"/>
              <a:t> </a:t>
            </a:r>
            <a:r>
              <a:rPr lang="ar-IQ" dirty="0" smtClean="0"/>
              <a:t>                                           المراجعة، التعديل ، المعايير                                                                          التغذية الراجعة                                                                                                 </a:t>
            </a:r>
            <a:endParaRPr lang="en-US" dirty="0"/>
          </a:p>
        </p:txBody>
      </p:sp>
      <p:sp>
        <p:nvSpPr>
          <p:cNvPr id="11" name="مستطيل 10"/>
          <p:cNvSpPr/>
          <p:nvPr/>
        </p:nvSpPr>
        <p:spPr>
          <a:xfrm rot="16200000">
            <a:off x="7938374" y="3627022"/>
            <a:ext cx="1332148"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dirty="0" err="1" smtClean="0"/>
              <a:t>الانشاءوالانتاج</a:t>
            </a:r>
            <a:endParaRPr lang="en-US" dirty="0"/>
          </a:p>
        </p:txBody>
      </p:sp>
      <p:sp>
        <p:nvSpPr>
          <p:cNvPr id="13" name="مستطيل 12"/>
          <p:cNvSpPr/>
          <p:nvPr/>
        </p:nvSpPr>
        <p:spPr>
          <a:xfrm rot="16200000">
            <a:off x="8161425" y="4773986"/>
            <a:ext cx="720080" cy="5980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dirty="0" smtClean="0"/>
              <a:t>التقويم </a:t>
            </a:r>
            <a:endParaRPr lang="en-US" dirty="0"/>
          </a:p>
        </p:txBody>
      </p:sp>
      <p:sp>
        <p:nvSpPr>
          <p:cNvPr id="14" name="مستطيل 13"/>
          <p:cNvSpPr/>
          <p:nvPr/>
        </p:nvSpPr>
        <p:spPr>
          <a:xfrm rot="16367883">
            <a:off x="8065974" y="5773925"/>
            <a:ext cx="934278" cy="5736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dirty="0" smtClean="0"/>
              <a:t>الاستخدام </a:t>
            </a:r>
            <a:endParaRPr lang="en-US" dirty="0"/>
          </a:p>
        </p:txBody>
      </p:sp>
      <p:sp>
        <p:nvSpPr>
          <p:cNvPr id="15" name="سهم إلى اليسار واليمين 14"/>
          <p:cNvSpPr/>
          <p:nvPr/>
        </p:nvSpPr>
        <p:spPr>
          <a:xfrm>
            <a:off x="1252813" y="3603472"/>
            <a:ext cx="980567" cy="3835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495" y="5652785"/>
            <a:ext cx="100012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7619" y="492832"/>
            <a:ext cx="100012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سهم إلى اليسار واليمين 17"/>
          <p:cNvSpPr/>
          <p:nvPr/>
        </p:nvSpPr>
        <p:spPr>
          <a:xfrm>
            <a:off x="1143436" y="4712953"/>
            <a:ext cx="997184" cy="3835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813" y="1941850"/>
            <a:ext cx="100012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095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1.bp.blogspot.com/--FuqYAZ2pGs/VOItASIPYEI/AAAAAAAAAKs/wETNV3qFSao/s1600/Gazar201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مستطيل 2"/>
          <p:cNvSpPr/>
          <p:nvPr/>
        </p:nvSpPr>
        <p:spPr>
          <a:xfrm>
            <a:off x="307975" y="1340768"/>
            <a:ext cx="8500938" cy="4603824"/>
          </a:xfrm>
          <a:prstGeom prst="rect">
            <a:avLst/>
          </a:prstGeom>
          <a:blipFill>
            <a:blip r:embed="rId2">
              <a:alphaModFix amt="24000"/>
            </a:blip>
            <a:stretch>
              <a:fillRect/>
            </a:stretch>
          </a:blipFill>
        </p:spPr>
        <p:style>
          <a:lnRef idx="1">
            <a:schemeClr val="accent6"/>
          </a:lnRef>
          <a:fillRef idx="2">
            <a:schemeClr val="accent6"/>
          </a:fillRef>
          <a:effectRef idx="1">
            <a:schemeClr val="accent6"/>
          </a:effectRef>
          <a:fontRef idx="minor">
            <a:schemeClr val="dk1"/>
          </a:fontRef>
        </p:style>
        <p:txBody>
          <a:bodyPr wrap="square">
            <a:spAutoFit/>
          </a:bodyPr>
          <a:lstStyle/>
          <a:p>
            <a:pPr marL="918845" marR="819150" algn="just">
              <a:spcBef>
                <a:spcPts val="450"/>
              </a:spcBef>
            </a:pPr>
            <a:r>
              <a:rPr lang="ar-IQ" sz="2400" dirty="0" smtClean="0">
                <a:latin typeface="DejaVu Sans"/>
                <a:ea typeface="DejaVu Sans"/>
                <a:cs typeface="Times New Roman"/>
              </a:rPr>
              <a:t>المصادر :</a:t>
            </a:r>
          </a:p>
          <a:p>
            <a:pPr marL="918845" marR="819150" algn="just">
              <a:spcBef>
                <a:spcPts val="450"/>
              </a:spcBef>
            </a:pPr>
            <a:r>
              <a:rPr lang="ar-IQ" sz="2400" dirty="0">
                <a:latin typeface="DejaVu Sans"/>
                <a:ea typeface="DejaVu Sans"/>
                <a:cs typeface="Times New Roman"/>
              </a:rPr>
              <a:t>1</a:t>
            </a:r>
            <a:r>
              <a:rPr lang="ar-IQ" sz="2400" dirty="0" smtClean="0">
                <a:latin typeface="DejaVu Sans"/>
                <a:ea typeface="DejaVu Sans"/>
                <a:cs typeface="Times New Roman"/>
              </a:rPr>
              <a:t>- </a:t>
            </a:r>
            <a:r>
              <a:rPr lang="ar-IQ" sz="2400" dirty="0" err="1" smtClean="0">
                <a:latin typeface="DejaVu Sans"/>
                <a:ea typeface="DejaVu Sans"/>
                <a:cs typeface="Times New Roman"/>
              </a:rPr>
              <a:t>كويران</a:t>
            </a:r>
            <a:r>
              <a:rPr lang="ar-IQ" sz="2400" dirty="0" smtClean="0">
                <a:latin typeface="DejaVu Sans"/>
                <a:ea typeface="DejaVu Sans"/>
                <a:cs typeface="Times New Roman"/>
              </a:rPr>
              <a:t> ، عبد الوهاب عوض ،</a:t>
            </a:r>
            <a:r>
              <a:rPr lang="ar-SA" sz="2400" dirty="0" smtClean="0">
                <a:latin typeface="DejaVu Sans"/>
                <a:ea typeface="DejaVu Sans"/>
                <a:cs typeface="Times New Roman"/>
              </a:rPr>
              <a:t> </a:t>
            </a:r>
            <a:r>
              <a:rPr lang="ar-SA" sz="2400" b="1" dirty="0" smtClean="0">
                <a:latin typeface="DejaVu Sans"/>
                <a:ea typeface="DejaVu Sans"/>
                <a:cs typeface="Times New Roman"/>
              </a:rPr>
              <a:t>ﻣﺪﺧﻞ </a:t>
            </a:r>
            <a:r>
              <a:rPr lang="ar-IQ" sz="2400" b="1" dirty="0" smtClean="0">
                <a:latin typeface="DejaVu Sans"/>
                <a:ea typeface="DejaVu Sans"/>
                <a:cs typeface="Times New Roman"/>
              </a:rPr>
              <a:t> </a:t>
            </a:r>
            <a:r>
              <a:rPr lang="ar-SA" sz="2400" b="1" dirty="0" smtClean="0">
                <a:latin typeface="DejaVu Sans"/>
                <a:ea typeface="DejaVu Sans"/>
                <a:cs typeface="Times New Roman"/>
              </a:rPr>
              <a:t>اﻟﻰ </a:t>
            </a:r>
            <a:r>
              <a:rPr lang="ar-IQ" sz="2400" b="1" smtClean="0">
                <a:latin typeface="DejaVu Sans"/>
                <a:ea typeface="DejaVu Sans"/>
                <a:cs typeface="Times New Roman"/>
              </a:rPr>
              <a:t> </a:t>
            </a:r>
            <a:r>
              <a:rPr lang="ar-SA" sz="2400" b="1" smtClean="0">
                <a:latin typeface="DejaVu Sans"/>
                <a:ea typeface="DejaVu Sans"/>
                <a:cs typeface="Times New Roman"/>
              </a:rPr>
              <a:t>ﻃﺮاﺋﻖ </a:t>
            </a:r>
            <a:r>
              <a:rPr lang="ar-SA" sz="2400" b="1" dirty="0" smtClean="0">
                <a:latin typeface="DejaVu Sans"/>
                <a:ea typeface="DejaVu Sans"/>
                <a:cs typeface="Times New Roman"/>
              </a:rPr>
              <a:t>اﻟﺘﺪرﯾﺲ</a:t>
            </a:r>
            <a:r>
              <a:rPr lang="ar-IQ" sz="2400" dirty="0" smtClean="0">
                <a:latin typeface="DejaVu Sans"/>
                <a:ea typeface="DejaVu Sans"/>
                <a:cs typeface="Times New Roman"/>
              </a:rPr>
              <a:t>، العين دار الكتب الجامعية ، 2001م .</a:t>
            </a:r>
          </a:p>
          <a:p>
            <a:pPr marL="918845" marR="819150">
              <a:spcBef>
                <a:spcPts val="450"/>
              </a:spcBef>
            </a:pPr>
            <a:endParaRPr lang="ar-IQ" sz="2400" dirty="0" smtClean="0">
              <a:latin typeface="DejaVu Sans"/>
              <a:ea typeface="DejaVu Sans"/>
              <a:cs typeface="Times New Roman"/>
            </a:endParaRPr>
          </a:p>
          <a:p>
            <a:pPr marL="918845" marR="819150">
              <a:spcBef>
                <a:spcPts val="450"/>
              </a:spcBef>
            </a:pPr>
            <a:r>
              <a:rPr lang="ar-IQ" sz="2400" dirty="0" smtClean="0">
                <a:effectLst/>
                <a:latin typeface="DejaVu Sans"/>
                <a:ea typeface="DejaVu Sans"/>
                <a:cs typeface="Times New Roman"/>
              </a:rPr>
              <a:t>2- يوسف قطامي ، واخرون ، </a:t>
            </a:r>
            <a:r>
              <a:rPr lang="ar-IQ" sz="2400" b="1" dirty="0" smtClean="0">
                <a:effectLst/>
                <a:latin typeface="DejaVu Sans"/>
                <a:ea typeface="DejaVu Sans"/>
                <a:cs typeface="Times New Roman"/>
              </a:rPr>
              <a:t>اساسيات تصميم التدريس </a:t>
            </a:r>
            <a:r>
              <a:rPr lang="ar-IQ" sz="2400" dirty="0" smtClean="0">
                <a:effectLst/>
                <a:latin typeface="DejaVu Sans"/>
                <a:ea typeface="DejaVu Sans"/>
                <a:cs typeface="Times New Roman"/>
              </a:rPr>
              <a:t>، </a:t>
            </a:r>
            <a:r>
              <a:rPr lang="ar-IQ" sz="2400" dirty="0" smtClean="0">
                <a:effectLst/>
                <a:latin typeface="DejaVu Sans"/>
                <a:ea typeface="DejaVu Sans"/>
                <a:cs typeface="Times New Roman"/>
              </a:rPr>
              <a:t>دار الفكر </a:t>
            </a:r>
            <a:r>
              <a:rPr lang="ar-IQ" sz="2400" dirty="0" smtClean="0">
                <a:latin typeface="DejaVu Sans"/>
                <a:ea typeface="DejaVu Sans"/>
                <a:cs typeface="Times New Roman"/>
              </a:rPr>
              <a:t>لل</a:t>
            </a:r>
            <a:r>
              <a:rPr lang="ar-IQ" sz="2400" dirty="0" smtClean="0">
                <a:effectLst/>
                <a:latin typeface="DejaVu Sans"/>
                <a:ea typeface="DejaVu Sans"/>
                <a:cs typeface="Times New Roman"/>
              </a:rPr>
              <a:t>طباعة والنشر والتوزيع .</a:t>
            </a:r>
          </a:p>
          <a:p>
            <a:pPr marL="918845" marR="819150">
              <a:spcBef>
                <a:spcPts val="450"/>
              </a:spcBef>
            </a:pPr>
            <a:endParaRPr lang="ar-IQ" sz="2400" dirty="0" smtClean="0">
              <a:effectLst/>
              <a:latin typeface="DejaVu Sans"/>
              <a:ea typeface="DejaVu Sans"/>
              <a:cs typeface="Times New Roman"/>
            </a:endParaRPr>
          </a:p>
          <a:p>
            <a:pPr marL="918845" marR="819150">
              <a:spcBef>
                <a:spcPts val="450"/>
              </a:spcBef>
            </a:pPr>
            <a:r>
              <a:rPr lang="ar-IQ" sz="2400" dirty="0" smtClean="0">
                <a:latin typeface="DejaVu Sans"/>
                <a:ea typeface="DejaVu Sans"/>
                <a:cs typeface="Times New Roman"/>
              </a:rPr>
              <a:t>3- العدوان ، زيد سليمان ، الحوامدة ، محمد فؤاد ، </a:t>
            </a:r>
            <a:r>
              <a:rPr lang="ar-IQ" sz="2400" b="1" dirty="0" smtClean="0">
                <a:latin typeface="DejaVu Sans"/>
                <a:ea typeface="DejaVu Sans"/>
                <a:cs typeface="Times New Roman"/>
              </a:rPr>
              <a:t>تصميم التدريس </a:t>
            </a:r>
            <a:r>
              <a:rPr lang="ar-IQ" sz="2400" dirty="0" smtClean="0">
                <a:latin typeface="DejaVu Sans"/>
                <a:ea typeface="DejaVu Sans"/>
                <a:cs typeface="Times New Roman"/>
              </a:rPr>
              <a:t>، دار المسيرة للنشر والتوزيع ، 2011م .</a:t>
            </a:r>
          </a:p>
          <a:p>
            <a:pPr marL="918845" marR="819150">
              <a:spcBef>
                <a:spcPts val="450"/>
              </a:spcBef>
            </a:pPr>
            <a:endParaRPr lang="ar-IQ" sz="2400" dirty="0">
              <a:effectLst/>
              <a:latin typeface="DejaVu Sans"/>
              <a:ea typeface="DejaVu Sans"/>
              <a:cs typeface="Times New Roman"/>
            </a:endParaRPr>
          </a:p>
          <a:p>
            <a:pPr marL="918845" marR="819150">
              <a:spcBef>
                <a:spcPts val="450"/>
              </a:spcBef>
            </a:pPr>
            <a:endParaRPr lang="en-US" sz="2400" dirty="0">
              <a:effectLst/>
              <a:latin typeface="DejaVu Sans"/>
              <a:ea typeface="DejaVu Sans"/>
              <a:cs typeface="DejaVu Sans"/>
            </a:endParaRPr>
          </a:p>
        </p:txBody>
      </p:sp>
    </p:spTree>
    <p:extLst>
      <p:ext uri="{BB962C8B-B14F-4D97-AF65-F5344CB8AC3E}">
        <p14:creationId xmlns:p14="http://schemas.microsoft.com/office/powerpoint/2010/main" val="181965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28852" y="116632"/>
            <a:ext cx="8928992" cy="6408712"/>
          </a:xfrm>
          <a:prstGeom prst="roundRect">
            <a:avLst/>
          </a:prstGeom>
          <a:blipFill>
            <a:blip r:embed="rId2">
              <a:alphaModFix amt="37000"/>
              <a:extLst>
                <a:ext uri="{BEBA8EAE-BF5A-486C-A8C5-ECC9F3942E4B}">
                  <a14:imgProps xmlns:a14="http://schemas.microsoft.com/office/drawing/2010/main">
                    <a14:imgLayer r:embed="rId3">
                      <a14:imgEffect>
                        <a14:colorTemperature colorTemp="11200"/>
                      </a14:imgEffect>
                    </a14:imgLayer>
                  </a14:imgProps>
                </a:ext>
              </a:extLst>
            </a:blip>
            <a:stretch>
              <a:fillRect/>
            </a:stretch>
          </a:blipFill>
        </p:spPr>
        <p:style>
          <a:lnRef idx="1">
            <a:schemeClr val="accent6"/>
          </a:lnRef>
          <a:fillRef idx="2">
            <a:schemeClr val="accent6"/>
          </a:fillRef>
          <a:effectRef idx="1">
            <a:schemeClr val="accent6"/>
          </a:effectRef>
          <a:fontRef idx="minor">
            <a:schemeClr val="dk1"/>
          </a:fontRef>
        </p:style>
        <p:txBody>
          <a:bodyPr rtlCol="0" anchor="ctr"/>
          <a:lstStyle/>
          <a:p>
            <a:endParaRPr lang="ar-IQ" dirty="0" smtClean="0"/>
          </a:p>
          <a:p>
            <a:endParaRPr lang="ar-IQ" dirty="0" smtClean="0"/>
          </a:p>
          <a:p>
            <a:endParaRPr lang="ar-IQ" dirty="0"/>
          </a:p>
          <a:p>
            <a:endParaRPr lang="ar-IQ" dirty="0" smtClean="0"/>
          </a:p>
          <a:p>
            <a:endParaRPr lang="ar-IQ" dirty="0"/>
          </a:p>
          <a:p>
            <a:endParaRPr lang="ar-IQ" dirty="0" smtClean="0"/>
          </a:p>
          <a:p>
            <a:endParaRPr lang="ar-IQ" dirty="0"/>
          </a:p>
          <a:p>
            <a:endParaRPr lang="ar-IQ" dirty="0"/>
          </a:p>
          <a:p>
            <a:r>
              <a:rPr lang="ar-IQ" dirty="0" smtClean="0"/>
              <a:t>                                                          3                               4                               5                          2                                  لا / نعم          </a:t>
            </a:r>
          </a:p>
          <a:p>
            <a:endParaRPr lang="ar-IQ" dirty="0"/>
          </a:p>
          <a:p>
            <a:endParaRPr lang="ar-IQ" dirty="0" smtClean="0"/>
          </a:p>
          <a:p>
            <a:endParaRPr lang="ar-IQ" dirty="0"/>
          </a:p>
          <a:p>
            <a:endParaRPr lang="ar-IQ" dirty="0" smtClean="0"/>
          </a:p>
          <a:p>
            <a:endParaRPr lang="ar-IQ" dirty="0"/>
          </a:p>
          <a:p>
            <a:endParaRPr lang="ar-IQ" dirty="0" smtClean="0"/>
          </a:p>
          <a:p>
            <a:r>
              <a:rPr lang="ar-IQ" dirty="0" smtClean="0"/>
              <a:t>                                                                    نعم                            نعم </a:t>
            </a:r>
            <a:endParaRPr lang="ar-IQ" dirty="0"/>
          </a:p>
          <a:p>
            <a:endParaRPr lang="ar-IQ" dirty="0" smtClean="0"/>
          </a:p>
          <a:p>
            <a:endParaRPr lang="ar-IQ" dirty="0"/>
          </a:p>
          <a:p>
            <a:endParaRPr lang="ar-IQ" dirty="0"/>
          </a:p>
          <a:p>
            <a:endParaRPr lang="ar-IQ" dirty="0" smtClean="0"/>
          </a:p>
          <a:p>
            <a:r>
              <a:rPr lang="ar-IQ" b="1" dirty="0" smtClean="0"/>
              <a:t>ل: فتح الكومبيوتر.</a:t>
            </a:r>
          </a:p>
          <a:p>
            <a:pPr marL="285750" indent="-285750">
              <a:buFontTx/>
              <a:buChar char="-"/>
            </a:pPr>
            <a:r>
              <a:rPr lang="ar-IQ" b="1" dirty="0" smtClean="0"/>
              <a:t>تعرف على الاهداف الرئيسية .</a:t>
            </a:r>
          </a:p>
          <a:p>
            <a:pPr marL="285750" indent="-285750">
              <a:buFontTx/>
              <a:buChar char="-"/>
            </a:pPr>
            <a:r>
              <a:rPr lang="ar-IQ" b="1" dirty="0" smtClean="0"/>
              <a:t>تعرف على المهام .                                                                                                  لا  </a:t>
            </a:r>
          </a:p>
          <a:p>
            <a:r>
              <a:rPr lang="ar-IQ" b="1" dirty="0" smtClean="0"/>
              <a:t>   - تعرف على المهام الفرعية   .</a:t>
            </a:r>
          </a:p>
          <a:p>
            <a:r>
              <a:rPr lang="ar-IQ" b="1" dirty="0" smtClean="0"/>
              <a:t>                        </a:t>
            </a:r>
            <a:r>
              <a:rPr lang="ar-IQ" b="1" dirty="0" smtClean="0">
                <a:solidFill>
                  <a:prstClr val="black"/>
                </a:solidFill>
              </a:rPr>
              <a:t>( </a:t>
            </a:r>
            <a:r>
              <a:rPr lang="ar-IQ" b="1" dirty="0">
                <a:solidFill>
                  <a:prstClr val="black"/>
                </a:solidFill>
              </a:rPr>
              <a:t>تحليل المحتوى التعليمي باستخدام الطريق الاجرائية )</a:t>
            </a:r>
            <a:endParaRPr lang="ar-IQ" b="1" dirty="0"/>
          </a:p>
          <a:p>
            <a:endParaRPr lang="ar-IQ" dirty="0" smtClean="0"/>
          </a:p>
          <a:p>
            <a:endParaRPr lang="ar-IQ" dirty="0"/>
          </a:p>
          <a:p>
            <a:endParaRPr lang="ar-IQ" dirty="0" smtClean="0"/>
          </a:p>
          <a:p>
            <a:r>
              <a:rPr lang="ar-IQ" dirty="0"/>
              <a:t> </a:t>
            </a:r>
            <a:r>
              <a:rPr lang="ar-IQ" dirty="0" smtClean="0"/>
              <a:t>           ( تحليل المحتوى التعليمي باستخدام الطريق الاجرائية )                                    </a:t>
            </a:r>
          </a:p>
        </p:txBody>
      </p:sp>
      <p:sp>
        <p:nvSpPr>
          <p:cNvPr id="3" name="شكل بيضاوي 2"/>
          <p:cNvSpPr/>
          <p:nvPr/>
        </p:nvSpPr>
        <p:spPr>
          <a:xfrm>
            <a:off x="5580112" y="116632"/>
            <a:ext cx="1872208" cy="130158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b="1" dirty="0" smtClean="0"/>
              <a:t>اذهب الى التحليل المعرفي الانتقائي</a:t>
            </a:r>
            <a:endParaRPr lang="en-US" b="1" dirty="0"/>
          </a:p>
        </p:txBody>
      </p:sp>
      <p:sp>
        <p:nvSpPr>
          <p:cNvPr id="4" name="مستطيل 3"/>
          <p:cNvSpPr/>
          <p:nvPr/>
        </p:nvSpPr>
        <p:spPr>
          <a:xfrm>
            <a:off x="7820335" y="1968147"/>
            <a:ext cx="1152128" cy="100811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b="1" dirty="0" smtClean="0"/>
              <a:t>اختر المهمة  التعليمية </a:t>
            </a:r>
            <a:endParaRPr lang="en-US" b="1" dirty="0"/>
          </a:p>
        </p:txBody>
      </p:sp>
      <p:sp>
        <p:nvSpPr>
          <p:cNvPr id="5" name="مخطط انسيابي: قرار 4"/>
          <p:cNvSpPr/>
          <p:nvPr/>
        </p:nvSpPr>
        <p:spPr>
          <a:xfrm>
            <a:off x="5940152" y="1940794"/>
            <a:ext cx="1512168" cy="1344724"/>
          </a:xfrm>
          <a:prstGeom prst="flowChartDecisi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b="1" dirty="0" smtClean="0"/>
              <a:t>هل التحليل اجرائي </a:t>
            </a:r>
            <a:endParaRPr lang="en-US" b="1" dirty="0"/>
          </a:p>
        </p:txBody>
      </p:sp>
      <p:sp>
        <p:nvSpPr>
          <p:cNvPr id="6" name="مستطيل 5"/>
          <p:cNvSpPr/>
          <p:nvPr/>
        </p:nvSpPr>
        <p:spPr>
          <a:xfrm>
            <a:off x="4309120" y="1860135"/>
            <a:ext cx="1224136"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b="1" dirty="0" smtClean="0"/>
              <a:t>حلل خطوات الاجراء </a:t>
            </a:r>
            <a:endParaRPr lang="en-US" b="1" dirty="0"/>
          </a:p>
        </p:txBody>
      </p:sp>
      <p:sp>
        <p:nvSpPr>
          <p:cNvPr id="7" name="مخطط انسيابي: قرار 6"/>
          <p:cNvSpPr/>
          <p:nvPr/>
        </p:nvSpPr>
        <p:spPr>
          <a:xfrm>
            <a:off x="1821276" y="1676785"/>
            <a:ext cx="2086597" cy="1536130"/>
          </a:xfrm>
          <a:prstGeom prst="flowChartDecisi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b="1" dirty="0" smtClean="0"/>
              <a:t>هل هناك ضرورة لمزيد من  التحليل </a:t>
            </a:r>
            <a:endParaRPr lang="en-US" b="1" dirty="0"/>
          </a:p>
        </p:txBody>
      </p:sp>
      <p:sp>
        <p:nvSpPr>
          <p:cNvPr id="8" name="مستطيل 7"/>
          <p:cNvSpPr/>
          <p:nvPr/>
        </p:nvSpPr>
        <p:spPr>
          <a:xfrm>
            <a:off x="222679" y="1836052"/>
            <a:ext cx="1224136" cy="110081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b="1" dirty="0" smtClean="0"/>
              <a:t>اجراء التحليل المعرفي للخطوات الإجرائية </a:t>
            </a:r>
            <a:endParaRPr lang="en-US" b="1" dirty="0"/>
          </a:p>
        </p:txBody>
      </p:sp>
      <p:sp>
        <p:nvSpPr>
          <p:cNvPr id="9" name="مخطط انسيابي: قرار 8"/>
          <p:cNvSpPr/>
          <p:nvPr/>
        </p:nvSpPr>
        <p:spPr>
          <a:xfrm>
            <a:off x="37972" y="3507116"/>
            <a:ext cx="2013748" cy="1434051"/>
          </a:xfrm>
          <a:prstGeom prst="flowChartDecisi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b="1" dirty="0" smtClean="0"/>
              <a:t>هل هناك مزيد من الخطوات الاجرائية </a:t>
            </a:r>
            <a:endParaRPr lang="en-US" b="1" dirty="0"/>
          </a:p>
        </p:txBody>
      </p:sp>
      <p:sp>
        <p:nvSpPr>
          <p:cNvPr id="10" name="مستطيل 9"/>
          <p:cNvSpPr/>
          <p:nvPr/>
        </p:nvSpPr>
        <p:spPr>
          <a:xfrm>
            <a:off x="359484" y="5442609"/>
            <a:ext cx="2549121" cy="9361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b="1" dirty="0" smtClean="0"/>
              <a:t>راجع واكتب التقرير </a:t>
            </a:r>
            <a:endParaRPr lang="en-US" b="1" dirty="0"/>
          </a:p>
        </p:txBody>
      </p:sp>
      <p:cxnSp>
        <p:nvCxnSpPr>
          <p:cNvPr id="12" name="رابط كسهم مستقيم 11"/>
          <p:cNvCxnSpPr/>
          <p:nvPr/>
        </p:nvCxnSpPr>
        <p:spPr>
          <a:xfrm>
            <a:off x="2864574" y="3285518"/>
            <a:ext cx="0" cy="93862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رابط كسهم مستقيم 13"/>
          <p:cNvCxnSpPr>
            <a:stCxn id="9" idx="3"/>
          </p:cNvCxnSpPr>
          <p:nvPr/>
        </p:nvCxnSpPr>
        <p:spPr>
          <a:xfrm>
            <a:off x="2051720" y="4224142"/>
            <a:ext cx="286946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رابط كسهم مستقيم 15"/>
          <p:cNvCxnSpPr/>
          <p:nvPr/>
        </p:nvCxnSpPr>
        <p:spPr>
          <a:xfrm flipV="1">
            <a:off x="4921188" y="3084272"/>
            <a:ext cx="0" cy="113987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رابط مستقيم 21"/>
          <p:cNvCxnSpPr/>
          <p:nvPr/>
        </p:nvCxnSpPr>
        <p:spPr>
          <a:xfrm>
            <a:off x="6696236" y="1418215"/>
            <a:ext cx="0" cy="589396"/>
          </a:xfrm>
          <a:prstGeom prst="line">
            <a:avLst/>
          </a:prstGeom>
        </p:spPr>
        <p:style>
          <a:lnRef idx="2">
            <a:schemeClr val="dk1"/>
          </a:lnRef>
          <a:fillRef idx="0">
            <a:schemeClr val="dk1"/>
          </a:fillRef>
          <a:effectRef idx="1">
            <a:schemeClr val="dk1"/>
          </a:effectRef>
          <a:fontRef idx="minor">
            <a:schemeClr val="tx1"/>
          </a:fontRef>
        </p:style>
      </p:cxnSp>
      <p:cxnSp>
        <p:nvCxnSpPr>
          <p:cNvPr id="25" name="رابط كسهم مستقيم 24"/>
          <p:cNvCxnSpPr/>
          <p:nvPr/>
        </p:nvCxnSpPr>
        <p:spPr>
          <a:xfrm flipH="1">
            <a:off x="7452320" y="2613156"/>
            <a:ext cx="368015"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رابط كسهم مستقيم 26"/>
          <p:cNvCxnSpPr/>
          <p:nvPr/>
        </p:nvCxnSpPr>
        <p:spPr>
          <a:xfrm flipH="1">
            <a:off x="5533256" y="2613156"/>
            <a:ext cx="40689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9" name="رابط كسهم مستقيم 28"/>
          <p:cNvCxnSpPr/>
          <p:nvPr/>
        </p:nvCxnSpPr>
        <p:spPr>
          <a:xfrm flipH="1">
            <a:off x="3907873" y="2444850"/>
            <a:ext cx="40124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رابط كسهم مستقيم 30"/>
          <p:cNvCxnSpPr/>
          <p:nvPr/>
        </p:nvCxnSpPr>
        <p:spPr>
          <a:xfrm flipH="1">
            <a:off x="1446815" y="2520533"/>
            <a:ext cx="374461"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رابط كسهم مستقيم 32"/>
          <p:cNvCxnSpPr>
            <a:endCxn id="9" idx="0"/>
          </p:cNvCxnSpPr>
          <p:nvPr/>
        </p:nvCxnSpPr>
        <p:spPr>
          <a:xfrm>
            <a:off x="1044846" y="2976259"/>
            <a:ext cx="0" cy="53085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5" name="رابط كسهم مستقيم 34"/>
          <p:cNvCxnSpPr/>
          <p:nvPr/>
        </p:nvCxnSpPr>
        <p:spPr>
          <a:xfrm>
            <a:off x="818451" y="4803261"/>
            <a:ext cx="0" cy="6419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5788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60648"/>
            <a:ext cx="8733656" cy="6120680"/>
          </a:xfrm>
          <a:blipFill>
            <a:blip r:embed="rId2">
              <a:alphaModFix amt="37000"/>
            </a:blip>
            <a:stretch>
              <a:fillRect/>
            </a:stretch>
          </a:blipFill>
        </p:spPr>
        <p:style>
          <a:lnRef idx="1">
            <a:schemeClr val="accent4"/>
          </a:lnRef>
          <a:fillRef idx="2">
            <a:schemeClr val="accent4"/>
          </a:fillRef>
          <a:effectRef idx="1">
            <a:schemeClr val="accent4"/>
          </a:effectRef>
          <a:fontRef idx="minor">
            <a:schemeClr val="dk1"/>
          </a:fontRef>
        </p:style>
        <p:txBody>
          <a:bodyPr>
            <a:normAutofit fontScale="90000"/>
          </a:bodyPr>
          <a:lstStyle/>
          <a:p>
            <a:pPr algn="r"/>
            <a:r>
              <a:rPr lang="ar-IQ" b="1" dirty="0" smtClean="0">
                <a:solidFill>
                  <a:srgbClr val="FF0000"/>
                </a:solidFill>
              </a:rPr>
              <a:t>3- اسلوب التحليل الانتقائي :</a:t>
            </a:r>
            <a:r>
              <a:rPr lang="ar-IQ" b="1" dirty="0" smtClean="0"/>
              <a:t/>
            </a:r>
            <a:br>
              <a:rPr lang="ar-IQ" b="1" dirty="0" smtClean="0"/>
            </a:br>
            <a:r>
              <a:rPr lang="ar-IQ" b="1" dirty="0" smtClean="0"/>
              <a:t>وهذا الاسلوب يجمع بين الاسلوبين السابقين :</a:t>
            </a:r>
            <a:br>
              <a:rPr lang="ar-IQ" b="1" dirty="0" smtClean="0"/>
            </a:br>
            <a:r>
              <a:rPr lang="ar-IQ" b="1" dirty="0" smtClean="0"/>
              <a:t>ويعد انموذج جانية من النمط الهرمي الذي يشمل المهارات العقلية والمهارات الحركية ، كما يصنف هذا الانموذج من النماذج الانتقائية ، حيث يقوم الفرد باجراءات ليحقق الاهداف .</a:t>
            </a:r>
            <a:br>
              <a:rPr lang="ar-IQ" b="1" dirty="0" smtClean="0"/>
            </a:br>
            <a:r>
              <a:rPr lang="ar-IQ" b="1" dirty="0" smtClean="0"/>
              <a:t>وقد بين جانية انواع التعلم وصنفها الى تعلم حل المشكلات .</a:t>
            </a:r>
            <a:r>
              <a:rPr lang="ar-IQ" dirty="0" smtClean="0"/>
              <a:t/>
            </a:r>
            <a:br>
              <a:rPr lang="ar-IQ" dirty="0" smtClean="0"/>
            </a:br>
            <a:endParaRPr lang="en-US" dirty="0"/>
          </a:p>
        </p:txBody>
      </p:sp>
    </p:spTree>
    <p:extLst>
      <p:ext uri="{BB962C8B-B14F-4D97-AF65-F5344CB8AC3E}">
        <p14:creationId xmlns:p14="http://schemas.microsoft.com/office/powerpoint/2010/main" val="4193662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2" descr="جمعية تطوير التربية المدرسية فرع المنستير | نظرية جانييه :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مستطيل 24"/>
          <p:cNvSpPr/>
          <p:nvPr/>
        </p:nvSpPr>
        <p:spPr>
          <a:xfrm>
            <a:off x="0" y="7938"/>
            <a:ext cx="9144000" cy="6850062"/>
          </a:xfrm>
          <a:prstGeom prst="rect">
            <a:avLst/>
          </a:prstGeom>
          <a:blipFill>
            <a:blip r:embed="rId2">
              <a:alphaModFix amt="37000"/>
            </a:blip>
            <a:stretch>
              <a:fillRect/>
            </a:stretch>
          </a:blipFill>
        </p:spPr>
        <p:style>
          <a:lnRef idx="1">
            <a:schemeClr val="accent6"/>
          </a:lnRef>
          <a:fillRef idx="2">
            <a:schemeClr val="accent6"/>
          </a:fillRef>
          <a:effectRef idx="1">
            <a:schemeClr val="accent6"/>
          </a:effectRef>
          <a:fontRef idx="minor">
            <a:schemeClr val="dk1"/>
          </a:fontRef>
        </p:style>
        <p:txBody>
          <a:bodyPr rtlCol="0" anchor="ctr"/>
          <a:lstStyle/>
          <a:p>
            <a:pPr algn="ctr"/>
            <a:r>
              <a:rPr lang="ar-IQ" dirty="0" smtClean="0"/>
              <a:t>                                      </a:t>
            </a:r>
          </a:p>
          <a:p>
            <a:pPr algn="ctr"/>
            <a:endParaRPr lang="ar-IQ" dirty="0"/>
          </a:p>
          <a:p>
            <a:pPr algn="ctr"/>
            <a:r>
              <a:rPr lang="ar-IQ" dirty="0" smtClean="0"/>
              <a:t>                       </a:t>
            </a:r>
          </a:p>
          <a:p>
            <a:pPr algn="ctr"/>
            <a:r>
              <a:rPr lang="ar-IQ" dirty="0"/>
              <a:t> </a:t>
            </a:r>
            <a:r>
              <a:rPr lang="ar-IQ" dirty="0" smtClean="0"/>
              <a:t>                                                                           </a:t>
            </a:r>
          </a:p>
          <a:p>
            <a:pPr algn="ctr"/>
            <a:endParaRPr lang="ar-IQ" dirty="0" smtClean="0"/>
          </a:p>
          <a:p>
            <a:pPr algn="ctr"/>
            <a:endParaRPr lang="ar-IQ" dirty="0"/>
          </a:p>
          <a:p>
            <a:pPr algn="ctr"/>
            <a:r>
              <a:rPr lang="ar-IQ" dirty="0" smtClean="0"/>
              <a:t>                                                          </a:t>
            </a:r>
          </a:p>
          <a:p>
            <a:pPr algn="ctr"/>
            <a:endParaRPr lang="ar-IQ" dirty="0"/>
          </a:p>
          <a:p>
            <a:pPr algn="ctr"/>
            <a:endParaRPr lang="ar-IQ" dirty="0" smtClean="0"/>
          </a:p>
          <a:p>
            <a:pPr algn="ctr"/>
            <a:endParaRPr lang="ar-IQ" dirty="0"/>
          </a:p>
          <a:p>
            <a:pPr algn="ctr"/>
            <a:endParaRPr lang="ar-IQ" dirty="0" smtClean="0"/>
          </a:p>
          <a:p>
            <a:pPr algn="ctr"/>
            <a:endParaRPr lang="ar-IQ" dirty="0"/>
          </a:p>
          <a:p>
            <a:pPr algn="ctr"/>
            <a:endParaRPr lang="ar-IQ" dirty="0" smtClean="0"/>
          </a:p>
          <a:p>
            <a:pPr algn="ctr"/>
            <a:endParaRPr lang="ar-IQ" dirty="0"/>
          </a:p>
          <a:p>
            <a:pPr algn="ctr"/>
            <a:endParaRPr lang="ar-IQ" dirty="0" smtClean="0"/>
          </a:p>
          <a:p>
            <a:pPr algn="ctr"/>
            <a:r>
              <a:rPr lang="ar-IQ" dirty="0"/>
              <a:t> </a:t>
            </a:r>
            <a:r>
              <a:rPr lang="ar-IQ" dirty="0" smtClean="0"/>
              <a:t>                                                                         </a:t>
            </a:r>
            <a:endParaRPr lang="ar-IQ" dirty="0"/>
          </a:p>
          <a:p>
            <a:pPr algn="ctr"/>
            <a:endParaRPr lang="ar-IQ" dirty="0" smtClean="0"/>
          </a:p>
          <a:p>
            <a:pPr algn="ctr"/>
            <a:endParaRPr lang="ar-IQ" dirty="0"/>
          </a:p>
          <a:p>
            <a:pPr algn="ctr"/>
            <a:endParaRPr lang="ar-IQ" dirty="0" smtClean="0"/>
          </a:p>
          <a:p>
            <a:pPr algn="ctr"/>
            <a:endParaRPr lang="ar-IQ" dirty="0"/>
          </a:p>
          <a:p>
            <a:pPr algn="ctr"/>
            <a:endParaRPr lang="ar-IQ" dirty="0" smtClean="0"/>
          </a:p>
          <a:p>
            <a:pPr algn="ctr"/>
            <a:r>
              <a:rPr lang="ar-IQ" dirty="0"/>
              <a:t> </a:t>
            </a:r>
            <a:r>
              <a:rPr lang="ar-IQ" dirty="0" smtClean="0"/>
              <a:t>          </a:t>
            </a:r>
            <a:endParaRPr lang="en-US" dirty="0"/>
          </a:p>
        </p:txBody>
      </p:sp>
      <p:sp>
        <p:nvSpPr>
          <p:cNvPr id="35" name="AutoShape 4" descr="جمعية تطوير التربية المدرسية فرع المنستير | نظرية جانييه :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مثلث متساوي الساقين 35"/>
          <p:cNvSpPr/>
          <p:nvPr/>
        </p:nvSpPr>
        <p:spPr>
          <a:xfrm>
            <a:off x="3059832" y="250466"/>
            <a:ext cx="4968552" cy="63650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826" y="2399505"/>
            <a:ext cx="333533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مستطيل 37"/>
          <p:cNvSpPr/>
          <p:nvPr/>
        </p:nvSpPr>
        <p:spPr>
          <a:xfrm>
            <a:off x="4850224" y="1802276"/>
            <a:ext cx="2968784" cy="6201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b="1" dirty="0" smtClean="0"/>
              <a:t>المفاهيم</a:t>
            </a:r>
            <a:r>
              <a:rPr lang="ar-IQ" dirty="0" smtClean="0"/>
              <a:t> </a:t>
            </a:r>
            <a:endParaRPr lang="en-US"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3629" y="3056225"/>
            <a:ext cx="3767137"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مستطيل 39"/>
          <p:cNvSpPr/>
          <p:nvPr/>
        </p:nvSpPr>
        <p:spPr>
          <a:xfrm>
            <a:off x="5185853" y="1124744"/>
            <a:ext cx="2736304" cy="6775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b="1" dirty="0" smtClean="0"/>
              <a:t>المبادئ والقواعد </a:t>
            </a:r>
            <a:endParaRPr lang="en-US" b="1" dirty="0"/>
          </a:p>
        </p:txBody>
      </p:sp>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3831" y="3941440"/>
            <a:ext cx="4267200"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2376" y="5661248"/>
            <a:ext cx="4992687" cy="922928"/>
          </a:xfrm>
          <a:prstGeom prst="rect">
            <a:avLst/>
          </a:prstGeom>
          <a:blipFill>
            <a:blip r:embed="rId2">
              <a:alphaModFix amt="37000"/>
            </a:blip>
            <a:stretch>
              <a:fillRect/>
            </a:stretch>
          </a:blipFill>
          <a:ln>
            <a:noFill/>
          </a:ln>
          <a:effectLst/>
          <a:extLst/>
        </p:spPr>
      </p:pic>
      <p:sp>
        <p:nvSpPr>
          <p:cNvPr id="37" name="مستطيل 36"/>
          <p:cNvSpPr/>
          <p:nvPr/>
        </p:nvSpPr>
        <p:spPr>
          <a:xfrm>
            <a:off x="3729312" y="4869160"/>
            <a:ext cx="4531135" cy="792088"/>
          </a:xfrm>
          <a:prstGeom prst="rect">
            <a:avLst/>
          </a:prstGeom>
          <a:blipFill>
            <a:blip r:embed="rId2">
              <a:alphaModFix amt="37000"/>
            </a:blip>
            <a:stretch>
              <a:fillRect/>
            </a:stretch>
          </a:blipFill>
        </p:spPr>
        <p:style>
          <a:lnRef idx="1">
            <a:schemeClr val="accent5"/>
          </a:lnRef>
          <a:fillRef idx="2">
            <a:schemeClr val="accent5"/>
          </a:fillRef>
          <a:effectRef idx="1">
            <a:schemeClr val="accent5"/>
          </a:effectRef>
          <a:fontRef idx="minor">
            <a:schemeClr val="dk1"/>
          </a:fontRef>
        </p:style>
        <p:txBody>
          <a:bodyPr rtlCol="0" anchor="ctr"/>
          <a:lstStyle/>
          <a:p>
            <a:pPr algn="ctr"/>
            <a:r>
              <a:rPr lang="ar-IQ" dirty="0" smtClean="0"/>
              <a:t>المثير والاستجابة </a:t>
            </a:r>
            <a:endParaRPr lang="en-US" dirty="0"/>
          </a:p>
        </p:txBody>
      </p:sp>
      <p:sp>
        <p:nvSpPr>
          <p:cNvPr id="39" name="مستطيل 38"/>
          <p:cNvSpPr/>
          <p:nvPr/>
        </p:nvSpPr>
        <p:spPr>
          <a:xfrm>
            <a:off x="5320601" y="471671"/>
            <a:ext cx="2466808"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b="1" dirty="0" smtClean="0">
                <a:solidFill>
                  <a:schemeClr val="tx1"/>
                </a:solidFill>
              </a:rPr>
              <a:t>تعلم حل المشكلات                          </a:t>
            </a:r>
            <a:endParaRPr lang="en-US" b="1" dirty="0">
              <a:solidFill>
                <a:schemeClr val="tx1"/>
              </a:solidFill>
            </a:endParaRPr>
          </a:p>
        </p:txBody>
      </p:sp>
      <p:sp>
        <p:nvSpPr>
          <p:cNvPr id="3" name="سهم إلى اليمين 2"/>
          <p:cNvSpPr/>
          <p:nvPr/>
        </p:nvSpPr>
        <p:spPr>
          <a:xfrm rot="20949923">
            <a:off x="737646" y="5915342"/>
            <a:ext cx="2552678" cy="90821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IQ" b="1" dirty="0" smtClean="0">
                <a:solidFill>
                  <a:schemeClr val="tx1"/>
                </a:solidFill>
              </a:rPr>
              <a:t>سرور الطفل لرؤية امه </a:t>
            </a:r>
            <a:endParaRPr lang="en-US" b="1" dirty="0">
              <a:solidFill>
                <a:schemeClr val="tx1"/>
              </a:solidFill>
            </a:endParaRPr>
          </a:p>
        </p:txBody>
      </p:sp>
      <p:sp>
        <p:nvSpPr>
          <p:cNvPr id="4" name="سهم إلى اليمين 3"/>
          <p:cNvSpPr/>
          <p:nvPr/>
        </p:nvSpPr>
        <p:spPr>
          <a:xfrm rot="20961078">
            <a:off x="715694" y="5127807"/>
            <a:ext cx="2892558" cy="886646"/>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ar-IQ" b="1" dirty="0" smtClean="0">
                <a:solidFill>
                  <a:schemeClr val="tx1"/>
                </a:solidFill>
              </a:rPr>
              <a:t>قول الطفل : ماما </a:t>
            </a:r>
            <a:endParaRPr lang="en-US" b="1" dirty="0">
              <a:solidFill>
                <a:schemeClr val="tx1"/>
              </a:solidFill>
            </a:endParaRPr>
          </a:p>
        </p:txBody>
      </p:sp>
      <p:sp>
        <p:nvSpPr>
          <p:cNvPr id="5" name="سهم إلى اليمين 4"/>
          <p:cNvSpPr/>
          <p:nvPr/>
        </p:nvSpPr>
        <p:spPr>
          <a:xfrm rot="20877953">
            <a:off x="931937" y="4162221"/>
            <a:ext cx="2951113" cy="1050456"/>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ar-IQ" b="1" dirty="0" smtClean="0">
                <a:solidFill>
                  <a:schemeClr val="tx1"/>
                </a:solidFill>
              </a:rPr>
              <a:t>ادارة راس الطفل باتجاه امه </a:t>
            </a:r>
            <a:endParaRPr lang="en-US" b="1" dirty="0">
              <a:solidFill>
                <a:schemeClr val="tx1"/>
              </a:solidFill>
            </a:endParaRPr>
          </a:p>
        </p:txBody>
      </p:sp>
      <p:sp>
        <p:nvSpPr>
          <p:cNvPr id="6" name="سهم إلى اليمين 5"/>
          <p:cNvSpPr/>
          <p:nvPr/>
        </p:nvSpPr>
        <p:spPr>
          <a:xfrm rot="20744966">
            <a:off x="838386" y="3410259"/>
            <a:ext cx="3464915" cy="89805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IQ" b="1" dirty="0" smtClean="0">
                <a:solidFill>
                  <a:schemeClr val="tx1"/>
                </a:solidFill>
              </a:rPr>
              <a:t>هذا بابا </a:t>
            </a:r>
            <a:endParaRPr lang="en-US" b="1" dirty="0">
              <a:solidFill>
                <a:schemeClr val="tx1"/>
              </a:solidFill>
            </a:endParaRPr>
          </a:p>
        </p:txBody>
      </p:sp>
      <p:sp>
        <p:nvSpPr>
          <p:cNvPr id="7" name="سهم إلى اليمين 6"/>
          <p:cNvSpPr/>
          <p:nvPr/>
        </p:nvSpPr>
        <p:spPr>
          <a:xfrm rot="20814621">
            <a:off x="1430210" y="2618782"/>
            <a:ext cx="3149463" cy="81064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ar-IQ" b="1" dirty="0" smtClean="0">
                <a:solidFill>
                  <a:schemeClr val="tx1"/>
                </a:solidFill>
              </a:rPr>
              <a:t>هذه ماما هذه اختي </a:t>
            </a:r>
            <a:endParaRPr lang="en-US" b="1" dirty="0">
              <a:solidFill>
                <a:schemeClr val="tx1"/>
              </a:solidFill>
            </a:endParaRPr>
          </a:p>
        </p:txBody>
      </p:sp>
      <p:sp>
        <p:nvSpPr>
          <p:cNvPr id="8" name="سهم إلى اليمين 7"/>
          <p:cNvSpPr/>
          <p:nvPr/>
        </p:nvSpPr>
        <p:spPr>
          <a:xfrm rot="20891722">
            <a:off x="1438791" y="1882110"/>
            <a:ext cx="3384377" cy="825295"/>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ar-IQ" b="1" dirty="0" smtClean="0"/>
              <a:t>هذا قلم هذا دفتر </a:t>
            </a:r>
            <a:endParaRPr lang="en-US" b="1" dirty="0"/>
          </a:p>
        </p:txBody>
      </p:sp>
      <p:sp>
        <p:nvSpPr>
          <p:cNvPr id="9" name="سهم إلى اليمين 8"/>
          <p:cNvSpPr/>
          <p:nvPr/>
        </p:nvSpPr>
        <p:spPr>
          <a:xfrm rot="20825085">
            <a:off x="1695260" y="1120808"/>
            <a:ext cx="3408969" cy="909229"/>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ar-IQ" b="1" dirty="0" smtClean="0">
                <a:solidFill>
                  <a:schemeClr val="tx1"/>
                </a:solidFill>
              </a:rPr>
              <a:t>كلما زاد التمرين قلت الاخطاء </a:t>
            </a:r>
            <a:endParaRPr lang="en-US" b="1" dirty="0">
              <a:solidFill>
                <a:schemeClr val="tx1"/>
              </a:solidFill>
            </a:endParaRPr>
          </a:p>
        </p:txBody>
      </p:sp>
      <p:sp>
        <p:nvSpPr>
          <p:cNvPr id="10" name="سهم إلى اليمين 9"/>
          <p:cNvSpPr/>
          <p:nvPr/>
        </p:nvSpPr>
        <p:spPr>
          <a:xfrm>
            <a:off x="2013985" y="160338"/>
            <a:ext cx="3302560" cy="76515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IQ" b="1" dirty="0" smtClean="0">
                <a:solidFill>
                  <a:schemeClr val="tx1"/>
                </a:solidFill>
              </a:rPr>
              <a:t>مثال : الغياب من المحاضر </a:t>
            </a:r>
            <a:endParaRPr lang="en-US" b="1" dirty="0">
              <a:solidFill>
                <a:schemeClr val="tx1"/>
              </a:solidFill>
            </a:endParaRPr>
          </a:p>
        </p:txBody>
      </p:sp>
    </p:spTree>
    <p:extLst>
      <p:ext uri="{BB962C8B-B14F-4D97-AF65-F5344CB8AC3E}">
        <p14:creationId xmlns:p14="http://schemas.microsoft.com/office/powerpoint/2010/main" val="2120842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229600" cy="6048672"/>
          </a:xfrm>
          <a:blipFill>
            <a:blip r:embed="rId2">
              <a:alphaModFix amt="37000"/>
            </a:blip>
            <a:stretch>
              <a:fillRect/>
            </a:stretch>
          </a:blipFill>
        </p:spPr>
        <p:style>
          <a:lnRef idx="1">
            <a:schemeClr val="accent3"/>
          </a:lnRef>
          <a:fillRef idx="2">
            <a:schemeClr val="accent3"/>
          </a:fillRef>
          <a:effectRef idx="1">
            <a:schemeClr val="accent3"/>
          </a:effectRef>
          <a:fontRef idx="minor">
            <a:schemeClr val="dk1"/>
          </a:fontRef>
        </p:style>
        <p:txBody>
          <a:bodyPr>
            <a:noAutofit/>
          </a:bodyPr>
          <a:lstStyle/>
          <a:p>
            <a:r>
              <a:rPr lang="ar-IQ" sz="9600" dirty="0" smtClean="0">
                <a:solidFill>
                  <a:srgbClr val="FF0000"/>
                </a:solidFill>
              </a:rPr>
              <a:t>نماذج التصميم التعليمي </a:t>
            </a:r>
            <a:endParaRPr lang="en-US" sz="9600" dirty="0">
              <a:solidFill>
                <a:srgbClr val="FF0000"/>
              </a:solidFill>
            </a:endParaRPr>
          </a:p>
        </p:txBody>
      </p:sp>
    </p:spTree>
    <p:extLst>
      <p:ext uri="{BB962C8B-B14F-4D97-AF65-F5344CB8AC3E}">
        <p14:creationId xmlns:p14="http://schemas.microsoft.com/office/powerpoint/2010/main" val="113643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9778" y="188640"/>
            <a:ext cx="8708754" cy="6396623"/>
          </a:xfrm>
          <a:prstGeom prst="rect">
            <a:avLst/>
          </a:prstGeom>
          <a:blipFill>
            <a:blip r:embed="rId2">
              <a:alphaModFix amt="37000"/>
            </a:blip>
            <a:stretch>
              <a:fillRect/>
            </a:stretch>
          </a:blipFill>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15000"/>
              </a:lnSpc>
            </a:pPr>
            <a:r>
              <a:rPr lang="ar-SA" sz="3600" b="1" dirty="0">
                <a:solidFill>
                  <a:srgbClr val="FF0000"/>
                </a:solidFill>
                <a:ea typeface="Times New Roman"/>
              </a:rPr>
              <a:t>مفهوم تصميم البرنامج التعليمي </a:t>
            </a:r>
            <a:r>
              <a:rPr lang="ar-SA" sz="3600" b="1" dirty="0" smtClean="0">
                <a:solidFill>
                  <a:srgbClr val="FF0000"/>
                </a:solidFill>
                <a:ea typeface="Times New Roman"/>
              </a:rPr>
              <a:t>:</a:t>
            </a:r>
            <a:endParaRPr lang="en-US" sz="3600" b="1" dirty="0">
              <a:solidFill>
                <a:srgbClr val="FF0000"/>
              </a:solidFill>
              <a:ea typeface="Calibri"/>
              <a:cs typeface="Arial"/>
            </a:endParaRPr>
          </a:p>
          <a:p>
            <a:pPr algn="just">
              <a:lnSpc>
                <a:spcPct val="115000"/>
              </a:lnSpc>
            </a:pPr>
            <a:r>
              <a:rPr lang="ar-SA" sz="2800" b="1" dirty="0">
                <a:solidFill>
                  <a:srgbClr val="333333"/>
                </a:solidFill>
                <a:ea typeface="Times New Roman"/>
                <a:cs typeface="Simplified Arabic"/>
              </a:rPr>
              <a:t>هو طريقة منهجية لتخطيط أفضل الطرق التعليمية وتطويرها لتحقيق حاجات وأهداف التعلم المرغوبة وفق شروط محددة تشتمل على تطوير الوسائل التعليمية وتحديدها وتقويمها لجميع نشاطات التعليم</a:t>
            </a:r>
            <a:r>
              <a:rPr lang="ar-SA" sz="2800" b="1" dirty="0" smtClean="0">
                <a:solidFill>
                  <a:srgbClr val="333333"/>
                </a:solidFill>
                <a:ea typeface="Times New Roman"/>
                <a:cs typeface="Simplified Arabic"/>
              </a:rPr>
              <a:t>.</a:t>
            </a:r>
            <a:endParaRPr lang="en-US" sz="2800" b="1" dirty="0">
              <a:ea typeface="Calibri"/>
              <a:cs typeface="Arial"/>
            </a:endParaRPr>
          </a:p>
          <a:p>
            <a:pPr algn="just">
              <a:lnSpc>
                <a:spcPct val="115000"/>
              </a:lnSpc>
            </a:pPr>
            <a:r>
              <a:rPr lang="ar-SA" sz="3200" b="1" dirty="0">
                <a:solidFill>
                  <a:srgbClr val="FF0000"/>
                </a:solidFill>
                <a:ea typeface="Times New Roman"/>
              </a:rPr>
              <a:t>مراحل التصميم التعليمي</a:t>
            </a:r>
            <a:r>
              <a:rPr lang="ar-SA" sz="3200" b="1" dirty="0" smtClean="0">
                <a:solidFill>
                  <a:srgbClr val="FF0000"/>
                </a:solidFill>
                <a:ea typeface="Times New Roman"/>
              </a:rPr>
              <a:t>:</a:t>
            </a:r>
            <a:endParaRPr lang="en-US" sz="3200" b="1" dirty="0">
              <a:solidFill>
                <a:srgbClr val="FF0000"/>
              </a:solidFill>
              <a:ea typeface="Calibri"/>
              <a:cs typeface="Arial"/>
            </a:endParaRPr>
          </a:p>
          <a:p>
            <a:pPr algn="just">
              <a:lnSpc>
                <a:spcPct val="115000"/>
              </a:lnSpc>
              <a:spcAft>
                <a:spcPts val="1000"/>
              </a:spcAft>
            </a:pPr>
            <a:r>
              <a:rPr lang="ar-SA" sz="2800" b="1" dirty="0">
                <a:solidFill>
                  <a:srgbClr val="222222"/>
                </a:solidFill>
                <a:ea typeface="Times New Roman"/>
                <a:cs typeface="Times New Roman"/>
              </a:rPr>
              <a:t>1- عملية تحليل المادة الدراسية المراد تعليمها ( </a:t>
            </a:r>
            <a:r>
              <a:rPr lang="en-US" sz="2800" b="1" dirty="0">
                <a:solidFill>
                  <a:srgbClr val="222222"/>
                </a:solidFill>
                <a:latin typeface="Times New Roman"/>
                <a:ea typeface="Times New Roman"/>
                <a:cs typeface="Arial"/>
              </a:rPr>
              <a:t>Analysis</a:t>
            </a:r>
            <a:r>
              <a:rPr lang="ar-SA" sz="2800" b="1" dirty="0">
                <a:solidFill>
                  <a:srgbClr val="222222"/>
                </a:solidFill>
                <a:ea typeface="Times New Roman"/>
                <a:cs typeface="Times New Roman"/>
              </a:rPr>
              <a:t> ) :</a:t>
            </a:r>
            <a:endParaRPr lang="en-US" sz="2800" dirty="0">
              <a:ea typeface="Calibri"/>
              <a:cs typeface="Arial"/>
            </a:endParaRPr>
          </a:p>
          <a:p>
            <a:pPr algn="just">
              <a:lnSpc>
                <a:spcPct val="115000"/>
              </a:lnSpc>
              <a:spcAft>
                <a:spcPts val="1000"/>
              </a:spcAft>
            </a:pPr>
            <a:r>
              <a:rPr lang="ar-SA" sz="2800" b="1" dirty="0">
                <a:solidFill>
                  <a:srgbClr val="222222"/>
                </a:solidFill>
                <a:ea typeface="Times New Roman"/>
                <a:cs typeface="Times New Roman"/>
              </a:rPr>
              <a:t>2-عملية تنظيم المادة الدراسية (</a:t>
            </a:r>
            <a:r>
              <a:rPr lang="en-US" sz="2800" b="1" dirty="0">
                <a:solidFill>
                  <a:srgbClr val="222222"/>
                </a:solidFill>
                <a:latin typeface="Times New Roman"/>
                <a:ea typeface="Times New Roman"/>
                <a:cs typeface="Arial"/>
              </a:rPr>
              <a:t>Sequencing</a:t>
            </a:r>
            <a:r>
              <a:rPr lang="ar-SA" sz="2800" b="1" dirty="0">
                <a:solidFill>
                  <a:srgbClr val="222222"/>
                </a:solidFill>
                <a:ea typeface="Times New Roman"/>
                <a:cs typeface="Times New Roman"/>
              </a:rPr>
              <a:t>):</a:t>
            </a:r>
            <a:endParaRPr lang="en-US" sz="2800" dirty="0">
              <a:ea typeface="Calibri"/>
              <a:cs typeface="Arial"/>
            </a:endParaRPr>
          </a:p>
          <a:p>
            <a:pPr algn="just">
              <a:lnSpc>
                <a:spcPct val="115000"/>
              </a:lnSpc>
              <a:spcAft>
                <a:spcPts val="1000"/>
              </a:spcAft>
            </a:pPr>
            <a:r>
              <a:rPr lang="ar-SA" sz="2800" b="1" dirty="0">
                <a:solidFill>
                  <a:srgbClr val="222222"/>
                </a:solidFill>
                <a:ea typeface="Times New Roman"/>
                <a:cs typeface="Times New Roman"/>
              </a:rPr>
              <a:t>3- عملية الإعداد لتدريس المادة الدراسية (</a:t>
            </a:r>
            <a:r>
              <a:rPr lang="en-US" sz="2800" b="1" dirty="0">
                <a:solidFill>
                  <a:srgbClr val="222222"/>
                </a:solidFill>
                <a:latin typeface="Times New Roman"/>
                <a:ea typeface="Times New Roman"/>
                <a:cs typeface="Arial"/>
              </a:rPr>
              <a:t>Developing</a:t>
            </a:r>
            <a:r>
              <a:rPr lang="ar-SA" sz="2800" b="1" dirty="0">
                <a:solidFill>
                  <a:srgbClr val="222222"/>
                </a:solidFill>
                <a:ea typeface="Times New Roman"/>
                <a:cs typeface="Times New Roman"/>
              </a:rPr>
              <a:t>):</a:t>
            </a:r>
            <a:endParaRPr lang="en-US" sz="2800" dirty="0">
              <a:ea typeface="Calibri"/>
              <a:cs typeface="Arial"/>
            </a:endParaRPr>
          </a:p>
          <a:p>
            <a:pPr algn="just">
              <a:lnSpc>
                <a:spcPct val="115000"/>
              </a:lnSpc>
              <a:spcAft>
                <a:spcPts val="1000"/>
              </a:spcAft>
            </a:pPr>
            <a:r>
              <a:rPr lang="ar-SA" sz="2800" b="1" dirty="0">
                <a:solidFill>
                  <a:srgbClr val="222222"/>
                </a:solidFill>
                <a:ea typeface="Times New Roman"/>
                <a:cs typeface="Times New Roman"/>
              </a:rPr>
              <a:t>4ـ عملية تطبيق المادة الدراسية ( </a:t>
            </a:r>
            <a:r>
              <a:rPr lang="en-US" sz="2800" b="1" dirty="0">
                <a:solidFill>
                  <a:srgbClr val="222222"/>
                </a:solidFill>
                <a:latin typeface="Times New Roman"/>
                <a:ea typeface="Times New Roman"/>
                <a:cs typeface="Arial"/>
              </a:rPr>
              <a:t>Implementing</a:t>
            </a:r>
            <a:r>
              <a:rPr lang="ar-SA" sz="2800" b="1" dirty="0">
                <a:solidFill>
                  <a:srgbClr val="222222"/>
                </a:solidFill>
                <a:ea typeface="Times New Roman"/>
                <a:cs typeface="Times New Roman"/>
              </a:rPr>
              <a:t>):</a:t>
            </a:r>
            <a:endParaRPr lang="en-US" sz="2800" dirty="0">
              <a:ea typeface="Calibri"/>
              <a:cs typeface="Arial"/>
            </a:endParaRPr>
          </a:p>
          <a:p>
            <a:pPr algn="just">
              <a:lnSpc>
                <a:spcPct val="115000"/>
              </a:lnSpc>
              <a:spcAft>
                <a:spcPts val="1000"/>
              </a:spcAft>
            </a:pPr>
            <a:r>
              <a:rPr lang="ar-SA" sz="2800" b="1" dirty="0">
                <a:solidFill>
                  <a:srgbClr val="222222"/>
                </a:solidFill>
                <a:ea typeface="Times New Roman"/>
                <a:cs typeface="Times New Roman"/>
              </a:rPr>
              <a:t>5ـ عملية إدارة المادة الدراسية في غرفة الصف ( </a:t>
            </a:r>
            <a:r>
              <a:rPr lang="en-US" sz="2800" b="1" dirty="0">
                <a:solidFill>
                  <a:srgbClr val="222222"/>
                </a:solidFill>
                <a:latin typeface="Times New Roman"/>
                <a:ea typeface="Times New Roman"/>
                <a:cs typeface="Arial"/>
              </a:rPr>
              <a:t>Managing</a:t>
            </a:r>
            <a:r>
              <a:rPr lang="ar-SA" sz="2800" b="1" dirty="0">
                <a:solidFill>
                  <a:srgbClr val="222222"/>
                </a:solidFill>
                <a:ea typeface="Times New Roman"/>
                <a:cs typeface="Times New Roman"/>
              </a:rPr>
              <a:t> ):</a:t>
            </a:r>
            <a:endParaRPr lang="en-US" sz="2800" dirty="0">
              <a:ea typeface="Calibri"/>
              <a:cs typeface="Arial"/>
            </a:endParaRPr>
          </a:p>
          <a:p>
            <a:pPr algn="just">
              <a:lnSpc>
                <a:spcPct val="115000"/>
              </a:lnSpc>
              <a:spcAft>
                <a:spcPts val="1000"/>
              </a:spcAft>
            </a:pPr>
            <a:r>
              <a:rPr lang="ar-SA" sz="2800" b="1" dirty="0">
                <a:solidFill>
                  <a:srgbClr val="222222"/>
                </a:solidFill>
                <a:ea typeface="Times New Roman"/>
                <a:cs typeface="Times New Roman"/>
              </a:rPr>
              <a:t>6ـ عملية تقويم تعلم المادة الدراسية ( </a:t>
            </a:r>
            <a:r>
              <a:rPr lang="en-US" sz="2800" b="1" dirty="0">
                <a:solidFill>
                  <a:srgbClr val="222222"/>
                </a:solidFill>
                <a:latin typeface="Times New Roman"/>
                <a:ea typeface="Times New Roman"/>
                <a:cs typeface="Arial"/>
              </a:rPr>
              <a:t>Evaluating</a:t>
            </a:r>
            <a:r>
              <a:rPr lang="ar-SA" sz="2800" b="1" dirty="0">
                <a:solidFill>
                  <a:srgbClr val="222222"/>
                </a:solidFill>
                <a:ea typeface="Times New Roman"/>
                <a:cs typeface="Times New Roman"/>
              </a:rPr>
              <a:t> ):</a:t>
            </a:r>
            <a:endParaRPr lang="en-US" sz="2800" dirty="0">
              <a:ea typeface="Calibri"/>
              <a:cs typeface="Arial"/>
            </a:endParaRPr>
          </a:p>
        </p:txBody>
      </p:sp>
    </p:spTree>
    <p:extLst>
      <p:ext uri="{BB962C8B-B14F-4D97-AF65-F5344CB8AC3E}">
        <p14:creationId xmlns:p14="http://schemas.microsoft.com/office/powerpoint/2010/main" val="944511034"/>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4245</Words>
  <Application>Microsoft Office PowerPoint</Application>
  <PresentationFormat>عرض على الشاشة (3:4)‏</PresentationFormat>
  <Paragraphs>428</Paragraphs>
  <Slides>42</Slides>
  <Notes>3</Notes>
  <HiddenSlides>0</HiddenSlides>
  <MMClips>0</MMClips>
  <ScaleCrop>false</ScaleCrop>
  <HeadingPairs>
    <vt:vector size="4" baseType="variant">
      <vt:variant>
        <vt:lpstr>نسق</vt:lpstr>
      </vt:variant>
      <vt:variant>
        <vt:i4>1</vt:i4>
      </vt:variant>
      <vt:variant>
        <vt:lpstr>عناوين الشرائح</vt:lpstr>
      </vt:variant>
      <vt:variant>
        <vt:i4>42</vt:i4>
      </vt:variant>
    </vt:vector>
  </HeadingPairs>
  <TitlesOfParts>
    <vt:vector size="43" baseType="lpstr">
      <vt:lpstr>سمة Office</vt:lpstr>
      <vt:lpstr>عرض تقديمي في PowerPoint</vt:lpstr>
      <vt:lpstr>اساليب تحليل المهمة : يتم تحليل المهمة باكثر من اسلوب منها :  1- اسلوب التحليلي الهرمي : يتعلم الفرد بهذا الاسلوب الحقائق والمفاهيم والمبادئ ، وهو يتضمن اهداف عقلية وحركية ايضا , ويفيد هذا الاسلوب في تحديد الاولويات والاستعدادات والقابلة لتعلم المهارة ، كما تفيد المعلم والمتعلم على وضع خطة متدرجة ومناسبة للتدريس .</vt:lpstr>
      <vt:lpstr>عرض تقديمي في PowerPoint</vt:lpstr>
      <vt:lpstr>  2- الاسلوب التحليل الاجرائي للمهمة :  ويسمى بالاتجاه الخطي او المهارات الحركية ، بواسطة هذا الاسلوب يتم اختيار المهمة التعليمية ، ثم يسأل الفرد : هل تحتاج هذه المهمة الى مهارات حركية ؟ فاذا كان الجواب بالنفي انتقل الفرد الى خطوة تالية ، وهكذا . يقوم الفرد بتحديد المفاهيم والمبادئ ويرتبها ، ثم يراجع النتائج .     </vt:lpstr>
      <vt:lpstr>عرض تقديمي في PowerPoint</vt:lpstr>
      <vt:lpstr>3- اسلوب التحليل الانتقائي : وهذا الاسلوب يجمع بين الاسلوبين السابقين : ويعد انموذج جانية من النمط الهرمي الذي يشمل المهارات العقلية والمهارات الحركية ، كما يصنف هذا الانموذج من النماذج الانتقائية ، حيث يقوم الفرد باجراءات ليحقق الاهداف . وقد بين جانية انواع التعلم وصنفها الى تعلم حل المشكلات . </vt:lpstr>
      <vt:lpstr>عرض تقديمي في PowerPoint</vt:lpstr>
      <vt:lpstr>نماذج التصميم التعليمي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الشكل ﻴﻭﻀﺢ ﺃﻨﻭﺍﻉ ﺍﻷﻨﺸﻁﺔ ﺍﻟﺘﻲ ﻴﻤﻜﻥ ﻟﻠﺘﻼﻤﻴﺫ ﺍﻟﻘﻴﺎﻡ ﺒﻬﺎ ﺒﺤﺴﺏ ﺃﻋﻤﺎﺭﻫﻡ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اهمية نماذج التدريس : 1- تساعد الطلبة على التعلم الجيد . 2- تساعد الطلبة على تعلم المعلومات والافكار والمهارات الاكاديمية والاجتماعية والابداعية وفق اطار متكامل . 3- تساعد الطلبة على فهم انفسهم وبيئتهم في اطار تشكله بنية النموذج ، ويدده الهدف من تصميمة . 4- تساعد المعلم على تهيئة البيئة التعليمية المناسبة لاهداف التدريس . 5- تساعد المعلم على تصميم خبرات تعلم فعال . 6- تساعد المعلم في وضع الخطط وتصميم الدروس وانتقاء الاستراتيجيات واساليب التدريس المستخدم في الفصول في ظل رؤية متكاملة . 7- تسهم نماذج التدريس في تطوير المناهج الدراسية باعتبارها ادلة عمل استرشاديه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اساليب تحليل المهمة : يتم تحليل المهمة باكثر من اسلوب منها :  1- اسلوب التحليلي الهرمي : يتعلم الفرد بهذا الاسلوب الحقائق والمفاهيم والمبادئ ، وهو يتضمن اهداف عقلية وحركية ايضا , ويفيد هذا الاسلوب في تحديد الاولويات والاستعدادات والقابلة لتعلم المهارة ، كما تفيد المعلم والمتعلم على وضع خطة متدرجة ومناسبة للتدريس .</dc:title>
  <dc:creator>hp</dc:creator>
  <cp:lastModifiedBy>DR.Ahmed Saker 2O11</cp:lastModifiedBy>
  <cp:revision>97</cp:revision>
  <dcterms:created xsi:type="dcterms:W3CDTF">2022-03-09T17:09:41Z</dcterms:created>
  <dcterms:modified xsi:type="dcterms:W3CDTF">2022-03-20T17:55:45Z</dcterms:modified>
</cp:coreProperties>
</file>