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8" r:id="rId2"/>
    <p:sldId id="256" r:id="rId3"/>
    <p:sldId id="262" r:id="rId4"/>
    <p:sldId id="263" r:id="rId5"/>
    <p:sldId id="259" r:id="rId6"/>
    <p:sldId id="264" r:id="rId7"/>
    <p:sldId id="290" r:id="rId8"/>
    <p:sldId id="266" r:id="rId9"/>
    <p:sldId id="267" r:id="rId10"/>
    <p:sldId id="268" r:id="rId11"/>
    <p:sldId id="257" r:id="rId12"/>
    <p:sldId id="258" r:id="rId13"/>
    <p:sldId id="260" r:id="rId14"/>
    <p:sldId id="265" r:id="rId15"/>
    <p:sldId id="269" r:id="rId16"/>
    <p:sldId id="270" r:id="rId17"/>
    <p:sldId id="275" r:id="rId18"/>
    <p:sldId id="271" r:id="rId19"/>
    <p:sldId id="272" r:id="rId20"/>
    <p:sldId id="273" r:id="rId21"/>
    <p:sldId id="274"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92" r:id="rId35"/>
    <p:sldId id="291" r:id="rId36"/>
    <p:sldId id="289" r:id="rId3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500" autoAdjust="0"/>
    <p:restoredTop sz="94660"/>
  </p:normalViewPr>
  <p:slideViewPr>
    <p:cSldViewPr>
      <p:cViewPr>
        <p:scale>
          <a:sx n="50" d="100"/>
          <a:sy n="50" d="100"/>
        </p:scale>
        <p:origin x="-2082" y="-4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17/08/1443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17/08/1443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17/08/1443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www.new-educ.com/behaviorisme-et-de-sa-relation-a-leducation-de-la-technologie" TargetMode="External"/><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hyperlink" Target="https://www.new-educ.com/theories-dapprentissage-le-constructivisme" TargetMode="External"/><Relationship Id="rId4" Type="http://schemas.openxmlformats.org/officeDocument/2006/relationships/hyperlink" Target="https://www.new-educ.com/%d9%85%d8%a7-%d9%87%d9%8a-%d8%a7%d9%84%d9%86%d8%b8%d8%b1%d9%8a%d8%a7%d8%aa-%d8%a7%d9%84%d9%85%d8%b9%d8%b1%d9%81%d9%8a%d8%a9-%d8%9f"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3276" y="188640"/>
            <a:ext cx="8712968" cy="6247864"/>
          </a:xfrm>
          <a:prstGeom prst="rect">
            <a:avLst/>
          </a:prstGeom>
          <a:blipFill dpi="0" rotWithShape="1">
            <a:blip r:embed="rId2">
              <a:alphaModFix amt="36000"/>
            </a:blip>
            <a:srcRect/>
            <a:stretch>
              <a:fillRect/>
            </a:stretch>
          </a:blipFill>
        </p:spPr>
        <p:style>
          <a:lnRef idx="1">
            <a:schemeClr val="accent5"/>
          </a:lnRef>
          <a:fillRef idx="2">
            <a:schemeClr val="accent5"/>
          </a:fillRef>
          <a:effectRef idx="1">
            <a:schemeClr val="accent5"/>
          </a:effectRef>
          <a:fontRef idx="minor">
            <a:schemeClr val="dk1"/>
          </a:fontRef>
        </p:style>
        <p:txBody>
          <a:bodyPr wrap="square">
            <a:spAutoFit/>
          </a:bodyPr>
          <a:lstStyle/>
          <a:p>
            <a:pPr algn="ctr"/>
            <a:endParaRPr lang="ar-IQ" sz="4000" b="1" dirty="0" smtClean="0">
              <a:solidFill>
                <a:srgbClr val="FF0000"/>
              </a:solidFill>
              <a:latin typeface="Aljazeera heads"/>
            </a:endParaRPr>
          </a:p>
          <a:p>
            <a:pPr algn="ctr"/>
            <a:r>
              <a:rPr lang="ar-IQ" sz="4000" b="1" dirty="0" smtClean="0">
                <a:solidFill>
                  <a:srgbClr val="FF0000"/>
                </a:solidFill>
                <a:latin typeface="Aljazeera heads"/>
              </a:rPr>
              <a:t>المحاضرة الرابعة </a:t>
            </a:r>
          </a:p>
          <a:p>
            <a:pPr algn="ctr"/>
            <a:r>
              <a:rPr lang="ar-IQ" sz="4000" b="1" dirty="0" smtClean="0">
                <a:solidFill>
                  <a:srgbClr val="FF0000"/>
                </a:solidFill>
                <a:latin typeface="Aljazeera heads"/>
              </a:rPr>
              <a:t>طلبة الدكتوراه / طرائق تدريس التربية الفنية </a:t>
            </a:r>
            <a:endParaRPr lang="ar-IQ" sz="4000" b="1" dirty="0">
              <a:solidFill>
                <a:srgbClr val="FF0000"/>
              </a:solidFill>
              <a:latin typeface="Aljazeera heads"/>
            </a:endParaRPr>
          </a:p>
          <a:p>
            <a:pPr algn="ctr"/>
            <a:r>
              <a:rPr lang="ar-IQ" sz="4000" b="1" dirty="0" smtClean="0">
                <a:solidFill>
                  <a:srgbClr val="FF0000"/>
                </a:solidFill>
                <a:latin typeface="Aljazeera heads"/>
              </a:rPr>
              <a:t>تصميم </a:t>
            </a:r>
            <a:r>
              <a:rPr lang="ar-IQ" sz="4000" b="1" dirty="0">
                <a:solidFill>
                  <a:srgbClr val="FF0000"/>
                </a:solidFill>
                <a:latin typeface="Aljazeera heads"/>
              </a:rPr>
              <a:t>التدريس</a:t>
            </a:r>
            <a:r>
              <a:rPr lang="ar-IQ" sz="4000" b="1" dirty="0" smtClean="0">
                <a:solidFill>
                  <a:srgbClr val="FF0000"/>
                </a:solidFill>
                <a:latin typeface="Aljazeera heads"/>
              </a:rPr>
              <a:t>: (</a:t>
            </a:r>
            <a:r>
              <a:rPr lang="en-US" sz="4000" b="1" dirty="0" err="1" smtClean="0">
                <a:solidFill>
                  <a:srgbClr val="FF0000"/>
                </a:solidFill>
                <a:latin typeface="Cairo"/>
              </a:rPr>
              <a:t>teahing</a:t>
            </a:r>
            <a:r>
              <a:rPr lang="en-US" sz="4000" b="1" dirty="0" smtClean="0">
                <a:solidFill>
                  <a:srgbClr val="FF0000"/>
                </a:solidFill>
                <a:latin typeface="Cairo"/>
              </a:rPr>
              <a:t> Design</a:t>
            </a:r>
            <a:r>
              <a:rPr lang="ar-IQ" sz="4000" b="1" dirty="0" smtClean="0">
                <a:solidFill>
                  <a:srgbClr val="FF0000"/>
                </a:solidFill>
                <a:latin typeface="Cairo"/>
              </a:rPr>
              <a:t>    </a:t>
            </a:r>
          </a:p>
          <a:p>
            <a:pPr algn="ctr"/>
            <a:r>
              <a:rPr lang="ar-IQ" sz="4000" b="1" dirty="0" smtClean="0">
                <a:solidFill>
                  <a:srgbClr val="FF0000"/>
                </a:solidFill>
                <a:latin typeface="Cairo"/>
              </a:rPr>
              <a:t>للعام الدراسي 2021-2022م </a:t>
            </a:r>
          </a:p>
          <a:p>
            <a:pPr algn="ctr"/>
            <a:endParaRPr lang="ar-IQ" sz="4000" b="1" dirty="0" smtClean="0">
              <a:solidFill>
                <a:srgbClr val="FF0000"/>
              </a:solidFill>
              <a:latin typeface="Cairo"/>
            </a:endParaRPr>
          </a:p>
          <a:p>
            <a:pPr algn="ctr"/>
            <a:r>
              <a:rPr lang="ar-IQ" sz="4000" b="1" dirty="0" smtClean="0">
                <a:solidFill>
                  <a:srgbClr val="FF0000"/>
                </a:solidFill>
                <a:latin typeface="Cairo"/>
              </a:rPr>
              <a:t>اعداد </a:t>
            </a:r>
          </a:p>
          <a:p>
            <a:pPr algn="ctr"/>
            <a:r>
              <a:rPr lang="ar-IQ" sz="4000" b="1" dirty="0" smtClean="0">
                <a:solidFill>
                  <a:srgbClr val="FF0000"/>
                </a:solidFill>
                <a:latin typeface="Cairo"/>
              </a:rPr>
              <a:t>الدكتور عطيه الدليمي </a:t>
            </a:r>
          </a:p>
          <a:p>
            <a:pPr algn="ctr"/>
            <a:endParaRPr lang="ar-IQ" sz="4000" b="1" dirty="0">
              <a:solidFill>
                <a:srgbClr val="FF0000"/>
              </a:solidFill>
              <a:latin typeface="Cairo"/>
            </a:endParaRPr>
          </a:p>
          <a:p>
            <a:pPr algn="ctr"/>
            <a:endParaRPr lang="ar-IQ" sz="4000" b="1" dirty="0" smtClean="0">
              <a:solidFill>
                <a:srgbClr val="FF0000"/>
              </a:solidFill>
              <a:latin typeface="Cairo"/>
            </a:endParaRPr>
          </a:p>
        </p:txBody>
      </p:sp>
    </p:spTree>
    <p:extLst>
      <p:ext uri="{BB962C8B-B14F-4D97-AF65-F5344CB8AC3E}">
        <p14:creationId xmlns:p14="http://schemas.microsoft.com/office/powerpoint/2010/main" val="1295237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04664"/>
            <a:ext cx="8784976" cy="5755422"/>
          </a:xfrm>
          <a:prstGeom prst="rect">
            <a:avLst/>
          </a:prstGeom>
          <a:blipFill>
            <a:blip r:embed="rId2">
              <a:alphaModFix amt="36000"/>
            </a:blip>
            <a:stretch>
              <a:fillRect/>
            </a:stretch>
          </a:blipFill>
        </p:spPr>
        <p:style>
          <a:lnRef idx="1">
            <a:schemeClr val="accent6"/>
          </a:lnRef>
          <a:fillRef idx="2">
            <a:schemeClr val="accent6"/>
          </a:fillRef>
          <a:effectRef idx="1">
            <a:schemeClr val="accent6"/>
          </a:effectRef>
          <a:fontRef idx="minor">
            <a:schemeClr val="dk1"/>
          </a:fontRef>
        </p:style>
        <p:txBody>
          <a:bodyPr wrap="square">
            <a:spAutoFit/>
          </a:bodyPr>
          <a:lstStyle/>
          <a:p>
            <a:r>
              <a:rPr lang="ar-IQ" sz="4000" b="1" dirty="0" smtClean="0">
                <a:solidFill>
                  <a:srgbClr val="FF0000"/>
                </a:solidFill>
                <a:latin typeface="Cairo"/>
              </a:rPr>
              <a:t>ثالثا  </a:t>
            </a:r>
            <a:r>
              <a:rPr lang="ar-IQ" sz="4000" b="1" dirty="0">
                <a:solidFill>
                  <a:srgbClr val="FF0000"/>
                </a:solidFill>
                <a:latin typeface="Cairo"/>
              </a:rPr>
              <a:t>:- أهمية تصميم ( </a:t>
            </a:r>
            <a:r>
              <a:rPr lang="ar-IQ" sz="4000" b="1" dirty="0" smtClean="0">
                <a:solidFill>
                  <a:srgbClr val="FF0000"/>
                </a:solidFill>
                <a:latin typeface="Cairo"/>
              </a:rPr>
              <a:t>تخطيط </a:t>
            </a:r>
            <a:r>
              <a:rPr lang="ar-IQ" sz="4000" b="1" dirty="0">
                <a:solidFill>
                  <a:srgbClr val="FF0000"/>
                </a:solidFill>
                <a:latin typeface="Cairo"/>
              </a:rPr>
              <a:t>) التدريس بالنسبة للأستاذ </a:t>
            </a:r>
            <a:r>
              <a:rPr lang="ar-IQ" sz="4000" b="1" dirty="0" smtClean="0">
                <a:solidFill>
                  <a:srgbClr val="FF0000"/>
                </a:solidFill>
                <a:latin typeface="Cairo"/>
              </a:rPr>
              <a:t>الجامعي:</a:t>
            </a:r>
            <a:endParaRPr lang="ar-IQ" sz="4000" b="1" dirty="0">
              <a:solidFill>
                <a:srgbClr val="FF0000"/>
              </a:solidFill>
              <a:latin typeface="Cairo"/>
            </a:endParaRPr>
          </a:p>
          <a:p>
            <a:pPr marL="457200" indent="-457200">
              <a:buFontTx/>
              <a:buChar char="-"/>
            </a:pPr>
            <a:r>
              <a:rPr lang="ar-IQ" sz="3600" b="1" dirty="0" smtClean="0">
                <a:solidFill>
                  <a:srgbClr val="000000"/>
                </a:solidFill>
                <a:latin typeface="Cairo"/>
              </a:rPr>
              <a:t>يساعده </a:t>
            </a:r>
            <a:r>
              <a:rPr lang="ar-IQ" sz="3600" b="1" dirty="0">
                <a:solidFill>
                  <a:srgbClr val="000000"/>
                </a:solidFill>
                <a:latin typeface="Cairo"/>
              </a:rPr>
              <a:t>في تحديد الاهداف التي يود </a:t>
            </a:r>
            <a:r>
              <a:rPr lang="ar-IQ" sz="3600" b="1" dirty="0" smtClean="0">
                <a:solidFill>
                  <a:srgbClr val="000000"/>
                </a:solidFill>
                <a:latin typeface="Cairo"/>
              </a:rPr>
              <a:t>تحقيقها.</a:t>
            </a:r>
            <a:endParaRPr lang="ar-IQ" sz="3600" b="1" dirty="0">
              <a:solidFill>
                <a:srgbClr val="000000"/>
              </a:solidFill>
              <a:latin typeface="Cairo"/>
            </a:endParaRPr>
          </a:p>
          <a:p>
            <a:pPr marL="457200" indent="-457200">
              <a:buFontTx/>
              <a:buChar char="-"/>
            </a:pPr>
            <a:r>
              <a:rPr lang="ar-IQ" sz="3600" b="1" dirty="0" smtClean="0">
                <a:solidFill>
                  <a:srgbClr val="000000"/>
                </a:solidFill>
                <a:latin typeface="Cairo"/>
              </a:rPr>
              <a:t>يوجهه </a:t>
            </a:r>
            <a:r>
              <a:rPr lang="ar-IQ" sz="3600" b="1" dirty="0">
                <a:solidFill>
                  <a:srgbClr val="000000"/>
                </a:solidFill>
                <a:latin typeface="Cairo"/>
              </a:rPr>
              <a:t>في تنظيم النشاطات ويبعده عن </a:t>
            </a:r>
            <a:r>
              <a:rPr lang="ar-IQ" sz="3600" b="1" dirty="0" smtClean="0">
                <a:solidFill>
                  <a:srgbClr val="000000"/>
                </a:solidFill>
                <a:latin typeface="Cairo"/>
              </a:rPr>
              <a:t>التخبط.</a:t>
            </a:r>
            <a:endParaRPr lang="ar-IQ" sz="3600" b="1" dirty="0">
              <a:solidFill>
                <a:srgbClr val="000000"/>
              </a:solidFill>
              <a:latin typeface="Cairo"/>
            </a:endParaRPr>
          </a:p>
          <a:p>
            <a:pPr marL="457200" indent="-457200">
              <a:buFontTx/>
              <a:buChar char="-"/>
            </a:pPr>
            <a:r>
              <a:rPr lang="ar-IQ" sz="3600" b="1" dirty="0" smtClean="0">
                <a:solidFill>
                  <a:srgbClr val="000000"/>
                </a:solidFill>
                <a:latin typeface="Cairo"/>
              </a:rPr>
              <a:t>يساعده </a:t>
            </a:r>
            <a:r>
              <a:rPr lang="ar-IQ" sz="3600" b="1" dirty="0">
                <a:solidFill>
                  <a:srgbClr val="000000"/>
                </a:solidFill>
                <a:latin typeface="Cairo"/>
              </a:rPr>
              <a:t>في توزيع الوقت بشكل </a:t>
            </a:r>
            <a:r>
              <a:rPr lang="ar-IQ" sz="3600" b="1" dirty="0" smtClean="0">
                <a:solidFill>
                  <a:srgbClr val="000000"/>
                </a:solidFill>
                <a:latin typeface="Cairo"/>
              </a:rPr>
              <a:t>متوازن.</a:t>
            </a:r>
            <a:endParaRPr lang="ar-IQ" sz="3600" b="1" dirty="0">
              <a:solidFill>
                <a:srgbClr val="000000"/>
              </a:solidFill>
              <a:latin typeface="Cairo"/>
            </a:endParaRPr>
          </a:p>
          <a:p>
            <a:pPr marL="457200" indent="-457200">
              <a:buFontTx/>
              <a:buChar char="-"/>
            </a:pPr>
            <a:r>
              <a:rPr lang="ar-IQ" sz="3600" b="1" dirty="0" smtClean="0">
                <a:solidFill>
                  <a:srgbClr val="000000"/>
                </a:solidFill>
                <a:latin typeface="Cairo"/>
              </a:rPr>
              <a:t>يساعده </a:t>
            </a:r>
            <a:r>
              <a:rPr lang="ar-IQ" sz="3600" b="1" dirty="0">
                <a:solidFill>
                  <a:srgbClr val="000000"/>
                </a:solidFill>
                <a:latin typeface="Cairo"/>
              </a:rPr>
              <a:t>في اختيار الاساليب </a:t>
            </a:r>
            <a:r>
              <a:rPr lang="ar-IQ" sz="3600" b="1" dirty="0" smtClean="0">
                <a:solidFill>
                  <a:srgbClr val="000000"/>
                </a:solidFill>
                <a:latin typeface="Cairo"/>
              </a:rPr>
              <a:t>والوسائل.</a:t>
            </a:r>
            <a:endParaRPr lang="ar-IQ" sz="3600" b="1" dirty="0">
              <a:solidFill>
                <a:srgbClr val="000000"/>
              </a:solidFill>
              <a:latin typeface="Cairo"/>
            </a:endParaRPr>
          </a:p>
          <a:p>
            <a:pPr marL="457200" indent="-457200">
              <a:buFontTx/>
              <a:buChar char="-"/>
            </a:pPr>
            <a:r>
              <a:rPr lang="ar-IQ" sz="3600" b="1" dirty="0" smtClean="0">
                <a:solidFill>
                  <a:srgbClr val="000000"/>
                </a:solidFill>
                <a:latin typeface="Cairo"/>
              </a:rPr>
              <a:t>يمكنه </a:t>
            </a:r>
            <a:r>
              <a:rPr lang="ar-IQ" sz="3600" b="1" dirty="0">
                <a:solidFill>
                  <a:srgbClr val="000000"/>
                </a:solidFill>
                <a:latin typeface="Cairo"/>
              </a:rPr>
              <a:t>من التقويم السليم </a:t>
            </a:r>
            <a:r>
              <a:rPr lang="ar-IQ" sz="3600" b="1" dirty="0" smtClean="0">
                <a:solidFill>
                  <a:srgbClr val="000000"/>
                </a:solidFill>
                <a:latin typeface="Cairo"/>
              </a:rPr>
              <a:t>لطلابه.</a:t>
            </a:r>
            <a:endParaRPr lang="ar-IQ" sz="3600" b="1" dirty="0">
              <a:solidFill>
                <a:srgbClr val="000000"/>
              </a:solidFill>
              <a:latin typeface="Cairo"/>
            </a:endParaRPr>
          </a:p>
          <a:p>
            <a:r>
              <a:rPr lang="ar-IQ" sz="3600" b="1" dirty="0">
                <a:solidFill>
                  <a:srgbClr val="000000"/>
                </a:solidFill>
                <a:latin typeface="Cairo"/>
              </a:rPr>
              <a:t>يجعله اكثر ثقة بنفسه وأقل شعورا </a:t>
            </a:r>
            <a:r>
              <a:rPr lang="ar-IQ" sz="3600" b="1" dirty="0" smtClean="0">
                <a:solidFill>
                  <a:srgbClr val="000000"/>
                </a:solidFill>
                <a:latin typeface="Cairo"/>
              </a:rPr>
              <a:t>بالاضطراب.</a:t>
            </a:r>
          </a:p>
          <a:p>
            <a:endParaRPr lang="ar-IQ" sz="3600" b="1" dirty="0">
              <a:solidFill>
                <a:srgbClr val="000000"/>
              </a:solidFill>
              <a:latin typeface="Cairo"/>
            </a:endParaRPr>
          </a:p>
          <a:p>
            <a:endParaRPr lang="ar-IQ" sz="3600" b="1" dirty="0" smtClean="0">
              <a:solidFill>
                <a:srgbClr val="000000"/>
              </a:solidFill>
              <a:latin typeface="Cairo"/>
            </a:endParaRPr>
          </a:p>
        </p:txBody>
      </p:sp>
    </p:spTree>
    <p:extLst>
      <p:ext uri="{BB962C8B-B14F-4D97-AF65-F5344CB8AC3E}">
        <p14:creationId xmlns:p14="http://schemas.microsoft.com/office/powerpoint/2010/main" val="378981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0648"/>
            <a:ext cx="8640960" cy="6555641"/>
          </a:xfrm>
          <a:prstGeom prst="rect">
            <a:avLst/>
          </a:prstGeom>
          <a:blipFill>
            <a:blip r:embed="rId2">
              <a:alphaModFix amt="36000"/>
            </a:blip>
            <a:stretch>
              <a:fillRect/>
            </a:stretch>
          </a:blipFill>
        </p:spPr>
        <p:style>
          <a:lnRef idx="1">
            <a:schemeClr val="accent1"/>
          </a:lnRef>
          <a:fillRef idx="2">
            <a:schemeClr val="accent1"/>
          </a:fillRef>
          <a:effectRef idx="1">
            <a:schemeClr val="accent1"/>
          </a:effectRef>
          <a:fontRef idx="minor">
            <a:schemeClr val="dk1"/>
          </a:fontRef>
        </p:style>
        <p:txBody>
          <a:bodyPr wrap="square">
            <a:spAutoFit/>
          </a:bodyPr>
          <a:lstStyle/>
          <a:p>
            <a:pPr lvl="0" algn="just"/>
            <a:r>
              <a:rPr lang="ar-IQ" sz="2800" b="1" dirty="0" smtClean="0">
                <a:solidFill>
                  <a:srgbClr val="FF0000"/>
                </a:solidFill>
                <a:latin typeface="Cairo"/>
              </a:rPr>
              <a:t>- تقنية </a:t>
            </a:r>
            <a:r>
              <a:rPr lang="ar-IQ" sz="2800" b="1" dirty="0">
                <a:solidFill>
                  <a:srgbClr val="FF0000"/>
                </a:solidFill>
                <a:latin typeface="Cairo"/>
              </a:rPr>
              <a:t>التعليم و تصميم </a:t>
            </a:r>
            <a:r>
              <a:rPr lang="ar-IQ" sz="2800" b="1" dirty="0" smtClean="0">
                <a:solidFill>
                  <a:srgbClr val="FF0000"/>
                </a:solidFill>
                <a:latin typeface="Cairo"/>
              </a:rPr>
              <a:t>التدريس</a:t>
            </a:r>
            <a:endParaRPr lang="ar-IQ" sz="2800" b="1" dirty="0">
              <a:solidFill>
                <a:srgbClr val="000000"/>
              </a:solidFill>
              <a:latin typeface="Cairo"/>
            </a:endParaRPr>
          </a:p>
          <a:p>
            <a:pPr lvl="0" algn="just"/>
            <a:r>
              <a:rPr lang="ar-IQ" sz="2800" b="1" dirty="0">
                <a:solidFill>
                  <a:srgbClr val="000000"/>
                </a:solidFill>
                <a:latin typeface="Cairo"/>
              </a:rPr>
              <a:t>يفهم الكثير أن تقنية التعليم هي الأجهزة و المعدات التي نوفرها للمدارس، وهذا فهم خاطئ أدى في كثير من الأحيان إلى فشل التقنية، والحقيقة أن تصميم التعليم هو الجانب غير الملموس في تقنية التعليم ، وبعبارة أخرى ، هو عملية التخطيط المنظمة التي تسبق الحصول على منتجات تقنية التعليم، مثل البرمجيات والحقائب التدريبية .</a:t>
            </a:r>
          </a:p>
          <a:p>
            <a:pPr lvl="0" algn="just"/>
            <a:r>
              <a:rPr lang="ar-IQ" sz="2800" b="1" dirty="0">
                <a:solidFill>
                  <a:srgbClr val="000000"/>
                </a:solidFill>
                <a:latin typeface="Cairo"/>
              </a:rPr>
              <a:t>إن تقنيات التعليم منظومة متكاملة تضم، إضافة إلى الأجهزة والمواد - ما هو أهم و أصعب- المحتوى و الأداء التعليمي. هذه العناصر الثلاثة هي أبعاد لتقنية </a:t>
            </a:r>
            <a:r>
              <a:rPr lang="ar-IQ" sz="2800" b="1" dirty="0" smtClean="0">
                <a:solidFill>
                  <a:srgbClr val="000000"/>
                </a:solidFill>
                <a:latin typeface="Cairo"/>
              </a:rPr>
              <a:t>التعليم وحتى </a:t>
            </a:r>
            <a:r>
              <a:rPr lang="ar-IQ" sz="2800" b="1" dirty="0">
                <a:solidFill>
                  <a:srgbClr val="000000"/>
                </a:solidFill>
                <a:latin typeface="Cairo"/>
              </a:rPr>
              <a:t>تنجح التقنية في المجال التعليمي فلا بد من الأخذ في الحسبان كل هذه الأبعاد الثلاثة في توازن وتكامل إذ أن الخلل في أي بعد من هذه الأبعاد يعد خللا في التقنية كلها. وبمعنى أخر، لضمان نجاح تقنيات التعليم لابد من معادلة تأخذ في حسبانها كل هذه الأبعاد كما هو مبين في الشكل التالي :</a:t>
            </a:r>
          </a:p>
          <a:p>
            <a:pPr lvl="0" algn="just"/>
            <a:r>
              <a:rPr lang="ar-IQ" sz="2800" b="1" dirty="0">
                <a:solidFill>
                  <a:srgbClr val="000000"/>
                </a:solidFill>
                <a:latin typeface="Cairo"/>
              </a:rPr>
              <a:t>(أجهزة ومعدات ومحتوى مناسب في ضوء أداء تربوي ناجح يؤدي إلى تقنية تعليم </a:t>
            </a:r>
            <a:r>
              <a:rPr lang="ar-IQ" sz="2800" b="1" dirty="0" smtClean="0">
                <a:solidFill>
                  <a:srgbClr val="000000"/>
                </a:solidFill>
                <a:latin typeface="Cairo"/>
              </a:rPr>
              <a:t>ناجحة)</a:t>
            </a:r>
            <a:endParaRPr lang="en-US" dirty="0"/>
          </a:p>
        </p:txBody>
      </p:sp>
    </p:spTree>
    <p:extLst>
      <p:ext uri="{BB962C8B-B14F-4D97-AF65-F5344CB8AC3E}">
        <p14:creationId xmlns:p14="http://schemas.microsoft.com/office/powerpoint/2010/main" val="3808877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664687" cy="6555641"/>
          </a:xfrm>
          <a:prstGeom prst="rect">
            <a:avLst/>
          </a:prstGeom>
          <a:blipFill>
            <a:blip r:embed="rId2">
              <a:alphaModFix amt="36000"/>
            </a:blip>
            <a:stretch>
              <a:fillRect/>
            </a:stretch>
          </a:blipFill>
        </p:spPr>
        <p:style>
          <a:lnRef idx="1">
            <a:schemeClr val="dk1"/>
          </a:lnRef>
          <a:fillRef idx="2">
            <a:schemeClr val="dk1"/>
          </a:fillRef>
          <a:effectRef idx="1">
            <a:schemeClr val="dk1"/>
          </a:effectRef>
          <a:fontRef idx="minor">
            <a:schemeClr val="dk1"/>
          </a:fontRef>
        </p:style>
        <p:txBody>
          <a:bodyPr wrap="square">
            <a:spAutoFit/>
          </a:bodyPr>
          <a:lstStyle/>
          <a:p>
            <a:pPr>
              <a:buFont typeface="Arial"/>
              <a:buChar char="•"/>
            </a:pPr>
            <a:r>
              <a:rPr lang="ar-IQ" sz="2800" b="1" dirty="0">
                <a:solidFill>
                  <a:srgbClr val="000000"/>
                </a:solidFill>
                <a:latin typeface="Cairo"/>
              </a:rPr>
              <a:t>إذا، لا بد من التوازن بين أطراف منظومة تقنيات التعليم، لكن ما الذي يحقق هذا التوازن ؟ الإجابة هي أن الذي يحقق هذا التوازن هو تصميم التعليم. إن تصميم التعليم هو لب و جوهر تقنيات التعليم. فعن طريقه نستطيع تحديد الطرق التدريسية (الأداء </a:t>
            </a:r>
            <a:r>
              <a:rPr lang="ar-IQ" sz="2800" b="1" dirty="0" err="1">
                <a:solidFill>
                  <a:srgbClr val="000000"/>
                </a:solidFill>
                <a:latin typeface="Cairo"/>
              </a:rPr>
              <a:t>التعليميي</a:t>
            </a:r>
            <a:r>
              <a:rPr lang="ar-IQ" sz="2800" b="1" dirty="0">
                <a:solidFill>
                  <a:srgbClr val="000000"/>
                </a:solidFill>
                <a:latin typeface="Cairo"/>
              </a:rPr>
              <a:t>) المناسبة لموقف تدريسي محدد، و المحققة لهدف تدريسي معين. وعن طريق تصميم التعليم نستطيع أن نصمم محتوى مناسبا كماً و نوعاً للمادة أو الوحدة التي ندرسها. وعن طريقه ، أيضا، نستطيع أن نحدد الوسائل و الأجهزة المناسبة للموقف التدريسي المحققة لأهدافه. كل هذا يقوم به تصميم التعليم في عمل منظم مبني على أسس و نظريات علمية. إن مصمم التدريس بإبداعه و بمعرفته أسس و مبادئ و نظريات التعلم و التعليم يستطيع أن يتلمس أفضل الطرق لتدريس مادة أو وحدة تدريسية في مواقف مختلفة. فيصمم، مثلا، أنشطة تعليمية مناسبة للتدريس في حجرة الدراسة. ويعرف أن التعلم عن بعد، و التعلم الإلكتروني، و التعلم عن طريق الانترنيت.... يختلف عن التعلم في حجرة الدراسة ، فيصمم لها أنشطة تدريسية تناسبها و تحقق الهدف منها.</a:t>
            </a:r>
            <a:endParaRPr lang="ar-IQ" sz="2800" b="1" i="0" dirty="0">
              <a:solidFill>
                <a:srgbClr val="000000"/>
              </a:solidFill>
              <a:effectLst/>
              <a:latin typeface="Cairo"/>
            </a:endParaRPr>
          </a:p>
        </p:txBody>
      </p:sp>
    </p:spTree>
    <p:extLst>
      <p:ext uri="{BB962C8B-B14F-4D97-AF65-F5344CB8AC3E}">
        <p14:creationId xmlns:p14="http://schemas.microsoft.com/office/powerpoint/2010/main" val="19711609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43513"/>
            <a:ext cx="8784976" cy="1384995"/>
          </a:xfrm>
          <a:prstGeom prst="rect">
            <a:avLst/>
          </a:prstGeom>
        </p:spPr>
        <p:txBody>
          <a:bodyPr wrap="square">
            <a:spAutoFit/>
          </a:bodyPr>
          <a:lstStyle/>
          <a:p>
            <a:pPr lvl="0"/>
            <a:endParaRPr lang="ar-IQ" sz="2800" b="1" dirty="0">
              <a:solidFill>
                <a:srgbClr val="000000"/>
              </a:solidFill>
              <a:latin typeface="Cairo"/>
            </a:endParaRPr>
          </a:p>
          <a:p>
            <a:pPr lvl="0"/>
            <a:endParaRPr lang="ar-IQ" sz="2800" b="1" dirty="0" smtClean="0">
              <a:solidFill>
                <a:srgbClr val="000000"/>
              </a:solidFill>
              <a:latin typeface="Cairo"/>
            </a:endParaRPr>
          </a:p>
          <a:p>
            <a:pPr lvl="0"/>
            <a:endParaRPr lang="ar-IQ" sz="2800" b="1" dirty="0">
              <a:solidFill>
                <a:srgbClr val="000000"/>
              </a:solidFill>
              <a:latin typeface="Cairo"/>
            </a:endParaRPr>
          </a:p>
        </p:txBody>
      </p:sp>
      <p:sp>
        <p:nvSpPr>
          <p:cNvPr id="3" name="مستطيل 2"/>
          <p:cNvSpPr/>
          <p:nvPr/>
        </p:nvSpPr>
        <p:spPr>
          <a:xfrm>
            <a:off x="431540" y="404664"/>
            <a:ext cx="8424936" cy="6001643"/>
          </a:xfrm>
          <a:prstGeom prst="rect">
            <a:avLst/>
          </a:prstGeom>
          <a:blipFill>
            <a:blip r:embed="rId2">
              <a:alphaModFix amt="36000"/>
            </a:blip>
            <a:stretch>
              <a:fillRect/>
            </a:stretch>
          </a:blipFill>
        </p:spPr>
        <p:style>
          <a:lnRef idx="1">
            <a:schemeClr val="accent2"/>
          </a:lnRef>
          <a:fillRef idx="2">
            <a:schemeClr val="accent2"/>
          </a:fillRef>
          <a:effectRef idx="1">
            <a:schemeClr val="accent2"/>
          </a:effectRef>
          <a:fontRef idx="minor">
            <a:schemeClr val="dk1"/>
          </a:fontRef>
        </p:style>
        <p:txBody>
          <a:bodyPr wrap="square">
            <a:spAutoFit/>
          </a:bodyPr>
          <a:lstStyle/>
          <a:p>
            <a:pPr lvl="0"/>
            <a:r>
              <a:rPr lang="ar-IQ" sz="3200" b="1" dirty="0" smtClean="0">
                <a:solidFill>
                  <a:srgbClr val="FF0000"/>
                </a:solidFill>
                <a:latin typeface="Cairo"/>
              </a:rPr>
              <a:t>مميزات تصميم التدريس : </a:t>
            </a:r>
          </a:p>
          <a:p>
            <a:pPr lvl="0"/>
            <a:r>
              <a:rPr lang="ar-IQ" sz="3200" b="1" dirty="0" smtClean="0">
                <a:solidFill>
                  <a:srgbClr val="000000"/>
                </a:solidFill>
                <a:latin typeface="Cairo"/>
              </a:rPr>
              <a:t>1- الدقة : ويترتب على عدم الدقة نتائج سيئة ، تؤدي الى عدم تقدير الوقت بشكل سليم ، وعدم الدقة في توزيع المصادر التعليمية ، واستخدامها بشكل جيد ، وبالتالي تدريس غير فعال غير نشط خال من الدافعية.</a:t>
            </a:r>
          </a:p>
          <a:p>
            <a:pPr lvl="0"/>
            <a:r>
              <a:rPr lang="ar-IQ" sz="3200" b="1" dirty="0" smtClean="0">
                <a:solidFill>
                  <a:srgbClr val="000000"/>
                </a:solidFill>
                <a:latin typeface="Cairo"/>
              </a:rPr>
              <a:t>2- الابداع فلا يقتصر تصميم التدريس على مقدار ما يتعلمه او ما يكتسبه من معلومات في مجال التصميم وانما اشبه بالشاعر الذي لديه موهبة اضافة الى الدربة والممارسة .</a:t>
            </a:r>
          </a:p>
          <a:p>
            <a:pPr lvl="0"/>
            <a:r>
              <a:rPr lang="ar-IQ" sz="3200" b="1" dirty="0" smtClean="0">
                <a:solidFill>
                  <a:srgbClr val="000000"/>
                </a:solidFill>
                <a:latin typeface="Cairo"/>
              </a:rPr>
              <a:t>وهكذا بالنسبة لمصمم التدريس يحتاج الى موهبة مبدعة ، اضافة الى عمله المكتسب والممارسة في هذا المجال ، ولعل تصميم التدريس في هذه الميزة يتفق مع بقية التصاميم, فمصمم الديكور يحتاج لموهبة وكذلك مصمم الهندسي وغيه. </a:t>
            </a:r>
            <a:endParaRPr lang="ar-IQ" sz="3200" b="1" dirty="0">
              <a:solidFill>
                <a:srgbClr val="000000"/>
              </a:solidFill>
              <a:latin typeface="Cairo"/>
            </a:endParaRPr>
          </a:p>
        </p:txBody>
      </p:sp>
    </p:spTree>
    <p:extLst>
      <p:ext uri="{BB962C8B-B14F-4D97-AF65-F5344CB8AC3E}">
        <p14:creationId xmlns:p14="http://schemas.microsoft.com/office/powerpoint/2010/main" val="11265935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188640"/>
            <a:ext cx="8945488" cy="6453336"/>
          </a:xfrm>
          <a:blipFill>
            <a:blip r:embed="rId2">
              <a:alphaModFix amt="36000"/>
            </a:blip>
            <a:stretch>
              <a:fillRect/>
            </a:stretch>
          </a:blipFill>
        </p:spPr>
        <p:style>
          <a:lnRef idx="1">
            <a:schemeClr val="accent6"/>
          </a:lnRef>
          <a:fillRef idx="2">
            <a:schemeClr val="accent6"/>
          </a:fillRef>
          <a:effectRef idx="1">
            <a:schemeClr val="accent6"/>
          </a:effectRef>
          <a:fontRef idx="minor">
            <a:schemeClr val="dk1"/>
          </a:fontRef>
        </p:style>
        <p:txBody>
          <a:bodyPr>
            <a:normAutofit fontScale="90000"/>
          </a:bodyPr>
          <a:lstStyle/>
          <a:p>
            <a:pPr algn="r"/>
            <a:r>
              <a:rPr lang="ar-IQ" b="1" dirty="0" smtClean="0">
                <a:solidFill>
                  <a:srgbClr val="FF0000"/>
                </a:solidFill>
              </a:rPr>
              <a:t/>
            </a:r>
            <a:br>
              <a:rPr lang="ar-IQ" b="1" dirty="0" smtClean="0">
                <a:solidFill>
                  <a:srgbClr val="FF0000"/>
                </a:solidFill>
              </a:rPr>
            </a:br>
            <a:r>
              <a:rPr lang="ar-IQ" b="1" dirty="0">
                <a:solidFill>
                  <a:srgbClr val="FF0000"/>
                </a:solidFill>
              </a:rPr>
              <a:t/>
            </a:r>
            <a:br>
              <a:rPr lang="ar-IQ" b="1" dirty="0">
                <a:solidFill>
                  <a:srgbClr val="FF0000"/>
                </a:solidFill>
              </a:rPr>
            </a:br>
            <a:r>
              <a:rPr lang="ar-IQ" b="1" dirty="0" smtClean="0">
                <a:solidFill>
                  <a:srgbClr val="FF0000"/>
                </a:solidFill>
              </a:rPr>
              <a:t>- عملية تصميم التدريس : </a:t>
            </a:r>
            <a:r>
              <a:rPr lang="ar-IQ" b="1" dirty="0" smtClean="0"/>
              <a:t/>
            </a:r>
            <a:br>
              <a:rPr lang="ar-IQ" b="1" dirty="0" smtClean="0"/>
            </a:br>
            <a:r>
              <a:rPr lang="ar-IQ" sz="3600" b="1" dirty="0" smtClean="0"/>
              <a:t>تمر عملية تصميم التدريس في المراحل الاساسية الثلاث الاتية:</a:t>
            </a:r>
            <a:br>
              <a:rPr lang="ar-IQ" sz="3600" b="1" dirty="0" smtClean="0"/>
            </a:br>
            <a:r>
              <a:rPr lang="ar-IQ" sz="3600" b="1" dirty="0" smtClean="0">
                <a:solidFill>
                  <a:srgbClr val="FF0000"/>
                </a:solidFill>
              </a:rPr>
              <a:t>اولا : التحليل : </a:t>
            </a:r>
            <a:r>
              <a:rPr lang="ar-IQ" sz="3600" b="1" dirty="0" smtClean="0"/>
              <a:t>(</a:t>
            </a:r>
            <a:r>
              <a:rPr lang="en-US" sz="3600" b="1" dirty="0" smtClean="0"/>
              <a:t>: (Analysis</a:t>
            </a:r>
            <a:r>
              <a:rPr lang="ar-IQ" sz="3600" b="1" dirty="0" smtClean="0"/>
              <a:t> يتم في  هذه المرحلة عدة امور هي:</a:t>
            </a:r>
            <a:br>
              <a:rPr lang="ar-IQ" sz="3600" b="1" dirty="0" smtClean="0"/>
            </a:br>
            <a:r>
              <a:rPr lang="ar-IQ" sz="3600" b="1" dirty="0" smtClean="0"/>
              <a:t>1- التعرف على الفئة المستهدفة ( المتعلمين ) من حيث خصائصهم المعرفية والجسمية ، والعمرية .</a:t>
            </a:r>
            <a:br>
              <a:rPr lang="ar-IQ" sz="3600" b="1" dirty="0" smtClean="0"/>
            </a:br>
            <a:r>
              <a:rPr lang="ar-IQ" sz="3600" b="1" dirty="0" smtClean="0"/>
              <a:t>2- بيئة التدريس والوسائل المتوفرة .</a:t>
            </a:r>
            <a:br>
              <a:rPr lang="ar-IQ" sz="3600" b="1" dirty="0" smtClean="0"/>
            </a:br>
            <a:r>
              <a:rPr lang="ar-IQ" sz="3600" b="1" dirty="0" smtClean="0"/>
              <a:t>3- تحديد الاهداف المزمع تحقيقها .</a:t>
            </a:r>
            <a:br>
              <a:rPr lang="ar-IQ" sz="3600" b="1" dirty="0" smtClean="0"/>
            </a:br>
            <a:r>
              <a:rPr lang="ar-IQ" sz="3600" b="1" dirty="0" smtClean="0"/>
              <a:t>4- تحديد المحتوى القادر على تحقيق </a:t>
            </a:r>
            <a:r>
              <a:rPr lang="ar-IQ" sz="3600" b="1" dirty="0" err="1" smtClean="0"/>
              <a:t>اهدافة</a:t>
            </a:r>
            <a:r>
              <a:rPr lang="ar-IQ" sz="3600" b="1" dirty="0" smtClean="0"/>
              <a:t> .</a:t>
            </a:r>
            <a:br>
              <a:rPr lang="ar-IQ" sz="3600" b="1" dirty="0" smtClean="0"/>
            </a:br>
            <a:r>
              <a:rPr lang="ar-IQ" sz="3600" b="1" dirty="0" smtClean="0"/>
              <a:t>5- تحديد الزمن لتحقيق الاهداف .</a:t>
            </a:r>
            <a:br>
              <a:rPr lang="ar-IQ" sz="3600" b="1" dirty="0" smtClean="0"/>
            </a:br>
            <a:r>
              <a:rPr lang="ar-IQ" sz="3600" b="1" dirty="0" smtClean="0"/>
              <a:t>6- يمكن ان نطلق على هذه المرحلة المدخلات </a:t>
            </a:r>
            <a:r>
              <a:rPr lang="en-US" sz="3600" b="1" dirty="0" smtClean="0"/>
              <a:t> ( Inputs) </a:t>
            </a:r>
            <a:r>
              <a:rPr lang="ar-IQ" sz="3600" b="1" dirty="0" smtClean="0"/>
              <a:t> على اعتبار التصميم هو النظام  </a:t>
            </a:r>
            <a:r>
              <a:rPr lang="en-US" sz="3600" b="1" dirty="0" smtClean="0"/>
              <a:t> ( System ) </a:t>
            </a:r>
            <a:r>
              <a:rPr lang="ar-IQ" sz="3600" b="1" dirty="0" smtClean="0"/>
              <a:t>يتكون من مدخلات وعمليات ومخرجات وتغذية راجعة </a:t>
            </a:r>
            <a:br>
              <a:rPr lang="ar-IQ" sz="3600" b="1" dirty="0" smtClean="0"/>
            </a:br>
            <a:r>
              <a:rPr lang="en-US" sz="3600" b="1" dirty="0" smtClean="0"/>
              <a:t/>
            </a:r>
            <a:br>
              <a:rPr lang="en-US" sz="3600" b="1" dirty="0" smtClean="0"/>
            </a:br>
            <a:endParaRPr lang="en-US" sz="3600" b="1" dirty="0"/>
          </a:p>
        </p:txBody>
      </p:sp>
    </p:spTree>
    <p:extLst>
      <p:ext uri="{BB962C8B-B14F-4D97-AF65-F5344CB8AC3E}">
        <p14:creationId xmlns:p14="http://schemas.microsoft.com/office/powerpoint/2010/main" val="12038921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332656"/>
            <a:ext cx="8229600" cy="6120680"/>
          </a:xfrm>
          <a:blipFill>
            <a:blip r:embed="rId2">
              <a:alphaModFix amt="36000"/>
            </a:blip>
            <a:stretch>
              <a:fillRect/>
            </a:stretch>
          </a:blipFill>
        </p:spPr>
        <p:style>
          <a:lnRef idx="1">
            <a:schemeClr val="accent5"/>
          </a:lnRef>
          <a:fillRef idx="2">
            <a:schemeClr val="accent5"/>
          </a:fillRef>
          <a:effectRef idx="1">
            <a:schemeClr val="accent5"/>
          </a:effectRef>
          <a:fontRef idx="minor">
            <a:schemeClr val="dk1"/>
          </a:fontRef>
        </p:style>
        <p:txBody>
          <a:bodyPr>
            <a:noAutofit/>
          </a:bodyPr>
          <a:lstStyle/>
          <a:p>
            <a:pPr algn="r"/>
            <a:r>
              <a:rPr lang="ar-IQ" sz="3200" dirty="0" smtClean="0">
                <a:solidFill>
                  <a:srgbClr val="FF0000"/>
                </a:solidFill>
              </a:rPr>
              <a:t/>
            </a:r>
            <a:br>
              <a:rPr lang="ar-IQ" sz="3200" dirty="0" smtClean="0">
                <a:solidFill>
                  <a:srgbClr val="FF0000"/>
                </a:solidFill>
              </a:rPr>
            </a:br>
            <a:r>
              <a:rPr lang="ar-IQ" sz="3200" dirty="0">
                <a:solidFill>
                  <a:srgbClr val="FF0000"/>
                </a:solidFill>
              </a:rPr>
              <a:t/>
            </a:r>
            <a:br>
              <a:rPr lang="ar-IQ" sz="3200" dirty="0">
                <a:solidFill>
                  <a:srgbClr val="FF0000"/>
                </a:solidFill>
              </a:rPr>
            </a:br>
            <a:r>
              <a:rPr lang="ar-IQ" sz="3200" dirty="0" smtClean="0">
                <a:solidFill>
                  <a:srgbClr val="FF0000"/>
                </a:solidFill>
              </a:rPr>
              <a:t/>
            </a:r>
            <a:br>
              <a:rPr lang="ar-IQ" sz="3200" dirty="0" smtClean="0">
                <a:solidFill>
                  <a:srgbClr val="FF0000"/>
                </a:solidFill>
              </a:rPr>
            </a:br>
            <a:r>
              <a:rPr lang="ar-IQ" sz="3200" dirty="0">
                <a:solidFill>
                  <a:srgbClr val="FF0000"/>
                </a:solidFill>
              </a:rPr>
              <a:t/>
            </a:r>
            <a:br>
              <a:rPr lang="ar-IQ" sz="3200" dirty="0">
                <a:solidFill>
                  <a:srgbClr val="FF0000"/>
                </a:solidFill>
              </a:rPr>
            </a:br>
            <a:r>
              <a:rPr lang="ar-IQ" sz="3200" dirty="0" smtClean="0">
                <a:solidFill>
                  <a:srgbClr val="FF0000"/>
                </a:solidFill>
              </a:rPr>
              <a:t/>
            </a:r>
            <a:br>
              <a:rPr lang="ar-IQ" sz="3200" dirty="0" smtClean="0">
                <a:solidFill>
                  <a:srgbClr val="FF0000"/>
                </a:solidFill>
              </a:rPr>
            </a:br>
            <a:r>
              <a:rPr lang="ar-IQ" sz="3200" dirty="0">
                <a:solidFill>
                  <a:srgbClr val="FF0000"/>
                </a:solidFill>
              </a:rPr>
              <a:t/>
            </a:r>
            <a:br>
              <a:rPr lang="ar-IQ" sz="3200" dirty="0">
                <a:solidFill>
                  <a:srgbClr val="FF0000"/>
                </a:solidFill>
              </a:rPr>
            </a:br>
            <a:r>
              <a:rPr lang="ar-IQ" sz="3200" b="1" dirty="0" smtClean="0">
                <a:solidFill>
                  <a:srgbClr val="FF0000"/>
                </a:solidFill>
              </a:rPr>
              <a:t/>
            </a:r>
            <a:br>
              <a:rPr lang="ar-IQ" sz="3200" b="1" dirty="0" smtClean="0">
                <a:solidFill>
                  <a:srgbClr val="FF0000"/>
                </a:solidFill>
              </a:rPr>
            </a:br>
            <a:r>
              <a:rPr lang="ar-IQ" sz="3200" b="1" dirty="0" smtClean="0">
                <a:solidFill>
                  <a:srgbClr val="FF0000"/>
                </a:solidFill>
              </a:rPr>
              <a:t>ثانيا : تحديد طريقة التدريس المناسبة وتنفيذها :</a:t>
            </a:r>
            <a:r>
              <a:rPr lang="ar-IQ" sz="2800" b="1" dirty="0" smtClean="0"/>
              <a:t/>
            </a:r>
            <a:br>
              <a:rPr lang="ar-IQ" sz="2800" b="1" dirty="0" smtClean="0"/>
            </a:br>
            <a:r>
              <a:rPr lang="ar-IQ" sz="2800" b="1" dirty="0" smtClean="0"/>
              <a:t>وهذه المرحلة تقابل مرحلة العمليات في النظام.</a:t>
            </a:r>
            <a:br>
              <a:rPr lang="ar-IQ" sz="2800" b="1" dirty="0" smtClean="0"/>
            </a:br>
            <a:r>
              <a:rPr lang="ar-IQ" sz="2800" b="1" dirty="0" smtClean="0"/>
              <a:t>ويتم في هذه المرحلة تحديد طريقة التدريس المناسبة لتحقيق الاهداف ، اي طريقة عرض المادة التعليمية ، وكيفية استخدام الوسائل التقنية المناسبة ، والانشطة المرفقة للدارسين  وترتيب البيئة التدريسية ، من اضاءة ، وترتيب المقاعد ، والتهوية ........ الخ </a:t>
            </a:r>
            <a:r>
              <a:rPr lang="ar-IQ" sz="2800" dirty="0" smtClean="0"/>
              <a:t/>
            </a:r>
            <a:br>
              <a:rPr lang="ar-IQ" sz="2800" dirty="0" smtClean="0"/>
            </a:br>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t/>
            </a:r>
            <a:br>
              <a:rPr lang="ar-IQ" sz="2800" dirty="0" smtClean="0"/>
            </a:br>
            <a:endParaRPr lang="en-US" sz="2800" dirty="0"/>
          </a:p>
        </p:txBody>
      </p:sp>
    </p:spTree>
    <p:extLst>
      <p:ext uri="{BB962C8B-B14F-4D97-AF65-F5344CB8AC3E}">
        <p14:creationId xmlns:p14="http://schemas.microsoft.com/office/powerpoint/2010/main" val="3401121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404664"/>
            <a:ext cx="8589640" cy="6264696"/>
          </a:xfrm>
          <a:blipFill>
            <a:blip r:embed="rId2">
              <a:alphaModFix amt="36000"/>
            </a:blip>
            <a:stretch>
              <a:fillRect/>
            </a:stretch>
          </a:blipFill>
        </p:spPr>
        <p:style>
          <a:lnRef idx="1">
            <a:schemeClr val="accent3"/>
          </a:lnRef>
          <a:fillRef idx="2">
            <a:schemeClr val="accent3"/>
          </a:fillRef>
          <a:effectRef idx="1">
            <a:schemeClr val="accent3"/>
          </a:effectRef>
          <a:fontRef idx="minor">
            <a:schemeClr val="dk1"/>
          </a:fontRef>
        </p:style>
        <p:txBody>
          <a:bodyPr>
            <a:normAutofit/>
          </a:bodyPr>
          <a:lstStyle/>
          <a:p>
            <a:pPr algn="r"/>
            <a:r>
              <a:rPr lang="ar-IQ" b="1" dirty="0" smtClean="0">
                <a:solidFill>
                  <a:srgbClr val="FF0000"/>
                </a:solidFill>
              </a:rPr>
              <a:t>ثالثا : التقويم : </a:t>
            </a:r>
            <a:r>
              <a:rPr lang="en-US" b="1" dirty="0" smtClean="0">
                <a:solidFill>
                  <a:srgbClr val="FF0000"/>
                </a:solidFill>
              </a:rPr>
              <a:t>(Evaluation )</a:t>
            </a:r>
            <a:r>
              <a:rPr lang="en-US" b="1" dirty="0" smtClean="0"/>
              <a:t/>
            </a:r>
            <a:br>
              <a:rPr lang="en-US" b="1" dirty="0" smtClean="0"/>
            </a:br>
            <a:r>
              <a:rPr lang="ar-IQ" sz="2800" b="1" dirty="0" smtClean="0"/>
              <a:t>ويشمل التقويم جميع المراحل السابقة ومفرداتها الدقيقة فهو هنا عملية تغذية راجعة </a:t>
            </a:r>
            <a:r>
              <a:rPr lang="en-US" sz="2800" b="1" dirty="0" smtClean="0"/>
              <a:t>(Feed </a:t>
            </a:r>
            <a:r>
              <a:rPr lang="en-US" sz="2800" b="1" dirty="0" err="1" smtClean="0"/>
              <a:t>Boeke</a:t>
            </a:r>
            <a:r>
              <a:rPr lang="en-US" sz="2800" b="1" dirty="0" smtClean="0"/>
              <a:t> )</a:t>
            </a:r>
            <a:r>
              <a:rPr lang="ar-IQ" sz="2800" b="1" dirty="0" smtClean="0"/>
              <a:t> مستمرة ، ونسال عادة في مجال التقويم عن :</a:t>
            </a:r>
            <a:br>
              <a:rPr lang="ar-IQ" sz="2800" b="1" dirty="0" smtClean="0"/>
            </a:br>
            <a:r>
              <a:rPr lang="ar-IQ" sz="2800" b="1" dirty="0" smtClean="0"/>
              <a:t>1- انجاز المهمة بشكل جيد .</a:t>
            </a:r>
            <a:br>
              <a:rPr lang="ar-IQ" sz="2800" b="1" dirty="0" smtClean="0"/>
            </a:br>
            <a:r>
              <a:rPr lang="ar-IQ" sz="2800" b="1" dirty="0" smtClean="0"/>
              <a:t>2- نتائج الفئة المستهدفة .</a:t>
            </a:r>
            <a:br>
              <a:rPr lang="ar-IQ" sz="2800" b="1" dirty="0" smtClean="0"/>
            </a:br>
            <a:r>
              <a:rPr lang="ar-IQ" sz="2800" b="1" dirty="0" smtClean="0"/>
              <a:t>3- اين الحل اذا لم يتم تحقيق الاهداف.</a:t>
            </a:r>
            <a:br>
              <a:rPr lang="ar-IQ" sz="2800" b="1" dirty="0" smtClean="0"/>
            </a:br>
            <a:r>
              <a:rPr lang="ar-IQ" sz="2800" b="1" dirty="0" smtClean="0"/>
              <a:t>ومما تجدر الاشارة اليه ان مصممي التدريس يؤكدون على خلق تعليم تتوافق المراحل الثلاثة أنفة الذكر وهي : </a:t>
            </a:r>
            <a:br>
              <a:rPr lang="ar-IQ" sz="2800" b="1" dirty="0" smtClean="0"/>
            </a:br>
            <a:r>
              <a:rPr lang="ar-IQ" sz="2800" b="1" dirty="0" smtClean="0"/>
              <a:t>التقاء الاهداف والاستراتيجية ( طريقة التدريس ) والتقييم اي تكون الطريقة  مناسبة </a:t>
            </a:r>
            <a:r>
              <a:rPr lang="ar-IQ" sz="2800" b="1" dirty="0" err="1" smtClean="0"/>
              <a:t>للاهداف</a:t>
            </a:r>
            <a:r>
              <a:rPr lang="ar-IQ" sz="2800" b="1" dirty="0" smtClean="0"/>
              <a:t> ، وان نقيس الامتحانات مدى تحقيق هدف التعليم .</a:t>
            </a:r>
            <a:endParaRPr lang="en-US" b="1" dirty="0"/>
          </a:p>
        </p:txBody>
      </p:sp>
    </p:spTree>
    <p:extLst>
      <p:ext uri="{BB962C8B-B14F-4D97-AF65-F5344CB8AC3E}">
        <p14:creationId xmlns:p14="http://schemas.microsoft.com/office/powerpoint/2010/main" val="2566164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742897" y="740460"/>
            <a:ext cx="2045127" cy="79208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2000" b="1" dirty="0" smtClean="0"/>
              <a:t>تصميم التدريس </a:t>
            </a:r>
          </a:p>
          <a:p>
            <a:pPr algn="ctr"/>
            <a:r>
              <a:rPr lang="ar-IQ" sz="2000" b="1" dirty="0" smtClean="0"/>
              <a:t> ( النظام )</a:t>
            </a:r>
            <a:endParaRPr lang="en-US" sz="2000" b="1" dirty="0"/>
          </a:p>
        </p:txBody>
      </p:sp>
      <p:sp>
        <p:nvSpPr>
          <p:cNvPr id="3" name="مستطيل 2"/>
          <p:cNvSpPr/>
          <p:nvPr/>
        </p:nvSpPr>
        <p:spPr>
          <a:xfrm>
            <a:off x="359890" y="2375763"/>
            <a:ext cx="3397833" cy="1804393"/>
          </a:xfrm>
          <a:prstGeom prst="rect">
            <a:avLst/>
          </a:prstGeom>
          <a:blipFill>
            <a:blip r:embed="rId2">
              <a:alphaModFix amt="36000"/>
            </a:blip>
            <a:stretch>
              <a:fillRect/>
            </a:stretch>
          </a:blipFill>
        </p:spPr>
        <p:style>
          <a:lnRef idx="1">
            <a:schemeClr val="accent6"/>
          </a:lnRef>
          <a:fillRef idx="2">
            <a:schemeClr val="accent6"/>
          </a:fillRef>
          <a:effectRef idx="1">
            <a:schemeClr val="accent6"/>
          </a:effectRef>
          <a:fontRef idx="minor">
            <a:schemeClr val="dk1"/>
          </a:fontRef>
        </p:style>
        <p:txBody>
          <a:bodyPr rtlCol="0" anchor="ctr"/>
          <a:lstStyle/>
          <a:p>
            <a:pPr marL="285750" indent="-285750" algn="ctr">
              <a:buFontTx/>
              <a:buChar char="-"/>
            </a:pPr>
            <a:r>
              <a:rPr lang="ar-IQ" b="1" dirty="0" smtClean="0"/>
              <a:t>التعرف على الفئة المستهدفة .</a:t>
            </a:r>
          </a:p>
          <a:p>
            <a:pPr marL="285750" indent="-285750" algn="ctr">
              <a:buFontTx/>
              <a:buChar char="-"/>
            </a:pPr>
            <a:r>
              <a:rPr lang="ar-IQ" b="1" dirty="0" smtClean="0"/>
              <a:t>بيئة التدريس والوسائل المتوفرة .</a:t>
            </a:r>
          </a:p>
          <a:p>
            <a:pPr marL="285750" indent="-285750" algn="ctr">
              <a:buFontTx/>
              <a:buChar char="-"/>
            </a:pPr>
            <a:r>
              <a:rPr lang="ar-IQ" b="1" dirty="0" smtClean="0"/>
              <a:t>تحديد الاهداف المتوقع تحقيقا .</a:t>
            </a:r>
          </a:p>
          <a:p>
            <a:pPr marL="285750" indent="-285750" algn="ctr">
              <a:buFontTx/>
              <a:buChar char="-"/>
            </a:pPr>
            <a:r>
              <a:rPr lang="ar-IQ" b="1" dirty="0" smtClean="0"/>
              <a:t>تحديد المحتوى المتوقع تحقيق أهدافه .</a:t>
            </a:r>
          </a:p>
          <a:p>
            <a:pPr marL="285750" indent="-285750" algn="ctr">
              <a:buFontTx/>
              <a:buChar char="-"/>
            </a:pPr>
            <a:r>
              <a:rPr lang="ar-IQ" b="1" dirty="0" smtClean="0"/>
              <a:t>تحديد الزمن لتحقيق الاهداف .</a:t>
            </a:r>
            <a:endParaRPr lang="en-US" b="1" dirty="0"/>
          </a:p>
        </p:txBody>
      </p:sp>
      <p:sp>
        <p:nvSpPr>
          <p:cNvPr id="4" name="مستطيل 3"/>
          <p:cNvSpPr/>
          <p:nvPr/>
        </p:nvSpPr>
        <p:spPr>
          <a:xfrm>
            <a:off x="4438801" y="4590256"/>
            <a:ext cx="3017250" cy="1656184"/>
          </a:xfrm>
          <a:prstGeom prst="rect">
            <a:avLst/>
          </a:prstGeom>
          <a:blipFill>
            <a:blip r:embed="rId2">
              <a:alphaModFix amt="36000"/>
            </a:blip>
            <a:stretch>
              <a:fillRect/>
            </a:stretch>
          </a:blipFill>
        </p:spPr>
        <p:style>
          <a:lnRef idx="1">
            <a:schemeClr val="accent6"/>
          </a:lnRef>
          <a:fillRef idx="2">
            <a:schemeClr val="accent6"/>
          </a:fillRef>
          <a:effectRef idx="1">
            <a:schemeClr val="accent6"/>
          </a:effectRef>
          <a:fontRef idx="minor">
            <a:schemeClr val="dk1"/>
          </a:fontRef>
        </p:style>
        <p:txBody>
          <a:bodyPr rtlCol="0" anchor="ctr"/>
          <a:lstStyle/>
          <a:p>
            <a:pPr algn="ctr"/>
            <a:r>
              <a:rPr lang="ar-IQ" b="1" dirty="0" smtClean="0"/>
              <a:t>- تحديد طريقة التدريس </a:t>
            </a:r>
            <a:r>
              <a:rPr lang="ar-IQ" b="1" dirty="0" smtClean="0">
                <a:sym typeface="Wingdings" pitchFamily="2" charset="2"/>
              </a:rPr>
              <a:t>: ويتم في هذه المرحلة تحديد طريقة التدريس المناسبة لتحقيق الاهداف ( اي طريقة عرض المادة التعليمية ( النموذجة ) </a:t>
            </a:r>
            <a:endParaRPr lang="en-US" b="1" dirty="0"/>
          </a:p>
        </p:txBody>
      </p:sp>
      <p:sp>
        <p:nvSpPr>
          <p:cNvPr id="5" name="مستطيل 4"/>
          <p:cNvSpPr/>
          <p:nvPr/>
        </p:nvSpPr>
        <p:spPr>
          <a:xfrm>
            <a:off x="5468952" y="2636912"/>
            <a:ext cx="3207504" cy="1543244"/>
          </a:xfrm>
          <a:prstGeom prst="rect">
            <a:avLst/>
          </a:prstGeom>
          <a:blipFill>
            <a:blip r:embed="rId2">
              <a:alphaModFix amt="36000"/>
            </a:blip>
            <a:stretch>
              <a:fillRect/>
            </a:stretch>
          </a:blipFill>
        </p:spPr>
        <p:style>
          <a:lnRef idx="1">
            <a:schemeClr val="accent5"/>
          </a:lnRef>
          <a:fillRef idx="2">
            <a:schemeClr val="accent5"/>
          </a:fillRef>
          <a:effectRef idx="1">
            <a:schemeClr val="accent5"/>
          </a:effectRef>
          <a:fontRef idx="minor">
            <a:schemeClr val="dk1"/>
          </a:fontRef>
        </p:style>
        <p:txBody>
          <a:bodyPr rtlCol="0" anchor="ctr"/>
          <a:lstStyle/>
          <a:p>
            <a:pPr algn="ctr"/>
            <a:r>
              <a:rPr lang="ar-IQ" b="1" dirty="0" smtClean="0"/>
              <a:t>ويشمل تقويم جميع المراحل السابقة وهو هنا عملية راجعة ، من خلال الاسئلة :</a:t>
            </a:r>
          </a:p>
          <a:p>
            <a:pPr marL="285750" indent="-285750" algn="ctr">
              <a:buFontTx/>
              <a:buChar char="-"/>
            </a:pPr>
            <a:r>
              <a:rPr lang="ar-IQ" b="1" dirty="0" smtClean="0"/>
              <a:t>انجاز المهمة بشكل جيد. </a:t>
            </a:r>
          </a:p>
          <a:p>
            <a:pPr marL="285750" indent="-285750" algn="ctr">
              <a:buFontTx/>
              <a:buChar char="-"/>
            </a:pPr>
            <a:r>
              <a:rPr lang="ar-IQ" b="1" dirty="0" smtClean="0"/>
              <a:t>نتائج الفئة المستهدفة.</a:t>
            </a:r>
          </a:p>
          <a:p>
            <a:pPr marL="285750" indent="-285750" algn="ctr">
              <a:buFontTx/>
              <a:buChar char="-"/>
            </a:pPr>
            <a:r>
              <a:rPr lang="ar-IQ" b="1" dirty="0" smtClean="0"/>
              <a:t>اين الخلل اذا لم يتم تحقق الاهداف </a:t>
            </a:r>
          </a:p>
        </p:txBody>
      </p:sp>
      <p:sp>
        <p:nvSpPr>
          <p:cNvPr id="9" name="شكل بيضاوي 8"/>
          <p:cNvSpPr/>
          <p:nvPr/>
        </p:nvSpPr>
        <p:spPr>
          <a:xfrm>
            <a:off x="359890" y="1654542"/>
            <a:ext cx="1626011" cy="721221"/>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2000" b="1" dirty="0" smtClean="0"/>
              <a:t>1- التحليل (المدخلات) </a:t>
            </a:r>
            <a:endParaRPr lang="en-US" sz="2000" b="1" dirty="0"/>
          </a:p>
        </p:txBody>
      </p:sp>
      <p:sp>
        <p:nvSpPr>
          <p:cNvPr id="10" name="سهم إلى اليسار والأعلى 9"/>
          <p:cNvSpPr/>
          <p:nvPr/>
        </p:nvSpPr>
        <p:spPr>
          <a:xfrm flipV="1">
            <a:off x="4788024" y="920775"/>
            <a:ext cx="2184208" cy="852040"/>
          </a:xfrm>
          <a:prstGeom prst="lef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1228907" y="740460"/>
            <a:ext cx="1513989"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6946334" y="4686144"/>
            <a:ext cx="1913671"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flipV="1">
            <a:off x="1141687" y="4180156"/>
            <a:ext cx="1414085" cy="1218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مستطيل مستدير الزوايا 10"/>
          <p:cNvSpPr/>
          <p:nvPr/>
        </p:nvSpPr>
        <p:spPr>
          <a:xfrm>
            <a:off x="2058806" y="116632"/>
            <a:ext cx="4320480" cy="504056"/>
          </a:xfrm>
          <a:prstGeom prst="roundRect">
            <a:avLst/>
          </a:prstGeom>
          <a:blipFill>
            <a:blip r:embed="rId2">
              <a:alphaModFix amt="36000"/>
            </a:blip>
            <a:stretch>
              <a:fillRect/>
            </a:stretch>
          </a:blipFill>
        </p:spPr>
        <p:style>
          <a:lnRef idx="1">
            <a:schemeClr val="accent5"/>
          </a:lnRef>
          <a:fillRef idx="2">
            <a:schemeClr val="accent5"/>
          </a:fillRef>
          <a:effectRef idx="1">
            <a:schemeClr val="accent5"/>
          </a:effectRef>
          <a:fontRef idx="minor">
            <a:schemeClr val="dk1"/>
          </a:fontRef>
        </p:style>
        <p:txBody>
          <a:bodyPr rtlCol="0" anchor="ctr"/>
          <a:lstStyle/>
          <a:p>
            <a:pPr algn="ctr"/>
            <a:r>
              <a:rPr lang="ar-IQ" dirty="0" smtClean="0"/>
              <a:t>مخطط انسيابي لعملية تصميم تدريس </a:t>
            </a:r>
            <a:endParaRPr lang="en-US" dirty="0"/>
          </a:p>
        </p:txBody>
      </p:sp>
      <p:sp>
        <p:nvSpPr>
          <p:cNvPr id="12" name="شكل بيضاوي 11"/>
          <p:cNvSpPr/>
          <p:nvPr/>
        </p:nvSpPr>
        <p:spPr>
          <a:xfrm>
            <a:off x="2555773" y="4777330"/>
            <a:ext cx="1883027" cy="81191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dirty="0" smtClean="0"/>
              <a:t>2- طريقة التدريس ( العمليات )</a:t>
            </a:r>
            <a:endParaRPr lang="en-US" dirty="0"/>
          </a:p>
        </p:txBody>
      </p:sp>
      <p:sp>
        <p:nvSpPr>
          <p:cNvPr id="13" name="شكل بيضاوي 12"/>
          <p:cNvSpPr/>
          <p:nvPr/>
        </p:nvSpPr>
        <p:spPr>
          <a:xfrm>
            <a:off x="5652120" y="1772815"/>
            <a:ext cx="1944216" cy="864097"/>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b="1" dirty="0" smtClean="0"/>
              <a:t>3-التقويم</a:t>
            </a:r>
          </a:p>
          <a:p>
            <a:pPr algn="ctr"/>
            <a:r>
              <a:rPr lang="ar-IQ" b="1" dirty="0" smtClean="0"/>
              <a:t> ( المخرجات )</a:t>
            </a:r>
            <a:endParaRPr lang="en-US" b="1" dirty="0"/>
          </a:p>
        </p:txBody>
      </p:sp>
    </p:spTree>
    <p:extLst>
      <p:ext uri="{BB962C8B-B14F-4D97-AF65-F5344CB8AC3E}">
        <p14:creationId xmlns:p14="http://schemas.microsoft.com/office/powerpoint/2010/main" val="11935354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260648"/>
            <a:ext cx="8821488" cy="6480720"/>
          </a:xfrm>
          <a:blipFill>
            <a:blip r:embed="rId2">
              <a:alphaModFix amt="36000"/>
            </a:blip>
            <a:stretch>
              <a:fillRect/>
            </a:stretch>
          </a:blipFill>
        </p:spPr>
        <p:style>
          <a:lnRef idx="1">
            <a:schemeClr val="accent6"/>
          </a:lnRef>
          <a:fillRef idx="2">
            <a:schemeClr val="accent6"/>
          </a:fillRef>
          <a:effectRef idx="1">
            <a:schemeClr val="accent6"/>
          </a:effectRef>
          <a:fontRef idx="minor">
            <a:schemeClr val="dk1"/>
          </a:fontRef>
        </p:style>
        <p:txBody>
          <a:bodyPr>
            <a:normAutofit fontScale="90000"/>
          </a:bodyPr>
          <a:lstStyle/>
          <a:p>
            <a:pPr algn="r"/>
            <a:r>
              <a:rPr lang="ar-IQ" b="1" dirty="0" smtClean="0"/>
              <a:t>مثال تطبيقي على عملية التقييم :</a:t>
            </a:r>
            <a:br>
              <a:rPr lang="ar-IQ" b="1" dirty="0" smtClean="0"/>
            </a:br>
            <a:r>
              <a:rPr lang="ar-IQ" b="1" dirty="0" smtClean="0"/>
              <a:t>-  تصميم تدريب طلبة الثالث معهد الفنون الجميلة ، كتابة الحروف الاساسية لخط الرقعة .</a:t>
            </a:r>
            <a:br>
              <a:rPr lang="ar-IQ" b="1" dirty="0" smtClean="0"/>
            </a:br>
            <a:r>
              <a:rPr lang="ar-IQ" b="1" dirty="0" smtClean="0"/>
              <a:t>المرحلة الاولى : التحليل ( المدخلات ):</a:t>
            </a:r>
            <a:br>
              <a:rPr lang="ar-IQ" b="1" dirty="0" smtClean="0"/>
            </a:br>
            <a:r>
              <a:rPr lang="ar-IQ" b="1" dirty="0" smtClean="0"/>
              <a:t>1- خصائص الفئة المستهدفة ( الصف الثالث قسم الخط العربي )</a:t>
            </a:r>
            <a:br>
              <a:rPr lang="ar-IQ" b="1" dirty="0" smtClean="0"/>
            </a:br>
            <a:r>
              <a:rPr lang="ar-IQ" b="1" dirty="0" smtClean="0"/>
              <a:t>- مستوى هؤلاء الطلبة المعرفي ( ثالث قسم الخط العربي)</a:t>
            </a:r>
            <a:br>
              <a:rPr lang="ar-IQ" b="1" dirty="0" smtClean="0"/>
            </a:br>
            <a:r>
              <a:rPr lang="ar-IQ" b="1" dirty="0" smtClean="0"/>
              <a:t>- مستواهم العمري والعقلي ( 17- 19)</a:t>
            </a:r>
            <a:br>
              <a:rPr lang="ar-IQ" b="1" dirty="0" smtClean="0"/>
            </a:br>
            <a:r>
              <a:rPr lang="ar-IQ" b="1" dirty="0" smtClean="0"/>
              <a:t>- خصائصهم الجسمية .</a:t>
            </a:r>
            <a:br>
              <a:rPr lang="ar-IQ" b="1" dirty="0" smtClean="0"/>
            </a:br>
            <a:endParaRPr lang="en-US" b="1" dirty="0"/>
          </a:p>
        </p:txBody>
      </p:sp>
    </p:spTree>
    <p:extLst>
      <p:ext uri="{BB962C8B-B14F-4D97-AF65-F5344CB8AC3E}">
        <p14:creationId xmlns:p14="http://schemas.microsoft.com/office/powerpoint/2010/main" val="1832486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188640"/>
            <a:ext cx="8589640" cy="6480720"/>
          </a:xfrm>
          <a:blipFill>
            <a:blip r:embed="rId2">
              <a:alphaModFix amt="36000"/>
            </a:blip>
            <a:stretch>
              <a:fillRect/>
            </a:stretch>
          </a:blipFill>
        </p:spPr>
        <p:style>
          <a:lnRef idx="1">
            <a:schemeClr val="accent3"/>
          </a:lnRef>
          <a:fillRef idx="2">
            <a:schemeClr val="accent3"/>
          </a:fillRef>
          <a:effectRef idx="1">
            <a:schemeClr val="accent3"/>
          </a:effectRef>
          <a:fontRef idx="minor">
            <a:schemeClr val="dk1"/>
          </a:fontRef>
        </p:style>
        <p:txBody>
          <a:bodyPr>
            <a:normAutofit fontScale="90000"/>
          </a:bodyPr>
          <a:lstStyle/>
          <a:p>
            <a:pPr algn="r"/>
            <a:r>
              <a:rPr lang="ar-IQ" sz="3200" b="1" dirty="0">
                <a:solidFill>
                  <a:srgbClr val="FF0000"/>
                </a:solidFill>
              </a:rPr>
              <a:t>2</a:t>
            </a:r>
            <a:r>
              <a:rPr lang="ar-IQ" sz="3200" b="1" dirty="0" smtClean="0">
                <a:solidFill>
                  <a:srgbClr val="FF0000"/>
                </a:solidFill>
              </a:rPr>
              <a:t>- تحديد الاهداف </a:t>
            </a:r>
            <a:r>
              <a:rPr lang="ar-IQ" sz="3200" b="1" dirty="0" smtClean="0"/>
              <a:t>: بعد الانتهاء من الدرس يكون الطالب قادر على ان:</a:t>
            </a:r>
            <a:br>
              <a:rPr lang="ar-IQ" sz="3200" b="1" dirty="0" smtClean="0"/>
            </a:br>
            <a:r>
              <a:rPr lang="ar-IQ" sz="3200" b="1" dirty="0" smtClean="0"/>
              <a:t>أ- يكتب حرف الدال بخط الرقعة بشكل سليم  .</a:t>
            </a:r>
            <a:br>
              <a:rPr lang="ar-IQ" sz="3200" b="1" dirty="0" smtClean="0"/>
            </a:br>
            <a:r>
              <a:rPr lang="ar-IQ" sz="3200" b="1" dirty="0" smtClean="0"/>
              <a:t>ب- يشتق بعض الحروف من حرف الدال.</a:t>
            </a:r>
            <a:br>
              <a:rPr lang="ar-IQ" sz="3200" b="1" dirty="0" smtClean="0"/>
            </a:br>
            <a:r>
              <a:rPr lang="ar-IQ" sz="3200" b="1" dirty="0" smtClean="0">
                <a:solidFill>
                  <a:srgbClr val="FF0000"/>
                </a:solidFill>
              </a:rPr>
              <a:t>3- الزمن المتوقع </a:t>
            </a:r>
            <a:r>
              <a:rPr lang="ar-IQ" sz="3200" b="1" dirty="0" smtClean="0"/>
              <a:t>: ( 3ساعات )</a:t>
            </a:r>
            <a:br>
              <a:rPr lang="ar-IQ" sz="3200" b="1" dirty="0" smtClean="0"/>
            </a:br>
            <a:r>
              <a:rPr lang="ar-IQ" sz="3200" b="1" dirty="0" smtClean="0">
                <a:solidFill>
                  <a:srgbClr val="FF0000"/>
                </a:solidFill>
              </a:rPr>
              <a:t>4- المحتوى : </a:t>
            </a:r>
            <a:r>
              <a:rPr lang="ar-IQ" sz="3200" b="1" dirty="0" smtClean="0"/>
              <a:t>الذي يحقق الاهداف يمكن ان يحدد المادة ( كراسة الخط العربي )</a:t>
            </a:r>
            <a:br>
              <a:rPr lang="ar-IQ" sz="3200" b="1" dirty="0" smtClean="0"/>
            </a:br>
            <a:r>
              <a:rPr lang="ar-IQ" sz="3200" b="1" dirty="0" smtClean="0">
                <a:solidFill>
                  <a:srgbClr val="FF0000"/>
                </a:solidFill>
              </a:rPr>
              <a:t>المرحلة الثانية : اختيار طريقة التدريس ( العمليات )</a:t>
            </a:r>
            <a:r>
              <a:rPr lang="ar-IQ" sz="3200" b="1" dirty="0" smtClean="0"/>
              <a:t/>
            </a:r>
            <a:br>
              <a:rPr lang="ar-IQ" sz="3200" b="1" dirty="0" smtClean="0"/>
            </a:br>
            <a:r>
              <a:rPr lang="ar-IQ" sz="2700" b="1" dirty="0" smtClean="0"/>
              <a:t>وفي هذه المرحلة سيتم تحديد :</a:t>
            </a:r>
            <a:br>
              <a:rPr lang="ar-IQ" sz="2700" b="1" dirty="0" smtClean="0"/>
            </a:br>
            <a:r>
              <a:rPr lang="ar-IQ" sz="2700" b="1" dirty="0" smtClean="0">
                <a:solidFill>
                  <a:srgbClr val="0070C0"/>
                </a:solidFill>
              </a:rPr>
              <a:t>1- طريقة التدريس المناسبة لتحقيق الاهداف ، وهي طريقة النمذجة </a:t>
            </a:r>
            <a:r>
              <a:rPr lang="ar-IQ" sz="2700" b="1" dirty="0" smtClean="0"/>
              <a:t/>
            </a:r>
            <a:br>
              <a:rPr lang="ar-IQ" sz="2700" b="1" dirty="0" smtClean="0"/>
            </a:br>
            <a:r>
              <a:rPr lang="ar-IQ" sz="2700" b="1" dirty="0" smtClean="0">
                <a:solidFill>
                  <a:srgbClr val="00B050"/>
                </a:solidFill>
              </a:rPr>
              <a:t>2- الوسائل التعليمية المناسبة ، السبورة ، مصورات ، كراسة الخط العربي .</a:t>
            </a:r>
            <a:br>
              <a:rPr lang="ar-IQ" sz="2700" b="1" dirty="0" smtClean="0">
                <a:solidFill>
                  <a:srgbClr val="00B050"/>
                </a:solidFill>
              </a:rPr>
            </a:br>
            <a:r>
              <a:rPr lang="ar-IQ" sz="2700" b="1" dirty="0" smtClean="0">
                <a:solidFill>
                  <a:srgbClr val="002060"/>
                </a:solidFill>
              </a:rPr>
              <a:t>3- الانشطة : على التلميذ كتابة بعض الكلمات المشابه لما تم توضيحها على السبورة</a:t>
            </a:r>
            <a:r>
              <a:rPr lang="ar-IQ" sz="2700" b="1" dirty="0" smtClean="0"/>
              <a:t>.</a:t>
            </a:r>
            <a:br>
              <a:rPr lang="ar-IQ" sz="2700" b="1" dirty="0" smtClean="0"/>
            </a:br>
            <a:r>
              <a:rPr lang="ar-IQ" sz="2700" b="1" dirty="0" smtClean="0">
                <a:solidFill>
                  <a:srgbClr val="C00000"/>
                </a:solidFill>
              </a:rPr>
              <a:t>4- طريقة توزيع الطلبة :طالما </a:t>
            </a:r>
            <a:r>
              <a:rPr lang="ar-IQ" sz="2700" b="1" dirty="0" err="1" smtClean="0">
                <a:solidFill>
                  <a:srgbClr val="C00000"/>
                </a:solidFill>
              </a:rPr>
              <a:t>الدرسي</a:t>
            </a:r>
            <a:r>
              <a:rPr lang="ar-IQ" sz="2700" b="1" dirty="0" smtClean="0">
                <a:solidFill>
                  <a:srgbClr val="C00000"/>
                </a:solidFill>
              </a:rPr>
              <a:t> مهاري لمادة الخط العربي فهناك طريقتين لتوزيع الطلبة اما على مجاميع او يطلب من كل طالب القيام بنشاط فردي .</a:t>
            </a:r>
            <a:r>
              <a:rPr lang="ar-IQ" sz="3200" b="1" dirty="0" smtClean="0"/>
              <a:t/>
            </a:r>
            <a:br>
              <a:rPr lang="ar-IQ" sz="3200" b="1" dirty="0" smtClean="0"/>
            </a:br>
            <a:endParaRPr lang="en-US" sz="3200" b="1" dirty="0"/>
          </a:p>
        </p:txBody>
      </p:sp>
    </p:spTree>
    <p:extLst>
      <p:ext uri="{BB962C8B-B14F-4D97-AF65-F5344CB8AC3E}">
        <p14:creationId xmlns:p14="http://schemas.microsoft.com/office/powerpoint/2010/main" val="1004776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2656"/>
            <a:ext cx="8640960" cy="6186309"/>
          </a:xfrm>
          <a:prstGeom prst="rect">
            <a:avLst/>
          </a:prstGeom>
          <a:blipFill>
            <a:blip r:embed="rId2">
              <a:alphaModFix amt="36000"/>
            </a:blip>
            <a:stretch>
              <a:fillRect/>
            </a:stretch>
          </a:blipFill>
        </p:spPr>
        <p:style>
          <a:lnRef idx="1">
            <a:schemeClr val="accent1"/>
          </a:lnRef>
          <a:fillRef idx="2">
            <a:schemeClr val="accent1"/>
          </a:fillRef>
          <a:effectRef idx="1">
            <a:schemeClr val="accent1"/>
          </a:effectRef>
          <a:fontRef idx="minor">
            <a:schemeClr val="dk1"/>
          </a:fontRef>
        </p:style>
        <p:txBody>
          <a:bodyPr wrap="square">
            <a:spAutoFit/>
          </a:bodyPr>
          <a:lstStyle/>
          <a:p>
            <a:pPr lvl="0"/>
            <a:r>
              <a:rPr lang="ar-IQ" sz="3200" b="1" dirty="0">
                <a:solidFill>
                  <a:srgbClr val="FF0000"/>
                </a:solidFill>
                <a:latin typeface="Aljazeera heads"/>
              </a:rPr>
              <a:t>تصميم </a:t>
            </a:r>
            <a:r>
              <a:rPr lang="ar-IQ" sz="3200" b="1" dirty="0" smtClean="0">
                <a:solidFill>
                  <a:srgbClr val="FF0000"/>
                </a:solidFill>
                <a:latin typeface="Aljazeera heads"/>
              </a:rPr>
              <a:t>التدريس: (</a:t>
            </a:r>
            <a:r>
              <a:rPr lang="en-US" sz="3200" b="1" dirty="0" err="1" smtClean="0">
                <a:solidFill>
                  <a:srgbClr val="FF0000"/>
                </a:solidFill>
                <a:latin typeface="Cairo"/>
              </a:rPr>
              <a:t>teahing</a:t>
            </a:r>
            <a:r>
              <a:rPr lang="en-US" sz="3200" b="1" dirty="0" smtClean="0">
                <a:solidFill>
                  <a:srgbClr val="FF0000"/>
                </a:solidFill>
                <a:latin typeface="Cairo"/>
              </a:rPr>
              <a:t> Design</a:t>
            </a:r>
            <a:r>
              <a:rPr lang="ar-IQ" sz="3200" b="1" dirty="0" smtClean="0">
                <a:solidFill>
                  <a:srgbClr val="FF0000"/>
                </a:solidFill>
                <a:latin typeface="Cairo"/>
              </a:rPr>
              <a:t>)</a:t>
            </a:r>
            <a:endParaRPr lang="en-US" sz="3200" b="1" dirty="0">
              <a:solidFill>
                <a:srgbClr val="FF0000"/>
              </a:solidFill>
              <a:latin typeface="Cairo"/>
            </a:endParaRPr>
          </a:p>
          <a:p>
            <a:endParaRPr lang="ar-IQ" sz="2800" b="1" dirty="0">
              <a:solidFill>
                <a:srgbClr val="000000"/>
              </a:solidFill>
              <a:latin typeface="Aljazeera heads"/>
            </a:endParaRPr>
          </a:p>
          <a:p>
            <a:r>
              <a:rPr lang="ar-IQ" sz="2800" b="1" dirty="0" smtClean="0">
                <a:solidFill>
                  <a:srgbClr val="000000"/>
                </a:solidFill>
                <a:latin typeface="Cairo"/>
              </a:rPr>
              <a:t>الجانب </a:t>
            </a:r>
            <a:r>
              <a:rPr lang="ar-IQ" sz="2800" b="1" dirty="0">
                <a:solidFill>
                  <a:srgbClr val="000000"/>
                </a:solidFill>
                <a:latin typeface="Cairo"/>
              </a:rPr>
              <a:t>النظري لمفهوم التدريس، حيث يوفر له الأساس لتطبيقاته، فهو (أي تصميم التدريس) مثل الجانب النظري في دراسة </a:t>
            </a:r>
            <a:r>
              <a:rPr lang="ar-IQ" sz="2800" b="1" dirty="0" smtClean="0">
                <a:solidFill>
                  <a:srgbClr val="000000"/>
                </a:solidFill>
                <a:latin typeface="Cairo"/>
              </a:rPr>
              <a:t>أي موضوع </a:t>
            </a:r>
            <a:r>
              <a:rPr lang="ar-IQ" sz="2800" b="1" dirty="0">
                <a:solidFill>
                  <a:srgbClr val="000000"/>
                </a:solidFill>
                <a:latin typeface="Cairo"/>
              </a:rPr>
              <a:t>مثل الطب أو الهندسة، ثم يأتي دور التطبيق لهذا الإطار النظري والذي يقوم به المدرس في عملية التدريس</a:t>
            </a:r>
            <a:r>
              <a:rPr lang="ar-IQ" sz="2800" b="1" dirty="0" smtClean="0">
                <a:solidFill>
                  <a:srgbClr val="000000"/>
                </a:solidFill>
                <a:latin typeface="Cairo"/>
              </a:rPr>
              <a:t>.</a:t>
            </a:r>
          </a:p>
          <a:p>
            <a:r>
              <a:rPr lang="ar-IQ" sz="2800" b="1" dirty="0" smtClean="0">
                <a:solidFill>
                  <a:srgbClr val="000000"/>
                </a:solidFill>
                <a:latin typeface="Cairo"/>
              </a:rPr>
              <a:t>ولكي ينجح المدرس في برنامجه التدريس عليه مراعاة ما يلي: </a:t>
            </a:r>
          </a:p>
          <a:p>
            <a:r>
              <a:rPr lang="ar-IQ" sz="2800" b="1" dirty="0" smtClean="0">
                <a:solidFill>
                  <a:srgbClr val="000000"/>
                </a:solidFill>
                <a:latin typeface="Cairo"/>
              </a:rPr>
              <a:t>1- اتقان المهارات الادائية، والمعارف النظرية ، والاستخدام الامثل للتقنيات المتوفرة .</a:t>
            </a:r>
          </a:p>
          <a:p>
            <a:r>
              <a:rPr lang="ar-IQ" sz="2800" b="1" dirty="0" smtClean="0">
                <a:solidFill>
                  <a:srgbClr val="000000"/>
                </a:solidFill>
                <a:latin typeface="Cairo"/>
              </a:rPr>
              <a:t>2- تقدير التكلفة المادية والفترة الزمنية التي تستغرق فيها التدريس، ومقارنة ذلك بما تحقق من اهداف تعليمية .</a:t>
            </a:r>
          </a:p>
          <a:p>
            <a:r>
              <a:rPr lang="ar-IQ" sz="2800" b="1" dirty="0" smtClean="0">
                <a:solidFill>
                  <a:srgbClr val="000000"/>
                </a:solidFill>
                <a:latin typeface="Cairo"/>
              </a:rPr>
              <a:t>3- الاستفادة من الخبرات المقدمة للمتعلم بحث يكون : ذات معنى ، ومثير للدافعية .</a:t>
            </a:r>
          </a:p>
          <a:p>
            <a:r>
              <a:rPr lang="ar-IQ" sz="2800" b="1" dirty="0" smtClean="0">
                <a:solidFill>
                  <a:srgbClr val="000000"/>
                </a:solidFill>
                <a:latin typeface="Cairo"/>
              </a:rPr>
              <a:t>4- الاستفادة من خبرات المدرسين في البرنامج التدريس .</a:t>
            </a:r>
            <a:endParaRPr lang="ar-IQ" sz="2800" b="1" dirty="0">
              <a:solidFill>
                <a:srgbClr val="000000"/>
              </a:solidFill>
              <a:latin typeface="Cairo"/>
            </a:endParaRPr>
          </a:p>
        </p:txBody>
      </p:sp>
    </p:spTree>
    <p:extLst>
      <p:ext uri="{BB962C8B-B14F-4D97-AF65-F5344CB8AC3E}">
        <p14:creationId xmlns:p14="http://schemas.microsoft.com/office/powerpoint/2010/main" val="72999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esktop\مجلد جديد (5)\FB_IMG_16338093099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752" y="116632"/>
            <a:ext cx="8736971" cy="6552728"/>
          </a:xfrm>
          <a:prstGeom prst="rect">
            <a:avLst/>
          </a:prstGeom>
          <a:blipFill>
            <a:blip r:embed="rId3">
              <a:alphaModFix amt="36000"/>
            </a:blip>
            <a:stretch>
              <a:fillRect/>
            </a:stretch>
          </a:blipFill>
          <a:extLst/>
        </p:spPr>
      </p:pic>
    </p:spTree>
    <p:extLst>
      <p:ext uri="{BB962C8B-B14F-4D97-AF65-F5344CB8AC3E}">
        <p14:creationId xmlns:p14="http://schemas.microsoft.com/office/powerpoint/2010/main" val="23935314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260648"/>
            <a:ext cx="8928992" cy="6336704"/>
          </a:xfrm>
          <a:blipFill>
            <a:blip r:embed="rId2">
              <a:alphaModFix amt="36000"/>
            </a:blip>
            <a:stretch>
              <a:fillRect/>
            </a:stretch>
          </a:blipFill>
        </p:spPr>
        <p:style>
          <a:lnRef idx="1">
            <a:schemeClr val="accent6"/>
          </a:lnRef>
          <a:fillRef idx="2">
            <a:schemeClr val="accent6"/>
          </a:fillRef>
          <a:effectRef idx="1">
            <a:schemeClr val="accent6"/>
          </a:effectRef>
          <a:fontRef idx="minor">
            <a:schemeClr val="dk1"/>
          </a:fontRef>
        </p:style>
        <p:txBody>
          <a:bodyPr>
            <a:normAutofit fontScale="90000"/>
          </a:bodyPr>
          <a:lstStyle/>
          <a:p>
            <a:pPr algn="r"/>
            <a:r>
              <a:rPr lang="ar-IQ" sz="3200" dirty="0" smtClean="0"/>
              <a:t/>
            </a:r>
            <a:br>
              <a:rPr lang="ar-IQ" sz="3200" dirty="0" smtClean="0"/>
            </a:br>
            <a:r>
              <a:rPr lang="ar-IQ" sz="3200" b="1" dirty="0" smtClean="0">
                <a:solidFill>
                  <a:srgbClr val="FF0000"/>
                </a:solidFill>
              </a:rPr>
              <a:t>المرحلة الثالثة : التقويم : ( التغذية الراجعة )</a:t>
            </a:r>
            <a:r>
              <a:rPr lang="ar-IQ" sz="3200" dirty="0" smtClean="0"/>
              <a:t/>
            </a:r>
            <a:br>
              <a:rPr lang="ar-IQ" sz="3200" dirty="0" smtClean="0"/>
            </a:br>
            <a:r>
              <a:rPr lang="ar-IQ" sz="3200" b="1" dirty="0" smtClean="0"/>
              <a:t>وهذه المرحلة تشمل معرفة نتائج الطلبة وهل حقق الاهداف ام لا ؟</a:t>
            </a:r>
            <a:br>
              <a:rPr lang="ar-IQ" sz="3200" b="1" dirty="0" smtClean="0"/>
            </a:br>
            <a:r>
              <a:rPr lang="ar-IQ" sz="3200" b="1" dirty="0" smtClean="0"/>
              <a:t>وذلك عن طريق الاختبارات الادائية على السبورة او في دفتر الطالب الخاص.</a:t>
            </a:r>
            <a:br>
              <a:rPr lang="ar-IQ" sz="3200" b="1" dirty="0" smtClean="0"/>
            </a:br>
            <a:r>
              <a:rPr lang="ar-IQ" sz="3200" b="1" dirty="0" smtClean="0"/>
              <a:t>ومن المتوقع ان تكون المخرجات عبارة عن طلبة تحسن اداؤهم في كتابة حرف الدال وما اشتق من مقاطع وحروف بخط الرقعة .</a:t>
            </a:r>
            <a:br>
              <a:rPr lang="ar-IQ" sz="3200" b="1" dirty="0" smtClean="0"/>
            </a:br>
            <a:r>
              <a:rPr lang="ar-IQ" sz="3200" b="1" dirty="0" smtClean="0"/>
              <a:t>وايضا تشمل التغذية الراجعة لمعرفة الخلل اذا لم تتحقق الاهداف المرجوة  .</a:t>
            </a:r>
            <a:br>
              <a:rPr lang="ar-IQ" sz="3200" b="1" dirty="0" smtClean="0"/>
            </a:br>
            <a:r>
              <a:rPr lang="ar-IQ" sz="3200" b="1" dirty="0" smtClean="0"/>
              <a:t>وتشمل ايضا طريقة التقويم ، نوع الاسئلة الموجهة لقياس تحقيق الهدف.</a:t>
            </a:r>
            <a:br>
              <a:rPr lang="ar-IQ" sz="3200" b="1" dirty="0" smtClean="0"/>
            </a:br>
            <a:r>
              <a:rPr lang="ar-IQ" sz="3200" b="1" dirty="0" smtClean="0"/>
              <a:t>ان هذه المراحل الثلاث يجب ان تكون متوافقة ومنسجمة تماما ،وهذا ما يأخذه المصممون للتدريس بعين الاعتبار .</a:t>
            </a:r>
            <a:br>
              <a:rPr lang="ar-IQ" sz="3200" b="1" dirty="0" smtClean="0"/>
            </a:br>
            <a:r>
              <a:rPr lang="ar-IQ" sz="3200" b="1" dirty="0" smtClean="0"/>
              <a:t>ويقصد بالانسجام والتوافق  :ان تكون طريقة التقويم مناسبة لتحقيق الاهداف التي رسمت في المرحلة الاولى ، وان تكون طريق التقويم( المرحلة الثالثة )  قادرة على قياس تحقيق الاهداف .</a:t>
            </a:r>
            <a:br>
              <a:rPr lang="ar-IQ" sz="3200" b="1" dirty="0" smtClean="0"/>
            </a:br>
            <a:r>
              <a:rPr lang="ar-IQ" sz="3200" b="1" dirty="0" smtClean="0"/>
              <a:t/>
            </a:r>
            <a:br>
              <a:rPr lang="ar-IQ" sz="3200" b="1" dirty="0" smtClean="0"/>
            </a:br>
            <a:endParaRPr lang="en-US" sz="3200" b="1" dirty="0"/>
          </a:p>
        </p:txBody>
      </p:sp>
    </p:spTree>
    <p:extLst>
      <p:ext uri="{BB962C8B-B14F-4D97-AF65-F5344CB8AC3E}">
        <p14:creationId xmlns:p14="http://schemas.microsoft.com/office/powerpoint/2010/main" val="4647735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79512" y="260648"/>
            <a:ext cx="8749480" cy="6463308"/>
          </a:xfrm>
          <a:prstGeom prst="rect">
            <a:avLst/>
          </a:prstGeom>
          <a:blipFill>
            <a:blip r:embed="rId2">
              <a:alphaModFix amt="36000"/>
            </a:blip>
            <a:stretch>
              <a:fillRect/>
            </a:stretch>
          </a:blipFill>
          <a:ln/>
        </p:spPr>
        <p:style>
          <a:lnRef idx="1">
            <a:schemeClr val="accent6"/>
          </a:lnRef>
          <a:fillRef idx="2">
            <a:schemeClr val="accent6"/>
          </a:fillRef>
          <a:effectRef idx="1">
            <a:schemeClr val="accent6"/>
          </a:effectRef>
          <a:fontRef idx="minor">
            <a:schemeClr val="dk1"/>
          </a:fontRef>
        </p:style>
        <p:txBody>
          <a:bodyPr vert="horz" wrap="square" lIns="0" tIns="0" rIns="0" bIns="0" numCol="1" anchor="ctr" anchorCtr="0" compatLnSpc="1">
            <a:prstTxWarp prst="textNoShape">
              <a:avLst/>
            </a:prstTxWarp>
            <a:spAutoFit/>
          </a:bodyPr>
          <a:lstStyle/>
          <a:p>
            <a:pPr marL="0" marR="0" lvl="0" indent="0" algn="ctr" defTabSz="914400"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rgbClr val="FF0000"/>
                </a:solidFill>
                <a:effectLst/>
                <a:latin typeface="droid arabic kufi"/>
                <a:cs typeface="Arial" pitchFamily="34" charset="0"/>
              </a:rPr>
              <a:t>الأطر النظرية المحددة لتصميم التدريس</a:t>
            </a:r>
            <a:r>
              <a:rPr kumimoji="0" lang="ar-IQ" sz="2000" b="1" i="0" u="none" strike="noStrike" cap="none" normalizeH="0" baseline="0" dirty="0" smtClean="0">
                <a:ln>
                  <a:noFill/>
                </a:ln>
                <a:solidFill>
                  <a:srgbClr val="FF0000"/>
                </a:solidFill>
                <a:effectLst/>
                <a:latin typeface="droid arabic kufi"/>
                <a:cs typeface="Arial" pitchFamily="34" charset="0"/>
              </a:rPr>
              <a:t>     </a:t>
            </a:r>
            <a:r>
              <a:rPr kumimoji="0" lang="en-US" sz="2000" b="1" i="0" u="none" strike="noStrike" cap="none" normalizeH="0" baseline="0" dirty="0" smtClean="0">
                <a:ln>
                  <a:noFill/>
                </a:ln>
                <a:solidFill>
                  <a:srgbClr val="FF0000"/>
                </a:solidFill>
                <a:effectLst/>
                <a:latin typeface="droid arabic kufi"/>
                <a:cs typeface="Arial" pitchFamily="34" charset="0"/>
              </a:rPr>
              <a:t>:</a:t>
            </a:r>
            <a:r>
              <a:rPr lang="ar-IQ" sz="2000" b="1" dirty="0" smtClean="0">
                <a:solidFill>
                  <a:srgbClr val="FF0000"/>
                </a:solidFill>
                <a:latin typeface="droid arabic kufi"/>
                <a:cs typeface="Arial" pitchFamily="34" charset="0"/>
              </a:rPr>
              <a:t> (</a:t>
            </a:r>
            <a:r>
              <a:rPr kumimoji="0" lang="en-US" sz="2000" b="1" i="0" u="none" strike="noStrike" cap="none" normalizeH="0" baseline="0" dirty="0" smtClean="0">
                <a:ln>
                  <a:noFill/>
                </a:ln>
                <a:solidFill>
                  <a:srgbClr val="FF0000"/>
                </a:solidFill>
                <a:effectLst/>
                <a:latin typeface="droid arabic kufi"/>
                <a:cs typeface="Arial" pitchFamily="34" charset="0"/>
              </a:rPr>
              <a:t> </a:t>
            </a:r>
            <a:r>
              <a:rPr lang="ar-IQ" sz="2000" b="1" dirty="0">
                <a:solidFill>
                  <a:srgbClr val="FF0000"/>
                </a:solidFill>
                <a:latin typeface="droid arabic kufi"/>
                <a:cs typeface="Arial" pitchFamily="34" charset="0"/>
              </a:rPr>
              <a:t> </a:t>
            </a:r>
            <a:r>
              <a:rPr kumimoji="0" lang="en-US" sz="2000" b="1" i="0" u="none" strike="noStrike" cap="none" normalizeH="0" baseline="0" dirty="0" smtClean="0">
                <a:ln>
                  <a:noFill/>
                </a:ln>
                <a:solidFill>
                  <a:srgbClr val="FF0000"/>
                </a:solidFill>
                <a:effectLst/>
                <a:latin typeface="droid arabic kufi"/>
                <a:cs typeface="Arial" pitchFamily="34" charset="0"/>
              </a:rPr>
              <a:t>identified theoretical frameworks</a:t>
            </a:r>
            <a:r>
              <a:rPr kumimoji="0" lang="ar-IQ" sz="2000" b="1" i="0" u="none" strike="noStrike" cap="none" normalizeH="0" baseline="0" dirty="0" smtClean="0">
                <a:ln>
                  <a:noFill/>
                </a:ln>
                <a:solidFill>
                  <a:srgbClr val="FF0000"/>
                </a:solidFill>
                <a:effectLst/>
                <a:latin typeface="droid arabic kufi"/>
                <a:cs typeface="Arial" pitchFamily="34" charset="0"/>
              </a:rPr>
              <a:t>  )</a:t>
            </a:r>
            <a:endParaRPr kumimoji="0" lang="en-US" sz="2000" b="1" i="0" u="none" strike="noStrike" cap="none" normalizeH="0" baseline="0" dirty="0" smtClean="0">
              <a:ln>
                <a:noFill/>
              </a:ln>
              <a:solidFill>
                <a:srgbClr val="FF0000"/>
              </a:solidFill>
              <a:effectLst/>
              <a:latin typeface="droid arabic kufi"/>
              <a:cs typeface="Arial"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smtClean="0">
                <a:ln>
                  <a:noFill/>
                </a:ln>
                <a:solidFill>
                  <a:srgbClr val="333333"/>
                </a:solidFill>
                <a:effectLst/>
                <a:latin typeface="Arial" pitchFamily="34" charset="0"/>
                <a:cs typeface="Arial" pitchFamily="34" charset="0"/>
              </a:rPr>
              <a:t>هناك سبعة أطر نظرية تعد أساساً لتصميم التدريس وهي</a:t>
            </a:r>
            <a:r>
              <a:rPr kumimoji="0" lang="en-US" sz="2000" b="0" i="0" u="none" strike="noStrike" cap="none" normalizeH="0" baseline="0" dirty="0" smtClean="0">
                <a:ln>
                  <a:noFill/>
                </a:ln>
                <a:solidFill>
                  <a:srgbClr val="333333"/>
                </a:solidFill>
                <a:effectLst/>
                <a:latin typeface="Arial" pitchFamily="34" charset="0"/>
                <a:cs typeface="Arial" pitchFamily="34" charset="0"/>
              </a:rPr>
              <a:t>:</a:t>
            </a:r>
            <a:endParaRPr kumimoji="0" lang="en-US" sz="2000" b="1" i="0" u="none" strike="noStrike" cap="none" normalizeH="0" baseline="0" dirty="0" smtClean="0">
              <a:ln>
                <a:noFill/>
              </a:ln>
              <a:solidFill>
                <a:srgbClr val="008000"/>
              </a:solidFill>
              <a:effectLst/>
              <a:latin typeface="droid arabic kufi"/>
              <a:cs typeface="Arial"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smtClean="0">
                <a:ln>
                  <a:noFill/>
                </a:ln>
                <a:solidFill>
                  <a:srgbClr val="FF0000"/>
                </a:solidFill>
                <a:effectLst/>
                <a:latin typeface="droid arabic kufi"/>
                <a:cs typeface="Arial" pitchFamily="34" charset="0"/>
              </a:rPr>
              <a:t>الإطار الأول: طريقة حدوث التعلم</a:t>
            </a:r>
            <a:r>
              <a:rPr kumimoji="0" lang="ar-IQ" sz="2000" b="1" i="0" u="none" strike="noStrike" cap="none" normalizeH="0" baseline="0" dirty="0" smtClean="0">
                <a:ln>
                  <a:noFill/>
                </a:ln>
                <a:solidFill>
                  <a:srgbClr val="FF0000"/>
                </a:solidFill>
                <a:effectLst/>
                <a:latin typeface="droid arabic kufi"/>
                <a:cs typeface="Arial" pitchFamily="34" charset="0"/>
              </a:rPr>
              <a:t>  </a:t>
            </a:r>
            <a:r>
              <a:rPr kumimoji="0" lang="en-US" sz="2000" b="1" i="0" u="none" strike="noStrike" cap="none" normalizeH="0" baseline="0" dirty="0" smtClean="0">
                <a:ln>
                  <a:noFill/>
                </a:ln>
                <a:solidFill>
                  <a:srgbClr val="FF0000"/>
                </a:solidFill>
                <a:effectLst/>
                <a:latin typeface="droid arabic kufi"/>
                <a:cs typeface="Arial" pitchFamily="34" charset="0"/>
              </a:rPr>
              <a:t>: How to Occur Learning</a:t>
            </a:r>
            <a:r>
              <a:rPr kumimoji="0" lang="ar-IQ" sz="2000" b="1" i="0" u="none" strike="noStrike" cap="none" normalizeH="0" baseline="0" dirty="0" smtClean="0">
                <a:ln>
                  <a:noFill/>
                </a:ln>
                <a:solidFill>
                  <a:srgbClr val="FF0000"/>
                </a:solidFill>
                <a:effectLst/>
                <a:latin typeface="droid arabic kufi"/>
                <a:cs typeface="Arial" pitchFamily="34" charset="0"/>
              </a:rPr>
              <a:t>  </a:t>
            </a:r>
            <a:endParaRPr kumimoji="0" lang="en-US" sz="2000" b="1" i="0" u="none" strike="noStrike" cap="none" normalizeH="0" baseline="0" dirty="0" smtClean="0">
              <a:ln>
                <a:noFill/>
              </a:ln>
              <a:solidFill>
                <a:srgbClr val="FF0000"/>
              </a:solidFill>
              <a:effectLst/>
              <a:latin typeface="droid arabic kufi"/>
              <a:cs typeface="Arial"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smtClean="0">
                <a:ln>
                  <a:noFill/>
                </a:ln>
                <a:solidFill>
                  <a:srgbClr val="333333"/>
                </a:solidFill>
                <a:effectLst/>
                <a:latin typeface="Arial" pitchFamily="34" charset="0"/>
                <a:cs typeface="Arial" pitchFamily="34" charset="0"/>
              </a:rPr>
              <a:t>يذهب علماء</a:t>
            </a:r>
            <a:r>
              <a:rPr kumimoji="0" lang="en-US" sz="2000" b="0" i="0" u="none" strike="noStrike" cap="none" normalizeH="0" baseline="0" dirty="0" smtClean="0">
                <a:ln>
                  <a:noFill/>
                </a:ln>
                <a:solidFill>
                  <a:srgbClr val="333333"/>
                </a:solidFill>
                <a:effectLst/>
                <a:latin typeface="Arial" pitchFamily="34" charset="0"/>
                <a:cs typeface="Arial" pitchFamily="34" charset="0"/>
              </a:rPr>
              <a:t> </a:t>
            </a:r>
            <a:r>
              <a:rPr kumimoji="0" lang="ar-SA" sz="2000" b="0" i="0" u="sng" strike="noStrike" cap="none" normalizeH="0" baseline="0" dirty="0" smtClean="0">
                <a:ln>
                  <a:noFill/>
                </a:ln>
                <a:solidFill>
                  <a:srgbClr val="FF0000"/>
                </a:solidFill>
                <a:effectLst/>
                <a:latin typeface="Arial" pitchFamily="34" charset="0"/>
                <a:cs typeface="Arial" pitchFamily="34" charset="0"/>
                <a:hlinkClick r:id="rId3"/>
              </a:rPr>
              <a:t>النظرية السلوكية</a:t>
            </a:r>
            <a:r>
              <a:rPr kumimoji="0" lang="en-US" sz="2000" b="0" i="0" u="none" strike="noStrike" cap="none" normalizeH="0" baseline="0" dirty="0" smtClean="0">
                <a:ln>
                  <a:noFill/>
                </a:ln>
                <a:solidFill>
                  <a:srgbClr val="333333"/>
                </a:solidFill>
                <a:effectLst/>
                <a:latin typeface="Arial" pitchFamily="34" charset="0"/>
                <a:cs typeface="Arial" pitchFamily="34" charset="0"/>
              </a:rPr>
              <a:t> </a:t>
            </a:r>
            <a:r>
              <a:rPr kumimoji="0" lang="ar-SA" sz="2000" b="0" i="0" u="none" strike="noStrike" cap="none" normalizeH="0" baseline="0" dirty="0" smtClean="0">
                <a:ln>
                  <a:noFill/>
                </a:ln>
                <a:solidFill>
                  <a:srgbClr val="333333"/>
                </a:solidFill>
                <a:effectLst/>
                <a:latin typeface="Arial" pitchFamily="34" charset="0"/>
                <a:cs typeface="Arial" pitchFamily="34" charset="0"/>
              </a:rPr>
              <a:t>إلى أن التعلم هو تغير في السلوك نتيجة المرور بخبرة أو تدريب</a:t>
            </a:r>
            <a:r>
              <a:rPr kumimoji="0" lang="en-US" sz="2000" b="0" i="0" u="none" strike="noStrike" cap="none" normalizeH="0" baseline="0" dirty="0" smtClean="0">
                <a:ln>
                  <a:noFill/>
                </a:ln>
                <a:solidFill>
                  <a:srgbClr val="333333"/>
                </a:solidFill>
                <a:effectLst/>
                <a:latin typeface="Arial" pitchFamily="34"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smtClean="0">
                <a:ln>
                  <a:noFill/>
                </a:ln>
                <a:solidFill>
                  <a:srgbClr val="333333"/>
                </a:solidFill>
                <a:effectLst/>
                <a:latin typeface="Arial" pitchFamily="34" charset="0"/>
                <a:cs typeface="Arial" pitchFamily="34" charset="0"/>
              </a:rPr>
              <a:t>ويمكن اختصار خطواته</a:t>
            </a:r>
            <a:r>
              <a:rPr kumimoji="0" lang="en-US" sz="2000" b="0" i="0" u="none" strike="noStrike" cap="none" normalizeH="0" baseline="0" dirty="0" smtClean="0">
                <a:ln>
                  <a:noFill/>
                </a:ln>
                <a:solidFill>
                  <a:srgbClr val="333333"/>
                </a:solidFill>
                <a:effectLst/>
                <a:latin typeface="Arial" pitchFamily="34" charset="0"/>
                <a:cs typeface="Arial" pitchFamily="34" charset="0"/>
              </a:rPr>
              <a:t> </a:t>
            </a:r>
            <a:r>
              <a:rPr kumimoji="0" lang="ar-SA" sz="2000" b="0" i="0" u="none" strike="noStrike" cap="none" normalizeH="0" baseline="0" dirty="0" smtClean="0">
                <a:ln>
                  <a:noFill/>
                </a:ln>
                <a:solidFill>
                  <a:srgbClr val="333333"/>
                </a:solidFill>
                <a:effectLst/>
                <a:latin typeface="Arial" pitchFamily="34" charset="0"/>
                <a:cs typeface="Arial" pitchFamily="34" charset="0"/>
              </a:rPr>
              <a:t> بـ “تحديد الأهداف السلوكية – اختيار المحتوى – تحديد مستوى الأداء المتوقع من المتعلم – ضبط البيئة التعليمية – تنفيذ عملية التعلم – تعزيز فوري ومناسب للمتعلم</a:t>
            </a:r>
            <a:r>
              <a:rPr kumimoji="0" lang="en-US" sz="2000" b="0" i="0" u="none" strike="noStrike" cap="none" normalizeH="0" baseline="0" dirty="0" smtClean="0">
                <a:ln>
                  <a:noFill/>
                </a:ln>
                <a:solidFill>
                  <a:srgbClr val="333333"/>
                </a:solidFill>
                <a:effectLst/>
                <a:latin typeface="Arial" pitchFamily="34"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smtClean="0">
                <a:ln>
                  <a:noFill/>
                </a:ln>
                <a:solidFill>
                  <a:srgbClr val="333333"/>
                </a:solidFill>
                <a:effectLst/>
                <a:latin typeface="Arial" pitchFamily="34" charset="0"/>
                <a:cs typeface="Arial" pitchFamily="34" charset="0"/>
              </a:rPr>
              <a:t>أما التعلم</a:t>
            </a:r>
            <a:r>
              <a:rPr kumimoji="0" lang="en-US" sz="2000" b="0" i="0" u="none" strike="noStrike" cap="none" normalizeH="0" baseline="0" dirty="0" smtClean="0">
                <a:ln>
                  <a:noFill/>
                </a:ln>
                <a:solidFill>
                  <a:srgbClr val="333333"/>
                </a:solidFill>
                <a:effectLst/>
                <a:latin typeface="Arial" pitchFamily="34" charset="0"/>
                <a:cs typeface="Arial" pitchFamily="34" charset="0"/>
              </a:rPr>
              <a:t> </a:t>
            </a:r>
            <a:r>
              <a:rPr kumimoji="0" lang="ar-SA" sz="2000" b="0" i="0" u="none" strike="noStrike" cap="none" normalizeH="0" baseline="0" dirty="0" smtClean="0">
                <a:ln>
                  <a:noFill/>
                </a:ln>
                <a:solidFill>
                  <a:srgbClr val="333333"/>
                </a:solidFill>
                <a:effectLst/>
                <a:latin typeface="Arial" pitchFamily="34" charset="0"/>
                <a:cs typeface="Arial" pitchFamily="34" charset="0"/>
              </a:rPr>
              <a:t>في</a:t>
            </a:r>
            <a:r>
              <a:rPr kumimoji="0" lang="en-US" sz="2000" b="0" i="0" u="none" strike="noStrike" cap="none" normalizeH="0" baseline="0" dirty="0" smtClean="0">
                <a:ln>
                  <a:noFill/>
                </a:ln>
                <a:solidFill>
                  <a:srgbClr val="333333"/>
                </a:solidFill>
                <a:effectLst/>
                <a:latin typeface="Arial" pitchFamily="34" charset="0"/>
                <a:cs typeface="Arial" pitchFamily="34" charset="0"/>
              </a:rPr>
              <a:t> </a:t>
            </a:r>
            <a:r>
              <a:rPr kumimoji="0" lang="ar-SA" sz="2000" b="0" i="0" u="none" strike="noStrike" cap="none" normalizeH="0" baseline="0" dirty="0" smtClean="0">
                <a:ln>
                  <a:noFill/>
                </a:ln>
                <a:solidFill>
                  <a:srgbClr val="1A4FC9"/>
                </a:solidFill>
                <a:effectLst/>
                <a:latin typeface="Arial" pitchFamily="34" charset="0"/>
                <a:cs typeface="Arial" pitchFamily="34" charset="0"/>
                <a:hlinkClick r:id="rId4"/>
              </a:rPr>
              <a:t>النظرية المعرفية</a:t>
            </a:r>
            <a:r>
              <a:rPr kumimoji="0" lang="en-US" sz="2000" b="0" i="0" u="none" strike="noStrike" cap="none" normalizeH="0" baseline="0" dirty="0" smtClean="0">
                <a:ln>
                  <a:noFill/>
                </a:ln>
                <a:solidFill>
                  <a:srgbClr val="333333"/>
                </a:solidFill>
                <a:effectLst/>
                <a:latin typeface="Arial" pitchFamily="34" charset="0"/>
                <a:cs typeface="Arial" pitchFamily="34" charset="0"/>
              </a:rPr>
              <a:t> </a:t>
            </a:r>
            <a:r>
              <a:rPr kumimoji="0" lang="ar-SA" sz="2000" b="0" i="0" u="none" strike="noStrike" cap="none" normalizeH="0" baseline="0" dirty="0" smtClean="0">
                <a:ln>
                  <a:noFill/>
                </a:ln>
                <a:solidFill>
                  <a:srgbClr val="333333"/>
                </a:solidFill>
                <a:effectLst/>
                <a:latin typeface="Arial" pitchFamily="34" charset="0"/>
                <a:cs typeface="Arial" pitchFamily="34" charset="0"/>
              </a:rPr>
              <a:t>فهو يركز على اكتساب المعارف، ويتلخص مفهومها للتعلم في</a:t>
            </a:r>
            <a:r>
              <a:rPr kumimoji="0" lang="en-US" sz="2000" b="0" i="0" u="none" strike="noStrike" cap="none" normalizeH="0" baseline="0" dirty="0" smtClean="0">
                <a:ln>
                  <a:noFill/>
                </a:ln>
                <a:solidFill>
                  <a:srgbClr val="333333"/>
                </a:solidFill>
                <a:effectLst/>
                <a:latin typeface="Arial" pitchFamily="34"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333333"/>
                </a:solidFill>
                <a:effectLst/>
                <a:latin typeface="Arial" pitchFamily="34" charset="0"/>
                <a:cs typeface="Arial" pitchFamily="34" charset="0"/>
              </a:rPr>
              <a:t>– </a:t>
            </a:r>
            <a:r>
              <a:rPr kumimoji="0" lang="ar-SA" sz="2000" b="0" i="0" u="none" strike="noStrike" cap="none" normalizeH="0" baseline="0" dirty="0" smtClean="0">
                <a:ln>
                  <a:noFill/>
                </a:ln>
                <a:solidFill>
                  <a:srgbClr val="333333"/>
                </a:solidFill>
                <a:effectLst/>
                <a:latin typeface="Arial" pitchFamily="34" charset="0"/>
                <a:cs typeface="Arial" pitchFamily="34" charset="0"/>
              </a:rPr>
              <a:t>التعلم هو تغير للمعارف عوضاً عن تغير السلوك، يظهر كنشاط ذهني يفترض عمليات الإدراك والفهم والاستنباط، كما أن التعلم لا يكمن فقط في إضافة معارف جديدة (الكم) بل كذلك في تشكيلها وتنظيمها وتشكيلها في بنيات (الكيف) من قبيل: الفئة، النموذج الذهني، النظرية، مع التأكيد على أنه يكون تابعًا للمعارف السابقة، لأنها تحدد ما يمكن أن يتعلمه الفرد لا حقا؛ فالتعلم هو نتيجة التفاعل المتبادل بين الفرد والمجتمع المحيط</a:t>
            </a:r>
            <a:r>
              <a:rPr kumimoji="0" lang="en-US" sz="2000" b="0" i="0" u="none" strike="noStrike" cap="none" normalizeH="0" baseline="0" dirty="0" smtClean="0">
                <a:ln>
                  <a:noFill/>
                </a:ln>
                <a:solidFill>
                  <a:srgbClr val="333333"/>
                </a:solidFill>
                <a:effectLst/>
                <a:latin typeface="Arial" pitchFamily="34"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smtClean="0">
                <a:ln>
                  <a:noFill/>
                </a:ln>
                <a:solidFill>
                  <a:srgbClr val="333333"/>
                </a:solidFill>
                <a:effectLst/>
                <a:latin typeface="Arial" pitchFamily="34" charset="0"/>
                <a:cs typeface="Arial" pitchFamily="34" charset="0"/>
              </a:rPr>
              <a:t>وفيما يتعلق</a:t>
            </a:r>
            <a:r>
              <a:rPr kumimoji="0" lang="en-US" sz="2000" b="0" i="0" u="none" strike="noStrike" cap="none" normalizeH="0" baseline="0" dirty="0" smtClean="0">
                <a:ln>
                  <a:noFill/>
                </a:ln>
                <a:solidFill>
                  <a:srgbClr val="333333"/>
                </a:solidFill>
                <a:effectLst/>
                <a:latin typeface="Arial" pitchFamily="34" charset="0"/>
                <a:cs typeface="Arial" pitchFamily="34" charset="0"/>
              </a:rPr>
              <a:t> </a:t>
            </a:r>
            <a:r>
              <a:rPr kumimoji="0" lang="ar-SA" sz="2000" b="0" i="0" u="none" strike="noStrike" cap="none" normalizeH="0" baseline="0" dirty="0" smtClean="0">
                <a:ln>
                  <a:noFill/>
                </a:ln>
                <a:solidFill>
                  <a:srgbClr val="1A4FC9"/>
                </a:solidFill>
                <a:effectLst/>
                <a:latin typeface="Arial" pitchFamily="34" charset="0"/>
                <a:cs typeface="Arial" pitchFamily="34" charset="0"/>
                <a:hlinkClick r:id="rId5"/>
              </a:rPr>
              <a:t>بالنظرية البنائية</a:t>
            </a:r>
            <a:r>
              <a:rPr kumimoji="0" lang="en-US" sz="2000" b="0" i="0" u="none" strike="noStrike" cap="none" normalizeH="0" baseline="0" dirty="0" smtClean="0">
                <a:ln>
                  <a:noFill/>
                </a:ln>
                <a:solidFill>
                  <a:srgbClr val="333333"/>
                </a:solidFill>
                <a:effectLst/>
                <a:latin typeface="Arial" pitchFamily="34" charset="0"/>
                <a:cs typeface="Arial" pitchFamily="34" charset="0"/>
              </a:rPr>
              <a:t> </a:t>
            </a:r>
            <a:r>
              <a:rPr kumimoji="0" lang="ar-SA" sz="2000" b="0" i="0" u="none" strike="noStrike" cap="none" normalizeH="0" baseline="0" dirty="0" smtClean="0">
                <a:ln>
                  <a:noFill/>
                </a:ln>
                <a:solidFill>
                  <a:srgbClr val="333333"/>
                </a:solidFill>
                <a:effectLst/>
                <a:latin typeface="Arial" pitchFamily="34" charset="0"/>
                <a:cs typeface="Arial" pitchFamily="34" charset="0"/>
              </a:rPr>
              <a:t>والتي تعتبر من المفاهيم الحديثة نسبيا في التعلم. ولا يوجد تعريف موحد واضح للبنائية باستثناء المعجم الدولي للتربية الذي عرفها على أنها: رؤية في نظرية التعلم ونمو الطفل، قوامها أن الطفل يكون نشطا في بناء أنماط التفكير لديه، نتيجة تفاعل قدراته الفطرية مع الخبرة</a:t>
            </a:r>
            <a:r>
              <a:rPr kumimoji="0" lang="en-US" sz="2000" b="0" i="0" u="none" strike="noStrike" cap="none" normalizeH="0" baseline="0" dirty="0" smtClean="0">
                <a:ln>
                  <a:noFill/>
                </a:ln>
                <a:solidFill>
                  <a:srgbClr val="333333"/>
                </a:solidFill>
                <a:effectLst/>
                <a:latin typeface="Arial" pitchFamily="34"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smtClean="0">
                <a:ln>
                  <a:noFill/>
                </a:ln>
                <a:solidFill>
                  <a:srgbClr val="333333"/>
                </a:solidFill>
                <a:effectLst/>
                <a:latin typeface="Arial" pitchFamily="34" charset="0"/>
                <a:cs typeface="Arial" pitchFamily="34" charset="0"/>
              </a:rPr>
              <a:t>وهناك بعض المؤشرات</a:t>
            </a:r>
            <a:r>
              <a:rPr kumimoji="0" lang="en-US" sz="2000" b="0" i="0" u="none" strike="noStrike" cap="none" normalizeH="0" baseline="0" dirty="0" smtClean="0">
                <a:ln>
                  <a:noFill/>
                </a:ln>
                <a:solidFill>
                  <a:srgbClr val="333333"/>
                </a:solidFill>
                <a:effectLst/>
                <a:latin typeface="Arial" pitchFamily="34" charset="0"/>
                <a:cs typeface="Arial" pitchFamily="34" charset="0"/>
              </a:rPr>
              <a:t> </a:t>
            </a:r>
            <a:r>
              <a:rPr kumimoji="0" lang="ar-SA" sz="2000" b="0" i="0" u="none" strike="noStrike" cap="none" normalizeH="0" baseline="0" dirty="0" smtClean="0">
                <a:ln>
                  <a:noFill/>
                </a:ln>
                <a:solidFill>
                  <a:srgbClr val="333333"/>
                </a:solidFill>
                <a:effectLst/>
                <a:latin typeface="Arial" pitchFamily="34" charset="0"/>
                <a:cs typeface="Arial" pitchFamily="34" charset="0"/>
              </a:rPr>
              <a:t>التي يستطيع المعلم من خلالها أن يعرف مدى حدوث التعلم لدى طلابه، وهذه المؤشرات هي</a:t>
            </a:r>
            <a:r>
              <a:rPr kumimoji="0" lang="en-US" sz="2000" b="0" i="0" u="none" strike="noStrike" cap="none" normalizeH="0" baseline="0" dirty="0" smtClean="0">
                <a:ln>
                  <a:noFill/>
                </a:ln>
                <a:solidFill>
                  <a:srgbClr val="333333"/>
                </a:solidFill>
                <a:effectLst/>
                <a:latin typeface="Arial" pitchFamily="34"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smtClean="0">
                <a:ln>
                  <a:noFill/>
                </a:ln>
                <a:solidFill>
                  <a:srgbClr val="333333"/>
                </a:solidFill>
                <a:effectLst/>
                <a:latin typeface="Arial" pitchFamily="34" charset="0"/>
                <a:cs typeface="Arial" pitchFamily="34" charset="0"/>
              </a:rPr>
              <a:t>نقص الزمن</a:t>
            </a:r>
            <a:r>
              <a:rPr kumimoji="0" lang="en-US" sz="2000" b="1" i="0" u="none" strike="noStrike" cap="none" normalizeH="0" baseline="0" dirty="0" smtClean="0">
                <a:ln>
                  <a:noFill/>
                </a:ln>
                <a:solidFill>
                  <a:srgbClr val="333333"/>
                </a:solidFill>
                <a:effectLst/>
                <a:latin typeface="Arial" pitchFamily="34" charset="0"/>
                <a:cs typeface="Arial" pitchFamily="34" charset="0"/>
              </a:rPr>
              <a:t>:</a:t>
            </a:r>
            <a:r>
              <a:rPr kumimoji="0" lang="en-US" sz="2000" b="0" i="0" u="none" strike="noStrike" cap="none" normalizeH="0" baseline="0" dirty="0" smtClean="0">
                <a:ln>
                  <a:noFill/>
                </a:ln>
                <a:solidFill>
                  <a:srgbClr val="333333"/>
                </a:solidFill>
                <a:effectLst/>
                <a:latin typeface="Arial" pitchFamily="34" charset="0"/>
                <a:cs typeface="Arial" pitchFamily="34" charset="0"/>
              </a:rPr>
              <a:t> </a:t>
            </a:r>
            <a:r>
              <a:rPr kumimoji="0" lang="ar-SA" sz="2000" b="0" i="0" u="none" strike="noStrike" cap="none" normalizeH="0" baseline="0" dirty="0" smtClean="0">
                <a:ln>
                  <a:noFill/>
                </a:ln>
                <a:solidFill>
                  <a:srgbClr val="333333"/>
                </a:solidFill>
                <a:effectLst/>
                <a:latin typeface="Arial" pitchFamily="34" charset="0"/>
                <a:cs typeface="Arial" pitchFamily="34" charset="0"/>
              </a:rPr>
              <a:t>فكلما قل الزمن المستغرق بين تقديم موضوع الدرس، أو المثير، وحدوث الاستجابة أو التعلم، دل على تعلم الشخص من الموقف </a:t>
            </a:r>
            <a:r>
              <a:rPr kumimoji="0" lang="ar-SA" sz="2000" b="0" i="0" u="none" strike="noStrike" cap="none" normalizeH="0" baseline="0" dirty="0" err="1" smtClean="0">
                <a:ln>
                  <a:noFill/>
                </a:ln>
                <a:solidFill>
                  <a:srgbClr val="333333"/>
                </a:solidFill>
                <a:effectLst/>
                <a:latin typeface="Arial" pitchFamily="34" charset="0"/>
                <a:cs typeface="Arial" pitchFamily="34" charset="0"/>
              </a:rPr>
              <a:t>التعلمي</a:t>
            </a:r>
            <a:r>
              <a:rPr kumimoji="0" lang="en-US" sz="2000" b="0" i="0" u="none" strike="noStrike" cap="none" normalizeH="0" baseline="0" dirty="0" smtClean="0">
                <a:ln>
                  <a:noFill/>
                </a:ln>
                <a:solidFill>
                  <a:srgbClr val="333333"/>
                </a:solidFill>
                <a:effectLst/>
                <a:latin typeface="Arial" pitchFamily="34"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smtClean="0">
                <a:ln>
                  <a:noFill/>
                </a:ln>
                <a:solidFill>
                  <a:srgbClr val="333333"/>
                </a:solidFill>
                <a:effectLst/>
                <a:latin typeface="Arial" pitchFamily="34" charset="0"/>
                <a:cs typeface="Arial" pitchFamily="34" charset="0"/>
              </a:rPr>
              <a:t>قلة عدد الأخطاء</a:t>
            </a:r>
            <a:r>
              <a:rPr kumimoji="0" lang="en-US" sz="2000" b="1" i="0" u="none" strike="noStrike" cap="none" normalizeH="0" baseline="0" dirty="0" smtClean="0">
                <a:ln>
                  <a:noFill/>
                </a:ln>
                <a:solidFill>
                  <a:srgbClr val="333333"/>
                </a:solidFill>
                <a:effectLst/>
                <a:latin typeface="Arial" pitchFamily="34" charset="0"/>
                <a:cs typeface="Arial" pitchFamily="34" charset="0"/>
              </a:rPr>
              <a:t>:</a:t>
            </a:r>
            <a:r>
              <a:rPr kumimoji="0" lang="en-US" sz="2000" b="0" i="0" u="none" strike="noStrike" cap="none" normalizeH="0" baseline="0" dirty="0" smtClean="0">
                <a:ln>
                  <a:noFill/>
                </a:ln>
                <a:solidFill>
                  <a:srgbClr val="333333"/>
                </a:solidFill>
                <a:effectLst/>
                <a:latin typeface="Arial" pitchFamily="34" charset="0"/>
                <a:cs typeface="Arial" pitchFamily="34" charset="0"/>
              </a:rPr>
              <a:t> </a:t>
            </a:r>
            <a:r>
              <a:rPr kumimoji="0" lang="ar-SA" sz="2000" b="0" i="0" u="none" strike="noStrike" cap="none" normalizeH="0" baseline="0" dirty="0" smtClean="0">
                <a:ln>
                  <a:noFill/>
                </a:ln>
                <a:solidFill>
                  <a:srgbClr val="333333"/>
                </a:solidFill>
                <a:effectLst/>
                <a:latin typeface="Arial" pitchFamily="34" charset="0"/>
                <a:cs typeface="Arial" pitchFamily="34" charset="0"/>
              </a:rPr>
              <a:t>وهو دليل على الصحة، وعلى الدقة، وعلى الجودة في التعلم</a:t>
            </a:r>
            <a:r>
              <a:rPr kumimoji="0" lang="en-US" sz="2000" b="0" i="0" u="none" strike="noStrike" cap="none" normalizeH="0" baseline="0" dirty="0" smtClean="0">
                <a:ln>
                  <a:noFill/>
                </a:ln>
                <a:solidFill>
                  <a:srgbClr val="333333"/>
                </a:solidFill>
                <a:effectLst/>
                <a:latin typeface="Arial" pitchFamily="34"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smtClean="0">
                <a:ln>
                  <a:noFill/>
                </a:ln>
                <a:solidFill>
                  <a:srgbClr val="333333"/>
                </a:solidFill>
                <a:effectLst/>
                <a:latin typeface="Arial" pitchFamily="34" charset="0"/>
                <a:cs typeface="Arial" pitchFamily="34" charset="0"/>
              </a:rPr>
              <a:t>الزيادة في التحصيل</a:t>
            </a:r>
            <a:r>
              <a:rPr kumimoji="0" lang="en-US" sz="2000" b="1" i="0" u="none" strike="noStrike" cap="none" normalizeH="0" baseline="0" dirty="0" smtClean="0">
                <a:ln>
                  <a:noFill/>
                </a:ln>
                <a:solidFill>
                  <a:srgbClr val="333333"/>
                </a:solidFill>
                <a:effectLst/>
                <a:latin typeface="Arial" pitchFamily="34" charset="0"/>
                <a:cs typeface="Arial" pitchFamily="34" charset="0"/>
              </a:rPr>
              <a:t>:</a:t>
            </a:r>
            <a:r>
              <a:rPr kumimoji="0" lang="en-US" sz="2000" b="0" i="0" u="none" strike="noStrike" cap="none" normalizeH="0" baseline="0" dirty="0" smtClean="0">
                <a:ln>
                  <a:noFill/>
                </a:ln>
                <a:solidFill>
                  <a:srgbClr val="333333"/>
                </a:solidFill>
                <a:effectLst/>
                <a:latin typeface="Arial" pitchFamily="34" charset="0"/>
                <a:cs typeface="Arial" pitchFamily="34" charset="0"/>
              </a:rPr>
              <a:t> </a:t>
            </a:r>
            <a:r>
              <a:rPr kumimoji="0" lang="ar-SA" sz="2000" b="0" i="0" u="none" strike="noStrike" cap="none" normalizeH="0" baseline="0" dirty="0" smtClean="0">
                <a:ln>
                  <a:noFill/>
                </a:ln>
                <a:solidFill>
                  <a:srgbClr val="333333"/>
                </a:solidFill>
                <a:effectLst/>
                <a:latin typeface="Arial" pitchFamily="34" charset="0"/>
                <a:cs typeface="Arial" pitchFamily="34" charset="0"/>
              </a:rPr>
              <a:t>فكلما زاد التحصيل، واكتساب المتعلم للمعلومات والمعارف دل ذلك على حدوث التعلم</a:t>
            </a:r>
            <a:r>
              <a:rPr kumimoji="0" lang="en-US" sz="2000" b="0" i="0" u="none" strike="noStrike" cap="none" normalizeH="0" baseline="0" dirty="0" smtClean="0">
                <a:ln>
                  <a:noFill/>
                </a:ln>
                <a:solidFill>
                  <a:srgbClr val="333333"/>
                </a:solidFill>
                <a:effectLst/>
                <a:latin typeface="Arial" pitchFamily="34" charset="0"/>
                <a:cs typeface="Arial" pitchFamily="34" charset="0"/>
              </a:rPr>
              <a:t>.</a:t>
            </a:r>
            <a:endParaRPr kumimoji="0" lang="ar-IQ" sz="2000" b="0" i="0" u="none" strike="noStrike" cap="none" normalizeH="0" baseline="0" dirty="0" smtClean="0">
              <a:ln>
                <a:noFill/>
              </a:ln>
              <a:solidFill>
                <a:srgbClr val="333333"/>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endParaRPr lang="ar-IQ" sz="2000" dirty="0">
              <a:solidFill>
                <a:srgbClr val="333333"/>
              </a:solidFill>
              <a:latin typeface="Arial" pitchFamily="34" charset="0"/>
              <a:cs typeface="Arial" pitchFamily="34" charset="0"/>
            </a:endParaRPr>
          </a:p>
        </p:txBody>
      </p:sp>
    </p:spTree>
    <p:extLst>
      <p:ext uri="{BB962C8B-B14F-4D97-AF65-F5344CB8AC3E}">
        <p14:creationId xmlns:p14="http://schemas.microsoft.com/office/powerpoint/2010/main" val="19676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548680"/>
            <a:ext cx="8640960" cy="6120680"/>
          </a:xfrm>
          <a:blipFill>
            <a:blip r:embed="rId2">
              <a:alphaModFix amt="36000"/>
            </a:blip>
            <a:stretch>
              <a:fillRect/>
            </a:stretch>
          </a:blipFill>
        </p:spPr>
        <p:style>
          <a:lnRef idx="1">
            <a:schemeClr val="accent3"/>
          </a:lnRef>
          <a:fillRef idx="2">
            <a:schemeClr val="accent3"/>
          </a:fillRef>
          <a:effectRef idx="1">
            <a:schemeClr val="accent3"/>
          </a:effectRef>
          <a:fontRef idx="minor">
            <a:schemeClr val="dk1"/>
          </a:fontRef>
        </p:style>
        <p:txBody>
          <a:bodyPr>
            <a:noAutofit/>
          </a:bodyPr>
          <a:lstStyle/>
          <a:p>
            <a:pPr algn="r"/>
            <a:r>
              <a:rPr lang="ar-IQ" sz="3600" b="1" dirty="0" smtClean="0">
                <a:solidFill>
                  <a:srgbClr val="FF0000"/>
                </a:solidFill>
                <a:latin typeface="droid arabic kufi"/>
              </a:rPr>
              <a:t>الإطار الثاني: العوامل التي تؤثر على التعلم </a:t>
            </a:r>
            <a:r>
              <a:rPr lang="en-US" sz="3600" b="1" dirty="0" smtClean="0">
                <a:solidFill>
                  <a:srgbClr val="FF0000"/>
                </a:solidFill>
                <a:latin typeface="droid arabic kufi"/>
              </a:rPr>
              <a:t>Factors that affect learning</a:t>
            </a:r>
            <a:r>
              <a:rPr lang="ar-IQ" sz="3600" b="1" dirty="0">
                <a:solidFill>
                  <a:srgbClr val="FF0000"/>
                </a:solidFill>
                <a:latin typeface="droid arabic kufi"/>
              </a:rPr>
              <a:t/>
            </a:r>
            <a:br>
              <a:rPr lang="ar-IQ" sz="3600" b="1" dirty="0">
                <a:solidFill>
                  <a:srgbClr val="FF0000"/>
                </a:solidFill>
                <a:latin typeface="droid arabic kufi"/>
              </a:rPr>
            </a:br>
            <a:r>
              <a:rPr lang="en-US" sz="2400" b="1" dirty="0">
                <a:solidFill>
                  <a:srgbClr val="008000"/>
                </a:solidFill>
                <a:latin typeface="droid arabic kufi"/>
              </a:rPr>
              <a:t/>
            </a:r>
            <a:br>
              <a:rPr lang="en-US" sz="2400" b="1" dirty="0">
                <a:solidFill>
                  <a:srgbClr val="008000"/>
                </a:solidFill>
                <a:latin typeface="droid arabic kufi"/>
              </a:rPr>
            </a:br>
            <a:r>
              <a:rPr lang="ar-IQ" sz="2400" b="1" dirty="0">
                <a:solidFill>
                  <a:srgbClr val="333333"/>
                </a:solidFill>
                <a:latin typeface="arial"/>
              </a:rPr>
              <a:t>هناك مجموعة من العوامل التي تؤثر على </a:t>
            </a:r>
            <a:r>
              <a:rPr lang="ar-IQ" sz="2400" b="1" dirty="0" smtClean="0">
                <a:solidFill>
                  <a:srgbClr val="333333"/>
                </a:solidFill>
                <a:latin typeface="arial"/>
              </a:rPr>
              <a:t>التعلم:</a:t>
            </a:r>
            <a:r>
              <a:rPr lang="ar-IQ" sz="2400" b="1" dirty="0">
                <a:solidFill>
                  <a:srgbClr val="333333"/>
                </a:solidFill>
                <a:latin typeface="arial"/>
              </a:rPr>
              <a:t/>
            </a:r>
            <a:br>
              <a:rPr lang="ar-IQ" sz="2400" b="1" dirty="0">
                <a:solidFill>
                  <a:srgbClr val="333333"/>
                </a:solidFill>
                <a:latin typeface="arial"/>
              </a:rPr>
            </a:br>
            <a:r>
              <a:rPr lang="ar-IQ" sz="2400" b="1" dirty="0" smtClean="0">
                <a:solidFill>
                  <a:srgbClr val="333333"/>
                </a:solidFill>
                <a:latin typeface="arial"/>
              </a:rPr>
              <a:t>1- الاستعداد </a:t>
            </a:r>
            <a:r>
              <a:rPr lang="ar-IQ" sz="2400" b="1" dirty="0">
                <a:solidFill>
                  <a:srgbClr val="333333"/>
                </a:solidFill>
                <a:latin typeface="arial"/>
              </a:rPr>
              <a:t>وخصائص المتعلم الجسمية والعقلية والمعرفية والوجدانية والاجتماعية والتي لها تأثير على حياة الفرد بكل أبعادها.</a:t>
            </a:r>
            <a:br>
              <a:rPr lang="ar-IQ" sz="2400" b="1" dirty="0">
                <a:solidFill>
                  <a:srgbClr val="333333"/>
                </a:solidFill>
                <a:latin typeface="arial"/>
              </a:rPr>
            </a:br>
            <a:r>
              <a:rPr lang="ar-IQ" sz="2400" b="1" dirty="0" smtClean="0">
                <a:solidFill>
                  <a:srgbClr val="333333"/>
                </a:solidFill>
                <a:latin typeface="arial"/>
              </a:rPr>
              <a:t>2- الدافعية </a:t>
            </a:r>
            <a:r>
              <a:rPr lang="ar-IQ" sz="2400" b="1" dirty="0">
                <a:solidFill>
                  <a:srgbClr val="333333"/>
                </a:solidFill>
                <a:latin typeface="arial"/>
              </a:rPr>
              <a:t>والتعزيز المناسب الذي يقدم للمتعلم، لأن الاستجابة المعززة تهيء لظهور استجابات مرة أخرى.</a:t>
            </a:r>
            <a:br>
              <a:rPr lang="ar-IQ" sz="2400" b="1" dirty="0">
                <a:solidFill>
                  <a:srgbClr val="333333"/>
                </a:solidFill>
                <a:latin typeface="arial"/>
              </a:rPr>
            </a:br>
            <a:r>
              <a:rPr lang="ar-IQ" sz="2400" b="1" dirty="0" smtClean="0">
                <a:solidFill>
                  <a:srgbClr val="333333"/>
                </a:solidFill>
                <a:latin typeface="arial"/>
              </a:rPr>
              <a:t>3- البيئة </a:t>
            </a:r>
            <a:r>
              <a:rPr lang="ar-IQ" sz="2400" b="1" dirty="0">
                <a:solidFill>
                  <a:srgbClr val="333333"/>
                </a:solidFill>
                <a:latin typeface="arial"/>
              </a:rPr>
              <a:t>ومتغيراتها </a:t>
            </a:r>
            <a:r>
              <a:rPr lang="ar-IQ" sz="2400" b="1" dirty="0" smtClean="0">
                <a:solidFill>
                  <a:srgbClr val="333333"/>
                </a:solidFill>
                <a:latin typeface="arial"/>
              </a:rPr>
              <a:t>وشروطها حيث </a:t>
            </a:r>
            <a:r>
              <a:rPr lang="ar-IQ" sz="2400" b="1" dirty="0">
                <a:solidFill>
                  <a:srgbClr val="333333"/>
                </a:solidFill>
                <a:latin typeface="arial"/>
              </a:rPr>
              <a:t>يولي السلوكيون أهمية عظمى للبيئة، ويعرّف التعلم على أنه تغير أو تعديل في سلوك الفرد، وهو تغير ناتج عن الخبرة أو الممارسة وضبط المثيرات البيئية.</a:t>
            </a:r>
            <a:br>
              <a:rPr lang="ar-IQ" sz="2400" b="1" dirty="0">
                <a:solidFill>
                  <a:srgbClr val="333333"/>
                </a:solidFill>
                <a:latin typeface="arial"/>
              </a:rPr>
            </a:br>
            <a:r>
              <a:rPr lang="ar-IQ" sz="2400" b="1" dirty="0" smtClean="0">
                <a:solidFill>
                  <a:srgbClr val="333333"/>
                </a:solidFill>
                <a:latin typeface="arial"/>
              </a:rPr>
              <a:t>4- الخبرات </a:t>
            </a:r>
            <a:r>
              <a:rPr lang="ar-IQ" sz="2400" b="1" dirty="0">
                <a:solidFill>
                  <a:srgbClr val="333333"/>
                </a:solidFill>
                <a:latin typeface="arial"/>
              </a:rPr>
              <a:t>التي يمر بها المتعلم.</a:t>
            </a:r>
            <a:r>
              <a:rPr lang="ar-IQ" sz="2400" dirty="0">
                <a:solidFill>
                  <a:srgbClr val="333333"/>
                </a:solidFill>
                <a:latin typeface="arial"/>
              </a:rPr>
              <a:t/>
            </a:r>
            <a:br>
              <a:rPr lang="ar-IQ" sz="2400" dirty="0">
                <a:solidFill>
                  <a:srgbClr val="333333"/>
                </a:solidFill>
                <a:latin typeface="arial"/>
              </a:rPr>
            </a:br>
            <a:endParaRPr lang="en-US" sz="2400" dirty="0"/>
          </a:p>
        </p:txBody>
      </p:sp>
    </p:spTree>
    <p:extLst>
      <p:ext uri="{BB962C8B-B14F-4D97-AF65-F5344CB8AC3E}">
        <p14:creationId xmlns:p14="http://schemas.microsoft.com/office/powerpoint/2010/main" val="24906769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20397"/>
            <a:ext cx="8784479" cy="6740307"/>
          </a:xfrm>
          <a:prstGeom prst="rect">
            <a:avLst/>
          </a:prstGeom>
          <a:blipFill>
            <a:blip r:embed="rId2">
              <a:alphaModFix amt="36000"/>
            </a:blip>
            <a:stretch>
              <a:fillRect/>
            </a:stretch>
          </a:blipFill>
        </p:spPr>
        <p:style>
          <a:lnRef idx="1">
            <a:schemeClr val="accent5"/>
          </a:lnRef>
          <a:fillRef idx="2">
            <a:schemeClr val="accent5"/>
          </a:fillRef>
          <a:effectRef idx="1">
            <a:schemeClr val="accent5"/>
          </a:effectRef>
          <a:fontRef idx="minor">
            <a:schemeClr val="dk1"/>
          </a:fontRef>
        </p:style>
        <p:txBody>
          <a:bodyPr wrap="square">
            <a:spAutoFit/>
          </a:bodyPr>
          <a:lstStyle/>
          <a:p>
            <a:r>
              <a:rPr lang="ar-IQ" sz="2400" b="1" dirty="0">
                <a:solidFill>
                  <a:srgbClr val="FF0000"/>
                </a:solidFill>
                <a:latin typeface="droid arabic kufi"/>
              </a:rPr>
              <a:t>الإطار الثالث دور الذاكرة </a:t>
            </a:r>
            <a:r>
              <a:rPr lang="en-US" sz="2400" b="1" dirty="0">
                <a:solidFill>
                  <a:srgbClr val="FF0000"/>
                </a:solidFill>
                <a:latin typeface="droid arabic kufi"/>
              </a:rPr>
              <a:t>The Role of Memory</a:t>
            </a:r>
          </a:p>
          <a:p>
            <a:pPr algn="just"/>
            <a:r>
              <a:rPr lang="ar-IQ" sz="2400" b="1" dirty="0">
                <a:solidFill>
                  <a:srgbClr val="333333"/>
                </a:solidFill>
                <a:latin typeface="arial"/>
              </a:rPr>
              <a:t>تتحدد خبرات المتعلم بالسلوك الذي لاقى تعزيزاً كافيا إلى تثبيتها واسترجاعها عند الحاجة، لذلك يعد التذكر مرادفاً للخبرات المعززة في حين أن النسيان يرادف الخبرات متدنية التعزيز، وعليه فان الذاكرة ضمن هذا النظام هي مجموعة من المثيرات المحددة بروابط تبعها تعزيز مناسب. ويتحدد ظهور الاستجابة المناسبة من الذاكرة بكمية التعزيز  المقدم أثناء تشكيل التعلم وفق تسلسل تعزيزي لاستجابات مناسبة ومتتابعة. </a:t>
            </a:r>
            <a:endParaRPr lang="ar-IQ" sz="2400" b="1" dirty="0" smtClean="0">
              <a:solidFill>
                <a:srgbClr val="333333"/>
              </a:solidFill>
              <a:latin typeface="arial"/>
            </a:endParaRPr>
          </a:p>
          <a:p>
            <a:pPr algn="just"/>
            <a:r>
              <a:rPr lang="ar-IQ" sz="2400" b="1" dirty="0" smtClean="0">
                <a:solidFill>
                  <a:srgbClr val="FF0000"/>
                </a:solidFill>
                <a:latin typeface="arial"/>
              </a:rPr>
              <a:t>- مراحل </a:t>
            </a:r>
            <a:r>
              <a:rPr lang="ar-IQ" sz="2400" b="1" dirty="0">
                <a:solidFill>
                  <a:srgbClr val="FF0000"/>
                </a:solidFill>
                <a:latin typeface="arial"/>
              </a:rPr>
              <a:t>الذاكرة البشرية، وهي:</a:t>
            </a:r>
          </a:p>
          <a:p>
            <a:pPr algn="just">
              <a:buFont typeface="Arial"/>
              <a:buChar char="•"/>
            </a:pPr>
            <a:r>
              <a:rPr lang="ar-IQ" sz="2400" b="1" dirty="0">
                <a:solidFill>
                  <a:srgbClr val="FF0000"/>
                </a:solidFill>
                <a:latin typeface="arial"/>
              </a:rPr>
              <a:t>مرحلة الترميز: </a:t>
            </a:r>
            <a:r>
              <a:rPr lang="ar-IQ" sz="2400" b="1" dirty="0">
                <a:solidFill>
                  <a:srgbClr val="333333"/>
                </a:solidFill>
                <a:latin typeface="arial"/>
              </a:rPr>
              <a:t>وتقوم هذه المرحلة على مبدأ تحويل المعلومات إلى رموز ذات معنى مرتبطة بالخبرات السابقة، بهدف إعدادها للتخزين. ويشترط الترميز السريع سهولة تكرار المعلومات، والتنظيم، وإمكانية التلخيص.</a:t>
            </a:r>
          </a:p>
          <a:p>
            <a:pPr algn="just">
              <a:buFont typeface="Arial"/>
              <a:buChar char="•"/>
            </a:pPr>
            <a:r>
              <a:rPr lang="ar-IQ" sz="2400" b="1" dirty="0">
                <a:solidFill>
                  <a:srgbClr val="FF0000"/>
                </a:solidFill>
                <a:latin typeface="arial"/>
              </a:rPr>
              <a:t>مرحلة التخزين والاحتفاظ:</a:t>
            </a:r>
            <a:r>
              <a:rPr lang="ar-IQ" sz="2400" b="1" dirty="0">
                <a:solidFill>
                  <a:srgbClr val="333333"/>
                </a:solidFill>
                <a:latin typeface="arial"/>
              </a:rPr>
              <a:t> ويقصد بها قدرة المتعلم على الاحتفاظ بالمعلومات </a:t>
            </a:r>
            <a:r>
              <a:rPr lang="ar-IQ" sz="2400" b="1" dirty="0" err="1">
                <a:solidFill>
                  <a:srgbClr val="333333"/>
                </a:solidFill>
                <a:latin typeface="arial"/>
              </a:rPr>
              <a:t>المرمزة</a:t>
            </a:r>
            <a:r>
              <a:rPr lang="ar-IQ" sz="2400" b="1" dirty="0">
                <a:solidFill>
                  <a:srgbClr val="333333"/>
                </a:solidFill>
                <a:latin typeface="arial"/>
              </a:rPr>
              <a:t> لفترات زمنية متفاوتة، وهناك عدة عوامل تؤثر على ذلك أهمها: تداخل المادة المتعلمة وفترات الزمن بينها، كما يؤثر التعب ونوعية الغذاء والأدوية المستهلكة على عملية التخزين.</a:t>
            </a:r>
          </a:p>
          <a:p>
            <a:pPr algn="just">
              <a:buFont typeface="Arial"/>
              <a:buChar char="•"/>
            </a:pPr>
            <a:r>
              <a:rPr lang="ar-IQ" sz="2400" b="1" dirty="0">
                <a:solidFill>
                  <a:srgbClr val="FF0000"/>
                </a:solidFill>
                <a:latin typeface="arial"/>
              </a:rPr>
              <a:t>الاسترجاع أو التذكر:</a:t>
            </a:r>
            <a:r>
              <a:rPr lang="ar-IQ" sz="2400" b="1" dirty="0">
                <a:solidFill>
                  <a:srgbClr val="333333"/>
                </a:solidFill>
                <a:latin typeface="arial"/>
              </a:rPr>
              <a:t> ويقصد بها مرحلة استرجاع المعلومات من الذاكرة عند الحاجة </a:t>
            </a:r>
            <a:r>
              <a:rPr lang="ar-IQ" sz="2400" b="1" dirty="0" err="1" smtClean="0">
                <a:solidFill>
                  <a:srgbClr val="333333"/>
                </a:solidFill>
                <a:latin typeface="arial"/>
              </a:rPr>
              <a:t>لهاويعتمد</a:t>
            </a:r>
            <a:r>
              <a:rPr lang="ar-IQ" sz="2400" b="1" dirty="0" smtClean="0">
                <a:solidFill>
                  <a:srgbClr val="333333"/>
                </a:solidFill>
                <a:latin typeface="arial"/>
              </a:rPr>
              <a:t> </a:t>
            </a:r>
            <a:r>
              <a:rPr lang="ar-IQ" sz="2400" b="1" dirty="0">
                <a:solidFill>
                  <a:srgbClr val="333333"/>
                </a:solidFill>
                <a:latin typeface="arial"/>
              </a:rPr>
              <a:t>ذلك على طريقة ترابط هذه المعلومات وسياق الموقف الذي يتطلب استرجاعها</a:t>
            </a:r>
            <a:r>
              <a:rPr lang="ar-IQ" sz="2400" b="1" dirty="0" smtClean="0">
                <a:solidFill>
                  <a:srgbClr val="333333"/>
                </a:solidFill>
                <a:latin typeface="arial"/>
              </a:rPr>
              <a:t>.</a:t>
            </a:r>
          </a:p>
          <a:p>
            <a:pPr algn="just">
              <a:buFont typeface="Arial"/>
              <a:buChar char="•"/>
            </a:pPr>
            <a:endParaRPr lang="ar-IQ" sz="2400" b="0" i="0" dirty="0">
              <a:solidFill>
                <a:srgbClr val="333333"/>
              </a:solidFill>
              <a:effectLst/>
              <a:latin typeface="arial"/>
            </a:endParaRPr>
          </a:p>
        </p:txBody>
      </p:sp>
    </p:spTree>
    <p:extLst>
      <p:ext uri="{BB962C8B-B14F-4D97-AF65-F5344CB8AC3E}">
        <p14:creationId xmlns:p14="http://schemas.microsoft.com/office/powerpoint/2010/main" val="16539111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5208" y="260648"/>
            <a:ext cx="8784976" cy="6001643"/>
          </a:xfrm>
          <a:prstGeom prst="rect">
            <a:avLst/>
          </a:prstGeom>
          <a:blipFill>
            <a:blip r:embed="rId2">
              <a:alphaModFix amt="36000"/>
            </a:blip>
            <a:stretch>
              <a:fillRect/>
            </a:stretch>
          </a:blipFill>
        </p:spPr>
        <p:style>
          <a:lnRef idx="1">
            <a:schemeClr val="accent6"/>
          </a:lnRef>
          <a:fillRef idx="2">
            <a:schemeClr val="accent6"/>
          </a:fillRef>
          <a:effectRef idx="1">
            <a:schemeClr val="accent6"/>
          </a:effectRef>
          <a:fontRef idx="minor">
            <a:schemeClr val="dk1"/>
          </a:fontRef>
        </p:style>
        <p:txBody>
          <a:bodyPr wrap="square">
            <a:spAutoFit/>
          </a:bodyPr>
          <a:lstStyle/>
          <a:p>
            <a:r>
              <a:rPr lang="ar-SA" sz="2400" b="1" dirty="0">
                <a:solidFill>
                  <a:srgbClr val="FF0000"/>
                </a:solidFill>
              </a:rPr>
              <a:t>الإطار الرابع: انتقال التعلم والتدريب</a:t>
            </a:r>
            <a:r>
              <a:rPr lang="en-US" sz="2400" b="1" dirty="0">
                <a:solidFill>
                  <a:srgbClr val="FF0000"/>
                </a:solidFill>
              </a:rPr>
              <a:t> Learning and Training transmission</a:t>
            </a:r>
            <a:endParaRPr lang="en-US" sz="2400" dirty="0">
              <a:solidFill>
                <a:srgbClr val="FF0000"/>
              </a:solidFill>
            </a:endParaRPr>
          </a:p>
          <a:p>
            <a:r>
              <a:rPr lang="ar-SA" b="1" dirty="0"/>
              <a:t>إن التعلم يتم انتقاله بتطبيق الخبرة المتعلمة بطريقة جديدة في مواقف جديدة، وله أهمية في تحديد أثر التعلم السابق على التعلم اللاحق، فالانتقال يتم نتيجة للتعميم أي أن هناك صفات أو عناصر متشابهة ومشتركة أو متقاربة بين الخبرات القديمة والخبرات الجديدة تساعد على نقل الخبرات السابقة وتعميمها على الخبرة الجديدة. </a:t>
            </a:r>
            <a:endParaRPr lang="en-US" b="1" dirty="0"/>
          </a:p>
          <a:p>
            <a:r>
              <a:rPr lang="ar-SA" b="1" dirty="0"/>
              <a:t>ويرى (جانييه) أن الانتقال نوعان هما</a:t>
            </a:r>
            <a:r>
              <a:rPr lang="en-US" b="1" dirty="0" smtClean="0"/>
              <a:t>:</a:t>
            </a:r>
            <a:endParaRPr lang="ar-IQ" b="1" dirty="0" smtClean="0"/>
          </a:p>
          <a:p>
            <a:endParaRPr lang="en-US" b="1" dirty="0"/>
          </a:p>
          <a:p>
            <a:pPr lvl="0"/>
            <a:r>
              <a:rPr lang="ar-SA" b="1" dirty="0">
                <a:solidFill>
                  <a:srgbClr val="FF0000"/>
                </a:solidFill>
              </a:rPr>
              <a:t>الانتقال الأفقي</a:t>
            </a:r>
            <a:r>
              <a:rPr lang="en-US" b="1" dirty="0">
                <a:solidFill>
                  <a:srgbClr val="FF0000"/>
                </a:solidFill>
              </a:rPr>
              <a:t> Horizontal:</a:t>
            </a:r>
            <a:r>
              <a:rPr lang="en-US" b="1" dirty="0"/>
              <a:t> </a:t>
            </a:r>
            <a:r>
              <a:rPr lang="ar-IQ" b="1" dirty="0" smtClean="0"/>
              <a:t>:</a:t>
            </a:r>
            <a:r>
              <a:rPr lang="ar-SA" b="1" dirty="0" smtClean="0"/>
              <a:t>وهو </a:t>
            </a:r>
            <a:r>
              <a:rPr lang="ar-SA" b="1" dirty="0"/>
              <a:t>الانتقال الذي تكون فيه العناصر متكافئة ومتساوية في الصعوبة</a:t>
            </a:r>
            <a:r>
              <a:rPr lang="en-US" b="1" dirty="0"/>
              <a:t>.</a:t>
            </a:r>
          </a:p>
          <a:p>
            <a:pPr lvl="0"/>
            <a:r>
              <a:rPr lang="ar-SA" b="1" dirty="0">
                <a:solidFill>
                  <a:srgbClr val="FF0000"/>
                </a:solidFill>
              </a:rPr>
              <a:t>الانتقال العمودي</a:t>
            </a:r>
            <a:r>
              <a:rPr lang="en-US" b="1" dirty="0">
                <a:solidFill>
                  <a:srgbClr val="FF0000"/>
                </a:solidFill>
              </a:rPr>
              <a:t> Vertical: </a:t>
            </a:r>
            <a:r>
              <a:rPr lang="ar-IQ" b="1" dirty="0" smtClean="0">
                <a:solidFill>
                  <a:srgbClr val="FF0000"/>
                </a:solidFill>
              </a:rPr>
              <a:t>: </a:t>
            </a:r>
            <a:r>
              <a:rPr lang="ar-SA" b="1" dirty="0" smtClean="0"/>
              <a:t>و </a:t>
            </a:r>
            <a:r>
              <a:rPr lang="ar-SA" b="1" dirty="0"/>
              <a:t>يتم حينما يحتاج المتعلم خبرات أساسية للانتقال إلى مستوى أعلى من الصعوبة ويشترك مع الخبرات السابقة في الأساسيات</a:t>
            </a:r>
            <a:r>
              <a:rPr lang="en-US" b="1" dirty="0"/>
              <a:t>.</a:t>
            </a:r>
          </a:p>
          <a:p>
            <a:r>
              <a:rPr lang="ar-IQ" b="1" dirty="0" smtClean="0"/>
              <a:t>- </a:t>
            </a:r>
            <a:r>
              <a:rPr lang="ar-SA" b="1" dirty="0" smtClean="0"/>
              <a:t> </a:t>
            </a:r>
            <a:r>
              <a:rPr lang="ar-SA" b="1" dirty="0"/>
              <a:t>أن هناك نوعان لانتقال أثر التدريب، وهما</a:t>
            </a:r>
            <a:r>
              <a:rPr lang="en-US" b="1" dirty="0" smtClean="0"/>
              <a:t>:</a:t>
            </a:r>
            <a:endParaRPr lang="ar-IQ" b="1" dirty="0" smtClean="0"/>
          </a:p>
          <a:p>
            <a:endParaRPr lang="en-US" b="1" dirty="0"/>
          </a:p>
          <a:p>
            <a:r>
              <a:rPr lang="ar-SA" b="1" dirty="0">
                <a:solidFill>
                  <a:srgbClr val="FF0000"/>
                </a:solidFill>
              </a:rPr>
              <a:t>الانتقال الموجب</a:t>
            </a:r>
            <a:r>
              <a:rPr lang="en-US" b="1" dirty="0">
                <a:solidFill>
                  <a:srgbClr val="FF0000"/>
                </a:solidFill>
              </a:rPr>
              <a:t> Positive: </a:t>
            </a:r>
            <a:r>
              <a:rPr lang="ar-IQ" b="1" dirty="0" smtClean="0">
                <a:solidFill>
                  <a:srgbClr val="FF0000"/>
                </a:solidFill>
              </a:rPr>
              <a:t>: </a:t>
            </a:r>
            <a:r>
              <a:rPr lang="ar-SA" b="1" dirty="0" smtClean="0"/>
              <a:t>وهو </a:t>
            </a:r>
            <a:r>
              <a:rPr lang="ar-SA" b="1" dirty="0"/>
              <a:t>ما أشار إليه</a:t>
            </a:r>
            <a:r>
              <a:rPr lang="en-US" b="1" dirty="0"/>
              <a:t> ” </a:t>
            </a:r>
            <a:r>
              <a:rPr lang="ar-SA" b="1" dirty="0" err="1"/>
              <a:t>ثورندايك</a:t>
            </a:r>
            <a:r>
              <a:rPr lang="en-US" b="1" dirty="0"/>
              <a:t> “ </a:t>
            </a:r>
            <a:r>
              <a:rPr lang="ar-SA" b="1" dirty="0"/>
              <a:t>حيث يتم من خلال التدريب على ما يتوفر فيه عناصر مشتركة ومتشابهة بين الاستجابات المتعلمة فإذا أتقن المتعلم التدريب على هذه العناصر أصبح قادرا على تعلم الخبرات أو المهارات التي تترابط أو تتشابه بها إذ إن الخبرات القابلة للانتقال هي التي تتشابه عناصرها ومكوناتها العامة</a:t>
            </a:r>
            <a:r>
              <a:rPr lang="en-US" b="1" dirty="0" smtClean="0"/>
              <a:t>.</a:t>
            </a:r>
            <a:endParaRPr lang="ar-IQ" b="1" dirty="0" smtClean="0"/>
          </a:p>
          <a:p>
            <a:endParaRPr lang="en-US" b="1" dirty="0"/>
          </a:p>
          <a:p>
            <a:r>
              <a:rPr lang="ar-SA" b="1" dirty="0">
                <a:solidFill>
                  <a:srgbClr val="FF0000"/>
                </a:solidFill>
              </a:rPr>
              <a:t>الانتقال السلبي</a:t>
            </a:r>
            <a:r>
              <a:rPr lang="en-US" b="1" dirty="0">
                <a:solidFill>
                  <a:srgbClr val="FF0000"/>
                </a:solidFill>
              </a:rPr>
              <a:t> Negative:</a:t>
            </a:r>
            <a:r>
              <a:rPr lang="en-US" b="1" dirty="0"/>
              <a:t> </a:t>
            </a:r>
            <a:r>
              <a:rPr lang="ar-IQ" b="1" dirty="0" smtClean="0"/>
              <a:t>: </a:t>
            </a:r>
            <a:r>
              <a:rPr lang="ar-SA" b="1" dirty="0" smtClean="0"/>
              <a:t>وهو </a:t>
            </a:r>
            <a:r>
              <a:rPr lang="ar-SA" b="1" dirty="0"/>
              <a:t>ما أشار إليه</a:t>
            </a:r>
            <a:r>
              <a:rPr lang="en-US" b="1" dirty="0"/>
              <a:t> ” </a:t>
            </a:r>
            <a:r>
              <a:rPr lang="ar-SA" b="1" dirty="0"/>
              <a:t>جيتس وألكسندر واش</a:t>
            </a:r>
            <a:r>
              <a:rPr lang="en-US" b="1" dirty="0"/>
              <a:t>” </a:t>
            </a:r>
            <a:r>
              <a:rPr lang="ar-SA" b="1" dirty="0"/>
              <a:t>إلى أن هناك ما يسمى بالانتقال السلبي ويعني أن بعض الخبرات تعيق نقل خبرات جديدة</a:t>
            </a:r>
            <a:r>
              <a:rPr lang="en-US" b="1" dirty="0" smtClean="0"/>
              <a:t>.</a:t>
            </a:r>
            <a:endParaRPr lang="ar-IQ" b="1" dirty="0" smtClean="0"/>
          </a:p>
          <a:p>
            <a:endParaRPr lang="ar-IQ" b="1" dirty="0" smtClean="0"/>
          </a:p>
          <a:p>
            <a:endParaRPr lang="ar-IQ" b="1" dirty="0"/>
          </a:p>
          <a:p>
            <a:endParaRPr lang="en-US" b="1" dirty="0"/>
          </a:p>
        </p:txBody>
      </p:sp>
    </p:spTree>
    <p:extLst>
      <p:ext uri="{BB962C8B-B14F-4D97-AF65-F5344CB8AC3E}">
        <p14:creationId xmlns:p14="http://schemas.microsoft.com/office/powerpoint/2010/main" val="12487521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3876" y="260648"/>
            <a:ext cx="8710612" cy="6786473"/>
          </a:xfrm>
          <a:prstGeom prst="rect">
            <a:avLst/>
          </a:prstGeom>
          <a:blipFill>
            <a:blip r:embed="rId2">
              <a:alphaModFix amt="36000"/>
            </a:blip>
            <a:stretch>
              <a:fillRect/>
            </a:stretch>
          </a:blipFill>
        </p:spPr>
        <p:style>
          <a:lnRef idx="1">
            <a:schemeClr val="dk1"/>
          </a:lnRef>
          <a:fillRef idx="2">
            <a:schemeClr val="dk1"/>
          </a:fillRef>
          <a:effectRef idx="1">
            <a:schemeClr val="dk1"/>
          </a:effectRef>
          <a:fontRef idx="minor">
            <a:schemeClr val="dk1"/>
          </a:fontRef>
        </p:style>
        <p:txBody>
          <a:bodyPr wrap="square">
            <a:spAutoFit/>
          </a:bodyPr>
          <a:lstStyle/>
          <a:p>
            <a:pPr>
              <a:lnSpc>
                <a:spcPts val="2700"/>
              </a:lnSpc>
            </a:pPr>
            <a:r>
              <a:rPr lang="ar-SA" sz="2400" b="1" dirty="0">
                <a:solidFill>
                  <a:srgbClr val="FF0000"/>
                </a:solidFill>
                <a:ea typeface="Times New Roman"/>
              </a:rPr>
              <a:t>الإطار الخامس: نواتج التعلم المفضلة</a:t>
            </a:r>
            <a:r>
              <a:rPr lang="en-US" sz="2400" b="1" dirty="0">
                <a:solidFill>
                  <a:srgbClr val="FF0000"/>
                </a:solidFill>
                <a:latin typeface="Arial"/>
                <a:ea typeface="Times New Roman"/>
                <a:cs typeface="Arial"/>
              </a:rPr>
              <a:t> Preferred Learning Outcomes</a:t>
            </a:r>
            <a:endParaRPr lang="en-US" sz="2400" dirty="0">
              <a:solidFill>
                <a:srgbClr val="FF0000"/>
              </a:solidFill>
              <a:ea typeface="Calibri"/>
              <a:cs typeface="Arial"/>
            </a:endParaRPr>
          </a:p>
          <a:p>
            <a:pPr>
              <a:lnSpc>
                <a:spcPct val="115000"/>
              </a:lnSpc>
            </a:pPr>
            <a:r>
              <a:rPr lang="ar-SA" sz="2000" b="1" dirty="0">
                <a:solidFill>
                  <a:srgbClr val="333333"/>
                </a:solidFill>
                <a:ea typeface="Times New Roman"/>
              </a:rPr>
              <a:t>إن تحقيق نتاجات التعلم تتم بسهولة عن طريق التعميم والتمييز الذي يقوم بها المتعلم (والتعميم يشير إلى وجود الصفات المتشابهة والعلاقة المشتركة، بينما التمييز يشير إلى وجود الاختلاف في الصفات) لكي تساعده على استدعاء الحقائق والمبادئ والمفاهيم والروابط واكتساب الخبرات المتعلمة وفق إجراءات معينة. </a:t>
            </a:r>
            <a:r>
              <a:rPr lang="ar-SA" sz="2000" b="1" dirty="0" smtClean="0">
                <a:solidFill>
                  <a:srgbClr val="333333"/>
                </a:solidFill>
                <a:ea typeface="Times New Roman"/>
              </a:rPr>
              <a:t>ونستنتج </a:t>
            </a:r>
            <a:r>
              <a:rPr lang="ar-SA" sz="2000" b="1" dirty="0">
                <a:solidFill>
                  <a:srgbClr val="333333"/>
                </a:solidFill>
                <a:ea typeface="Times New Roman"/>
              </a:rPr>
              <a:t>من ذلك أن نتاجات التعلم هي المعارف والمعلومات والقيم والاتجاهات والعادات والمهارات المختلفة التي يكتسبها المتعلم من البيئة</a:t>
            </a:r>
            <a:r>
              <a:rPr lang="en-US" sz="2000" dirty="0" smtClean="0">
                <a:solidFill>
                  <a:srgbClr val="333333"/>
                </a:solidFill>
                <a:latin typeface="Arial"/>
                <a:ea typeface="Times New Roman"/>
                <a:cs typeface="Arial"/>
              </a:rPr>
              <a:t>.</a:t>
            </a:r>
            <a:r>
              <a:rPr lang="ar-SA" sz="2000" b="1" dirty="0">
                <a:solidFill>
                  <a:srgbClr val="008000"/>
                </a:solidFill>
                <a:ea typeface="Times New Roman"/>
              </a:rPr>
              <a:t> </a:t>
            </a:r>
            <a:endParaRPr lang="ar-IQ" sz="2000" b="1" dirty="0" smtClean="0">
              <a:solidFill>
                <a:srgbClr val="008000"/>
              </a:solidFill>
              <a:ea typeface="Times New Roman"/>
            </a:endParaRPr>
          </a:p>
          <a:p>
            <a:pPr>
              <a:lnSpc>
                <a:spcPts val="2700"/>
              </a:lnSpc>
            </a:pPr>
            <a:r>
              <a:rPr lang="ar-SA" sz="2400" b="1" dirty="0" smtClean="0">
                <a:solidFill>
                  <a:srgbClr val="FF0000"/>
                </a:solidFill>
                <a:ea typeface="Times New Roman"/>
              </a:rPr>
              <a:t>الإطار </a:t>
            </a:r>
            <a:r>
              <a:rPr lang="ar-SA" sz="2400" b="1" dirty="0">
                <a:solidFill>
                  <a:srgbClr val="FF0000"/>
                </a:solidFill>
                <a:ea typeface="Times New Roman"/>
              </a:rPr>
              <a:t>السادس: افتراضات النظرية التي تتعلق بتصميم التدريس</a:t>
            </a:r>
            <a:r>
              <a:rPr lang="en-US" sz="2400" b="1" dirty="0">
                <a:solidFill>
                  <a:srgbClr val="FF0000"/>
                </a:solidFill>
                <a:latin typeface="Arial"/>
                <a:ea typeface="Times New Roman"/>
                <a:cs typeface="Arial"/>
              </a:rPr>
              <a:t> Theoretical </a:t>
            </a:r>
            <a:r>
              <a:rPr lang="en-US" sz="2400" b="1" dirty="0" smtClean="0">
                <a:solidFill>
                  <a:srgbClr val="FF0000"/>
                </a:solidFill>
                <a:latin typeface="Arial"/>
                <a:ea typeface="Times New Roman"/>
                <a:cs typeface="Arial"/>
              </a:rPr>
              <a:t>assumptions</a:t>
            </a:r>
            <a:r>
              <a:rPr lang="ar-IQ" sz="2400" b="1" dirty="0" smtClean="0">
                <a:solidFill>
                  <a:srgbClr val="FF0000"/>
                </a:solidFill>
                <a:latin typeface="Arial"/>
                <a:ea typeface="Times New Roman"/>
                <a:cs typeface="Arial"/>
              </a:rPr>
              <a:t>: </a:t>
            </a:r>
            <a:r>
              <a:rPr lang="ar-SA" sz="2000" dirty="0" smtClean="0">
                <a:solidFill>
                  <a:srgbClr val="333333"/>
                </a:solidFill>
                <a:ea typeface="Times New Roman"/>
              </a:rPr>
              <a:t>ب</a:t>
            </a:r>
            <a:r>
              <a:rPr lang="ar-SA" sz="2000" b="1" dirty="0" smtClean="0">
                <a:solidFill>
                  <a:srgbClr val="333333"/>
                </a:solidFill>
                <a:ea typeface="Times New Roman"/>
              </a:rPr>
              <a:t>دأت </a:t>
            </a:r>
            <a:r>
              <a:rPr lang="ar-SA" sz="2000" b="1" dirty="0">
                <a:solidFill>
                  <a:srgbClr val="333333"/>
                </a:solidFill>
                <a:ea typeface="Times New Roman"/>
              </a:rPr>
              <a:t>تظهر في السنوات الأخيرة تطبيقات التعلم المتنوعة والتي تؤكد أغلبها على دور المعلم في تصميم التعليم من خلال</a:t>
            </a:r>
            <a:r>
              <a:rPr lang="en-US" sz="2000" b="1" dirty="0">
                <a:solidFill>
                  <a:srgbClr val="333333"/>
                </a:solidFill>
                <a:latin typeface="Arial"/>
                <a:ea typeface="Times New Roman"/>
                <a:cs typeface="Arial"/>
              </a:rPr>
              <a:t>:</a:t>
            </a:r>
            <a:endParaRPr lang="en-US" sz="2000" b="1" dirty="0">
              <a:ea typeface="Calibri"/>
              <a:cs typeface="Arial"/>
            </a:endParaRPr>
          </a:p>
          <a:p>
            <a:pPr marL="342900" marR="142875" lvl="0" indent="-342900">
              <a:lnSpc>
                <a:spcPct val="115000"/>
              </a:lnSpc>
              <a:tabLst>
                <a:tab pos="457200" algn="l"/>
              </a:tabLst>
            </a:pPr>
            <a:r>
              <a:rPr lang="ar-IQ" sz="2000" b="1" dirty="0" smtClean="0">
                <a:solidFill>
                  <a:srgbClr val="333333"/>
                </a:solidFill>
                <a:ea typeface="Times New Roman"/>
              </a:rPr>
              <a:t>1- </a:t>
            </a:r>
            <a:r>
              <a:rPr lang="ar-SA" sz="2000" b="1" dirty="0" smtClean="0">
                <a:solidFill>
                  <a:srgbClr val="333333"/>
                </a:solidFill>
                <a:ea typeface="Times New Roman"/>
              </a:rPr>
              <a:t>صياغة </a:t>
            </a:r>
            <a:r>
              <a:rPr lang="ar-SA" sz="2000" b="1" dirty="0">
                <a:solidFill>
                  <a:srgbClr val="333333"/>
                </a:solidFill>
                <a:ea typeface="Times New Roman"/>
              </a:rPr>
              <a:t>الأهداف، والنتاجات التعليمية النهائية للمتعلم</a:t>
            </a:r>
            <a:r>
              <a:rPr lang="en-US" sz="2000" b="1" dirty="0" smtClean="0">
                <a:solidFill>
                  <a:srgbClr val="333333"/>
                </a:solidFill>
                <a:latin typeface="Arial"/>
                <a:ea typeface="Times New Roman"/>
                <a:cs typeface="Arial"/>
              </a:rPr>
              <a:t>.</a:t>
            </a:r>
            <a:r>
              <a:rPr lang="ar-IQ" sz="2000" b="1" dirty="0" smtClean="0">
                <a:ea typeface="Times New Roman"/>
                <a:cs typeface="Arial"/>
              </a:rPr>
              <a:t> 2</a:t>
            </a:r>
            <a:r>
              <a:rPr lang="ar-IQ" sz="2000" b="1" dirty="0" smtClean="0">
                <a:solidFill>
                  <a:srgbClr val="333333"/>
                </a:solidFill>
                <a:ea typeface="Times New Roman"/>
              </a:rPr>
              <a:t>- </a:t>
            </a:r>
            <a:r>
              <a:rPr lang="ar-SA" sz="2000" b="1" dirty="0" smtClean="0">
                <a:solidFill>
                  <a:srgbClr val="333333"/>
                </a:solidFill>
                <a:ea typeface="Times New Roman"/>
              </a:rPr>
              <a:t>إجراء </a:t>
            </a:r>
            <a:r>
              <a:rPr lang="ar-SA" sz="2000" b="1" dirty="0">
                <a:solidFill>
                  <a:srgbClr val="333333"/>
                </a:solidFill>
                <a:ea typeface="Times New Roman"/>
              </a:rPr>
              <a:t>اختبار قبلي يحدد نقطة البدء في موقف التعلم والتدريب</a:t>
            </a:r>
            <a:r>
              <a:rPr lang="en-US" sz="2000" b="1" dirty="0" smtClean="0">
                <a:solidFill>
                  <a:srgbClr val="333333"/>
                </a:solidFill>
                <a:latin typeface="Arial"/>
                <a:ea typeface="Times New Roman"/>
                <a:cs typeface="Arial"/>
              </a:rPr>
              <a:t>.</a:t>
            </a:r>
            <a:r>
              <a:rPr lang="ar-IQ" sz="2000" b="1" dirty="0" smtClean="0">
                <a:ea typeface="Times New Roman"/>
                <a:cs typeface="Arial"/>
              </a:rPr>
              <a:t> 3</a:t>
            </a:r>
            <a:r>
              <a:rPr lang="ar-IQ" sz="2000" b="1" dirty="0" smtClean="0">
                <a:solidFill>
                  <a:srgbClr val="333333"/>
                </a:solidFill>
                <a:ea typeface="Times New Roman"/>
              </a:rPr>
              <a:t>- </a:t>
            </a:r>
            <a:r>
              <a:rPr lang="ar-SA" sz="2000" b="1" dirty="0" smtClean="0">
                <a:solidFill>
                  <a:srgbClr val="333333"/>
                </a:solidFill>
                <a:ea typeface="Times New Roman"/>
              </a:rPr>
              <a:t>تأكيد </a:t>
            </a:r>
            <a:r>
              <a:rPr lang="ar-SA" sz="2000" b="1" dirty="0">
                <a:solidFill>
                  <a:srgbClr val="333333"/>
                </a:solidFill>
                <a:ea typeface="Times New Roman"/>
              </a:rPr>
              <a:t>إتقان الخطوات الأولية البسيطة قبل التقدم نحو مستويات أكثر تعقيداً متمثلة في تدرج العرض التدريبي وتتابعه وإتقان التعلم</a:t>
            </a:r>
            <a:r>
              <a:rPr lang="en-US" sz="2000" b="1" dirty="0" smtClean="0">
                <a:solidFill>
                  <a:srgbClr val="333333"/>
                </a:solidFill>
                <a:latin typeface="Arial"/>
                <a:ea typeface="Times New Roman"/>
                <a:cs typeface="Arial"/>
              </a:rPr>
              <a:t>.</a:t>
            </a:r>
            <a:r>
              <a:rPr lang="ar-IQ" sz="2000" b="1" dirty="0" smtClean="0">
                <a:solidFill>
                  <a:srgbClr val="333333"/>
                </a:solidFill>
                <a:ea typeface="Times New Roman"/>
              </a:rPr>
              <a:t>4- ا</a:t>
            </a:r>
            <a:r>
              <a:rPr lang="ar-SA" sz="2000" b="1" dirty="0" err="1" smtClean="0">
                <a:solidFill>
                  <a:srgbClr val="333333"/>
                </a:solidFill>
                <a:ea typeface="Times New Roman"/>
              </a:rPr>
              <a:t>ستخدام</a:t>
            </a:r>
            <a:r>
              <a:rPr lang="ar-SA" sz="2000" b="1" dirty="0" smtClean="0">
                <a:solidFill>
                  <a:srgbClr val="333333"/>
                </a:solidFill>
                <a:ea typeface="Times New Roman"/>
              </a:rPr>
              <a:t> </a:t>
            </a:r>
            <a:r>
              <a:rPr lang="ar-SA" sz="2000" b="1" dirty="0">
                <a:solidFill>
                  <a:srgbClr val="333333"/>
                </a:solidFill>
                <a:ea typeface="Times New Roman"/>
              </a:rPr>
              <a:t>التعزيز الذي يقوي التعلم، ويعمل على صيانته من خلال المعززات المحسوسة، والتغذية الراجعة المستمرة</a:t>
            </a:r>
            <a:r>
              <a:rPr lang="en-US" sz="2000" b="1" dirty="0">
                <a:solidFill>
                  <a:srgbClr val="333333"/>
                </a:solidFill>
                <a:latin typeface="Arial"/>
                <a:ea typeface="Times New Roman"/>
                <a:cs typeface="Arial"/>
              </a:rPr>
              <a:t>.</a:t>
            </a:r>
            <a:endParaRPr lang="en-US" sz="2000" b="1" dirty="0">
              <a:ea typeface="Calibri"/>
              <a:cs typeface="Arial"/>
            </a:endParaRPr>
          </a:p>
          <a:p>
            <a:pPr marL="342900" marR="142875" lvl="0" indent="-342900">
              <a:lnSpc>
                <a:spcPct val="115000"/>
              </a:lnSpc>
              <a:tabLst>
                <a:tab pos="457200" algn="l"/>
              </a:tabLst>
            </a:pPr>
            <a:r>
              <a:rPr lang="ar-IQ" sz="2000" b="1" dirty="0" smtClean="0">
                <a:solidFill>
                  <a:srgbClr val="333333"/>
                </a:solidFill>
                <a:ea typeface="Times New Roman"/>
              </a:rPr>
              <a:t>5- </a:t>
            </a:r>
            <a:r>
              <a:rPr lang="ar-SA" sz="2000" b="1" dirty="0" smtClean="0">
                <a:solidFill>
                  <a:srgbClr val="333333"/>
                </a:solidFill>
                <a:ea typeface="Times New Roman"/>
              </a:rPr>
              <a:t>استخدام </a:t>
            </a:r>
            <a:r>
              <a:rPr lang="ar-SA" sz="2000" b="1" dirty="0">
                <a:solidFill>
                  <a:srgbClr val="333333"/>
                </a:solidFill>
                <a:ea typeface="Times New Roman"/>
              </a:rPr>
              <a:t>التلميحات والتشكيل والممارسة لتأكيد الروابط القائمة بين المثيرات والاستجابات لتعمل على تسريع التعلم، الذي يتدرج من البسيط إلى </a:t>
            </a:r>
            <a:r>
              <a:rPr lang="ar-SA" sz="2000" b="1" dirty="0" smtClean="0">
                <a:solidFill>
                  <a:srgbClr val="333333"/>
                </a:solidFill>
                <a:ea typeface="Times New Roman"/>
              </a:rPr>
              <a:t>المعقد</a:t>
            </a:r>
            <a:r>
              <a:rPr lang="en-US" sz="2000" b="1" dirty="0" smtClean="0">
                <a:solidFill>
                  <a:srgbClr val="333333"/>
                </a:solidFill>
                <a:latin typeface="Arial"/>
                <a:ea typeface="Times New Roman"/>
                <a:cs typeface="Arial"/>
              </a:rPr>
              <a:t>.</a:t>
            </a:r>
            <a:r>
              <a:rPr lang="ar-IQ" sz="2000" b="1" dirty="0">
                <a:ea typeface="Times New Roman"/>
                <a:cs typeface="Arial"/>
              </a:rPr>
              <a:t> </a:t>
            </a:r>
            <a:r>
              <a:rPr lang="ar-IQ" sz="2000" b="1" dirty="0" smtClean="0">
                <a:solidFill>
                  <a:srgbClr val="333333"/>
                </a:solidFill>
                <a:ea typeface="Times New Roman"/>
              </a:rPr>
              <a:t>6- </a:t>
            </a:r>
            <a:r>
              <a:rPr lang="ar-SA" sz="2000" b="1" dirty="0" smtClean="0">
                <a:solidFill>
                  <a:srgbClr val="333333"/>
                </a:solidFill>
                <a:ea typeface="Times New Roman"/>
              </a:rPr>
              <a:t>اتباع المتعلم والمتدرب بعض أنماط السلوك التي تؤدي إلى معرفة النتائج مما يعزز تلك الاستجابة المعززة ويقويها، ويزيد من احتمال ظهورها</a:t>
            </a:r>
            <a:r>
              <a:rPr lang="en-US" sz="2000" b="1" dirty="0" smtClean="0">
                <a:solidFill>
                  <a:srgbClr val="333333"/>
                </a:solidFill>
                <a:latin typeface="Arial"/>
                <a:ea typeface="Times New Roman"/>
                <a:cs typeface="Arial"/>
              </a:rPr>
              <a:t>.</a:t>
            </a:r>
            <a:endParaRPr lang="en-US" sz="2000" b="1" dirty="0" smtClean="0">
              <a:ea typeface="Calibri"/>
              <a:cs typeface="Arial"/>
            </a:endParaRPr>
          </a:p>
          <a:p>
            <a:pPr marL="342900" marR="142875" lvl="0" indent="-342900">
              <a:lnSpc>
                <a:spcPct val="115000"/>
              </a:lnSpc>
              <a:tabLst>
                <a:tab pos="457200" algn="l"/>
              </a:tabLst>
            </a:pPr>
            <a:r>
              <a:rPr lang="ar-IQ" sz="2000" b="1" dirty="0" smtClean="0">
                <a:solidFill>
                  <a:srgbClr val="333333"/>
                </a:solidFill>
                <a:ea typeface="Times New Roman"/>
              </a:rPr>
              <a:t>7- </a:t>
            </a:r>
            <a:r>
              <a:rPr lang="ar-SA" sz="2000" b="1" dirty="0" smtClean="0">
                <a:solidFill>
                  <a:srgbClr val="333333"/>
                </a:solidFill>
                <a:ea typeface="Times New Roman"/>
              </a:rPr>
              <a:t>التغيير </a:t>
            </a:r>
            <a:r>
              <a:rPr lang="ar-SA" sz="2000" b="1" dirty="0">
                <a:solidFill>
                  <a:srgbClr val="333333"/>
                </a:solidFill>
                <a:ea typeface="Times New Roman"/>
              </a:rPr>
              <a:t>أو التعديل دائم وثابت نسبياً ويقاوم الزوال بمقدار ما يحقق المتعلم من تعزيز أثناء عملية التعلم</a:t>
            </a:r>
            <a:r>
              <a:rPr lang="en-US" sz="2000" dirty="0" smtClean="0">
                <a:solidFill>
                  <a:srgbClr val="333333"/>
                </a:solidFill>
                <a:latin typeface="Arial"/>
                <a:ea typeface="Times New Roman"/>
                <a:cs typeface="Arial"/>
              </a:rPr>
              <a:t>.</a:t>
            </a:r>
            <a:endParaRPr lang="en-US" sz="2000" dirty="0">
              <a:ea typeface="Calibri"/>
              <a:cs typeface="Arial"/>
            </a:endParaRPr>
          </a:p>
        </p:txBody>
      </p:sp>
    </p:spTree>
    <p:extLst>
      <p:ext uri="{BB962C8B-B14F-4D97-AF65-F5344CB8AC3E}">
        <p14:creationId xmlns:p14="http://schemas.microsoft.com/office/powerpoint/2010/main" val="42197442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0648"/>
            <a:ext cx="8712968" cy="6794168"/>
          </a:xfrm>
          <a:prstGeom prst="rect">
            <a:avLst/>
          </a:prstGeom>
          <a:blipFill>
            <a:blip r:embed="rId2">
              <a:alphaModFix amt="36000"/>
            </a:blip>
            <a:stretch>
              <a:fillRect/>
            </a:stretch>
          </a:blipFill>
        </p:spPr>
        <p:style>
          <a:lnRef idx="1">
            <a:schemeClr val="accent2"/>
          </a:lnRef>
          <a:fillRef idx="2">
            <a:schemeClr val="accent2"/>
          </a:fillRef>
          <a:effectRef idx="1">
            <a:schemeClr val="accent2"/>
          </a:effectRef>
          <a:fontRef idx="minor">
            <a:schemeClr val="dk1"/>
          </a:fontRef>
        </p:style>
        <p:txBody>
          <a:bodyPr wrap="square">
            <a:spAutoFit/>
          </a:bodyPr>
          <a:lstStyle/>
          <a:p>
            <a:pPr>
              <a:lnSpc>
                <a:spcPts val="2700"/>
              </a:lnSpc>
            </a:pPr>
            <a:endParaRPr lang="ar-IQ" sz="3600" b="1" dirty="0" smtClean="0">
              <a:solidFill>
                <a:srgbClr val="FF0000"/>
              </a:solidFill>
              <a:ea typeface="Times New Roman"/>
            </a:endParaRPr>
          </a:p>
          <a:p>
            <a:pPr>
              <a:lnSpc>
                <a:spcPts val="2700"/>
              </a:lnSpc>
            </a:pPr>
            <a:r>
              <a:rPr lang="ar-SA" sz="3600" b="1" dirty="0" smtClean="0">
                <a:solidFill>
                  <a:srgbClr val="FF0000"/>
                </a:solidFill>
                <a:ea typeface="Times New Roman"/>
              </a:rPr>
              <a:t>الإطار السابع: أسلوب تنظيم الموقف التعليمي</a:t>
            </a:r>
            <a:r>
              <a:rPr lang="en-US" sz="3600" b="1" dirty="0" smtClean="0">
                <a:solidFill>
                  <a:srgbClr val="FF0000"/>
                </a:solidFill>
                <a:latin typeface="Arial"/>
                <a:ea typeface="Times New Roman"/>
                <a:cs typeface="Arial"/>
              </a:rPr>
              <a:t> Organizing the Educational Situation</a:t>
            </a:r>
            <a:endParaRPr lang="ar-IQ" sz="3600" b="1" dirty="0" smtClean="0">
              <a:solidFill>
                <a:srgbClr val="FF0000"/>
              </a:solidFill>
              <a:latin typeface="Arial"/>
              <a:ea typeface="Times New Roman"/>
              <a:cs typeface="Arial"/>
            </a:endParaRPr>
          </a:p>
          <a:p>
            <a:pPr>
              <a:lnSpc>
                <a:spcPts val="2700"/>
              </a:lnSpc>
            </a:pPr>
            <a:endParaRPr lang="ar-IQ" sz="3600" b="1" dirty="0">
              <a:solidFill>
                <a:srgbClr val="FF0000"/>
              </a:solidFill>
              <a:latin typeface="Arial"/>
              <a:ea typeface="Calibri"/>
              <a:cs typeface="Arial"/>
            </a:endParaRPr>
          </a:p>
          <a:p>
            <a:pPr>
              <a:lnSpc>
                <a:spcPts val="2700"/>
              </a:lnSpc>
            </a:pPr>
            <a:endParaRPr lang="en-US" sz="3600" b="1" dirty="0" smtClean="0">
              <a:solidFill>
                <a:srgbClr val="FF0000"/>
              </a:solidFill>
              <a:ea typeface="Calibri"/>
              <a:cs typeface="Arial"/>
            </a:endParaRPr>
          </a:p>
          <a:p>
            <a:pPr>
              <a:lnSpc>
                <a:spcPct val="115000"/>
              </a:lnSpc>
            </a:pPr>
            <a:r>
              <a:rPr lang="ar-SA" sz="2000" b="1" dirty="0" smtClean="0">
                <a:solidFill>
                  <a:srgbClr val="333333"/>
                </a:solidFill>
                <a:ea typeface="Times New Roman"/>
              </a:rPr>
              <a:t>إن </a:t>
            </a:r>
            <a:r>
              <a:rPr lang="ar-SA" sz="2000" b="1" dirty="0">
                <a:solidFill>
                  <a:srgbClr val="333333"/>
                </a:solidFill>
                <a:ea typeface="Times New Roman"/>
              </a:rPr>
              <a:t>هدف</a:t>
            </a:r>
            <a:r>
              <a:rPr lang="en-US" sz="2000" b="1" dirty="0">
                <a:solidFill>
                  <a:srgbClr val="333333"/>
                </a:solidFill>
                <a:latin typeface="Arial"/>
                <a:ea typeface="Times New Roman"/>
                <a:cs typeface="Arial"/>
              </a:rPr>
              <a:t> </a:t>
            </a:r>
            <a:r>
              <a:rPr lang="ar-SA" sz="2000" b="1" dirty="0">
                <a:solidFill>
                  <a:srgbClr val="333333"/>
                </a:solidFill>
                <a:ea typeface="Times New Roman"/>
              </a:rPr>
              <a:t>النظرية السلوكية</a:t>
            </a:r>
            <a:r>
              <a:rPr lang="en-US" sz="2000" b="1" dirty="0">
                <a:solidFill>
                  <a:srgbClr val="333333"/>
                </a:solidFill>
                <a:latin typeface="Arial"/>
                <a:ea typeface="Times New Roman"/>
                <a:cs typeface="Arial"/>
              </a:rPr>
              <a:t> </a:t>
            </a:r>
            <a:r>
              <a:rPr lang="ar-SA" sz="2000" b="1" dirty="0">
                <a:solidFill>
                  <a:srgbClr val="333333"/>
                </a:solidFill>
                <a:ea typeface="Times New Roman"/>
              </a:rPr>
              <a:t>أن يستمر المتعلم في تحقيق الاستجابة المرغوبة، لذلك فهو يدعو إلى استخدام مجموعة من المثيرات في المواقف التعليمية المستهدفة</a:t>
            </a:r>
            <a:r>
              <a:rPr lang="en-US" sz="2000" b="1" dirty="0">
                <a:solidFill>
                  <a:srgbClr val="333333"/>
                </a:solidFill>
                <a:latin typeface="Arial"/>
                <a:ea typeface="Times New Roman"/>
                <a:cs typeface="Arial"/>
              </a:rPr>
              <a:t>.</a:t>
            </a:r>
            <a:endParaRPr lang="en-US" sz="2000" b="1" dirty="0">
              <a:ea typeface="Calibri"/>
              <a:cs typeface="Arial"/>
            </a:endParaRPr>
          </a:p>
          <a:p>
            <a:pPr>
              <a:lnSpc>
                <a:spcPct val="115000"/>
              </a:lnSpc>
            </a:pPr>
            <a:r>
              <a:rPr lang="ar-SA" sz="2000" b="1" dirty="0">
                <a:solidFill>
                  <a:srgbClr val="333333"/>
                </a:solidFill>
                <a:ea typeface="Times New Roman"/>
              </a:rPr>
              <a:t>ولكي تتحقق الاستجابات المناسبة للمواقف التعليمية المحددة، لابد من اتخاذ أسلوب مناسب يتمثل في ترتيب الموقف التعليمي وتسلسله وتدرجه وزيادة احتمالية الاستجابة وزيادة فرصة اتباعها بتعزيز من أجل تسهيل التعلم وتحقيق النواتج المرغوبة. </a:t>
            </a:r>
            <a:endParaRPr lang="en-US" sz="2000" b="1" dirty="0">
              <a:ea typeface="Calibri"/>
              <a:cs typeface="Arial"/>
            </a:endParaRPr>
          </a:p>
          <a:p>
            <a:pPr>
              <a:lnSpc>
                <a:spcPct val="115000"/>
              </a:lnSpc>
            </a:pPr>
            <a:r>
              <a:rPr lang="ar-SA" sz="2000" b="1" dirty="0">
                <a:solidFill>
                  <a:srgbClr val="333333"/>
                </a:solidFill>
                <a:ea typeface="Times New Roman"/>
              </a:rPr>
              <a:t>أما هدف</a:t>
            </a:r>
            <a:r>
              <a:rPr lang="en-US" sz="2000" b="1" dirty="0">
                <a:solidFill>
                  <a:srgbClr val="333333"/>
                </a:solidFill>
                <a:latin typeface="Arial"/>
                <a:ea typeface="Times New Roman"/>
                <a:cs typeface="Arial"/>
              </a:rPr>
              <a:t> </a:t>
            </a:r>
            <a:r>
              <a:rPr lang="ar-SA" sz="2000" b="1" dirty="0">
                <a:solidFill>
                  <a:srgbClr val="333333"/>
                </a:solidFill>
                <a:ea typeface="Times New Roman"/>
              </a:rPr>
              <a:t>النظرية المعرفية</a:t>
            </a:r>
            <a:r>
              <a:rPr lang="en-US" sz="2000" b="1" dirty="0">
                <a:solidFill>
                  <a:srgbClr val="333333"/>
                </a:solidFill>
                <a:latin typeface="Arial"/>
                <a:ea typeface="Times New Roman"/>
                <a:cs typeface="Arial"/>
              </a:rPr>
              <a:t> </a:t>
            </a:r>
            <a:r>
              <a:rPr lang="ar-SA" sz="2000" b="1" dirty="0">
                <a:solidFill>
                  <a:srgbClr val="333333"/>
                </a:solidFill>
                <a:ea typeface="Times New Roman"/>
              </a:rPr>
              <a:t>فهو اكتساب المعارف، حيث أن التعلم هو نشاط ذهني يفترض عمليات الإدراك والفهم والاستنباط، مع الاهتمام بالمعارف الجديدة وتشكيلها وتنظيمها، ويكون التعلم تابعا للمعارف السابقة، لأنها تحدد ما يمكن أن يتعلمه الفرد لا حقا</a:t>
            </a:r>
            <a:r>
              <a:rPr lang="en-US" sz="2000" b="1" dirty="0">
                <a:solidFill>
                  <a:srgbClr val="333333"/>
                </a:solidFill>
                <a:latin typeface="Arial"/>
                <a:ea typeface="Times New Roman"/>
                <a:cs typeface="Arial"/>
              </a:rPr>
              <a:t>.</a:t>
            </a:r>
            <a:endParaRPr lang="en-US" sz="2000" b="1" dirty="0">
              <a:ea typeface="Calibri"/>
              <a:cs typeface="Arial"/>
            </a:endParaRPr>
          </a:p>
          <a:p>
            <a:pPr>
              <a:lnSpc>
                <a:spcPct val="115000"/>
              </a:lnSpc>
            </a:pPr>
            <a:r>
              <a:rPr lang="ar-SA" sz="2000" b="1" dirty="0">
                <a:solidFill>
                  <a:srgbClr val="333333"/>
                </a:solidFill>
                <a:ea typeface="Times New Roman"/>
              </a:rPr>
              <a:t>أما</a:t>
            </a:r>
            <a:r>
              <a:rPr lang="en-US" sz="2000" b="1" dirty="0">
                <a:solidFill>
                  <a:srgbClr val="333333"/>
                </a:solidFill>
                <a:latin typeface="Arial"/>
                <a:ea typeface="Times New Roman"/>
                <a:cs typeface="Arial"/>
              </a:rPr>
              <a:t> </a:t>
            </a:r>
            <a:r>
              <a:rPr lang="ar-SA" sz="2000" b="1" dirty="0">
                <a:solidFill>
                  <a:srgbClr val="333333"/>
                </a:solidFill>
                <a:ea typeface="Times New Roman"/>
              </a:rPr>
              <a:t>النظرية البنائية</a:t>
            </a:r>
            <a:r>
              <a:rPr lang="en-US" sz="2000" b="1" dirty="0">
                <a:solidFill>
                  <a:srgbClr val="333333"/>
                </a:solidFill>
                <a:latin typeface="Arial"/>
                <a:ea typeface="Times New Roman"/>
                <a:cs typeface="Arial"/>
              </a:rPr>
              <a:t> </a:t>
            </a:r>
            <a:r>
              <a:rPr lang="ar-SA" sz="2000" b="1" dirty="0">
                <a:solidFill>
                  <a:srgbClr val="333333"/>
                </a:solidFill>
                <a:ea typeface="Times New Roman"/>
              </a:rPr>
              <a:t>فتقول أن المتعلم يكون المفاهيم ويضبط العلاقات بين الظواهر بدل استقبالها عن طريق التلقين، مع ضبط العلاقات الرياضية، واكتساب مناهج وطرائق التعامل مع المشكلات وتبني المعرفة الاستكشافية عوض الاستظهار، والتدرب على التعامل مع الخطأ كخطوة في اتجاه المعرفة الصحيحة، والاقتناع بأهمية التكوين الذاتي</a:t>
            </a:r>
            <a:r>
              <a:rPr lang="en-US" sz="2000" b="1" dirty="0">
                <a:solidFill>
                  <a:srgbClr val="333333"/>
                </a:solidFill>
                <a:latin typeface="Arial"/>
                <a:ea typeface="Times New Roman"/>
                <a:cs typeface="Arial"/>
              </a:rPr>
              <a:t>.</a:t>
            </a:r>
            <a:endParaRPr lang="en-US" sz="2000" b="1" dirty="0">
              <a:ea typeface="Calibri"/>
              <a:cs typeface="Arial"/>
            </a:endParaRPr>
          </a:p>
          <a:p>
            <a:pPr>
              <a:lnSpc>
                <a:spcPct val="115000"/>
              </a:lnSpc>
              <a:spcAft>
                <a:spcPts val="1500"/>
              </a:spcAft>
            </a:pPr>
            <a:r>
              <a:rPr lang="en-US" dirty="0">
                <a:solidFill>
                  <a:srgbClr val="333333"/>
                </a:solidFill>
                <a:latin typeface="Arial"/>
                <a:ea typeface="Times New Roman"/>
                <a:cs typeface="Arial"/>
              </a:rPr>
              <a:t> </a:t>
            </a:r>
            <a:endParaRPr lang="ar-IQ" dirty="0" smtClean="0">
              <a:solidFill>
                <a:srgbClr val="333333"/>
              </a:solidFill>
              <a:latin typeface="Arial"/>
              <a:ea typeface="Times New Roman"/>
              <a:cs typeface="Arial"/>
            </a:endParaRPr>
          </a:p>
          <a:p>
            <a:pPr>
              <a:lnSpc>
                <a:spcPct val="115000"/>
              </a:lnSpc>
              <a:spcAft>
                <a:spcPts val="1500"/>
              </a:spcAft>
            </a:pPr>
            <a:endParaRPr lang="en-US" sz="1200" dirty="0">
              <a:ea typeface="Calibri"/>
              <a:cs typeface="Arial"/>
            </a:endParaRPr>
          </a:p>
        </p:txBody>
      </p:sp>
    </p:spTree>
    <p:extLst>
      <p:ext uri="{BB962C8B-B14F-4D97-AF65-F5344CB8AC3E}">
        <p14:creationId xmlns:p14="http://schemas.microsoft.com/office/powerpoint/2010/main" val="2830442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188640"/>
            <a:ext cx="8589640" cy="6336704"/>
          </a:xfrm>
          <a:blipFill>
            <a:blip r:embed="rId2">
              <a:alphaModFix amt="36000"/>
            </a:blip>
            <a:stretch>
              <a:fillRect/>
            </a:stretch>
          </a:blipFill>
        </p:spPr>
        <p:style>
          <a:lnRef idx="1">
            <a:schemeClr val="accent2"/>
          </a:lnRef>
          <a:fillRef idx="2">
            <a:schemeClr val="accent2"/>
          </a:fillRef>
          <a:effectRef idx="1">
            <a:schemeClr val="accent2"/>
          </a:effectRef>
          <a:fontRef idx="minor">
            <a:schemeClr val="dk1"/>
          </a:fontRef>
        </p:style>
        <p:txBody>
          <a:bodyPr>
            <a:normAutofit fontScale="90000"/>
          </a:bodyPr>
          <a:lstStyle/>
          <a:p>
            <a:pPr algn="r"/>
            <a:r>
              <a:rPr lang="ar-IQ" b="1" dirty="0" smtClean="0">
                <a:solidFill>
                  <a:srgbClr val="FF0000"/>
                </a:solidFill>
              </a:rPr>
              <a:t>الاصول النظرية لتفكير تحليل المهمة .</a:t>
            </a:r>
            <a:r>
              <a:rPr lang="ar-IQ" b="1" dirty="0" smtClean="0"/>
              <a:t/>
            </a:r>
            <a:br>
              <a:rPr lang="ar-IQ" b="1" dirty="0" smtClean="0"/>
            </a:br>
            <a:r>
              <a:rPr lang="ar-IQ" sz="3100" b="1" dirty="0" smtClean="0">
                <a:solidFill>
                  <a:srgbClr val="00B050"/>
                </a:solidFill>
              </a:rPr>
              <a:t>اولا: التفكير التحليلي  </a:t>
            </a:r>
            <a:r>
              <a:rPr lang="en-US" sz="3100" b="1" dirty="0" smtClean="0">
                <a:solidFill>
                  <a:srgbClr val="00B050"/>
                </a:solidFill>
              </a:rPr>
              <a:t> ( Analysis thinking ):</a:t>
            </a:r>
            <a:r>
              <a:rPr lang="ar-IQ" b="1" dirty="0" smtClean="0"/>
              <a:t/>
            </a:r>
            <a:br>
              <a:rPr lang="ar-IQ" b="1" dirty="0" smtClean="0"/>
            </a:br>
            <a:r>
              <a:rPr lang="ar-IQ" sz="2700" b="1" dirty="0" smtClean="0"/>
              <a:t>وهو نمط من التفكير يتميز بالنظام والتسلسل والتتابع في خطوات محددة ويتطلب مستوى متقدما من العمليات الذهنية .</a:t>
            </a:r>
            <a:br>
              <a:rPr lang="ar-IQ" sz="2700" b="1" dirty="0" smtClean="0"/>
            </a:br>
            <a:r>
              <a:rPr lang="ar-IQ" sz="2700" b="1" dirty="0" smtClean="0"/>
              <a:t>العوامل المؤثرة في التفكير التحليلي:</a:t>
            </a:r>
            <a:br>
              <a:rPr lang="ar-IQ" sz="2700" b="1" dirty="0" smtClean="0"/>
            </a:br>
            <a:r>
              <a:rPr lang="ar-IQ" sz="2700" b="1" dirty="0" smtClean="0"/>
              <a:t>أ- الدراية والممارسة من خلال المواقف الحياتية اليومية .</a:t>
            </a:r>
            <a:br>
              <a:rPr lang="ar-IQ" sz="2700" b="1" dirty="0" smtClean="0"/>
            </a:br>
            <a:r>
              <a:rPr lang="ar-IQ" sz="2700" b="1" dirty="0" smtClean="0"/>
              <a:t>ب – التعليم وزيادة الخبرات . </a:t>
            </a:r>
            <a:br>
              <a:rPr lang="ar-IQ" sz="2700" b="1" dirty="0" smtClean="0"/>
            </a:br>
            <a:r>
              <a:rPr lang="ar-IQ" sz="2700" b="1" dirty="0" smtClean="0">
                <a:solidFill>
                  <a:srgbClr val="00B0F0"/>
                </a:solidFill>
              </a:rPr>
              <a:t>- مميزاته : </a:t>
            </a:r>
            <a:r>
              <a:rPr lang="ar-IQ" sz="2700" b="1" dirty="0" smtClean="0"/>
              <a:t>يتصف التفكير التحليلي  بما يلي : </a:t>
            </a:r>
            <a:br>
              <a:rPr lang="ar-IQ" sz="2700" b="1" dirty="0" smtClean="0"/>
            </a:br>
            <a:r>
              <a:rPr lang="ar-IQ" sz="2700" b="1" dirty="0" smtClean="0"/>
              <a:t>1- البعد عن العشوائية فالتفكير التحليلي بسير وفق خطوات متتابعة ومتسلسلة تبعا لنسق معين .</a:t>
            </a:r>
            <a:br>
              <a:rPr lang="ar-IQ" sz="2700" b="1" dirty="0" smtClean="0"/>
            </a:br>
            <a:r>
              <a:rPr lang="ar-IQ" sz="2700" b="1" dirty="0" smtClean="0"/>
              <a:t>2- يتطلب التفكير التحليلي استدعاء الخبرات السابقة .</a:t>
            </a:r>
            <a:br>
              <a:rPr lang="ar-IQ" sz="2700" b="1" dirty="0" smtClean="0"/>
            </a:br>
            <a:r>
              <a:rPr lang="ar-IQ" sz="2700" b="1" dirty="0" smtClean="0"/>
              <a:t>3- التفكير التحليلي هادف فهو يهدف الى : </a:t>
            </a:r>
            <a:br>
              <a:rPr lang="ar-IQ" sz="2700" b="1" dirty="0" smtClean="0"/>
            </a:br>
            <a:r>
              <a:rPr lang="ar-IQ" sz="2700" b="1" dirty="0" smtClean="0"/>
              <a:t>أ – الوصول الى حالة من التوازن الذهني لدى الفرد .</a:t>
            </a:r>
            <a:br>
              <a:rPr lang="ar-IQ" sz="2700" b="1" dirty="0" smtClean="0"/>
            </a:br>
            <a:r>
              <a:rPr lang="ar-IQ" sz="2700" b="1" dirty="0" smtClean="0"/>
              <a:t>ب- تفسير الكثير من المواقف مثل الغموض ، والخوف .</a:t>
            </a:r>
            <a:br>
              <a:rPr lang="ar-IQ" sz="2700" b="1" dirty="0" smtClean="0"/>
            </a:br>
            <a:r>
              <a:rPr lang="ar-IQ" sz="2700" b="1" dirty="0" smtClean="0"/>
              <a:t>ج- حل المشكلات . </a:t>
            </a:r>
            <a:endParaRPr lang="en-US" b="1" dirty="0"/>
          </a:p>
        </p:txBody>
      </p:sp>
    </p:spTree>
    <p:extLst>
      <p:ext uri="{BB962C8B-B14F-4D97-AF65-F5344CB8AC3E}">
        <p14:creationId xmlns:p14="http://schemas.microsoft.com/office/powerpoint/2010/main" val="13194572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6480720"/>
          </a:xfrm>
          <a:blipFill>
            <a:blip r:embed="rId2">
              <a:alphaModFix amt="36000"/>
            </a:blip>
            <a:stretch>
              <a:fillRect/>
            </a:stretch>
          </a:blipFill>
        </p:spPr>
        <p:style>
          <a:lnRef idx="1">
            <a:schemeClr val="accent3"/>
          </a:lnRef>
          <a:fillRef idx="2">
            <a:schemeClr val="accent3"/>
          </a:fillRef>
          <a:effectRef idx="1">
            <a:schemeClr val="accent3"/>
          </a:effectRef>
          <a:fontRef idx="minor">
            <a:schemeClr val="dk1"/>
          </a:fontRef>
        </p:style>
        <p:txBody>
          <a:bodyPr>
            <a:normAutofit/>
          </a:bodyPr>
          <a:lstStyle/>
          <a:p>
            <a:pPr algn="r"/>
            <a:r>
              <a:rPr lang="ar-IQ" sz="3600" b="1" dirty="0"/>
              <a:t>4</a:t>
            </a:r>
            <a:r>
              <a:rPr lang="ar-IQ" sz="3600" b="1" dirty="0" smtClean="0"/>
              <a:t>- التفكير التحليلي منطقي ومقنع، وفي القرءان امثلة كثيرة :</a:t>
            </a:r>
            <a:r>
              <a:rPr lang="ar-IQ" sz="2700" b="1" dirty="0" smtClean="0"/>
              <a:t/>
            </a:r>
            <a:br>
              <a:rPr lang="ar-IQ" sz="2700" b="1" dirty="0" smtClean="0"/>
            </a:br>
            <a:r>
              <a:rPr lang="ar-IQ" sz="2000" b="1" dirty="0" smtClean="0">
                <a:solidFill>
                  <a:srgbClr val="2C2F34"/>
                </a:solidFill>
                <a:latin typeface="Noto Sans Kufi Arabic"/>
              </a:rPr>
              <a:t>قُلِ </a:t>
            </a:r>
            <a:r>
              <a:rPr lang="ar-IQ" sz="2000" b="1" dirty="0">
                <a:solidFill>
                  <a:srgbClr val="2C2F34"/>
                </a:solidFill>
                <a:latin typeface="Noto Sans Kufi Arabic"/>
              </a:rPr>
              <a:t>انْظُرُوا مَاذَا فِي السَّمَاوَاتِ وَالْأَرْضِ وَمَا تُغْنِي الْآيَاتُ وَالنُّذُرُ (سورة يونس 101).</a:t>
            </a:r>
            <a:br>
              <a:rPr lang="ar-IQ" sz="2000" b="1" dirty="0">
                <a:solidFill>
                  <a:srgbClr val="2C2F34"/>
                </a:solidFill>
                <a:latin typeface="Noto Sans Kufi Arabic"/>
              </a:rPr>
            </a:br>
            <a:r>
              <a:rPr lang="ar-IQ" sz="2000" b="1" dirty="0">
                <a:solidFill>
                  <a:srgbClr val="2C2F34"/>
                </a:solidFill>
                <a:latin typeface="Noto Sans Kufi Arabic"/>
              </a:rPr>
              <a:t>إِنَّ فِي خَلْقِ السَّمَاوَاتِ وَالْأَرْضِ وَاخْتِلَافِ اللَّيْلِ وَالنَّهَارِ لَآيَاتٍ لِأُولِي الْأَلْبَابِ (آل عمران 190).</a:t>
            </a:r>
            <a:br>
              <a:rPr lang="ar-IQ" sz="2000" b="1" dirty="0">
                <a:solidFill>
                  <a:srgbClr val="2C2F34"/>
                </a:solidFill>
                <a:latin typeface="Noto Sans Kufi Arabic"/>
              </a:rPr>
            </a:br>
            <a:r>
              <a:rPr lang="ar-IQ" sz="2000" b="1" dirty="0">
                <a:solidFill>
                  <a:srgbClr val="2C2F34"/>
                </a:solidFill>
                <a:latin typeface="Noto Sans Kufi Arabic"/>
              </a:rPr>
              <a:t>الَّذِينَ يَذْكُرُونَ اللَّهَ قِيَامًا وَقُعُودًا وَعَلَى جُنُوبِهِمْ وَيَتَفَكَّرُونَ فِي خَلْقِ السَّمَاوَاتِ وَالْأَرْضِ رَبَّنَا مَا خَلَقْتَ هَذَا بَاطِلًا سُبْحَانَكَ فَقِنَا عَذَابَ النَّارِ (آل عمران 191). </a:t>
            </a:r>
            <a:br>
              <a:rPr lang="ar-IQ" sz="2000" b="1" dirty="0">
                <a:solidFill>
                  <a:srgbClr val="2C2F34"/>
                </a:solidFill>
                <a:latin typeface="Noto Sans Kufi Arabic"/>
              </a:rPr>
            </a:br>
            <a:r>
              <a:rPr lang="ar-IQ" sz="2000" b="1" dirty="0">
                <a:solidFill>
                  <a:srgbClr val="2C2F34"/>
                </a:solidFill>
                <a:latin typeface="Noto Sans Kufi Arabic"/>
              </a:rPr>
              <a:t>تَبَارَكَ الَّذِي جَعَلَ فِي السَّمَاءِ بُرُوجًا وَجَعَلَ فِيهَا سِرَاجًا وَقَمَرًا مُّنِيرًا (61) </a:t>
            </a:r>
            <a:r>
              <a:rPr lang="ar-IQ" sz="2000" b="1" dirty="0" smtClean="0">
                <a:solidFill>
                  <a:srgbClr val="2C2F34"/>
                </a:solidFill>
                <a:latin typeface="Noto Sans Kufi Arabic"/>
              </a:rPr>
              <a:t>وَهُو الَّذِي </a:t>
            </a:r>
            <a:r>
              <a:rPr lang="ar-IQ" sz="2000" b="1" dirty="0">
                <a:solidFill>
                  <a:srgbClr val="2C2F34"/>
                </a:solidFill>
                <a:latin typeface="Noto Sans Kufi Arabic"/>
              </a:rPr>
              <a:t>جَعَلَ اللَّيْلَ وَالنَّهَارَ خِلْفَةً لِّمَنْ أَرَادَ أَن </a:t>
            </a:r>
            <a:r>
              <a:rPr lang="ar-IQ" sz="2000" b="1" dirty="0" smtClean="0">
                <a:solidFill>
                  <a:srgbClr val="2C2F34"/>
                </a:solidFill>
                <a:latin typeface="Noto Sans Kufi Arabic"/>
              </a:rPr>
              <a:t>يَذَّكَّرَ </a:t>
            </a:r>
            <a:r>
              <a:rPr lang="ar-IQ" sz="2000" b="1" dirty="0">
                <a:solidFill>
                  <a:srgbClr val="2C2F34"/>
                </a:solidFill>
                <a:latin typeface="Noto Sans Kufi Arabic"/>
              </a:rPr>
              <a:t>أَوْ أَرَادَ شُكُورًا (سورة الفرقان </a:t>
            </a:r>
            <a:r>
              <a:rPr lang="ar-IQ" sz="2000" b="1" dirty="0" smtClean="0">
                <a:solidFill>
                  <a:srgbClr val="2C2F34"/>
                </a:solidFill>
                <a:latin typeface="Noto Sans Kufi Arabic"/>
              </a:rPr>
              <a:t>62).   </a:t>
            </a:r>
            <a:br>
              <a:rPr lang="ar-IQ" sz="2000" b="1" dirty="0" smtClean="0">
                <a:solidFill>
                  <a:srgbClr val="2C2F34"/>
                </a:solidFill>
                <a:latin typeface="Noto Sans Kufi Arabic"/>
              </a:rPr>
            </a:br>
            <a:r>
              <a:rPr lang="ar-IQ" sz="3600" b="1" dirty="0" smtClean="0">
                <a:solidFill>
                  <a:srgbClr val="2C2F34"/>
                </a:solidFill>
                <a:latin typeface="Noto Sans Kufi Arabic"/>
              </a:rPr>
              <a:t>5- التفكير التحليلي نشط ، بعيدا عن ( السرحان ).</a:t>
            </a:r>
            <a:br>
              <a:rPr lang="ar-IQ" sz="3600" b="1" dirty="0" smtClean="0">
                <a:solidFill>
                  <a:srgbClr val="2C2F34"/>
                </a:solidFill>
                <a:latin typeface="Noto Sans Kufi Arabic"/>
              </a:rPr>
            </a:br>
            <a:r>
              <a:rPr lang="ar-IQ" sz="3600" b="1" dirty="0" smtClean="0">
                <a:solidFill>
                  <a:srgbClr val="2C2F34"/>
                </a:solidFill>
                <a:latin typeface="Noto Sans Kufi Arabic"/>
              </a:rPr>
              <a:t>6- التفكير التحليلي يحتاج الى مستوى متقدم من العمليات الذهنية .</a:t>
            </a:r>
            <a:br>
              <a:rPr lang="ar-IQ" sz="3600" b="1" dirty="0" smtClean="0">
                <a:solidFill>
                  <a:srgbClr val="2C2F34"/>
                </a:solidFill>
                <a:latin typeface="Noto Sans Kufi Arabic"/>
              </a:rPr>
            </a:br>
            <a:r>
              <a:rPr lang="ar-IQ" sz="3600" b="1" dirty="0" smtClean="0">
                <a:solidFill>
                  <a:srgbClr val="2C2F34"/>
                </a:solidFill>
                <a:latin typeface="Noto Sans Kufi Arabic"/>
              </a:rPr>
              <a:t>6- هو مهارة ذهنية قابلة للتعلم والتدريب ورفع كفاءة الذهن في ادارة المشكلات .</a:t>
            </a:r>
            <a:endParaRPr lang="en-US" sz="3600" b="1" dirty="0"/>
          </a:p>
        </p:txBody>
      </p:sp>
    </p:spTree>
    <p:extLst>
      <p:ext uri="{BB962C8B-B14F-4D97-AF65-F5344CB8AC3E}">
        <p14:creationId xmlns:p14="http://schemas.microsoft.com/office/powerpoint/2010/main" val="2985128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5036" y="553100"/>
            <a:ext cx="8856984" cy="5693866"/>
          </a:xfrm>
          <a:prstGeom prst="rect">
            <a:avLst/>
          </a:prstGeom>
          <a:blipFill>
            <a:blip r:embed="rId2">
              <a:alphaModFix amt="36000"/>
            </a:blip>
            <a:stretch>
              <a:fillRect/>
            </a:stretch>
          </a:blipFill>
        </p:spPr>
        <p:style>
          <a:lnRef idx="1">
            <a:schemeClr val="accent1"/>
          </a:lnRef>
          <a:fillRef idx="2">
            <a:schemeClr val="accent1"/>
          </a:fillRef>
          <a:effectRef idx="1">
            <a:schemeClr val="accent1"/>
          </a:effectRef>
          <a:fontRef idx="minor">
            <a:schemeClr val="dk1"/>
          </a:fontRef>
        </p:style>
        <p:txBody>
          <a:bodyPr wrap="square">
            <a:spAutoFit/>
          </a:bodyPr>
          <a:lstStyle/>
          <a:p>
            <a:pPr marL="457200" lvl="0" indent="-457200">
              <a:buFontTx/>
              <a:buChar char="-"/>
            </a:pPr>
            <a:r>
              <a:rPr lang="ar-IQ" sz="2800" b="1" dirty="0" smtClean="0">
                <a:solidFill>
                  <a:srgbClr val="FF0000"/>
                </a:solidFill>
                <a:latin typeface="Cairo"/>
              </a:rPr>
              <a:t>ما الفرق بين تكنولوجيا التدريس وتكنلوجيا التعليم ؟</a:t>
            </a:r>
          </a:p>
          <a:p>
            <a:pPr marL="457200" lvl="0" indent="-457200">
              <a:buFontTx/>
              <a:buChar char="-"/>
            </a:pPr>
            <a:r>
              <a:rPr lang="ar-IQ" sz="2800" b="1" dirty="0" smtClean="0">
                <a:solidFill>
                  <a:srgbClr val="FF0000"/>
                </a:solidFill>
                <a:latin typeface="Cairo"/>
              </a:rPr>
              <a:t>تكنولوجيا التدريس : </a:t>
            </a:r>
            <a:r>
              <a:rPr lang="ar-IQ" sz="2800" b="1" dirty="0" smtClean="0">
                <a:latin typeface="Cairo"/>
              </a:rPr>
              <a:t>هي ترتيبات نظامية لا حداث تعليمية _ تعلمية ، تم تصميمها لوضع معرفتنا بالتعلم موضع التطبيق والممارسة بطريقة تنبؤيه وفاعلة لتحقيق الاهداف </a:t>
            </a:r>
            <a:r>
              <a:rPr lang="ar-IQ" sz="2800" b="1" dirty="0" smtClean="0">
                <a:solidFill>
                  <a:srgbClr val="FF0000"/>
                </a:solidFill>
                <a:latin typeface="Cairo"/>
              </a:rPr>
              <a:t>.</a:t>
            </a:r>
          </a:p>
          <a:p>
            <a:pPr lvl="0"/>
            <a:r>
              <a:rPr lang="ar-IQ" sz="2800" b="1" dirty="0">
                <a:solidFill>
                  <a:srgbClr val="FF0000"/>
                </a:solidFill>
                <a:latin typeface="Cairo"/>
              </a:rPr>
              <a:t> </a:t>
            </a:r>
            <a:r>
              <a:rPr lang="ar-IQ" sz="2800" b="1" dirty="0" smtClean="0">
                <a:latin typeface="Cairo"/>
              </a:rPr>
              <a:t>فهذا التعريف يشير الا ان تكنلوجيا التدريس تعني عمليات وترتيبات معينة ثابته وصادقة ، وفاعلية من اجل تحقيق الاهداف التعليمية التي خطط لها ، ولا تعني ادوات ومواد كما هو الحال في تكنولوجيا التعليم .</a:t>
            </a:r>
          </a:p>
          <a:p>
            <a:pPr lvl="0"/>
            <a:r>
              <a:rPr lang="ar-IQ" sz="2800" b="1" dirty="0" smtClean="0">
                <a:solidFill>
                  <a:srgbClr val="FF0000"/>
                </a:solidFill>
                <a:latin typeface="Cairo"/>
              </a:rPr>
              <a:t>- تكنولوجيا التعليم : </a:t>
            </a:r>
            <a:r>
              <a:rPr lang="ar-IQ" sz="2800" b="1" dirty="0" smtClean="0">
                <a:latin typeface="Cairo"/>
              </a:rPr>
              <a:t>يعرفها تشارلز هوبان : انها تنظيم متكامل يضم الانسان والاله ، والافكار واساليب العمل ، والادارة بحيث تعمل داخل اطار واحد .</a:t>
            </a:r>
            <a:endParaRPr lang="ar-IQ" sz="2800" b="1" dirty="0">
              <a:latin typeface="Cairo"/>
            </a:endParaRPr>
          </a:p>
          <a:p>
            <a:pPr lvl="0"/>
            <a:endParaRPr lang="ar-IQ" sz="2800" b="1" dirty="0" smtClean="0">
              <a:solidFill>
                <a:srgbClr val="000000"/>
              </a:solidFill>
              <a:latin typeface="Cairo"/>
            </a:endParaRPr>
          </a:p>
          <a:p>
            <a:pPr lvl="0"/>
            <a:endParaRPr lang="ar-IQ" sz="2800" b="1" dirty="0">
              <a:solidFill>
                <a:srgbClr val="000000"/>
              </a:solidFill>
              <a:latin typeface="Cairo"/>
            </a:endParaRPr>
          </a:p>
          <a:p>
            <a:pPr lvl="0"/>
            <a:endParaRPr lang="ar-IQ" sz="2800" b="1" dirty="0">
              <a:solidFill>
                <a:srgbClr val="000000"/>
              </a:solidFill>
              <a:latin typeface="Cairo"/>
            </a:endParaRPr>
          </a:p>
        </p:txBody>
      </p:sp>
      <p:sp>
        <p:nvSpPr>
          <p:cNvPr id="3" name="مستطيل 2"/>
          <p:cNvSpPr/>
          <p:nvPr/>
        </p:nvSpPr>
        <p:spPr>
          <a:xfrm>
            <a:off x="7708056" y="4962473"/>
            <a:ext cx="936104" cy="64807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dirty="0" smtClean="0"/>
              <a:t>الانسان </a:t>
            </a:r>
            <a:endParaRPr lang="en-US" dirty="0"/>
          </a:p>
        </p:txBody>
      </p:sp>
      <p:sp>
        <p:nvSpPr>
          <p:cNvPr id="4" name="مستطيل 3"/>
          <p:cNvSpPr/>
          <p:nvPr/>
        </p:nvSpPr>
        <p:spPr>
          <a:xfrm>
            <a:off x="5822304" y="4978339"/>
            <a:ext cx="1008112" cy="64807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dirty="0" smtClean="0"/>
              <a:t>الآلة </a:t>
            </a:r>
            <a:endParaRPr lang="en-US" dirty="0"/>
          </a:p>
        </p:txBody>
      </p:sp>
      <p:sp>
        <p:nvSpPr>
          <p:cNvPr id="5" name="مستطيل 4"/>
          <p:cNvSpPr/>
          <p:nvPr/>
        </p:nvSpPr>
        <p:spPr>
          <a:xfrm>
            <a:off x="4165476" y="4946581"/>
            <a:ext cx="936104" cy="70110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الافكار والاداء </a:t>
            </a:r>
            <a:endParaRPr lang="en-US" dirty="0"/>
          </a:p>
        </p:txBody>
      </p:sp>
      <p:sp>
        <p:nvSpPr>
          <p:cNvPr id="6" name="مستطيل 5"/>
          <p:cNvSpPr/>
          <p:nvPr/>
        </p:nvSpPr>
        <p:spPr>
          <a:xfrm>
            <a:off x="2331914" y="5034481"/>
            <a:ext cx="1080120"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dirty="0" smtClean="0"/>
              <a:t>اساليب العمل </a:t>
            </a:r>
            <a:endParaRPr lang="en-US" dirty="0"/>
          </a:p>
        </p:txBody>
      </p:sp>
      <p:sp>
        <p:nvSpPr>
          <p:cNvPr id="7" name="مستطيل 6"/>
          <p:cNvSpPr/>
          <p:nvPr/>
        </p:nvSpPr>
        <p:spPr>
          <a:xfrm>
            <a:off x="227559" y="5039302"/>
            <a:ext cx="1224136"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dirty="0" smtClean="0"/>
              <a:t>الادارة </a:t>
            </a:r>
            <a:endParaRPr lang="en-US" dirty="0"/>
          </a:p>
        </p:txBody>
      </p:sp>
      <p:sp>
        <p:nvSpPr>
          <p:cNvPr id="8" name="سهم إلى اليمين 7"/>
          <p:cNvSpPr/>
          <p:nvPr/>
        </p:nvSpPr>
        <p:spPr>
          <a:xfrm flipV="1">
            <a:off x="5148064" y="5074222"/>
            <a:ext cx="649684" cy="242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سهم إلى اليسار 8"/>
          <p:cNvSpPr/>
          <p:nvPr/>
        </p:nvSpPr>
        <p:spPr>
          <a:xfrm>
            <a:off x="1538338" y="5404567"/>
            <a:ext cx="792758" cy="2490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سهم إلى اليمين 9"/>
          <p:cNvSpPr/>
          <p:nvPr/>
        </p:nvSpPr>
        <p:spPr>
          <a:xfrm flipV="1">
            <a:off x="6830416" y="5037717"/>
            <a:ext cx="864096" cy="242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سهم إلى اليمين 10"/>
          <p:cNvSpPr/>
          <p:nvPr/>
        </p:nvSpPr>
        <p:spPr>
          <a:xfrm flipV="1">
            <a:off x="3445396" y="4952810"/>
            <a:ext cx="720080" cy="2520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سهم إلى اليمين 11"/>
          <p:cNvSpPr/>
          <p:nvPr/>
        </p:nvSpPr>
        <p:spPr>
          <a:xfrm flipV="1">
            <a:off x="1609676" y="5092444"/>
            <a:ext cx="721420" cy="2208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سهم إلى اليسار 12"/>
          <p:cNvSpPr/>
          <p:nvPr/>
        </p:nvSpPr>
        <p:spPr>
          <a:xfrm>
            <a:off x="5148064" y="5401439"/>
            <a:ext cx="674240"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سهم إلى اليسار 13"/>
          <p:cNvSpPr/>
          <p:nvPr/>
        </p:nvSpPr>
        <p:spPr>
          <a:xfrm>
            <a:off x="3412034" y="5280030"/>
            <a:ext cx="746596" cy="2490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سهم إلى اليسار 14"/>
          <p:cNvSpPr/>
          <p:nvPr/>
        </p:nvSpPr>
        <p:spPr>
          <a:xfrm>
            <a:off x="6850209" y="5401242"/>
            <a:ext cx="864096" cy="2799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95573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49412"/>
            <a:ext cx="8805664" cy="6624736"/>
          </a:xfrm>
          <a:blipFill>
            <a:blip r:embed="rId2">
              <a:alphaModFix amt="36000"/>
            </a:blip>
            <a:stretch>
              <a:fillRect/>
            </a:stretch>
          </a:blipFill>
        </p:spPr>
        <p:style>
          <a:lnRef idx="1">
            <a:schemeClr val="accent3"/>
          </a:lnRef>
          <a:fillRef idx="2">
            <a:schemeClr val="accent3"/>
          </a:fillRef>
          <a:effectRef idx="1">
            <a:schemeClr val="accent3"/>
          </a:effectRef>
          <a:fontRef idx="minor">
            <a:schemeClr val="dk1"/>
          </a:fontRef>
        </p:style>
        <p:txBody>
          <a:bodyPr>
            <a:normAutofit fontScale="90000"/>
          </a:bodyPr>
          <a:lstStyle/>
          <a:p>
            <a:pPr algn="r"/>
            <a:r>
              <a:rPr lang="ar-IQ" b="1" dirty="0" smtClean="0">
                <a:solidFill>
                  <a:srgbClr val="FF0000"/>
                </a:solidFill>
              </a:rPr>
              <a:t>ثانيا : المهمة :</a:t>
            </a:r>
            <a:r>
              <a:rPr lang="en-US" b="1" dirty="0" smtClean="0">
                <a:solidFill>
                  <a:srgbClr val="FF0000"/>
                </a:solidFill>
              </a:rPr>
              <a:t>(</a:t>
            </a:r>
            <a:r>
              <a:rPr lang="en-US" b="1" dirty="0" err="1" smtClean="0">
                <a:solidFill>
                  <a:srgbClr val="FF0000"/>
                </a:solidFill>
              </a:rPr>
              <a:t>Taske</a:t>
            </a:r>
            <a:r>
              <a:rPr lang="en-US" b="1" dirty="0" smtClean="0">
                <a:solidFill>
                  <a:srgbClr val="FF0000"/>
                </a:solidFill>
              </a:rPr>
              <a:t>) </a:t>
            </a:r>
            <a:r>
              <a:rPr lang="ar-IQ" b="1" dirty="0" smtClean="0"/>
              <a:t> وهي جزء محدد</a:t>
            </a:r>
            <a:r>
              <a:rPr lang="en-US" b="1" dirty="0" smtClean="0"/>
              <a:t> </a:t>
            </a:r>
            <a:r>
              <a:rPr lang="ar-IQ" b="1" dirty="0" smtClean="0"/>
              <a:t>من عمل او موضوع معين ، ومجموعة المهمات من العلاقة بينهما تكون هذا العمل .</a:t>
            </a:r>
            <a:br>
              <a:rPr lang="ar-IQ" b="1" dirty="0" smtClean="0"/>
            </a:br>
            <a:r>
              <a:rPr lang="ar-IQ" b="1" dirty="0" smtClean="0">
                <a:solidFill>
                  <a:srgbClr val="FF0000"/>
                </a:solidFill>
              </a:rPr>
              <a:t>ثالثا : تحليل المهمة :</a:t>
            </a:r>
            <a:r>
              <a:rPr lang="en-US" b="1" dirty="0" smtClean="0">
                <a:solidFill>
                  <a:srgbClr val="FF0000"/>
                </a:solidFill>
              </a:rPr>
              <a:t>(Analysis </a:t>
            </a:r>
            <a:r>
              <a:rPr lang="en-US" b="1" dirty="0" err="1" smtClean="0">
                <a:solidFill>
                  <a:srgbClr val="FF0000"/>
                </a:solidFill>
              </a:rPr>
              <a:t>taske</a:t>
            </a:r>
            <a:r>
              <a:rPr lang="en-US" b="1" dirty="0" smtClean="0">
                <a:solidFill>
                  <a:srgbClr val="FF0000"/>
                </a:solidFill>
              </a:rPr>
              <a:t> )</a:t>
            </a:r>
            <a:r>
              <a:rPr lang="ar-IQ" b="1" dirty="0" smtClean="0"/>
              <a:t>يتضمن تحليل المهمة ما يلي :</a:t>
            </a:r>
            <a:br>
              <a:rPr lang="ar-IQ" b="1" dirty="0" smtClean="0"/>
            </a:br>
            <a:r>
              <a:rPr lang="ar-IQ" b="1" dirty="0" smtClean="0"/>
              <a:t>أ- وصف الخطوات الفرد عند تنفيذه مهمة ما .</a:t>
            </a:r>
            <a:br>
              <a:rPr lang="ar-IQ" b="1" dirty="0" smtClean="0"/>
            </a:br>
            <a:r>
              <a:rPr lang="ar-IQ" b="1" dirty="0" smtClean="0"/>
              <a:t>ب- وصف العقاب المتوقع ووضع الحلول والبدائل.</a:t>
            </a:r>
            <a:br>
              <a:rPr lang="ar-IQ" b="1" dirty="0" smtClean="0"/>
            </a:br>
            <a:r>
              <a:rPr lang="ar-IQ" b="1" dirty="0" smtClean="0"/>
              <a:t>ج- وصف لمعيار الاداء المطلوب عند انتهاء المهمة .</a:t>
            </a:r>
            <a:br>
              <a:rPr lang="ar-IQ" b="1" dirty="0" smtClean="0"/>
            </a:br>
            <a:r>
              <a:rPr lang="ar-IQ" b="1" dirty="0" smtClean="0"/>
              <a:t>د- وصف لطريقة تقويم الاداء .</a:t>
            </a:r>
            <a:endParaRPr lang="en-US" b="1" dirty="0"/>
          </a:p>
        </p:txBody>
      </p:sp>
    </p:spTree>
    <p:extLst>
      <p:ext uri="{BB962C8B-B14F-4D97-AF65-F5344CB8AC3E}">
        <p14:creationId xmlns:p14="http://schemas.microsoft.com/office/powerpoint/2010/main" val="35273550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332656"/>
            <a:ext cx="8856984" cy="6336704"/>
          </a:xfrm>
          <a:blipFill>
            <a:blip r:embed="rId2">
              <a:alphaModFix amt="36000"/>
            </a:blip>
            <a:stretch>
              <a:fillRect/>
            </a:stretch>
          </a:blipFill>
        </p:spPr>
        <p:style>
          <a:lnRef idx="1">
            <a:schemeClr val="accent4"/>
          </a:lnRef>
          <a:fillRef idx="2">
            <a:schemeClr val="accent4"/>
          </a:fillRef>
          <a:effectRef idx="1">
            <a:schemeClr val="accent4"/>
          </a:effectRef>
          <a:fontRef idx="minor">
            <a:schemeClr val="dk1"/>
          </a:fontRef>
        </p:style>
        <p:txBody>
          <a:bodyPr>
            <a:normAutofit fontScale="90000"/>
          </a:bodyPr>
          <a:lstStyle/>
          <a:p>
            <a:pPr algn="r"/>
            <a:r>
              <a:rPr lang="ar-IQ" b="1" dirty="0" smtClean="0">
                <a:solidFill>
                  <a:srgbClr val="FF0000"/>
                </a:solidFill>
              </a:rPr>
              <a:t>رابعا : الخطوات الادائية :  </a:t>
            </a:r>
            <a:r>
              <a:rPr lang="en-US" b="1" dirty="0" smtClean="0">
                <a:solidFill>
                  <a:srgbClr val="FF0000"/>
                </a:solidFill>
              </a:rPr>
              <a:t> ( Performance )</a:t>
            </a:r>
            <a:r>
              <a:rPr lang="ar-IQ" b="1" dirty="0" smtClean="0"/>
              <a:t>  </a:t>
            </a:r>
            <a:br>
              <a:rPr lang="ar-IQ" b="1" dirty="0" smtClean="0"/>
            </a:br>
            <a:r>
              <a:rPr lang="ar-IQ" sz="3100" b="1" dirty="0" smtClean="0"/>
              <a:t>يقصد به جميع الخطوات التي يقوم بها الفرد للقيام بمهمة ما بشكل سليم كما تتضمن وصفا لهذه الخطوات والادوات اللازمة والظروف المحيطة </a:t>
            </a:r>
            <a:r>
              <a:rPr lang="ar-IQ" b="1" dirty="0" smtClean="0"/>
              <a:t>.</a:t>
            </a:r>
            <a:br>
              <a:rPr lang="ar-IQ" b="1" dirty="0" smtClean="0"/>
            </a:br>
            <a:r>
              <a:rPr lang="ar-IQ" b="1" dirty="0" smtClean="0">
                <a:solidFill>
                  <a:srgbClr val="FF0000"/>
                </a:solidFill>
              </a:rPr>
              <a:t>خامسا : المشكلة </a:t>
            </a:r>
            <a:r>
              <a:rPr lang="en-US" b="1" dirty="0" smtClean="0">
                <a:solidFill>
                  <a:srgbClr val="FF0000"/>
                </a:solidFill>
              </a:rPr>
              <a:t>( Problem) : </a:t>
            </a:r>
            <a:r>
              <a:rPr lang="ar-IQ" b="1" dirty="0" smtClean="0">
                <a:solidFill>
                  <a:srgbClr val="FF0000"/>
                </a:solidFill>
              </a:rPr>
              <a:t>  </a:t>
            </a:r>
            <a:r>
              <a:rPr lang="ar-IQ" sz="3100" b="1" dirty="0" smtClean="0"/>
              <a:t>هناك عدة تعريفا للمشكلة منها : هي موقف او ضع يحول بين الفرد وتحقيق هدفة ، والمشكلة تؤدى الى احتلال التوازن لدى الفرد وحلها بشكل ايجابي يؤدي الى استعادة هذا التوازن الانفعالي والمعرفي .</a:t>
            </a:r>
            <a:br>
              <a:rPr lang="ar-IQ" sz="3100" b="1" dirty="0" smtClean="0"/>
            </a:br>
            <a:r>
              <a:rPr lang="ar-IQ" sz="3100" b="1" dirty="0" smtClean="0"/>
              <a:t>- هي موقف يمكن اعتباره فرصة للفرد كي يتكيف مع واقعه .</a:t>
            </a:r>
            <a:br>
              <a:rPr lang="ar-IQ" sz="3100" b="1" dirty="0" smtClean="0"/>
            </a:br>
            <a:r>
              <a:rPr lang="ar-IQ" sz="3100" b="1" dirty="0" smtClean="0"/>
              <a:t>- هي سؤال او موقف يتطلب اجابة او تفسير او حلا .</a:t>
            </a:r>
            <a:br>
              <a:rPr lang="ar-IQ" sz="3100" b="1" dirty="0" smtClean="0"/>
            </a:br>
            <a:r>
              <a:rPr lang="ar-IQ" sz="3100" b="1" dirty="0" smtClean="0"/>
              <a:t>- هي موقف معين يحتوي على هدف يراد تحقيقه .</a:t>
            </a:r>
            <a:br>
              <a:rPr lang="ar-IQ" sz="3100" b="1" dirty="0" smtClean="0"/>
            </a:br>
            <a:r>
              <a:rPr lang="ar-IQ" sz="3100" b="1" dirty="0" smtClean="0"/>
              <a:t>- موقف يؤدي الى الحيرة والتوتر واختلال التوازن المعرفي والانفعالي .</a:t>
            </a:r>
            <a:endParaRPr lang="en-US" sz="3100" b="1" dirty="0"/>
          </a:p>
        </p:txBody>
      </p:sp>
    </p:spTree>
    <p:extLst>
      <p:ext uri="{BB962C8B-B14F-4D97-AF65-F5344CB8AC3E}">
        <p14:creationId xmlns:p14="http://schemas.microsoft.com/office/powerpoint/2010/main" val="39282064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60648"/>
            <a:ext cx="8856984" cy="6120680"/>
          </a:xfrm>
          <a:blipFill>
            <a:blip r:embed="rId2">
              <a:alphaModFix amt="36000"/>
            </a:blip>
            <a:stretch>
              <a:fillRect/>
            </a:stretch>
          </a:blipFill>
        </p:spPr>
        <p:style>
          <a:lnRef idx="1">
            <a:schemeClr val="accent5"/>
          </a:lnRef>
          <a:fillRef idx="2">
            <a:schemeClr val="accent5"/>
          </a:fillRef>
          <a:effectRef idx="1">
            <a:schemeClr val="accent5"/>
          </a:effectRef>
          <a:fontRef idx="minor">
            <a:schemeClr val="dk1"/>
          </a:fontRef>
        </p:style>
        <p:txBody>
          <a:bodyPr>
            <a:normAutofit fontScale="90000"/>
          </a:bodyPr>
          <a:lstStyle/>
          <a:p>
            <a:pPr algn="r"/>
            <a:r>
              <a:rPr lang="ar-IQ" b="1" dirty="0" smtClean="0">
                <a:solidFill>
                  <a:srgbClr val="FF0000"/>
                </a:solidFill>
              </a:rPr>
              <a:t>سادسا : تحليل مهارة حل المشكلة : </a:t>
            </a:r>
            <a:r>
              <a:rPr lang="en-US" b="1" dirty="0" smtClean="0">
                <a:solidFill>
                  <a:srgbClr val="FF0000"/>
                </a:solidFill>
              </a:rPr>
              <a:t> ( Skill analysis)</a:t>
            </a:r>
            <a:r>
              <a:rPr lang="ar-IQ" b="1" dirty="0" smtClean="0"/>
              <a:t> </a:t>
            </a:r>
            <a:br>
              <a:rPr lang="ar-IQ" b="1" dirty="0" smtClean="0"/>
            </a:br>
            <a:r>
              <a:rPr lang="ar-IQ" b="1" dirty="0" smtClean="0"/>
              <a:t>يشير هذا المفهوم الى التحليل العلمي لتلك المهارة بجميع مكوناتها ، التي تؤدي الى الطريقة العلمية لتنفيذه بشكل سليم .</a:t>
            </a:r>
            <a:br>
              <a:rPr lang="ar-IQ" b="1" dirty="0" smtClean="0"/>
            </a:br>
            <a:r>
              <a:rPr lang="ar-IQ" b="1" dirty="0" smtClean="0"/>
              <a:t>هذا التحليل العلمي يؤدي الى تحديد اهداف محددة ، وتوفر ظروف مناسبة لتحقيق تلك الاهداف ، ويتطلب تحليل المهارة الى الالمام الكافي والواسع بطبيعة هذه المهارة ، المهمة المطلوب انجازها والعمل الاساسي الذي تفرعت من هذه المهمة .</a:t>
            </a:r>
            <a:endParaRPr lang="en-US" b="1" dirty="0"/>
          </a:p>
        </p:txBody>
      </p:sp>
    </p:spTree>
    <p:extLst>
      <p:ext uri="{BB962C8B-B14F-4D97-AF65-F5344CB8AC3E}">
        <p14:creationId xmlns:p14="http://schemas.microsoft.com/office/powerpoint/2010/main" val="40972117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60648"/>
            <a:ext cx="8784976" cy="6178698"/>
          </a:xfrm>
          <a:blipFill>
            <a:blip r:embed="rId2">
              <a:alphaModFix amt="36000"/>
            </a:blip>
            <a:stretch>
              <a:fillRect/>
            </a:stretch>
          </a:blipFill>
        </p:spPr>
        <p:style>
          <a:lnRef idx="1">
            <a:schemeClr val="accent6"/>
          </a:lnRef>
          <a:fillRef idx="2">
            <a:schemeClr val="accent6"/>
          </a:fillRef>
          <a:effectRef idx="1">
            <a:schemeClr val="accent6"/>
          </a:effectRef>
          <a:fontRef idx="minor">
            <a:schemeClr val="dk1"/>
          </a:fontRef>
        </p:style>
        <p:txBody>
          <a:bodyPr>
            <a:normAutofit fontScale="90000"/>
          </a:bodyPr>
          <a:lstStyle/>
          <a:p>
            <a:pPr algn="r"/>
            <a:r>
              <a:rPr lang="ar-IQ" sz="3600" b="1" dirty="0" smtClean="0"/>
              <a:t/>
            </a:r>
            <a:br>
              <a:rPr lang="ar-IQ" sz="3600" b="1" dirty="0" smtClean="0"/>
            </a:br>
            <a:r>
              <a:rPr lang="ar-IQ" sz="3600" b="1" dirty="0" smtClean="0">
                <a:solidFill>
                  <a:srgbClr val="FF0000"/>
                </a:solidFill>
              </a:rPr>
              <a:t>وقد ذكر ديوي في كتابة ( كيف نفكر ) تحليلا لهذه الخطوات وطرق السير فيها : </a:t>
            </a:r>
            <a:r>
              <a:rPr lang="ar-IQ" sz="3600" b="1" dirty="0" smtClean="0"/>
              <a:t/>
            </a:r>
            <a:br>
              <a:rPr lang="ar-IQ" sz="3600" b="1" dirty="0" smtClean="0"/>
            </a:br>
            <a:r>
              <a:rPr lang="ar-IQ" sz="2800" b="1" dirty="0" smtClean="0"/>
              <a:t>1- المشاهدة المقصودة : ويشترط فيها ان تكون مضبوطة / وشاملة / وان تحدث في ظروف واصول متعددة .</a:t>
            </a:r>
            <a:br>
              <a:rPr lang="ar-IQ" sz="2800" b="1" dirty="0" smtClean="0"/>
            </a:br>
            <a:r>
              <a:rPr lang="ar-IQ" sz="2800" b="1" dirty="0" smtClean="0"/>
              <a:t>2- التحليل والتوفيق : ويشترط فيها :</a:t>
            </a:r>
            <a:br>
              <a:rPr lang="ar-IQ" sz="2800" b="1" dirty="0" smtClean="0"/>
            </a:br>
            <a:r>
              <a:rPr lang="ar-IQ" sz="2800" b="1" dirty="0" smtClean="0"/>
              <a:t>أ- انتخاب العناصر الضرورية الرئيسية .</a:t>
            </a:r>
            <a:br>
              <a:rPr lang="ar-IQ" sz="2800" b="1" dirty="0" smtClean="0"/>
            </a:br>
            <a:r>
              <a:rPr lang="ar-IQ" sz="2800" b="1" dirty="0" smtClean="0"/>
              <a:t>ب- ملاحظة اوجه التشابه والاختلاف بين هذه العناصر .</a:t>
            </a:r>
            <a:br>
              <a:rPr lang="ar-IQ" sz="2800" b="1" dirty="0" smtClean="0"/>
            </a:br>
            <a:r>
              <a:rPr lang="ar-IQ" sz="2800" b="1" dirty="0" smtClean="0"/>
              <a:t>ج- ملاحظة الظواهر الشاذة التي تتطلب اهتماما خاصا .</a:t>
            </a:r>
            <a:br>
              <a:rPr lang="ar-IQ" sz="2800" b="1" dirty="0" smtClean="0"/>
            </a:br>
            <a:r>
              <a:rPr lang="ar-IQ" sz="2800" b="1" dirty="0" smtClean="0"/>
              <a:t>3- ما يذكره المتعلم فيما لديه من خبرات سابقة ترتبط بالموضوع ويقتضي ان تكون الخبرة واسعة وغنية .</a:t>
            </a:r>
            <a:br>
              <a:rPr lang="ar-IQ" sz="2800" b="1" dirty="0" smtClean="0"/>
            </a:br>
            <a:r>
              <a:rPr lang="ar-IQ" sz="2800" b="1" dirty="0" smtClean="0"/>
              <a:t>4- صياغة الفروض التي يمكن الوصول اليها .</a:t>
            </a:r>
            <a:br>
              <a:rPr lang="ar-IQ" sz="2800" b="1" dirty="0" smtClean="0"/>
            </a:br>
            <a:r>
              <a:rPr lang="ar-IQ" sz="2800" b="1" dirty="0" smtClean="0"/>
              <a:t>5- تحقيق هذه الفروض بالتجريب والاختبار المستمر .</a:t>
            </a:r>
            <a:br>
              <a:rPr lang="ar-IQ" sz="2800" b="1" dirty="0" smtClean="0"/>
            </a:br>
            <a:r>
              <a:rPr lang="ar-IQ" sz="2800" b="1" dirty="0" smtClean="0"/>
              <a:t>6- الاستدلال بالمعلومات التي لها علاقة بالمشكلة .</a:t>
            </a:r>
            <a:br>
              <a:rPr lang="ar-IQ" sz="2800" b="1" dirty="0" smtClean="0"/>
            </a:br>
            <a:r>
              <a:rPr lang="ar-IQ" sz="2800" b="1" dirty="0" smtClean="0"/>
              <a:t>7- الحكم والتعميم ، وينص ذلك ان تخلو هذه التعميمات من عناصر التجهيز .</a:t>
            </a:r>
            <a:r>
              <a:rPr lang="ar-IQ" dirty="0" smtClean="0"/>
              <a:t/>
            </a:r>
            <a:br>
              <a:rPr lang="ar-IQ" dirty="0" smtClean="0"/>
            </a:br>
            <a:endParaRPr lang="en-US" dirty="0"/>
          </a:p>
        </p:txBody>
      </p:sp>
    </p:spTree>
    <p:extLst>
      <p:ext uri="{BB962C8B-B14F-4D97-AF65-F5344CB8AC3E}">
        <p14:creationId xmlns:p14="http://schemas.microsoft.com/office/powerpoint/2010/main" val="7577583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842095729"/>
              </p:ext>
            </p:extLst>
          </p:nvPr>
        </p:nvGraphicFramePr>
        <p:xfrm>
          <a:off x="179513" y="260649"/>
          <a:ext cx="8640960" cy="6428405"/>
        </p:xfrm>
        <a:graphic>
          <a:graphicData uri="http://schemas.openxmlformats.org/drawingml/2006/table">
            <a:tbl>
              <a:tblPr firstRow="1" bandRow="1">
                <a:tableStyleId>{5C22544A-7EE6-4342-B048-85BDC9FD1C3A}</a:tableStyleId>
              </a:tblPr>
              <a:tblGrid>
                <a:gridCol w="3979665"/>
                <a:gridCol w="4214349"/>
                <a:gridCol w="446946"/>
              </a:tblGrid>
              <a:tr h="424671">
                <a:tc>
                  <a:txBody>
                    <a:bodyPr/>
                    <a:lstStyle/>
                    <a:p>
                      <a:r>
                        <a:rPr lang="ar-IQ" b="1" dirty="0" smtClean="0"/>
                        <a:t>تصميم التدريس  </a:t>
                      </a:r>
                      <a:r>
                        <a:rPr lang="en-US" b="1" dirty="0" smtClean="0"/>
                        <a:t>( Design Teaching ) </a:t>
                      </a:r>
                      <a:endParaRPr lang="en-US" b="1" dirty="0"/>
                    </a:p>
                  </a:txBody>
                  <a:tcPr>
                    <a:blipFill>
                      <a:blip r:embed="rId2">
                        <a:alphaModFix amt="36000"/>
                      </a:blip>
                      <a:stretch>
                        <a:fillRect/>
                      </a:stretch>
                    </a:blipFill>
                  </a:tcPr>
                </a:tc>
                <a:tc>
                  <a:txBody>
                    <a:bodyPr/>
                    <a:lstStyle/>
                    <a:p>
                      <a:r>
                        <a:rPr lang="ar-IQ" b="1" dirty="0" smtClean="0"/>
                        <a:t>تصميم تعليمي </a:t>
                      </a:r>
                      <a:r>
                        <a:rPr lang="en-US" b="1" dirty="0" smtClean="0"/>
                        <a:t>( Instruction Design )</a:t>
                      </a:r>
                      <a:endParaRPr lang="en-US" b="1" dirty="0"/>
                    </a:p>
                  </a:txBody>
                  <a:tcPr>
                    <a:blipFill>
                      <a:blip r:embed="rId2">
                        <a:alphaModFix amt="36000"/>
                      </a:blip>
                      <a:stretch>
                        <a:fillRect/>
                      </a:stretch>
                    </a:blipFill>
                  </a:tcPr>
                </a:tc>
                <a:tc>
                  <a:txBody>
                    <a:bodyPr/>
                    <a:lstStyle/>
                    <a:p>
                      <a:r>
                        <a:rPr lang="ar-IQ" b="1" dirty="0" smtClean="0"/>
                        <a:t>ت </a:t>
                      </a:r>
                      <a:endParaRPr lang="en-US" b="1" dirty="0"/>
                    </a:p>
                  </a:txBody>
                  <a:tcPr>
                    <a:blipFill>
                      <a:blip r:embed="rId2">
                        <a:alphaModFix amt="36000"/>
                      </a:blip>
                      <a:stretch>
                        <a:fillRect/>
                      </a:stretch>
                    </a:blipFill>
                  </a:tcPr>
                </a:tc>
              </a:tr>
              <a:tr h="620387">
                <a:tc>
                  <a:txBody>
                    <a:bodyPr/>
                    <a:lstStyle/>
                    <a:p>
                      <a:r>
                        <a:rPr lang="ar-IQ" b="1" dirty="0" smtClean="0"/>
                        <a:t>نظام جزئ ، من نظام التعليم </a:t>
                      </a:r>
                      <a:endParaRPr lang="en-US" b="1" dirty="0"/>
                    </a:p>
                  </a:txBody>
                  <a:tcPr>
                    <a:blipFill>
                      <a:blip r:embed="rId2">
                        <a:alphaModFix amt="36000"/>
                      </a:blip>
                      <a:stretch>
                        <a:fillRect/>
                      </a:stretch>
                    </a:blipFill>
                  </a:tcPr>
                </a:tc>
                <a:tc>
                  <a:txBody>
                    <a:bodyPr/>
                    <a:lstStyle/>
                    <a:p>
                      <a:r>
                        <a:rPr lang="ar-IQ" b="1" dirty="0" smtClean="0"/>
                        <a:t>نظام شامل يحتوي تدريب</a:t>
                      </a:r>
                      <a:r>
                        <a:rPr lang="ar-IQ" b="1" baseline="0" dirty="0" smtClean="0"/>
                        <a:t> وتعليم وتعلم </a:t>
                      </a:r>
                      <a:endParaRPr lang="en-US" b="1" dirty="0"/>
                    </a:p>
                  </a:txBody>
                  <a:tcPr>
                    <a:blipFill>
                      <a:blip r:embed="rId2">
                        <a:alphaModFix amt="36000"/>
                      </a:blip>
                      <a:stretch>
                        <a:fillRect/>
                      </a:stretch>
                    </a:blipFill>
                  </a:tcPr>
                </a:tc>
                <a:tc>
                  <a:txBody>
                    <a:bodyPr/>
                    <a:lstStyle/>
                    <a:p>
                      <a:r>
                        <a:rPr lang="ar-IQ" b="1" baseline="0" dirty="0" smtClean="0"/>
                        <a:t> 1-</a:t>
                      </a:r>
                      <a:endParaRPr lang="en-US" b="1" dirty="0"/>
                    </a:p>
                  </a:txBody>
                  <a:tcPr>
                    <a:blipFill>
                      <a:blip r:embed="rId2">
                        <a:alphaModFix amt="36000"/>
                      </a:blip>
                      <a:stretch>
                        <a:fillRect/>
                      </a:stretch>
                    </a:blipFill>
                  </a:tcPr>
                </a:tc>
              </a:tr>
              <a:tr h="424671">
                <a:tc>
                  <a:txBody>
                    <a:bodyPr/>
                    <a:lstStyle/>
                    <a:p>
                      <a:r>
                        <a:rPr lang="ar-IQ" b="1" dirty="0" smtClean="0"/>
                        <a:t>- عمل فردي .</a:t>
                      </a:r>
                      <a:endParaRPr lang="en-US" b="1" dirty="0"/>
                    </a:p>
                  </a:txBody>
                  <a:tcPr>
                    <a:blipFill>
                      <a:blip r:embed="rId2">
                        <a:alphaModFix amt="36000"/>
                      </a:blip>
                      <a:stretch>
                        <a:fillRect/>
                      </a:stretch>
                    </a:blipFill>
                  </a:tcPr>
                </a:tc>
                <a:tc>
                  <a:txBody>
                    <a:bodyPr/>
                    <a:lstStyle/>
                    <a:p>
                      <a:r>
                        <a:rPr lang="ar-IQ" b="1" dirty="0" smtClean="0"/>
                        <a:t>عمل جماعي تعاوني</a:t>
                      </a:r>
                      <a:r>
                        <a:rPr lang="ar-IQ" b="1" baseline="0" dirty="0" smtClean="0"/>
                        <a:t> متكامل .</a:t>
                      </a:r>
                      <a:endParaRPr lang="en-US" b="1" dirty="0"/>
                    </a:p>
                  </a:txBody>
                  <a:tcPr>
                    <a:blipFill>
                      <a:blip r:embed="rId2">
                        <a:alphaModFix amt="36000"/>
                      </a:blip>
                      <a:stretch>
                        <a:fillRect/>
                      </a:stretch>
                    </a:blipFill>
                  </a:tcPr>
                </a:tc>
                <a:tc>
                  <a:txBody>
                    <a:bodyPr/>
                    <a:lstStyle/>
                    <a:p>
                      <a:r>
                        <a:rPr lang="ar-IQ" b="1" dirty="0" smtClean="0"/>
                        <a:t>2- </a:t>
                      </a:r>
                      <a:endParaRPr lang="en-US" b="1" dirty="0"/>
                    </a:p>
                  </a:txBody>
                  <a:tcPr>
                    <a:blipFill>
                      <a:blip r:embed="rId2">
                        <a:alphaModFix amt="36000"/>
                      </a:blip>
                      <a:stretch>
                        <a:fillRect/>
                      </a:stretch>
                    </a:blipFill>
                  </a:tcPr>
                </a:tc>
              </a:tr>
              <a:tr h="418854">
                <a:tc>
                  <a:txBody>
                    <a:bodyPr/>
                    <a:lstStyle/>
                    <a:p>
                      <a:r>
                        <a:rPr lang="ar-IQ" b="1" dirty="0" smtClean="0"/>
                        <a:t>- يرتبط بالحصة الدراسية .</a:t>
                      </a:r>
                      <a:endParaRPr lang="en-US" b="1" dirty="0"/>
                    </a:p>
                  </a:txBody>
                  <a:tcPr>
                    <a:blipFill>
                      <a:blip r:embed="rId2">
                        <a:alphaModFix amt="36000"/>
                      </a:blip>
                      <a:stretch>
                        <a:fillRect/>
                      </a:stretch>
                    </a:blipFill>
                  </a:tcPr>
                </a:tc>
                <a:tc>
                  <a:txBody>
                    <a:bodyPr/>
                    <a:lstStyle/>
                    <a:p>
                      <a:r>
                        <a:rPr lang="ar-IQ" b="1" dirty="0" smtClean="0"/>
                        <a:t>يرتبط بالمادة التعليمية </a:t>
                      </a:r>
                      <a:endParaRPr lang="en-US" b="1" dirty="0"/>
                    </a:p>
                  </a:txBody>
                  <a:tcPr>
                    <a:blipFill>
                      <a:blip r:embed="rId2">
                        <a:alphaModFix amt="36000"/>
                      </a:blip>
                      <a:stretch>
                        <a:fillRect/>
                      </a:stretch>
                    </a:blipFill>
                  </a:tcPr>
                </a:tc>
                <a:tc>
                  <a:txBody>
                    <a:bodyPr/>
                    <a:lstStyle/>
                    <a:p>
                      <a:r>
                        <a:rPr lang="ar-IQ" b="1" dirty="0" smtClean="0"/>
                        <a:t>3- </a:t>
                      </a:r>
                      <a:endParaRPr lang="en-US" b="1" dirty="0"/>
                    </a:p>
                  </a:txBody>
                  <a:tcPr>
                    <a:blipFill>
                      <a:blip r:embed="rId2">
                        <a:alphaModFix amt="36000"/>
                      </a:blip>
                      <a:stretch>
                        <a:fillRect/>
                      </a:stretch>
                    </a:blipFill>
                  </a:tcPr>
                </a:tc>
              </a:tr>
              <a:tr h="424671">
                <a:tc>
                  <a:txBody>
                    <a:bodyPr/>
                    <a:lstStyle/>
                    <a:p>
                      <a:r>
                        <a:rPr lang="ar-IQ" b="1" dirty="0" smtClean="0"/>
                        <a:t>- اهداف سلوكية</a:t>
                      </a:r>
                      <a:r>
                        <a:rPr lang="ar-IQ" b="1" baseline="0" dirty="0" smtClean="0"/>
                        <a:t> </a:t>
                      </a:r>
                      <a:r>
                        <a:rPr lang="ar-IQ" b="1" dirty="0" smtClean="0"/>
                        <a:t>محددة تتحقق خلال حصة </a:t>
                      </a:r>
                      <a:endParaRPr lang="en-US" b="1" dirty="0"/>
                    </a:p>
                  </a:txBody>
                  <a:tcPr>
                    <a:blipFill>
                      <a:blip r:embed="rId2">
                        <a:alphaModFix amt="36000"/>
                      </a:blip>
                      <a:stretch>
                        <a:fillRect/>
                      </a:stretch>
                    </a:blipFill>
                  </a:tcPr>
                </a:tc>
                <a:tc>
                  <a:txBody>
                    <a:bodyPr/>
                    <a:lstStyle/>
                    <a:p>
                      <a:r>
                        <a:rPr lang="ar-IQ" b="1" dirty="0" smtClean="0"/>
                        <a:t>اهداف عامة ترتبط بالمقرر الدراسي .</a:t>
                      </a:r>
                      <a:endParaRPr lang="en-US" b="1" dirty="0"/>
                    </a:p>
                  </a:txBody>
                  <a:tcPr>
                    <a:blipFill>
                      <a:blip r:embed="rId2">
                        <a:alphaModFix amt="36000"/>
                      </a:blip>
                      <a:stretch>
                        <a:fillRect/>
                      </a:stretch>
                    </a:blipFill>
                  </a:tcPr>
                </a:tc>
                <a:tc>
                  <a:txBody>
                    <a:bodyPr/>
                    <a:lstStyle/>
                    <a:p>
                      <a:r>
                        <a:rPr lang="ar-IQ" b="1" dirty="0" smtClean="0"/>
                        <a:t>4- </a:t>
                      </a:r>
                      <a:endParaRPr lang="en-US" b="1" dirty="0"/>
                    </a:p>
                  </a:txBody>
                  <a:tcPr>
                    <a:blipFill>
                      <a:blip r:embed="rId2">
                        <a:alphaModFix amt="36000"/>
                      </a:blip>
                      <a:stretch>
                        <a:fillRect/>
                      </a:stretch>
                    </a:blipFill>
                  </a:tcPr>
                </a:tc>
              </a:tr>
              <a:tr h="732994">
                <a:tc>
                  <a:txBody>
                    <a:bodyPr/>
                    <a:lstStyle/>
                    <a:p>
                      <a:r>
                        <a:rPr lang="ar-IQ" b="1" dirty="0" smtClean="0"/>
                        <a:t>- يتم توفير البيئة التعليمية من قبل</a:t>
                      </a:r>
                      <a:r>
                        <a:rPr lang="ar-IQ" b="1" baseline="0" dirty="0" smtClean="0"/>
                        <a:t> المعلم وكذلك تنظيم المحتوى التعليمي بعد تحليه .</a:t>
                      </a:r>
                      <a:endParaRPr lang="en-US" b="1" dirty="0"/>
                    </a:p>
                  </a:txBody>
                  <a:tcPr>
                    <a:blipFill>
                      <a:blip r:embed="rId2">
                        <a:alphaModFix amt="36000"/>
                      </a:blip>
                      <a:stretch>
                        <a:fillRect/>
                      </a:stretch>
                    </a:blipFill>
                  </a:tcPr>
                </a:tc>
                <a:tc>
                  <a:txBody>
                    <a:bodyPr/>
                    <a:lstStyle/>
                    <a:p>
                      <a:r>
                        <a:rPr lang="ar-IQ" b="1" dirty="0" smtClean="0"/>
                        <a:t>يتم الاختيار المحتوى وتنظيمه من قبل الجماعة </a:t>
                      </a:r>
                      <a:endParaRPr lang="en-US" b="1" dirty="0"/>
                    </a:p>
                  </a:txBody>
                  <a:tcPr>
                    <a:blipFill>
                      <a:blip r:embed="rId2">
                        <a:alphaModFix amt="36000"/>
                      </a:blip>
                      <a:stretch>
                        <a:fillRect/>
                      </a:stretch>
                    </a:blipFill>
                  </a:tcPr>
                </a:tc>
                <a:tc>
                  <a:txBody>
                    <a:bodyPr/>
                    <a:lstStyle/>
                    <a:p>
                      <a:r>
                        <a:rPr lang="ar-IQ" b="1" dirty="0" smtClean="0"/>
                        <a:t>5-  </a:t>
                      </a:r>
                      <a:endParaRPr lang="en-US" b="1" dirty="0"/>
                    </a:p>
                  </a:txBody>
                  <a:tcPr>
                    <a:blipFill>
                      <a:blip r:embed="rId2">
                        <a:alphaModFix amt="36000"/>
                      </a:blip>
                      <a:stretch>
                        <a:fillRect/>
                      </a:stretch>
                    </a:blipFill>
                  </a:tcPr>
                </a:tc>
              </a:tr>
              <a:tr h="424671">
                <a:tc>
                  <a:txBody>
                    <a:bodyPr/>
                    <a:lstStyle/>
                    <a:p>
                      <a:r>
                        <a:rPr lang="ar-IQ" b="1" dirty="0" smtClean="0"/>
                        <a:t>بناء مواقف تعليمية وانشطة تعليمية .</a:t>
                      </a:r>
                      <a:endParaRPr lang="en-US" b="1" dirty="0"/>
                    </a:p>
                  </a:txBody>
                  <a:tcPr>
                    <a:blipFill>
                      <a:blip r:embed="rId2">
                        <a:alphaModFix amt="36000"/>
                      </a:blip>
                      <a:stretch>
                        <a:fillRect/>
                      </a:stretch>
                    </a:blipFill>
                  </a:tcPr>
                </a:tc>
                <a:tc>
                  <a:txBody>
                    <a:bodyPr/>
                    <a:lstStyle/>
                    <a:p>
                      <a:r>
                        <a:rPr lang="ar-IQ" b="1" dirty="0" smtClean="0"/>
                        <a:t>اخيار وسائل تعليميه مختلفة ، طرائق ، دليل المعلم </a:t>
                      </a:r>
                      <a:endParaRPr lang="en-US" b="1" dirty="0"/>
                    </a:p>
                  </a:txBody>
                  <a:tcPr>
                    <a:blipFill>
                      <a:blip r:embed="rId2">
                        <a:alphaModFix amt="36000"/>
                      </a:blip>
                      <a:stretch>
                        <a:fillRect/>
                      </a:stretch>
                    </a:blipFill>
                  </a:tcPr>
                </a:tc>
                <a:tc>
                  <a:txBody>
                    <a:bodyPr/>
                    <a:lstStyle/>
                    <a:p>
                      <a:r>
                        <a:rPr lang="ar-IQ" b="1" dirty="0" smtClean="0"/>
                        <a:t>6- </a:t>
                      </a:r>
                      <a:endParaRPr lang="en-US" b="1" dirty="0"/>
                    </a:p>
                  </a:txBody>
                  <a:tcPr>
                    <a:blipFill>
                      <a:blip r:embed="rId2">
                        <a:alphaModFix amt="36000"/>
                      </a:blip>
                      <a:stretch>
                        <a:fillRect/>
                      </a:stretch>
                    </a:blipFill>
                  </a:tcPr>
                </a:tc>
              </a:tr>
              <a:tr h="732994">
                <a:tc>
                  <a:txBody>
                    <a:bodyPr/>
                    <a:lstStyle/>
                    <a:p>
                      <a:r>
                        <a:rPr lang="ar-IQ" b="1" dirty="0" smtClean="0"/>
                        <a:t>- تقويم لمدى تحقيق الاهداف السلوكية لدى الطلبة .</a:t>
                      </a:r>
                      <a:endParaRPr lang="en-US" b="1" dirty="0"/>
                    </a:p>
                  </a:txBody>
                  <a:tcPr>
                    <a:blipFill>
                      <a:blip r:embed="rId2">
                        <a:alphaModFix amt="36000"/>
                      </a:blip>
                      <a:stretch>
                        <a:fillRect/>
                      </a:stretch>
                    </a:blipFill>
                  </a:tcPr>
                </a:tc>
                <a:tc>
                  <a:txBody>
                    <a:bodyPr/>
                    <a:lstStyle/>
                    <a:p>
                      <a:r>
                        <a:rPr lang="ar-IQ" b="1" dirty="0" smtClean="0"/>
                        <a:t>تقويم تكويني ، ختامي ، اذ لا تطوير</a:t>
                      </a:r>
                      <a:r>
                        <a:rPr lang="ar-IQ" b="1" baseline="0" dirty="0" smtClean="0"/>
                        <a:t> من دون تقويم .</a:t>
                      </a:r>
                      <a:endParaRPr lang="en-US" b="1" dirty="0"/>
                    </a:p>
                  </a:txBody>
                  <a:tcPr>
                    <a:blipFill>
                      <a:blip r:embed="rId2">
                        <a:alphaModFix amt="36000"/>
                      </a:blip>
                      <a:stretch>
                        <a:fillRect/>
                      </a:stretch>
                    </a:blipFill>
                  </a:tcPr>
                </a:tc>
                <a:tc>
                  <a:txBody>
                    <a:bodyPr/>
                    <a:lstStyle/>
                    <a:p>
                      <a:r>
                        <a:rPr lang="ar-IQ" b="1" dirty="0" smtClean="0"/>
                        <a:t>7- </a:t>
                      </a:r>
                      <a:endParaRPr lang="en-US" b="1" dirty="0"/>
                    </a:p>
                  </a:txBody>
                  <a:tcPr>
                    <a:blipFill>
                      <a:blip r:embed="rId2">
                        <a:alphaModFix amt="36000"/>
                      </a:blip>
                      <a:stretch>
                        <a:fillRect/>
                      </a:stretch>
                    </a:blipFill>
                  </a:tcPr>
                </a:tc>
              </a:tr>
              <a:tr h="1047134">
                <a:tc>
                  <a:txBody>
                    <a:bodyPr/>
                    <a:lstStyle/>
                    <a:p>
                      <a:r>
                        <a:rPr lang="ar-IQ" b="1" dirty="0" smtClean="0"/>
                        <a:t>- لا يتم </a:t>
                      </a:r>
                      <a:r>
                        <a:rPr lang="ar-IQ" b="1" dirty="0" err="1" smtClean="0"/>
                        <a:t>تجريبة</a:t>
                      </a:r>
                      <a:r>
                        <a:rPr lang="ar-IQ" b="1" baseline="0" dirty="0" smtClean="0"/>
                        <a:t> غالبا وانما نحصل على تغذية راجعة من خلال التنفيذ والمعلم هو الذي يختار استراتيجية التنفيذ المناسبة .</a:t>
                      </a:r>
                      <a:endParaRPr lang="en-US" b="1" dirty="0"/>
                    </a:p>
                  </a:txBody>
                  <a:tcPr>
                    <a:blipFill>
                      <a:blip r:embed="rId2">
                        <a:alphaModFix amt="36000"/>
                      </a:blip>
                      <a:stretch>
                        <a:fillRect/>
                      </a:stretch>
                    </a:blipFill>
                  </a:tcPr>
                </a:tc>
                <a:tc>
                  <a:txBody>
                    <a:bodyPr/>
                    <a:lstStyle/>
                    <a:p>
                      <a:r>
                        <a:rPr lang="ar-IQ" b="1" dirty="0" smtClean="0"/>
                        <a:t>يتم</a:t>
                      </a:r>
                      <a:r>
                        <a:rPr lang="ar-IQ" b="1" baseline="0" dirty="0" smtClean="0"/>
                        <a:t> تجريب المحتوى على الطلبة </a:t>
                      </a:r>
                      <a:endParaRPr lang="en-US" b="1" dirty="0"/>
                    </a:p>
                  </a:txBody>
                  <a:tcPr>
                    <a:blipFill>
                      <a:blip r:embed="rId2">
                        <a:alphaModFix amt="36000"/>
                      </a:blip>
                      <a:stretch>
                        <a:fillRect/>
                      </a:stretch>
                    </a:blipFill>
                  </a:tcPr>
                </a:tc>
                <a:tc>
                  <a:txBody>
                    <a:bodyPr/>
                    <a:lstStyle/>
                    <a:p>
                      <a:r>
                        <a:rPr lang="ar-IQ" b="1" dirty="0" smtClean="0"/>
                        <a:t>8- </a:t>
                      </a:r>
                      <a:endParaRPr lang="en-US" b="1" dirty="0"/>
                    </a:p>
                  </a:txBody>
                  <a:tcPr>
                    <a:blipFill>
                      <a:blip r:embed="rId2">
                        <a:alphaModFix amt="36000"/>
                      </a:blip>
                      <a:stretch>
                        <a:fillRect/>
                      </a:stretch>
                    </a:blipFill>
                  </a:tcPr>
                </a:tc>
              </a:tr>
              <a:tr h="732994">
                <a:tc>
                  <a:txBody>
                    <a:bodyPr/>
                    <a:lstStyle/>
                    <a:p>
                      <a:r>
                        <a:rPr lang="ar-IQ" b="1" dirty="0" smtClean="0"/>
                        <a:t>يتماشى مع ما جاءت به النظرية المصغرة التصميم على مستوى الموسع ( </a:t>
                      </a:r>
                      <a:r>
                        <a:rPr lang="ar-IQ" b="1" dirty="0" err="1" smtClean="0"/>
                        <a:t>ميرل</a:t>
                      </a:r>
                      <a:r>
                        <a:rPr lang="ar-IQ" b="1" dirty="0" smtClean="0"/>
                        <a:t> )</a:t>
                      </a:r>
                      <a:endParaRPr lang="en-US" b="1" dirty="0"/>
                    </a:p>
                  </a:txBody>
                  <a:tcPr>
                    <a:blipFill>
                      <a:blip r:embed="rId2">
                        <a:alphaModFix amt="36000"/>
                      </a:blip>
                      <a:stretch>
                        <a:fillRect/>
                      </a:stretch>
                    </a:blipFill>
                  </a:tcPr>
                </a:tc>
                <a:tc>
                  <a:txBody>
                    <a:bodyPr/>
                    <a:lstStyle/>
                    <a:p>
                      <a:r>
                        <a:rPr lang="ar-IQ" b="1" dirty="0" smtClean="0"/>
                        <a:t>يتماشى مع ما جاء ت به</a:t>
                      </a:r>
                      <a:r>
                        <a:rPr lang="ar-IQ" b="1" baseline="0" dirty="0" smtClean="0"/>
                        <a:t> النظرية التوسعية ( </a:t>
                      </a:r>
                      <a:r>
                        <a:rPr lang="ar-IQ" b="1" baseline="0" dirty="0" err="1" smtClean="0"/>
                        <a:t>ريجلوف</a:t>
                      </a:r>
                      <a:r>
                        <a:rPr lang="ar-IQ" b="1" baseline="0" dirty="0" smtClean="0"/>
                        <a:t> )</a:t>
                      </a:r>
                      <a:endParaRPr lang="en-US" b="1" dirty="0"/>
                    </a:p>
                  </a:txBody>
                  <a:tcPr>
                    <a:blipFill>
                      <a:blip r:embed="rId2">
                        <a:alphaModFix amt="36000"/>
                      </a:blip>
                      <a:stretch>
                        <a:fillRect/>
                      </a:stretch>
                    </a:blipFill>
                  </a:tcPr>
                </a:tc>
                <a:tc>
                  <a:txBody>
                    <a:bodyPr/>
                    <a:lstStyle/>
                    <a:p>
                      <a:r>
                        <a:rPr lang="ar-IQ" b="1" dirty="0" smtClean="0"/>
                        <a:t>9- </a:t>
                      </a:r>
                      <a:endParaRPr lang="en-US" b="1" dirty="0"/>
                    </a:p>
                  </a:txBody>
                  <a:tcPr>
                    <a:blipFill>
                      <a:blip r:embed="rId2">
                        <a:alphaModFix amt="36000"/>
                      </a:blip>
                      <a:stretch>
                        <a:fillRect/>
                      </a:stretch>
                    </a:blipFill>
                  </a:tcPr>
                </a:tc>
              </a:tr>
              <a:tr h="424671">
                <a:tc>
                  <a:txBody>
                    <a:bodyPr/>
                    <a:lstStyle/>
                    <a:p>
                      <a:endParaRPr lang="en-US"/>
                    </a:p>
                  </a:txBody>
                  <a:tcPr>
                    <a:blipFill>
                      <a:blip r:embed="rId2">
                        <a:alphaModFix amt="36000"/>
                      </a:blip>
                      <a:stretch>
                        <a:fillRect/>
                      </a:stretch>
                    </a:blipFill>
                  </a:tcPr>
                </a:tc>
                <a:tc>
                  <a:txBody>
                    <a:bodyPr/>
                    <a:lstStyle/>
                    <a:p>
                      <a:endParaRPr lang="en-US" dirty="0"/>
                    </a:p>
                  </a:txBody>
                  <a:tcPr>
                    <a:blipFill>
                      <a:blip r:embed="rId2">
                        <a:alphaModFix amt="36000"/>
                      </a:blip>
                      <a:stretch>
                        <a:fillRect/>
                      </a:stretch>
                    </a:blipFill>
                  </a:tcPr>
                </a:tc>
                <a:tc>
                  <a:txBody>
                    <a:bodyPr/>
                    <a:lstStyle/>
                    <a:p>
                      <a:endParaRPr lang="en-US" dirty="0"/>
                    </a:p>
                  </a:txBody>
                  <a:tcPr>
                    <a:blipFill>
                      <a:blip r:embed="rId2">
                        <a:alphaModFix amt="36000"/>
                      </a:blip>
                      <a:stretch>
                        <a:fillRect/>
                      </a:stretch>
                    </a:blipFill>
                  </a:tcPr>
                </a:tc>
              </a:tr>
            </a:tbl>
          </a:graphicData>
        </a:graphic>
      </p:graphicFrame>
    </p:spTree>
    <p:extLst>
      <p:ext uri="{BB962C8B-B14F-4D97-AF65-F5344CB8AC3E}">
        <p14:creationId xmlns:p14="http://schemas.microsoft.com/office/powerpoint/2010/main" val="27941753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784976" cy="6709016"/>
          </a:xfrm>
          <a:prstGeom prst="rect">
            <a:avLst/>
          </a:prstGeom>
          <a:blipFill>
            <a:blip r:embed="rId2">
              <a:alphaModFix amt="36000"/>
            </a:blip>
            <a:stretch>
              <a:fillRect/>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pPr marL="342900" lvl="0" indent="-342900">
              <a:lnSpc>
                <a:spcPct val="115000"/>
              </a:lnSpc>
              <a:spcAft>
                <a:spcPts val="1000"/>
              </a:spcAft>
              <a:buSzPts val="1000"/>
              <a:buFont typeface="Symbol"/>
              <a:buChar char=""/>
              <a:tabLst>
                <a:tab pos="457200" algn="l"/>
              </a:tabLst>
            </a:pPr>
            <a:r>
              <a:rPr lang="ar-IQ" sz="1600" b="1" dirty="0" smtClean="0">
                <a:solidFill>
                  <a:srgbClr val="000000"/>
                </a:solidFill>
                <a:latin typeface="Cairo"/>
                <a:ea typeface="Times New Roman"/>
                <a:cs typeface="Times New Roman"/>
              </a:rPr>
              <a:t>- بعض نماذج التصميم التعليمي :</a:t>
            </a:r>
          </a:p>
          <a:p>
            <a:pPr lvl="0">
              <a:lnSpc>
                <a:spcPct val="115000"/>
              </a:lnSpc>
              <a:spcAft>
                <a:spcPts val="1000"/>
              </a:spcAft>
              <a:buSzPts val="1000"/>
              <a:tabLst>
                <a:tab pos="457200" algn="l"/>
              </a:tabLst>
            </a:pPr>
            <a:r>
              <a:rPr lang="ar-IQ" sz="1600" b="1" dirty="0" smtClean="0">
                <a:solidFill>
                  <a:srgbClr val="000000"/>
                </a:solidFill>
                <a:latin typeface="Cairo"/>
                <a:ea typeface="Times New Roman"/>
                <a:cs typeface="Times New Roman"/>
              </a:rPr>
              <a:t>1-  </a:t>
            </a:r>
            <a:r>
              <a:rPr lang="ar-SA" sz="1600" b="1" dirty="0" smtClean="0">
                <a:solidFill>
                  <a:srgbClr val="000000"/>
                </a:solidFill>
                <a:latin typeface="Cairo"/>
                <a:ea typeface="Times New Roman"/>
                <a:cs typeface="Times New Roman"/>
              </a:rPr>
              <a:t>نموذج </a:t>
            </a:r>
            <a:r>
              <a:rPr lang="ar-SA" sz="1600" b="1" dirty="0" err="1" smtClean="0">
                <a:solidFill>
                  <a:srgbClr val="000000"/>
                </a:solidFill>
                <a:latin typeface="Cairo"/>
                <a:ea typeface="Times New Roman"/>
                <a:cs typeface="Times New Roman"/>
              </a:rPr>
              <a:t>روميوفسكي</a:t>
            </a:r>
            <a:endParaRPr lang="ar-IQ" sz="1600" b="1" dirty="0" smtClean="0">
              <a:solidFill>
                <a:srgbClr val="000000"/>
              </a:solidFill>
              <a:latin typeface="Cairo"/>
              <a:ea typeface="Times New Roman"/>
              <a:cs typeface="Times New Roman"/>
            </a:endParaRPr>
          </a:p>
          <a:p>
            <a:pPr lvl="0">
              <a:lnSpc>
                <a:spcPct val="115000"/>
              </a:lnSpc>
              <a:spcAft>
                <a:spcPts val="1000"/>
              </a:spcAft>
              <a:buSzPts val="1000"/>
              <a:tabLst>
                <a:tab pos="457200" algn="l"/>
              </a:tabLst>
            </a:pPr>
            <a:r>
              <a:rPr lang="ar-IQ" sz="1600" b="1" dirty="0" smtClean="0">
                <a:solidFill>
                  <a:srgbClr val="000000"/>
                </a:solidFill>
                <a:latin typeface="Cairo"/>
                <a:ea typeface="Times New Roman"/>
                <a:cs typeface="Times New Roman"/>
              </a:rPr>
              <a:t>2- </a:t>
            </a:r>
            <a:r>
              <a:rPr lang="ar-SA" sz="1600" b="1" dirty="0" smtClean="0">
                <a:solidFill>
                  <a:srgbClr val="000000"/>
                </a:solidFill>
                <a:latin typeface="Cairo"/>
                <a:ea typeface="Times New Roman"/>
                <a:cs typeface="Times New Roman"/>
              </a:rPr>
              <a:t>نموذج لوغان</a:t>
            </a:r>
            <a:r>
              <a:rPr lang="ar-SA" sz="1600" b="1" dirty="0" smtClean="0">
                <a:solidFill>
                  <a:srgbClr val="000000"/>
                </a:solidFill>
                <a:ea typeface="Times New Roman"/>
                <a:cs typeface="Cairo"/>
              </a:rPr>
              <a:t> </a:t>
            </a:r>
            <a:endParaRPr lang="ar-IQ" sz="1600" b="1" dirty="0" smtClean="0">
              <a:solidFill>
                <a:srgbClr val="000000"/>
              </a:solidFill>
              <a:ea typeface="Times New Roman"/>
              <a:cs typeface="Cairo"/>
            </a:endParaRPr>
          </a:p>
          <a:p>
            <a:pPr>
              <a:lnSpc>
                <a:spcPct val="115000"/>
              </a:lnSpc>
              <a:spcAft>
                <a:spcPts val="1875"/>
              </a:spcAft>
            </a:pPr>
            <a:r>
              <a:rPr lang="ar-IQ" sz="1600" b="1" dirty="0" smtClean="0">
                <a:solidFill>
                  <a:srgbClr val="000000"/>
                </a:solidFill>
                <a:latin typeface="Cairo"/>
                <a:ea typeface="Times New Roman"/>
                <a:cs typeface="Times New Roman"/>
              </a:rPr>
              <a:t>3- </a:t>
            </a:r>
            <a:r>
              <a:rPr lang="ar-SA" sz="1600" b="1" dirty="0" smtClean="0">
                <a:solidFill>
                  <a:srgbClr val="000000"/>
                </a:solidFill>
                <a:latin typeface="Cairo"/>
                <a:ea typeface="Times New Roman"/>
                <a:cs typeface="Times New Roman"/>
              </a:rPr>
              <a:t>نموذج </a:t>
            </a:r>
            <a:r>
              <a:rPr lang="ar-SA" sz="1600" b="1" dirty="0">
                <a:solidFill>
                  <a:srgbClr val="000000"/>
                </a:solidFill>
                <a:latin typeface="Cairo"/>
                <a:ea typeface="Times New Roman"/>
                <a:cs typeface="Times New Roman"/>
              </a:rPr>
              <a:t>ديك وكاري</a:t>
            </a:r>
            <a:r>
              <a:rPr lang="ar-SA" sz="1600" b="1" dirty="0">
                <a:solidFill>
                  <a:srgbClr val="000000"/>
                </a:solidFill>
                <a:ea typeface="Times New Roman"/>
                <a:cs typeface="Cairo"/>
              </a:rPr>
              <a:t> </a:t>
            </a:r>
            <a:r>
              <a:rPr lang="en-US" sz="1600" b="1" dirty="0">
                <a:solidFill>
                  <a:srgbClr val="000000"/>
                </a:solidFill>
                <a:latin typeface="Cairo"/>
                <a:ea typeface="Times New Roman"/>
                <a:cs typeface="Times New Roman"/>
              </a:rPr>
              <a:t>      </a:t>
            </a:r>
            <a:r>
              <a:rPr lang="ar-SA" sz="1600" b="1" dirty="0">
                <a:solidFill>
                  <a:srgbClr val="000000"/>
                </a:solidFill>
                <a:latin typeface="Cairo"/>
                <a:ea typeface="Times New Roman"/>
                <a:cs typeface="Times New Roman"/>
              </a:rPr>
              <a:t>إن معظم المربين يقترحون عددا من النماذج التي يمكن استعمالها في تطوير عمليتي التعليم والتعلم في ضوء المفهوم الحديث الذي طرحته التقنيات الحديثة (تكنولوجيا التعلم) التي تقوم على مفهوم النظام الذي يتكون من العناصر المتداخلة والمتفاعلة لأحداث التطور الحقيقي في عمليتي التعليم والتعلم وقد تم التأكيد في منحنى النظم على أن التعليم الناجح يتطلب تخطيطاً ناجحاً </a:t>
            </a:r>
            <a:r>
              <a:rPr lang="ar-SA" sz="1600" b="1" dirty="0" smtClean="0">
                <a:solidFill>
                  <a:srgbClr val="000000"/>
                </a:solidFill>
                <a:latin typeface="Cairo"/>
                <a:ea typeface="Times New Roman"/>
                <a:cs typeface="Times New Roman"/>
              </a:rPr>
              <a:t>ودقيقاً،</a:t>
            </a:r>
            <a:r>
              <a:rPr lang="ar-IQ" sz="1600" b="1" dirty="0" smtClean="0">
                <a:ea typeface="Times New Roman"/>
                <a:cs typeface="Arial"/>
              </a:rPr>
              <a:t>   </a:t>
            </a:r>
            <a:r>
              <a:rPr lang="ar-SA" sz="1600" b="1" dirty="0" smtClean="0">
                <a:solidFill>
                  <a:srgbClr val="000000"/>
                </a:solidFill>
                <a:latin typeface="Cairo"/>
                <a:ea typeface="Times New Roman"/>
                <a:cs typeface="Times New Roman"/>
              </a:rPr>
              <a:t>وأدناه </a:t>
            </a:r>
            <a:r>
              <a:rPr lang="ar-SA" sz="1600" b="1" dirty="0">
                <a:solidFill>
                  <a:srgbClr val="000000"/>
                </a:solidFill>
                <a:latin typeface="Cairo"/>
                <a:ea typeface="Times New Roman"/>
                <a:cs typeface="Times New Roman"/>
              </a:rPr>
              <a:t>بعض النماذج</a:t>
            </a:r>
            <a:r>
              <a:rPr lang="en-US" sz="1600" b="1" dirty="0">
                <a:solidFill>
                  <a:srgbClr val="000000"/>
                </a:solidFill>
                <a:latin typeface="Cairo"/>
                <a:ea typeface="Times New Roman"/>
                <a:cs typeface="Times New Roman"/>
              </a:rPr>
              <a:t>:</a:t>
            </a:r>
            <a:endParaRPr lang="en-US" sz="1600" b="1" dirty="0">
              <a:ea typeface="Calibri"/>
              <a:cs typeface="Arial"/>
            </a:endParaRPr>
          </a:p>
          <a:p>
            <a:pPr>
              <a:lnSpc>
                <a:spcPct val="115000"/>
              </a:lnSpc>
              <a:spcAft>
                <a:spcPts val="1875"/>
              </a:spcAft>
            </a:pPr>
            <a:r>
              <a:rPr lang="ar-IQ" sz="1600" b="1" dirty="0" smtClean="0">
                <a:solidFill>
                  <a:srgbClr val="000000"/>
                </a:solidFill>
                <a:latin typeface="Cairo"/>
                <a:ea typeface="Times New Roman"/>
                <a:cs typeface="Times New Roman"/>
              </a:rPr>
              <a:t>1- </a:t>
            </a:r>
            <a:r>
              <a:rPr lang="en-US" sz="1600" b="1" dirty="0" smtClean="0">
                <a:solidFill>
                  <a:srgbClr val="000000"/>
                </a:solidFill>
                <a:latin typeface="Cairo"/>
                <a:ea typeface="Times New Roman"/>
                <a:cs typeface="Times New Roman"/>
              </a:rPr>
              <a:t> </a:t>
            </a:r>
            <a:r>
              <a:rPr lang="ar-SA" sz="1600" b="1" dirty="0">
                <a:solidFill>
                  <a:srgbClr val="000000"/>
                </a:solidFill>
                <a:latin typeface="Cairo"/>
                <a:ea typeface="Times New Roman"/>
                <a:cs typeface="Times New Roman"/>
              </a:rPr>
              <a:t>أنموذج جانيه </a:t>
            </a:r>
            <a:r>
              <a:rPr lang="ar-SA" sz="1600" b="1" dirty="0" smtClean="0">
                <a:solidFill>
                  <a:srgbClr val="000000"/>
                </a:solidFill>
                <a:latin typeface="Cairo"/>
                <a:ea typeface="Times New Roman"/>
                <a:cs typeface="Times New Roman"/>
              </a:rPr>
              <a:t>وبرجز</a:t>
            </a:r>
            <a:r>
              <a:rPr lang="ar-IQ" sz="1600" b="1" dirty="0">
                <a:solidFill>
                  <a:srgbClr val="000000"/>
                </a:solidFill>
                <a:latin typeface="Cairo"/>
                <a:ea typeface="Times New Roman"/>
                <a:cs typeface="Times New Roman"/>
              </a:rPr>
              <a:t> </a:t>
            </a:r>
            <a:r>
              <a:rPr lang="ar-IQ" sz="1600" b="1" dirty="0" smtClean="0">
                <a:solidFill>
                  <a:srgbClr val="000000"/>
                </a:solidFill>
                <a:latin typeface="Cairo"/>
                <a:ea typeface="Times New Roman"/>
                <a:cs typeface="Times New Roman"/>
              </a:rPr>
              <a:t> 2- </a:t>
            </a:r>
            <a:r>
              <a:rPr lang="en-US" sz="1600" b="1" dirty="0" smtClean="0">
                <a:solidFill>
                  <a:srgbClr val="000000"/>
                </a:solidFill>
                <a:latin typeface="Cairo"/>
                <a:ea typeface="Times New Roman"/>
                <a:cs typeface="Times New Roman"/>
              </a:rPr>
              <a:t> </a:t>
            </a:r>
            <a:r>
              <a:rPr lang="ar-SA" sz="1600" b="1" dirty="0">
                <a:solidFill>
                  <a:srgbClr val="000000"/>
                </a:solidFill>
                <a:latin typeface="Cairo"/>
                <a:ea typeface="Times New Roman"/>
                <a:cs typeface="Times New Roman"/>
              </a:rPr>
              <a:t>أنموذج ديك وكاري</a:t>
            </a:r>
            <a:r>
              <a:rPr lang="en-US" sz="1600" b="1" dirty="0" smtClean="0">
                <a:solidFill>
                  <a:srgbClr val="000000"/>
                </a:solidFill>
                <a:latin typeface="Cairo"/>
                <a:ea typeface="Times New Roman"/>
                <a:cs typeface="Times New Roman"/>
              </a:rPr>
              <a:t>.</a:t>
            </a:r>
            <a:r>
              <a:rPr lang="ar-IQ" sz="1600" b="1" dirty="0" smtClean="0">
                <a:ea typeface="Times New Roman"/>
                <a:cs typeface="Arial"/>
              </a:rPr>
              <a:t> 3- </a:t>
            </a:r>
            <a:r>
              <a:rPr lang="en-US" sz="1600" b="1" dirty="0" smtClean="0">
                <a:solidFill>
                  <a:srgbClr val="000000"/>
                </a:solidFill>
                <a:latin typeface="Cairo"/>
                <a:ea typeface="Times New Roman"/>
                <a:cs typeface="Times New Roman"/>
              </a:rPr>
              <a:t> </a:t>
            </a:r>
            <a:r>
              <a:rPr lang="ar-SA" sz="1600" b="1" dirty="0">
                <a:solidFill>
                  <a:srgbClr val="000000"/>
                </a:solidFill>
                <a:latin typeface="Cairo"/>
                <a:ea typeface="Times New Roman"/>
                <a:cs typeface="Times New Roman"/>
              </a:rPr>
              <a:t>المنحنى </a:t>
            </a:r>
            <a:r>
              <a:rPr lang="ar-SA" sz="1600" b="1" dirty="0" err="1">
                <a:solidFill>
                  <a:srgbClr val="000000"/>
                </a:solidFill>
                <a:latin typeface="Cairo"/>
                <a:ea typeface="Times New Roman"/>
                <a:cs typeface="Times New Roman"/>
              </a:rPr>
              <a:t>المنظومي</a:t>
            </a:r>
            <a:r>
              <a:rPr lang="ar-SA" sz="1600" b="1" dirty="0">
                <a:solidFill>
                  <a:srgbClr val="000000"/>
                </a:solidFill>
                <a:latin typeface="Cairo"/>
                <a:ea typeface="Times New Roman"/>
                <a:cs typeface="Times New Roman"/>
              </a:rPr>
              <a:t> (</a:t>
            </a:r>
            <a:r>
              <a:rPr lang="ar-SA" sz="1600" b="1" dirty="0" err="1">
                <a:solidFill>
                  <a:srgbClr val="000000"/>
                </a:solidFill>
                <a:latin typeface="Cairo"/>
                <a:ea typeface="Times New Roman"/>
                <a:cs typeface="Times New Roman"/>
              </a:rPr>
              <a:t>جيرلاك</a:t>
            </a:r>
            <a:r>
              <a:rPr lang="ar-SA" sz="1600" b="1" dirty="0">
                <a:solidFill>
                  <a:srgbClr val="000000"/>
                </a:solidFill>
                <a:latin typeface="Cairo"/>
                <a:ea typeface="Times New Roman"/>
                <a:cs typeface="Times New Roman"/>
              </a:rPr>
              <a:t>) و (</a:t>
            </a:r>
            <a:r>
              <a:rPr lang="ar-SA" sz="1600" b="1" dirty="0" smtClean="0">
                <a:solidFill>
                  <a:srgbClr val="000000"/>
                </a:solidFill>
                <a:latin typeface="Cairo"/>
                <a:ea typeface="Times New Roman"/>
                <a:cs typeface="Times New Roman"/>
              </a:rPr>
              <a:t>ايلي</a:t>
            </a:r>
            <a:r>
              <a:rPr lang="ar-IQ" sz="1600" b="1" dirty="0" smtClean="0">
                <a:solidFill>
                  <a:srgbClr val="000000"/>
                </a:solidFill>
                <a:latin typeface="Cairo"/>
                <a:ea typeface="Times New Roman"/>
                <a:cs typeface="Times New Roman"/>
              </a:rPr>
              <a:t>)</a:t>
            </a:r>
            <a:endParaRPr lang="en-US" sz="1600" b="1" dirty="0">
              <a:ea typeface="Calibri"/>
              <a:cs typeface="Arial"/>
            </a:endParaRPr>
          </a:p>
          <a:p>
            <a:pPr>
              <a:lnSpc>
                <a:spcPct val="115000"/>
              </a:lnSpc>
              <a:spcAft>
                <a:spcPts val="1875"/>
              </a:spcAft>
            </a:pPr>
            <a:r>
              <a:rPr lang="ar-IQ" sz="1600" b="1" dirty="0" smtClean="0">
                <a:solidFill>
                  <a:srgbClr val="000000"/>
                </a:solidFill>
                <a:latin typeface="Cairo"/>
                <a:ea typeface="Times New Roman"/>
                <a:cs typeface="Times New Roman"/>
              </a:rPr>
              <a:t>4- </a:t>
            </a:r>
            <a:r>
              <a:rPr lang="ar-SA" sz="1600" b="1" dirty="0" smtClean="0">
                <a:solidFill>
                  <a:srgbClr val="000000"/>
                </a:solidFill>
                <a:latin typeface="Cairo"/>
                <a:ea typeface="Times New Roman"/>
                <a:cs typeface="Times New Roman"/>
              </a:rPr>
              <a:t>أنموذج </a:t>
            </a:r>
            <a:r>
              <a:rPr lang="ar-SA" sz="1600" b="1" dirty="0">
                <a:solidFill>
                  <a:srgbClr val="000000"/>
                </a:solidFill>
                <a:latin typeface="Cairo"/>
                <a:ea typeface="Times New Roman"/>
                <a:cs typeface="Times New Roman"/>
              </a:rPr>
              <a:t>استراتيجيات التصميم وأساليبه (</a:t>
            </a:r>
            <a:r>
              <a:rPr lang="ar-SA" sz="1600" b="1" dirty="0" err="1">
                <a:solidFill>
                  <a:srgbClr val="000000"/>
                </a:solidFill>
                <a:latin typeface="Cairo"/>
                <a:ea typeface="Times New Roman"/>
                <a:cs typeface="Times New Roman"/>
              </a:rPr>
              <a:t>ليش</a:t>
            </a:r>
            <a:r>
              <a:rPr lang="ar-SA" sz="1600" b="1" dirty="0">
                <a:solidFill>
                  <a:srgbClr val="000000"/>
                </a:solidFill>
                <a:latin typeface="Cairo"/>
                <a:ea typeface="Times New Roman"/>
                <a:cs typeface="Times New Roman"/>
              </a:rPr>
              <a:t> </a:t>
            </a:r>
            <a:r>
              <a:rPr lang="ar-SA" sz="1600" b="1" dirty="0" smtClean="0">
                <a:solidFill>
                  <a:srgbClr val="000000"/>
                </a:solidFill>
                <a:latin typeface="Cairo"/>
                <a:ea typeface="Times New Roman"/>
                <a:cs typeface="Times New Roman"/>
              </a:rPr>
              <a:t>وآخرون</a:t>
            </a:r>
            <a:r>
              <a:rPr lang="ar-IQ" sz="1600" b="1" dirty="0" smtClean="0">
                <a:solidFill>
                  <a:srgbClr val="000000"/>
                </a:solidFill>
                <a:latin typeface="Cairo"/>
                <a:ea typeface="Times New Roman"/>
                <a:cs typeface="Times New Roman"/>
              </a:rPr>
              <a:t>)</a:t>
            </a:r>
            <a:r>
              <a:rPr lang="en-US" sz="1600" b="1" dirty="0" smtClean="0">
                <a:solidFill>
                  <a:srgbClr val="000000"/>
                </a:solidFill>
                <a:latin typeface="Cairo"/>
                <a:ea typeface="Times New Roman"/>
                <a:cs typeface="Times New Roman"/>
              </a:rPr>
              <a:t> </a:t>
            </a:r>
            <a:r>
              <a:rPr lang="ar-IQ" sz="1600" b="1" dirty="0" smtClean="0">
                <a:solidFill>
                  <a:srgbClr val="000000"/>
                </a:solidFill>
                <a:latin typeface="Cairo"/>
                <a:ea typeface="Times New Roman"/>
                <a:cs typeface="Times New Roman"/>
              </a:rPr>
              <a:t>    5- </a:t>
            </a:r>
            <a:r>
              <a:rPr lang="ar-SA" sz="1600" b="1" dirty="0" smtClean="0">
                <a:solidFill>
                  <a:srgbClr val="000000"/>
                </a:solidFill>
                <a:latin typeface="Cairo"/>
                <a:ea typeface="Times New Roman"/>
                <a:cs typeface="Times New Roman"/>
              </a:rPr>
              <a:t>أنموذج </a:t>
            </a:r>
            <a:r>
              <a:rPr lang="ar-SA" sz="1600" b="1" dirty="0" err="1">
                <a:solidFill>
                  <a:srgbClr val="000000"/>
                </a:solidFill>
                <a:latin typeface="Cairo"/>
                <a:ea typeface="Times New Roman"/>
                <a:cs typeface="Times New Roman"/>
              </a:rPr>
              <a:t>روبرنس</a:t>
            </a:r>
            <a:r>
              <a:rPr lang="en-US" sz="1600" b="1" dirty="0">
                <a:solidFill>
                  <a:srgbClr val="000000"/>
                </a:solidFill>
                <a:latin typeface="Cairo"/>
                <a:ea typeface="Times New Roman"/>
                <a:cs typeface="Times New Roman"/>
              </a:rPr>
              <a:t>.</a:t>
            </a:r>
            <a:endParaRPr lang="en-US" sz="1600" b="1" dirty="0">
              <a:ea typeface="Calibri"/>
              <a:cs typeface="Arial"/>
            </a:endParaRPr>
          </a:p>
          <a:p>
            <a:pPr>
              <a:lnSpc>
                <a:spcPct val="115000"/>
              </a:lnSpc>
              <a:spcAft>
                <a:spcPts val="1875"/>
              </a:spcAft>
            </a:pPr>
            <a:r>
              <a:rPr lang="ar-IQ" sz="1600" b="1" dirty="0" smtClean="0">
                <a:solidFill>
                  <a:srgbClr val="000000"/>
                </a:solidFill>
                <a:latin typeface="Cairo"/>
                <a:ea typeface="Times New Roman"/>
                <a:cs typeface="Times New Roman"/>
              </a:rPr>
              <a:t>6- </a:t>
            </a:r>
            <a:r>
              <a:rPr lang="ar-SA" sz="1600" b="1" dirty="0" smtClean="0">
                <a:solidFill>
                  <a:srgbClr val="000000"/>
                </a:solidFill>
                <a:latin typeface="Cairo"/>
                <a:ea typeface="Times New Roman"/>
                <a:cs typeface="Times New Roman"/>
              </a:rPr>
              <a:t>أنموذج </a:t>
            </a:r>
            <a:r>
              <a:rPr lang="ar-SA" sz="1600" b="1" dirty="0">
                <a:solidFill>
                  <a:srgbClr val="000000"/>
                </a:solidFill>
                <a:latin typeface="Cairo"/>
                <a:ea typeface="Times New Roman"/>
                <a:cs typeface="Times New Roman"/>
              </a:rPr>
              <a:t>(حمدي) لتصميم التعليم وفق المنحنى النظامي</a:t>
            </a:r>
            <a:r>
              <a:rPr lang="en-US" sz="1600" b="1" dirty="0" smtClean="0">
                <a:solidFill>
                  <a:srgbClr val="000000"/>
                </a:solidFill>
                <a:latin typeface="Cairo"/>
                <a:ea typeface="Times New Roman"/>
                <a:cs typeface="Times New Roman"/>
              </a:rPr>
              <a:t>.</a:t>
            </a:r>
            <a:r>
              <a:rPr lang="ar-IQ" sz="1600" b="1" dirty="0" smtClean="0">
                <a:ea typeface="Times New Roman"/>
                <a:cs typeface="Arial"/>
              </a:rPr>
              <a:t>       7- </a:t>
            </a:r>
            <a:r>
              <a:rPr lang="ar-SA" sz="1600" b="1" dirty="0" smtClean="0">
                <a:solidFill>
                  <a:srgbClr val="000000"/>
                </a:solidFill>
                <a:latin typeface="Cairo"/>
                <a:ea typeface="Times New Roman"/>
                <a:cs typeface="Times New Roman"/>
              </a:rPr>
              <a:t>أنموذج </a:t>
            </a:r>
            <a:r>
              <a:rPr lang="ar-SA" sz="1600" b="1" dirty="0">
                <a:solidFill>
                  <a:srgbClr val="000000"/>
                </a:solidFill>
                <a:latin typeface="Cairo"/>
                <a:ea typeface="Times New Roman"/>
                <a:cs typeface="Times New Roman"/>
              </a:rPr>
              <a:t>(زيتون) لتصميم التعليم على المستوى المصغر</a:t>
            </a:r>
            <a:r>
              <a:rPr lang="en-US" sz="1600" b="1" dirty="0">
                <a:solidFill>
                  <a:srgbClr val="000000"/>
                </a:solidFill>
                <a:latin typeface="Cairo"/>
                <a:ea typeface="Times New Roman"/>
                <a:cs typeface="Times New Roman"/>
              </a:rPr>
              <a:t>.</a:t>
            </a:r>
            <a:endParaRPr lang="en-US" sz="1600" b="1" dirty="0">
              <a:ea typeface="Calibri"/>
              <a:cs typeface="Arial"/>
            </a:endParaRPr>
          </a:p>
          <a:p>
            <a:pPr>
              <a:lnSpc>
                <a:spcPct val="115000"/>
              </a:lnSpc>
              <a:spcAft>
                <a:spcPts val="1875"/>
              </a:spcAft>
            </a:pPr>
            <a:r>
              <a:rPr lang="ar-IQ" sz="1600" b="1" dirty="0" smtClean="0">
                <a:solidFill>
                  <a:srgbClr val="000000"/>
                </a:solidFill>
                <a:latin typeface="Cairo"/>
                <a:ea typeface="Times New Roman"/>
                <a:cs typeface="Times New Roman"/>
              </a:rPr>
              <a:t>8- </a:t>
            </a:r>
            <a:r>
              <a:rPr lang="en-US" sz="1600" b="1" dirty="0" smtClean="0">
                <a:solidFill>
                  <a:srgbClr val="000000"/>
                </a:solidFill>
                <a:latin typeface="Cairo"/>
                <a:ea typeface="Times New Roman"/>
                <a:cs typeface="Times New Roman"/>
              </a:rPr>
              <a:t> </a:t>
            </a:r>
            <a:r>
              <a:rPr lang="ar-SA" sz="1600" b="1" dirty="0">
                <a:solidFill>
                  <a:srgbClr val="000000"/>
                </a:solidFill>
                <a:latin typeface="Cairo"/>
                <a:ea typeface="Times New Roman"/>
                <a:cs typeface="Times New Roman"/>
              </a:rPr>
              <a:t>أنموذج (</a:t>
            </a:r>
            <a:r>
              <a:rPr lang="ar-SA" sz="1600" b="1" dirty="0" err="1">
                <a:solidFill>
                  <a:srgbClr val="000000"/>
                </a:solidFill>
                <a:latin typeface="Cairo"/>
                <a:ea typeface="Times New Roman"/>
                <a:cs typeface="Times New Roman"/>
              </a:rPr>
              <a:t>المشيقيع</a:t>
            </a:r>
            <a:r>
              <a:rPr lang="ar-SA" sz="1600" b="1" dirty="0">
                <a:solidFill>
                  <a:srgbClr val="000000"/>
                </a:solidFill>
                <a:latin typeface="Cairo"/>
                <a:ea typeface="Times New Roman"/>
                <a:cs typeface="Times New Roman"/>
              </a:rPr>
              <a:t>) لتصميم التعليم على المستوى الموسع</a:t>
            </a:r>
            <a:r>
              <a:rPr lang="en-US" sz="1600" b="1" dirty="0" smtClean="0">
                <a:solidFill>
                  <a:srgbClr val="000000"/>
                </a:solidFill>
                <a:latin typeface="Cairo"/>
                <a:ea typeface="Times New Roman"/>
                <a:cs typeface="Times New Roman"/>
              </a:rPr>
              <a:t>.</a:t>
            </a:r>
            <a:r>
              <a:rPr lang="ar-IQ" sz="1600" b="1" dirty="0" smtClean="0">
                <a:ea typeface="Times New Roman"/>
                <a:cs typeface="Arial"/>
              </a:rPr>
              <a:t>       9- </a:t>
            </a:r>
            <a:r>
              <a:rPr lang="ar-SA" sz="1600" b="1" dirty="0" smtClean="0">
                <a:solidFill>
                  <a:srgbClr val="000000"/>
                </a:solidFill>
                <a:latin typeface="Cairo"/>
                <a:ea typeface="Times New Roman"/>
                <a:cs typeface="Times New Roman"/>
              </a:rPr>
              <a:t>أنموذج </a:t>
            </a:r>
            <a:r>
              <a:rPr lang="ar-SA" sz="1600" b="1" dirty="0">
                <a:solidFill>
                  <a:srgbClr val="000000"/>
                </a:solidFill>
                <a:latin typeface="Cairo"/>
                <a:ea typeface="Times New Roman"/>
                <a:cs typeface="Times New Roman"/>
              </a:rPr>
              <a:t>(توق) لتصميم التعليم</a:t>
            </a:r>
            <a:r>
              <a:rPr lang="en-US" sz="1600" b="1" dirty="0">
                <a:solidFill>
                  <a:srgbClr val="000000"/>
                </a:solidFill>
                <a:latin typeface="Cairo"/>
                <a:ea typeface="Times New Roman"/>
                <a:cs typeface="Times New Roman"/>
              </a:rPr>
              <a:t>.</a:t>
            </a:r>
            <a:endParaRPr lang="en-US" sz="1600" b="1" dirty="0">
              <a:ea typeface="Calibri"/>
              <a:cs typeface="Arial"/>
            </a:endParaRPr>
          </a:p>
          <a:p>
            <a:pPr>
              <a:lnSpc>
                <a:spcPct val="115000"/>
              </a:lnSpc>
              <a:spcAft>
                <a:spcPts val="1875"/>
              </a:spcAft>
            </a:pPr>
            <a:r>
              <a:rPr lang="ar-IQ" sz="1600" b="1" dirty="0" smtClean="0">
                <a:solidFill>
                  <a:srgbClr val="000000"/>
                </a:solidFill>
                <a:latin typeface="Cairo"/>
                <a:ea typeface="Times New Roman"/>
                <a:cs typeface="Times New Roman"/>
              </a:rPr>
              <a:t>10- </a:t>
            </a:r>
            <a:r>
              <a:rPr lang="ar-SA" sz="1600" b="1" dirty="0" smtClean="0">
                <a:solidFill>
                  <a:srgbClr val="000000"/>
                </a:solidFill>
                <a:latin typeface="Cairo"/>
                <a:ea typeface="Times New Roman"/>
                <a:cs typeface="Times New Roman"/>
              </a:rPr>
              <a:t>أنموذج </a:t>
            </a:r>
            <a:r>
              <a:rPr lang="ar-SA" sz="1600" b="1" dirty="0" err="1">
                <a:solidFill>
                  <a:srgbClr val="000000"/>
                </a:solidFill>
                <a:latin typeface="Cairo"/>
                <a:ea typeface="Times New Roman"/>
                <a:cs typeface="Times New Roman"/>
              </a:rPr>
              <a:t>هندرسون</a:t>
            </a:r>
            <a:r>
              <a:rPr lang="ar-SA" sz="1600" b="1" dirty="0">
                <a:solidFill>
                  <a:srgbClr val="000000"/>
                </a:solidFill>
                <a:latin typeface="Cairo"/>
                <a:ea typeface="Times New Roman"/>
                <a:cs typeface="Times New Roman"/>
              </a:rPr>
              <a:t> – </a:t>
            </a:r>
            <a:r>
              <a:rPr lang="ar-SA" sz="1600" b="1" dirty="0" err="1">
                <a:solidFill>
                  <a:srgbClr val="000000"/>
                </a:solidFill>
                <a:latin typeface="Cairo"/>
                <a:ea typeface="Times New Roman"/>
                <a:cs typeface="Times New Roman"/>
              </a:rPr>
              <a:t>لاينر</a:t>
            </a:r>
            <a:r>
              <a:rPr lang="en-US" sz="1600" b="1" dirty="0">
                <a:solidFill>
                  <a:srgbClr val="000000"/>
                </a:solidFill>
                <a:latin typeface="Cairo"/>
                <a:ea typeface="Times New Roman"/>
                <a:cs typeface="Times New Roman"/>
              </a:rPr>
              <a:t> </a:t>
            </a:r>
            <a:r>
              <a:rPr lang="en-US" sz="1600" b="1" dirty="0" smtClean="0">
                <a:solidFill>
                  <a:srgbClr val="000000"/>
                </a:solidFill>
                <a:latin typeface="Cairo"/>
                <a:ea typeface="Times New Roman"/>
                <a:cs typeface="Times New Roman"/>
              </a:rPr>
              <a:t>.</a:t>
            </a:r>
            <a:r>
              <a:rPr lang="ar-IQ" sz="1600" b="1" dirty="0" smtClean="0">
                <a:ea typeface="Times New Roman"/>
                <a:cs typeface="Arial"/>
              </a:rPr>
              <a:t>      11- </a:t>
            </a:r>
            <a:r>
              <a:rPr lang="ar-SA" sz="1600" b="1" dirty="0" smtClean="0">
                <a:solidFill>
                  <a:srgbClr val="000000"/>
                </a:solidFill>
                <a:latin typeface="Cairo"/>
                <a:ea typeface="Times New Roman"/>
                <a:cs typeface="Times New Roman"/>
              </a:rPr>
              <a:t>أنموذج </a:t>
            </a:r>
            <a:r>
              <a:rPr lang="ar-SA" sz="1600" b="1" dirty="0">
                <a:solidFill>
                  <a:srgbClr val="000000"/>
                </a:solidFill>
                <a:latin typeface="Cairo"/>
                <a:ea typeface="Times New Roman"/>
                <a:cs typeface="Times New Roman"/>
              </a:rPr>
              <a:t>ويفر</a:t>
            </a:r>
            <a:r>
              <a:rPr lang="en-US" sz="1600" b="1" dirty="0" smtClean="0">
                <a:solidFill>
                  <a:srgbClr val="000000"/>
                </a:solidFill>
                <a:latin typeface="Cairo"/>
                <a:ea typeface="Times New Roman"/>
                <a:cs typeface="Times New Roman"/>
              </a:rPr>
              <a:t>.</a:t>
            </a:r>
            <a:r>
              <a:rPr lang="ar-IQ" sz="1600" b="1" dirty="0" smtClean="0">
                <a:ea typeface="Times New Roman"/>
                <a:cs typeface="Arial"/>
              </a:rPr>
              <a:t>      12- </a:t>
            </a:r>
            <a:r>
              <a:rPr lang="ar-SA" sz="1600" b="1" dirty="0" smtClean="0">
                <a:solidFill>
                  <a:srgbClr val="000000"/>
                </a:solidFill>
                <a:latin typeface="Cairo"/>
                <a:ea typeface="Times New Roman"/>
                <a:cs typeface="Times New Roman"/>
              </a:rPr>
              <a:t>أنموذج </a:t>
            </a:r>
            <a:r>
              <a:rPr lang="ar-SA" sz="1600" b="1" dirty="0" err="1">
                <a:solidFill>
                  <a:srgbClr val="000000"/>
                </a:solidFill>
                <a:latin typeface="Cairo"/>
                <a:ea typeface="Times New Roman"/>
                <a:cs typeface="Times New Roman"/>
              </a:rPr>
              <a:t>جروير</a:t>
            </a:r>
            <a:r>
              <a:rPr lang="en-US" sz="1600" b="1" dirty="0" smtClean="0">
                <a:solidFill>
                  <a:srgbClr val="000000"/>
                </a:solidFill>
                <a:latin typeface="Cairo"/>
                <a:ea typeface="Times New Roman"/>
                <a:cs typeface="Times New Roman"/>
              </a:rPr>
              <a:t>.</a:t>
            </a:r>
            <a:r>
              <a:rPr lang="ar-IQ" sz="1600" b="1" dirty="0" smtClean="0">
                <a:ea typeface="Times New Roman"/>
                <a:cs typeface="Arial"/>
              </a:rPr>
              <a:t>        13- </a:t>
            </a:r>
            <a:r>
              <a:rPr lang="ar-SA" sz="1600" b="1" dirty="0" smtClean="0">
                <a:solidFill>
                  <a:srgbClr val="000000"/>
                </a:solidFill>
                <a:latin typeface="Cairo"/>
                <a:ea typeface="Times New Roman"/>
                <a:cs typeface="Times New Roman"/>
              </a:rPr>
              <a:t>أنموذج </a:t>
            </a:r>
            <a:r>
              <a:rPr lang="ar-SA" sz="1600" b="1" dirty="0" err="1">
                <a:solidFill>
                  <a:srgbClr val="000000"/>
                </a:solidFill>
                <a:latin typeface="Cairo"/>
                <a:ea typeface="Times New Roman"/>
                <a:cs typeface="Times New Roman"/>
              </a:rPr>
              <a:t>هايمان</a:t>
            </a:r>
            <a:r>
              <a:rPr lang="ar-SA" sz="1600" b="1" dirty="0">
                <a:solidFill>
                  <a:srgbClr val="000000"/>
                </a:solidFill>
                <a:latin typeface="Cairo"/>
                <a:ea typeface="Times New Roman"/>
                <a:cs typeface="Times New Roman"/>
              </a:rPr>
              <a:t> </a:t>
            </a:r>
            <a:r>
              <a:rPr lang="ar-SA" sz="1600" b="1" dirty="0" err="1">
                <a:solidFill>
                  <a:srgbClr val="000000"/>
                </a:solidFill>
                <a:latin typeface="Cairo"/>
                <a:ea typeface="Times New Roman"/>
                <a:cs typeface="Times New Roman"/>
              </a:rPr>
              <a:t>وشولز</a:t>
            </a:r>
            <a:r>
              <a:rPr lang="en-US" sz="1600" b="1" dirty="0">
                <a:solidFill>
                  <a:srgbClr val="000000"/>
                </a:solidFill>
                <a:latin typeface="Cairo"/>
                <a:ea typeface="Times New Roman"/>
                <a:cs typeface="Times New Roman"/>
              </a:rPr>
              <a:t>.</a:t>
            </a:r>
            <a:endParaRPr lang="en-US" sz="1600" b="1" dirty="0">
              <a:ea typeface="Calibri"/>
              <a:cs typeface="Arial"/>
            </a:endParaRPr>
          </a:p>
          <a:p>
            <a:pPr>
              <a:lnSpc>
                <a:spcPct val="115000"/>
              </a:lnSpc>
              <a:spcAft>
                <a:spcPts val="1875"/>
              </a:spcAft>
            </a:pPr>
            <a:r>
              <a:rPr lang="ar-IQ" sz="1600" b="1" dirty="0" smtClean="0">
                <a:solidFill>
                  <a:srgbClr val="000000"/>
                </a:solidFill>
                <a:latin typeface="Cairo"/>
                <a:ea typeface="Times New Roman"/>
                <a:cs typeface="Times New Roman"/>
              </a:rPr>
              <a:t>14- </a:t>
            </a:r>
            <a:r>
              <a:rPr lang="en-US" sz="1600" b="1" dirty="0" smtClean="0">
                <a:solidFill>
                  <a:srgbClr val="000000"/>
                </a:solidFill>
                <a:latin typeface="Cairo"/>
                <a:ea typeface="Times New Roman"/>
                <a:cs typeface="Times New Roman"/>
              </a:rPr>
              <a:t> </a:t>
            </a:r>
            <a:r>
              <a:rPr lang="ar-SA" sz="1600" b="1" dirty="0">
                <a:solidFill>
                  <a:srgbClr val="000000"/>
                </a:solidFill>
                <a:latin typeface="Cairo"/>
                <a:ea typeface="Times New Roman"/>
                <a:cs typeface="Times New Roman"/>
              </a:rPr>
              <a:t>أنموذج (</a:t>
            </a:r>
            <a:r>
              <a:rPr lang="ar-SA" sz="1600" b="1" dirty="0" smtClean="0">
                <a:solidFill>
                  <a:srgbClr val="000000"/>
                </a:solidFill>
                <a:latin typeface="Cairo"/>
                <a:ea typeface="Times New Roman"/>
                <a:cs typeface="Times New Roman"/>
              </a:rPr>
              <a:t>لوجان</a:t>
            </a:r>
            <a:r>
              <a:rPr lang="ar-IQ" sz="1600" b="1" dirty="0">
                <a:solidFill>
                  <a:srgbClr val="000000"/>
                </a:solidFill>
                <a:latin typeface="Cairo"/>
                <a:ea typeface="Times New Roman"/>
                <a:cs typeface="Times New Roman"/>
              </a:rPr>
              <a:t>)</a:t>
            </a:r>
            <a:r>
              <a:rPr lang="ar-IQ" sz="1600" b="1" dirty="0" smtClean="0">
                <a:ea typeface="Times New Roman"/>
                <a:cs typeface="Arial"/>
              </a:rPr>
              <a:t>     15- </a:t>
            </a:r>
            <a:r>
              <a:rPr lang="ar-SA" sz="1600" b="1" dirty="0" smtClean="0">
                <a:solidFill>
                  <a:srgbClr val="000000"/>
                </a:solidFill>
                <a:latin typeface="Cairo"/>
                <a:ea typeface="Times New Roman"/>
                <a:cs typeface="Times New Roman"/>
              </a:rPr>
              <a:t>أنموذج </a:t>
            </a:r>
            <a:r>
              <a:rPr lang="ar-SA" sz="1600" b="1" dirty="0">
                <a:solidFill>
                  <a:srgbClr val="000000"/>
                </a:solidFill>
                <a:latin typeface="Cairo"/>
                <a:ea typeface="Times New Roman"/>
                <a:cs typeface="Times New Roman"/>
              </a:rPr>
              <a:t>(نظام </a:t>
            </a:r>
            <a:r>
              <a:rPr lang="ar-SA" sz="1600" b="1" dirty="0" smtClean="0">
                <a:solidFill>
                  <a:srgbClr val="000000"/>
                </a:solidFill>
                <a:latin typeface="Cairo"/>
                <a:ea typeface="Times New Roman"/>
                <a:cs typeface="Times New Roman"/>
              </a:rPr>
              <a:t>بنائي</a:t>
            </a:r>
            <a:r>
              <a:rPr lang="ar-IQ" sz="1600" b="1" dirty="0" smtClean="0">
                <a:solidFill>
                  <a:srgbClr val="000000"/>
                </a:solidFill>
                <a:latin typeface="Cairo"/>
                <a:ea typeface="Times New Roman"/>
                <a:cs typeface="Times New Roman"/>
              </a:rPr>
              <a:t>)</a:t>
            </a:r>
            <a:r>
              <a:rPr lang="ar-IQ" sz="1600" b="1" dirty="0" smtClean="0">
                <a:ea typeface="Times New Roman"/>
                <a:cs typeface="Arial"/>
              </a:rPr>
              <a:t>      16- </a:t>
            </a:r>
            <a:r>
              <a:rPr lang="ar-SA" sz="1600" b="1" dirty="0" smtClean="0">
                <a:solidFill>
                  <a:srgbClr val="000000"/>
                </a:solidFill>
                <a:latin typeface="Cairo"/>
                <a:ea typeface="Times New Roman"/>
                <a:cs typeface="Times New Roman"/>
              </a:rPr>
              <a:t>أنموذج </a:t>
            </a:r>
            <a:r>
              <a:rPr lang="ar-SA" sz="1600" b="1" dirty="0" err="1">
                <a:solidFill>
                  <a:srgbClr val="000000"/>
                </a:solidFill>
                <a:latin typeface="Cairo"/>
                <a:ea typeface="Times New Roman"/>
                <a:cs typeface="Times New Roman"/>
              </a:rPr>
              <a:t>ديفنز</a:t>
            </a:r>
            <a:r>
              <a:rPr lang="en-US" sz="1600" b="1" dirty="0" smtClean="0">
                <a:solidFill>
                  <a:srgbClr val="000000"/>
                </a:solidFill>
                <a:latin typeface="Cairo"/>
                <a:ea typeface="Times New Roman"/>
                <a:cs typeface="Times New Roman"/>
              </a:rPr>
              <a:t>.</a:t>
            </a:r>
            <a:r>
              <a:rPr lang="ar-IQ" sz="1600" b="1" dirty="0" smtClean="0">
                <a:ea typeface="Times New Roman"/>
                <a:cs typeface="Arial"/>
              </a:rPr>
              <a:t>       17 - </a:t>
            </a:r>
            <a:r>
              <a:rPr lang="ar-SA" sz="1600" b="1" dirty="0" smtClean="0">
                <a:solidFill>
                  <a:srgbClr val="000000"/>
                </a:solidFill>
                <a:latin typeface="Cairo"/>
                <a:ea typeface="Times New Roman"/>
                <a:cs typeface="Times New Roman"/>
              </a:rPr>
              <a:t>أنموذج </a:t>
            </a:r>
            <a:r>
              <a:rPr lang="ar-SA" sz="1600" b="1" dirty="0">
                <a:solidFill>
                  <a:srgbClr val="000000"/>
                </a:solidFill>
                <a:latin typeface="Cairo"/>
                <a:ea typeface="Times New Roman"/>
                <a:cs typeface="Times New Roman"/>
              </a:rPr>
              <a:t>رمز ويسكي</a:t>
            </a:r>
            <a:r>
              <a:rPr lang="en-US" sz="1600" b="1" dirty="0">
                <a:solidFill>
                  <a:srgbClr val="000000"/>
                </a:solidFill>
                <a:latin typeface="Cairo"/>
                <a:ea typeface="Times New Roman"/>
                <a:cs typeface="Times New Roman"/>
              </a:rPr>
              <a:t>.</a:t>
            </a:r>
            <a:endParaRPr lang="en-US" sz="1600" b="1" dirty="0">
              <a:ea typeface="Calibri"/>
              <a:cs typeface="Arial"/>
            </a:endParaRPr>
          </a:p>
          <a:p>
            <a:pPr>
              <a:lnSpc>
                <a:spcPct val="115000"/>
              </a:lnSpc>
              <a:spcAft>
                <a:spcPts val="1875"/>
              </a:spcAft>
            </a:pPr>
            <a:r>
              <a:rPr lang="en-US" sz="1600" b="1" dirty="0">
                <a:solidFill>
                  <a:srgbClr val="000000"/>
                </a:solidFill>
                <a:latin typeface="Cairo"/>
                <a:ea typeface="Times New Roman"/>
                <a:cs typeface="Times New Roman"/>
              </a:rPr>
              <a:t>18- </a:t>
            </a:r>
            <a:r>
              <a:rPr lang="ar-SA" sz="1600" b="1" dirty="0">
                <a:solidFill>
                  <a:srgbClr val="000000"/>
                </a:solidFill>
                <a:latin typeface="Cairo"/>
                <a:ea typeface="Times New Roman"/>
                <a:cs typeface="Times New Roman"/>
              </a:rPr>
              <a:t>أنموذج </a:t>
            </a:r>
            <a:r>
              <a:rPr lang="ar-SA" sz="1600" b="1" dirty="0" err="1">
                <a:solidFill>
                  <a:srgbClr val="000000"/>
                </a:solidFill>
                <a:latin typeface="Cairo"/>
                <a:ea typeface="Times New Roman"/>
                <a:cs typeface="Times New Roman"/>
              </a:rPr>
              <a:t>كمب</a:t>
            </a:r>
            <a:r>
              <a:rPr lang="en-US" sz="1600" b="1" dirty="0" smtClean="0">
                <a:solidFill>
                  <a:srgbClr val="000000"/>
                </a:solidFill>
                <a:latin typeface="Cairo"/>
                <a:ea typeface="Times New Roman"/>
                <a:cs typeface="Times New Roman"/>
              </a:rPr>
              <a:t>.</a:t>
            </a:r>
            <a:endParaRPr lang="ar-IQ" sz="1400" dirty="0" smtClean="0">
              <a:ea typeface="Times New Roman"/>
              <a:cs typeface="Arial"/>
            </a:endParaRPr>
          </a:p>
          <a:p>
            <a:pPr>
              <a:lnSpc>
                <a:spcPct val="115000"/>
              </a:lnSpc>
              <a:spcAft>
                <a:spcPts val="1875"/>
              </a:spcAft>
            </a:pPr>
            <a:endParaRPr lang="ar-IQ" b="1" dirty="0" smtClean="0">
              <a:solidFill>
                <a:srgbClr val="000000"/>
              </a:solidFill>
              <a:latin typeface="Cairo"/>
              <a:ea typeface="Times New Roman"/>
              <a:cs typeface="Times New Roman"/>
            </a:endParaRPr>
          </a:p>
        </p:txBody>
      </p:sp>
    </p:spTree>
    <p:extLst>
      <p:ext uri="{BB962C8B-B14F-4D97-AF65-F5344CB8AC3E}">
        <p14:creationId xmlns:p14="http://schemas.microsoft.com/office/powerpoint/2010/main" val="39871074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302359"/>
            <a:ext cx="8280920" cy="6247864"/>
          </a:xfrm>
          <a:prstGeom prst="rect">
            <a:avLst/>
          </a:prstGeom>
          <a:blipFill>
            <a:blip r:embed="rId2">
              <a:alphaModFix amt="36000"/>
            </a:blip>
            <a:stretch>
              <a:fillRect/>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pPr marL="342900" indent="-342900" algn="just">
              <a:buFontTx/>
              <a:buChar char="-"/>
            </a:pPr>
            <a:r>
              <a:rPr lang="ar-IQ" sz="2000" b="1" dirty="0" smtClean="0">
                <a:solidFill>
                  <a:srgbClr val="333333"/>
                </a:solidFill>
                <a:latin typeface="arial"/>
              </a:rPr>
              <a:t>المصادر :</a:t>
            </a:r>
          </a:p>
          <a:p>
            <a:pPr algn="just"/>
            <a:r>
              <a:rPr lang="ar-IQ" sz="2000" b="1" dirty="0" smtClean="0">
                <a:solidFill>
                  <a:srgbClr val="333333"/>
                </a:solidFill>
                <a:latin typeface="arial"/>
              </a:rPr>
              <a:t>1- الحيلة ، محمد محمود ، تصميم التعليم / نظرية وممارسة ، دار المسيرة للطباعة والنشر ، عمان ، 2005م .</a:t>
            </a:r>
          </a:p>
          <a:p>
            <a:pPr algn="just"/>
            <a:r>
              <a:rPr lang="ar-IQ" sz="2000" b="1" dirty="0" smtClean="0">
                <a:solidFill>
                  <a:srgbClr val="333333"/>
                </a:solidFill>
                <a:latin typeface="arial"/>
              </a:rPr>
              <a:t>2- الحموز</a:t>
            </a:r>
            <a:r>
              <a:rPr lang="ar-IQ" sz="2000" b="1" dirty="0">
                <a:solidFill>
                  <a:srgbClr val="333333"/>
                </a:solidFill>
                <a:latin typeface="arial"/>
              </a:rPr>
              <a:t>، محمد عواد </a:t>
            </a:r>
            <a:r>
              <a:rPr lang="ar-IQ" sz="2000" b="1" dirty="0" smtClean="0">
                <a:solidFill>
                  <a:srgbClr val="333333"/>
                </a:solidFill>
                <a:latin typeface="arial"/>
              </a:rPr>
              <a:t>،</a:t>
            </a:r>
            <a:r>
              <a:rPr lang="ar-IQ" sz="2000" b="1" dirty="0">
                <a:solidFill>
                  <a:srgbClr val="333333"/>
                </a:solidFill>
                <a:latin typeface="arial"/>
              </a:rPr>
              <a:t> تصميم التدريس، </a:t>
            </a:r>
            <a:r>
              <a:rPr lang="ar-IQ" sz="2000" b="1" dirty="0" smtClean="0">
                <a:solidFill>
                  <a:srgbClr val="333333"/>
                </a:solidFill>
                <a:latin typeface="arial"/>
              </a:rPr>
              <a:t>، </a:t>
            </a:r>
            <a:r>
              <a:rPr lang="ar-IQ" sz="2000" b="1" dirty="0">
                <a:solidFill>
                  <a:srgbClr val="333333"/>
                </a:solidFill>
                <a:latin typeface="arial"/>
              </a:rPr>
              <a:t>دار وائل للنشر </a:t>
            </a:r>
            <a:r>
              <a:rPr lang="ar-IQ" sz="2000" b="1" dirty="0" smtClean="0">
                <a:solidFill>
                  <a:srgbClr val="333333"/>
                </a:solidFill>
                <a:latin typeface="arial"/>
              </a:rPr>
              <a:t>والتوزيع ،عمان ,2004م.</a:t>
            </a:r>
          </a:p>
          <a:p>
            <a:pPr algn="just"/>
            <a:r>
              <a:rPr lang="ar-IQ" sz="2000" b="1" dirty="0" smtClean="0">
                <a:solidFill>
                  <a:srgbClr val="333333"/>
                </a:solidFill>
                <a:latin typeface="arial"/>
              </a:rPr>
              <a:t>3- </a:t>
            </a:r>
            <a:r>
              <a:rPr lang="ar-IQ" sz="2000" b="1" dirty="0" err="1" smtClean="0">
                <a:solidFill>
                  <a:srgbClr val="333333"/>
                </a:solidFill>
                <a:latin typeface="arial"/>
              </a:rPr>
              <a:t>الزكري</a:t>
            </a:r>
            <a:r>
              <a:rPr lang="ar-IQ" sz="2000" b="1" dirty="0" smtClean="0">
                <a:solidFill>
                  <a:srgbClr val="333333"/>
                </a:solidFill>
                <a:latin typeface="arial"/>
              </a:rPr>
              <a:t> ، محمد ابراهيم ، ابعاد تقنية المعلومات التعليمية ، بحث مقدم لمؤتمر المعلومات وتطبيقاتها في سوريا ، 2001م .</a:t>
            </a:r>
          </a:p>
          <a:p>
            <a:pPr algn="just"/>
            <a:endParaRPr lang="ar-IQ" sz="2000" b="1" dirty="0">
              <a:solidFill>
                <a:srgbClr val="333333"/>
              </a:solidFill>
              <a:latin typeface="arial"/>
            </a:endParaRPr>
          </a:p>
          <a:p>
            <a:pPr algn="just"/>
            <a:r>
              <a:rPr lang="ar-IQ" sz="2000" b="1" dirty="0" smtClean="0">
                <a:solidFill>
                  <a:srgbClr val="333333"/>
                </a:solidFill>
                <a:latin typeface="arial"/>
              </a:rPr>
              <a:t>4- سلامه</a:t>
            </a:r>
            <a:r>
              <a:rPr lang="ar-IQ" sz="2000" b="1" dirty="0">
                <a:solidFill>
                  <a:srgbClr val="333333"/>
                </a:solidFill>
                <a:latin typeface="arial"/>
              </a:rPr>
              <a:t>، عبد الحافظ محمد </a:t>
            </a:r>
            <a:r>
              <a:rPr lang="ar-IQ" sz="2000" b="1" dirty="0" smtClean="0">
                <a:solidFill>
                  <a:srgbClr val="333333"/>
                </a:solidFill>
                <a:latin typeface="arial"/>
              </a:rPr>
              <a:t>،</a:t>
            </a:r>
            <a:r>
              <a:rPr lang="ar-IQ" sz="2000" b="1" dirty="0">
                <a:solidFill>
                  <a:srgbClr val="333333"/>
                </a:solidFill>
                <a:latin typeface="arial"/>
              </a:rPr>
              <a:t> تصميم التدريس، </a:t>
            </a:r>
            <a:r>
              <a:rPr lang="ar-IQ" sz="2000" b="1" dirty="0" smtClean="0">
                <a:solidFill>
                  <a:srgbClr val="333333"/>
                </a:solidFill>
                <a:latin typeface="arial"/>
              </a:rPr>
              <a:t>، </a:t>
            </a:r>
            <a:r>
              <a:rPr lang="ar-IQ" sz="2000" b="1" dirty="0">
                <a:solidFill>
                  <a:srgbClr val="333333"/>
                </a:solidFill>
                <a:latin typeface="arial"/>
              </a:rPr>
              <a:t>دار </a:t>
            </a:r>
            <a:r>
              <a:rPr lang="ar-IQ" sz="2000" b="1" dirty="0" err="1">
                <a:solidFill>
                  <a:srgbClr val="333333"/>
                </a:solidFill>
                <a:latin typeface="arial"/>
              </a:rPr>
              <a:t>الخريجي</a:t>
            </a:r>
            <a:r>
              <a:rPr lang="ar-IQ" sz="2000" b="1" dirty="0">
                <a:solidFill>
                  <a:srgbClr val="333333"/>
                </a:solidFill>
                <a:latin typeface="arial"/>
              </a:rPr>
              <a:t> للنشر </a:t>
            </a:r>
            <a:r>
              <a:rPr lang="ar-IQ" sz="2000" b="1" dirty="0" smtClean="0">
                <a:solidFill>
                  <a:srgbClr val="333333"/>
                </a:solidFill>
                <a:latin typeface="arial"/>
              </a:rPr>
              <a:t>والتوزيع، الرياض .</a:t>
            </a:r>
            <a:endParaRPr lang="ar-IQ" sz="2000" b="1" dirty="0">
              <a:solidFill>
                <a:srgbClr val="333333"/>
              </a:solidFill>
              <a:latin typeface="arial"/>
            </a:endParaRPr>
          </a:p>
          <a:p>
            <a:pPr algn="just"/>
            <a:r>
              <a:rPr lang="ar-IQ" sz="2000" b="1" dirty="0" smtClean="0">
                <a:solidFill>
                  <a:srgbClr val="333333"/>
                </a:solidFill>
                <a:latin typeface="arial"/>
              </a:rPr>
              <a:t>5- عبـد </a:t>
            </a:r>
            <a:r>
              <a:rPr lang="ar-IQ" sz="2000" b="1" dirty="0">
                <a:solidFill>
                  <a:srgbClr val="333333"/>
                </a:solidFill>
                <a:latin typeface="arial"/>
              </a:rPr>
              <a:t>الله، محمــد قاسـم </a:t>
            </a:r>
            <a:r>
              <a:rPr lang="ar-IQ" sz="2000" b="1" dirty="0" smtClean="0">
                <a:solidFill>
                  <a:srgbClr val="333333"/>
                </a:solidFill>
                <a:latin typeface="arial"/>
              </a:rPr>
              <a:t>،</a:t>
            </a:r>
            <a:r>
              <a:rPr lang="ar-IQ" sz="2000" b="1" dirty="0">
                <a:solidFill>
                  <a:srgbClr val="333333"/>
                </a:solidFill>
                <a:latin typeface="arial"/>
              </a:rPr>
              <a:t> سيكولوجيــة الذاكـــرة قضايــا واتجاهــات حديثــة، عالــم </a:t>
            </a:r>
            <a:r>
              <a:rPr lang="ar-IQ" sz="2000" b="1" dirty="0" smtClean="0">
                <a:solidFill>
                  <a:srgbClr val="333333"/>
                </a:solidFill>
                <a:latin typeface="arial"/>
              </a:rPr>
              <a:t>المعرفــة، 2003م. </a:t>
            </a:r>
            <a:endParaRPr lang="ar-IQ" sz="2000" b="1" dirty="0">
              <a:solidFill>
                <a:srgbClr val="333333"/>
              </a:solidFill>
              <a:latin typeface="arial"/>
            </a:endParaRPr>
          </a:p>
          <a:p>
            <a:pPr algn="just"/>
            <a:r>
              <a:rPr lang="ar-IQ" sz="2000" b="1" dirty="0" smtClean="0">
                <a:solidFill>
                  <a:srgbClr val="333333"/>
                </a:solidFill>
                <a:latin typeface="arial"/>
              </a:rPr>
              <a:t>6- العدوان</a:t>
            </a:r>
            <a:r>
              <a:rPr lang="ar-IQ" sz="2000" b="1" dirty="0">
                <a:solidFill>
                  <a:srgbClr val="333333"/>
                </a:solidFill>
                <a:latin typeface="arial"/>
              </a:rPr>
              <a:t>، زيد سليمان، والحوامدة، محمد فؤاد </a:t>
            </a:r>
            <a:r>
              <a:rPr lang="ar-IQ" sz="2000" b="1" dirty="0" smtClean="0">
                <a:solidFill>
                  <a:srgbClr val="333333"/>
                </a:solidFill>
                <a:latin typeface="arial"/>
              </a:rPr>
              <a:t>،</a:t>
            </a:r>
            <a:r>
              <a:rPr lang="ar-IQ" sz="2000" b="1" dirty="0">
                <a:solidFill>
                  <a:srgbClr val="333333"/>
                </a:solidFill>
                <a:latin typeface="arial"/>
              </a:rPr>
              <a:t> تصميم التدريس، </a:t>
            </a:r>
            <a:r>
              <a:rPr lang="ar-IQ" sz="2000" b="1" dirty="0" smtClean="0">
                <a:solidFill>
                  <a:srgbClr val="333333"/>
                </a:solidFill>
                <a:latin typeface="arial"/>
              </a:rPr>
              <a:t>، </a:t>
            </a:r>
            <a:r>
              <a:rPr lang="ar-IQ" sz="2000" b="1" dirty="0">
                <a:solidFill>
                  <a:srgbClr val="333333"/>
                </a:solidFill>
                <a:latin typeface="arial"/>
              </a:rPr>
              <a:t>عالم الكتب </a:t>
            </a:r>
            <a:r>
              <a:rPr lang="ar-IQ" sz="2000" b="1" dirty="0" smtClean="0">
                <a:solidFill>
                  <a:srgbClr val="333333"/>
                </a:solidFill>
                <a:latin typeface="arial"/>
              </a:rPr>
              <a:t>الحديثة،  الاردن ، 2008م.</a:t>
            </a:r>
            <a:endParaRPr lang="ar-IQ" sz="2000" b="1" dirty="0">
              <a:solidFill>
                <a:srgbClr val="333333"/>
              </a:solidFill>
              <a:latin typeface="arial"/>
            </a:endParaRPr>
          </a:p>
          <a:p>
            <a:pPr algn="just"/>
            <a:r>
              <a:rPr lang="ar-IQ" sz="2000" b="1" dirty="0" smtClean="0">
                <a:solidFill>
                  <a:srgbClr val="333333"/>
                </a:solidFill>
                <a:latin typeface="arial"/>
              </a:rPr>
              <a:t>7- فرح</a:t>
            </a:r>
            <a:r>
              <a:rPr lang="ar-IQ" sz="2000" b="1" dirty="0">
                <a:solidFill>
                  <a:srgbClr val="333333"/>
                </a:solidFill>
                <a:latin typeface="arial"/>
              </a:rPr>
              <a:t>، علي فرح أحمد </a:t>
            </a:r>
            <a:r>
              <a:rPr lang="ar-IQ" sz="2000" b="1" dirty="0" smtClean="0">
                <a:solidFill>
                  <a:srgbClr val="333333"/>
                </a:solidFill>
                <a:latin typeface="arial"/>
              </a:rPr>
              <a:t>،</a:t>
            </a:r>
            <a:r>
              <a:rPr lang="ar-IQ" sz="2000" b="1" dirty="0">
                <a:solidFill>
                  <a:srgbClr val="333333"/>
                </a:solidFill>
                <a:latin typeface="arial"/>
              </a:rPr>
              <a:t> علم النفس التعليمي، بحث غير منشور من قسم علم النفس-كلية التربية، جامعة السودان للعلوم </a:t>
            </a:r>
            <a:r>
              <a:rPr lang="ar-IQ" sz="2000" b="1" dirty="0" smtClean="0">
                <a:solidFill>
                  <a:srgbClr val="333333"/>
                </a:solidFill>
                <a:latin typeface="arial"/>
              </a:rPr>
              <a:t>والتكنولوجيا، 2010 م ..</a:t>
            </a:r>
            <a:endParaRPr lang="ar-IQ" sz="2000" b="1" dirty="0">
              <a:solidFill>
                <a:srgbClr val="333333"/>
              </a:solidFill>
              <a:latin typeface="arial"/>
            </a:endParaRPr>
          </a:p>
          <a:p>
            <a:pPr algn="just"/>
            <a:r>
              <a:rPr lang="ar-IQ" sz="2000" b="1" dirty="0" smtClean="0">
                <a:solidFill>
                  <a:srgbClr val="333333"/>
                </a:solidFill>
                <a:latin typeface="arial"/>
              </a:rPr>
              <a:t>8- ماجدة </a:t>
            </a:r>
            <a:r>
              <a:rPr lang="ar-IQ" sz="2000" b="1" dirty="0">
                <a:solidFill>
                  <a:srgbClr val="333333"/>
                </a:solidFill>
                <a:latin typeface="arial"/>
              </a:rPr>
              <a:t>السيد، عبيد والشناوي، </a:t>
            </a:r>
            <a:r>
              <a:rPr lang="ar-IQ" sz="2000" b="1" dirty="0" smtClean="0">
                <a:solidFill>
                  <a:srgbClr val="333333"/>
                </a:solidFill>
                <a:latin typeface="arial"/>
              </a:rPr>
              <a:t>واخرون ،</a:t>
            </a:r>
            <a:r>
              <a:rPr lang="ar-IQ" sz="2000" b="1" dirty="0">
                <a:solidFill>
                  <a:srgbClr val="333333"/>
                </a:solidFill>
                <a:latin typeface="arial"/>
              </a:rPr>
              <a:t> أساسيات تصميم التدريس، عمان: دار صفاء للنشر والتوزيع</a:t>
            </a:r>
            <a:r>
              <a:rPr lang="ar-IQ" sz="2000" b="1" dirty="0" smtClean="0">
                <a:solidFill>
                  <a:srgbClr val="333333"/>
                </a:solidFill>
                <a:latin typeface="arial"/>
              </a:rPr>
              <a:t>.</a:t>
            </a:r>
          </a:p>
          <a:p>
            <a:pPr algn="just"/>
            <a:endParaRPr lang="ar-IQ" sz="2000" b="1" dirty="0">
              <a:solidFill>
                <a:srgbClr val="333333"/>
              </a:solidFill>
              <a:latin typeface="arial"/>
            </a:endParaRPr>
          </a:p>
          <a:p>
            <a:pPr algn="just"/>
            <a:endParaRPr lang="ar-IQ" sz="2000" b="1" dirty="0" smtClean="0">
              <a:solidFill>
                <a:srgbClr val="333333"/>
              </a:solidFill>
              <a:latin typeface="arial"/>
            </a:endParaRPr>
          </a:p>
          <a:p>
            <a:pPr algn="just"/>
            <a:endParaRPr lang="ar-IQ" sz="2000" b="1" dirty="0">
              <a:solidFill>
                <a:srgbClr val="333333"/>
              </a:solidFill>
              <a:latin typeface="arial"/>
            </a:endParaRPr>
          </a:p>
          <a:p>
            <a:pPr algn="just"/>
            <a:endParaRPr lang="ar-IQ" sz="2000" b="1" dirty="0" smtClean="0">
              <a:solidFill>
                <a:srgbClr val="333333"/>
              </a:solidFill>
              <a:latin typeface="arial"/>
            </a:endParaRPr>
          </a:p>
        </p:txBody>
      </p:sp>
    </p:spTree>
    <p:extLst>
      <p:ext uri="{BB962C8B-B14F-4D97-AF65-F5344CB8AC3E}">
        <p14:creationId xmlns:p14="http://schemas.microsoft.com/office/powerpoint/2010/main" val="1032976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6"/>
            <a:ext cx="8784976" cy="6186309"/>
          </a:xfrm>
          <a:prstGeom prst="rect">
            <a:avLst/>
          </a:prstGeom>
          <a:blipFill>
            <a:blip r:embed="rId2">
              <a:alphaModFix amt="36000"/>
            </a:blip>
            <a:stretch>
              <a:fillRect/>
            </a:stretch>
          </a:blipFill>
        </p:spPr>
        <p:style>
          <a:lnRef idx="1">
            <a:schemeClr val="accent2"/>
          </a:lnRef>
          <a:fillRef idx="2">
            <a:schemeClr val="accent2"/>
          </a:fillRef>
          <a:effectRef idx="1">
            <a:schemeClr val="accent2"/>
          </a:effectRef>
          <a:fontRef idx="minor">
            <a:schemeClr val="dk1"/>
          </a:fontRef>
        </p:style>
        <p:txBody>
          <a:bodyPr wrap="square">
            <a:spAutoFit/>
          </a:bodyPr>
          <a:lstStyle/>
          <a:p>
            <a:pPr lvl="0"/>
            <a:r>
              <a:rPr lang="ar-IQ" sz="3200" b="1" dirty="0">
                <a:solidFill>
                  <a:srgbClr val="FF0000"/>
                </a:solidFill>
                <a:latin typeface="Cairo"/>
              </a:rPr>
              <a:t>- التصميم التعليمي: </a:t>
            </a:r>
          </a:p>
          <a:p>
            <a:pPr lvl="0"/>
            <a:r>
              <a:rPr lang="ar-IQ" sz="2800" b="1" dirty="0">
                <a:solidFill>
                  <a:srgbClr val="000000"/>
                </a:solidFill>
                <a:latin typeface="Cairo"/>
              </a:rPr>
              <a:t>      </a:t>
            </a:r>
            <a:r>
              <a:rPr lang="ar-IQ" sz="2800" b="1" dirty="0" smtClean="0">
                <a:solidFill>
                  <a:srgbClr val="000000"/>
                </a:solidFill>
                <a:latin typeface="Cairo"/>
              </a:rPr>
              <a:t>1- يعرفه </a:t>
            </a:r>
            <a:r>
              <a:rPr lang="ar-IQ" sz="2800" b="1" dirty="0" err="1" smtClean="0">
                <a:solidFill>
                  <a:srgbClr val="000000"/>
                </a:solidFill>
                <a:latin typeface="Cairo"/>
              </a:rPr>
              <a:t>راجليوف</a:t>
            </a:r>
            <a:r>
              <a:rPr lang="ar-IQ" sz="2800" b="1" dirty="0" smtClean="0">
                <a:solidFill>
                  <a:srgbClr val="000000"/>
                </a:solidFill>
                <a:latin typeface="Cairo"/>
              </a:rPr>
              <a:t> : هو </a:t>
            </a:r>
            <a:r>
              <a:rPr lang="ar-IQ" sz="2800" b="1" dirty="0">
                <a:solidFill>
                  <a:srgbClr val="000000"/>
                </a:solidFill>
                <a:latin typeface="Cairo"/>
              </a:rPr>
              <a:t>العلم الذي  </a:t>
            </a:r>
            <a:r>
              <a:rPr lang="ar-IQ" sz="2800" b="1" dirty="0" smtClean="0">
                <a:solidFill>
                  <a:srgbClr val="000000"/>
                </a:solidFill>
                <a:latin typeface="Cairo"/>
              </a:rPr>
              <a:t>يبحث في طرائق التدريس وتحسينها . ومن ثم تطبيقها ، وذلك لتحديد افضل طريقة لتحقيق التغيير من المتعلمين . </a:t>
            </a:r>
          </a:p>
          <a:p>
            <a:pPr lvl="0"/>
            <a:endParaRPr lang="ar-IQ" sz="2800" b="1" dirty="0" smtClean="0">
              <a:solidFill>
                <a:srgbClr val="000000"/>
              </a:solidFill>
              <a:latin typeface="Cairo"/>
            </a:endParaRPr>
          </a:p>
          <a:p>
            <a:pPr lvl="0"/>
            <a:r>
              <a:rPr lang="ar-IQ" sz="2800" b="1" dirty="0" smtClean="0">
                <a:solidFill>
                  <a:srgbClr val="000000"/>
                </a:solidFill>
                <a:latin typeface="Cairo"/>
              </a:rPr>
              <a:t>2- تعريف برجز : هو طريقة منهجية لتخطيط افضل الطرق التعليمية وتطويرها لتحقيق حاجات التعلم والتعليم .</a:t>
            </a:r>
          </a:p>
          <a:p>
            <a:pPr lvl="0"/>
            <a:r>
              <a:rPr lang="ar-IQ" sz="2800" b="1" dirty="0" smtClean="0">
                <a:solidFill>
                  <a:srgbClr val="000000"/>
                </a:solidFill>
                <a:latin typeface="Cairo"/>
              </a:rPr>
              <a:t>3- تعريف براش : هو عملية مخططة لمواجهة الامكانات للتعلم ، والتفاعلات العديدة بين المحتوى ، والوسائل ، والمعلم ، والسياقات التعليمية لفترة محددة من الوقت .</a:t>
            </a:r>
          </a:p>
          <a:p>
            <a:pPr lvl="0"/>
            <a:r>
              <a:rPr lang="ar-IQ" sz="2800" b="1" dirty="0" smtClean="0">
                <a:solidFill>
                  <a:srgbClr val="000000"/>
                </a:solidFill>
                <a:latin typeface="Cairo"/>
              </a:rPr>
              <a:t>4- </a:t>
            </a:r>
            <a:r>
              <a:rPr lang="ar-IQ" sz="2800" b="1" dirty="0">
                <a:solidFill>
                  <a:srgbClr val="000000"/>
                </a:solidFill>
                <a:latin typeface="Cairo"/>
              </a:rPr>
              <a:t>يعرفه </a:t>
            </a:r>
            <a:r>
              <a:rPr lang="ar-IQ" sz="2800" b="1" dirty="0" err="1">
                <a:solidFill>
                  <a:srgbClr val="000000"/>
                </a:solidFill>
                <a:latin typeface="Cairo"/>
              </a:rPr>
              <a:t>ريتشي</a:t>
            </a:r>
            <a:r>
              <a:rPr lang="ar-IQ" sz="2800" b="1" dirty="0">
                <a:solidFill>
                  <a:srgbClr val="000000"/>
                </a:solidFill>
                <a:latin typeface="Cairo"/>
              </a:rPr>
              <a:t> : فقد عرفت تصميم التدريس بأنه إيجاد مواصفات تفصيلية لتطوير المواقف التعليمية التي تسهل عملية التعلم وتقويمها والمحافظة عليها سواء أكانت وحدات تعليمية كبيرة أو صغيرة .</a:t>
            </a:r>
          </a:p>
          <a:p>
            <a:endParaRPr lang="ar-IQ" sz="2800" b="1" dirty="0">
              <a:solidFill>
                <a:srgbClr val="000000"/>
              </a:solidFill>
              <a:latin typeface="Cairo"/>
            </a:endParaRPr>
          </a:p>
        </p:txBody>
      </p:sp>
    </p:spTree>
    <p:extLst>
      <p:ext uri="{BB962C8B-B14F-4D97-AF65-F5344CB8AC3E}">
        <p14:creationId xmlns:p14="http://schemas.microsoft.com/office/powerpoint/2010/main" val="3837141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88640"/>
            <a:ext cx="9036496" cy="6617196"/>
          </a:xfrm>
          <a:prstGeom prst="rect">
            <a:avLst/>
          </a:prstGeom>
          <a:blipFill>
            <a:blip r:embed="rId2">
              <a:alphaModFix amt="36000"/>
            </a:blip>
            <a:stretch>
              <a:fillRect/>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r>
              <a:rPr lang="ar-IQ" sz="2800" b="1" dirty="0" smtClean="0">
                <a:solidFill>
                  <a:srgbClr val="000000"/>
                </a:solidFill>
                <a:latin typeface="Cairo"/>
              </a:rPr>
              <a:t>5- وهو </a:t>
            </a:r>
            <a:r>
              <a:rPr lang="ar-IQ" sz="2800" b="1" dirty="0">
                <a:solidFill>
                  <a:srgbClr val="000000"/>
                </a:solidFill>
                <a:latin typeface="Cairo"/>
              </a:rPr>
              <a:t>عبارة عن عملية وضع خطة لاستخدام عناصر بيئة المتعلم والعلاقات المترابطة فيها بحيث تدفعه للاستجابة في مواقف معينه , تحت ظروف معينه , لإكسابه خبرات محدودة وأحداث وتغيرات في سلوكه أو أدائه لتحقيق </a:t>
            </a:r>
            <a:r>
              <a:rPr lang="ar-IQ" sz="2800" b="1" dirty="0" smtClean="0">
                <a:solidFill>
                  <a:srgbClr val="000000"/>
                </a:solidFill>
                <a:latin typeface="Cairo"/>
              </a:rPr>
              <a:t>الأهداف.</a:t>
            </a:r>
          </a:p>
          <a:p>
            <a:pPr lvl="0"/>
            <a:r>
              <a:rPr lang="ar-IQ" sz="2400" b="1" dirty="0" smtClean="0">
                <a:solidFill>
                  <a:srgbClr val="FF0000"/>
                </a:solidFill>
                <a:latin typeface="Cairo"/>
              </a:rPr>
              <a:t>ومن خلال ما تقدم من تعاريف يمكن القول ( بان تصميم التدريس : هو علم يبحث في كافة الاجراءات والطرق المناسبة لتحقيق نتاجات تعليمية مرغوب فيها والسعي لتطويرها تحت شروط معينة .</a:t>
            </a:r>
          </a:p>
          <a:p>
            <a:pPr marL="457200" indent="-457200">
              <a:buFontTx/>
              <a:buChar char="-"/>
            </a:pPr>
            <a:r>
              <a:rPr lang="ar-IQ" sz="2400" b="1" dirty="0" smtClean="0">
                <a:solidFill>
                  <a:srgbClr val="FF0000"/>
                </a:solidFill>
                <a:latin typeface="Cairo"/>
              </a:rPr>
              <a:t>وهذا التعريف يتضمن الاشارة الى ان التصميم في التدريس يقابل الهندسة فالمهندس يرسم المخططات ويجري عليها التغيرات حتى </a:t>
            </a:r>
            <a:r>
              <a:rPr lang="ar-IQ" sz="2400" b="1" dirty="0" err="1" smtClean="0">
                <a:solidFill>
                  <a:srgbClr val="FF0000"/>
                </a:solidFill>
                <a:latin typeface="Cairo"/>
              </a:rPr>
              <a:t>تاتي</a:t>
            </a:r>
            <a:r>
              <a:rPr lang="ar-IQ" sz="2400" b="1" dirty="0" smtClean="0">
                <a:solidFill>
                  <a:srgbClr val="FF0000"/>
                </a:solidFill>
                <a:latin typeface="Cairo"/>
              </a:rPr>
              <a:t> بصورة نهائية لتحقيق هدفه الذي يرمي اليه . وكذلك المدرس يخطط لدرسه بحيث يختار افضل الطرق والادوات ، والالفاظ ، </a:t>
            </a:r>
            <a:r>
              <a:rPr lang="ar-IQ" sz="2400" b="1" dirty="0" err="1" smtClean="0">
                <a:solidFill>
                  <a:srgbClr val="FF0000"/>
                </a:solidFill>
                <a:latin typeface="Cairo"/>
              </a:rPr>
              <a:t>والاتماءات</a:t>
            </a:r>
            <a:r>
              <a:rPr lang="ar-IQ" sz="2400" b="1" dirty="0" smtClean="0">
                <a:solidFill>
                  <a:srgbClr val="FF0000"/>
                </a:solidFill>
                <a:latin typeface="Cairo"/>
              </a:rPr>
              <a:t> وعيرها حتى يصل الى تدريس افضل واسهل وتحقيق الاهداف التي يريدها . </a:t>
            </a:r>
          </a:p>
          <a:p>
            <a:r>
              <a:rPr lang="ar-IQ" sz="2400" b="1" dirty="0" smtClean="0">
                <a:solidFill>
                  <a:srgbClr val="FF0000"/>
                </a:solidFill>
                <a:latin typeface="Cairo"/>
              </a:rPr>
              <a:t>وعلم تصميم التدريس يحاول اربط بين الجانب النظري والتطبيق للتدريس ؟</a:t>
            </a:r>
          </a:p>
          <a:p>
            <a:pPr marL="457200" indent="-457200">
              <a:buFontTx/>
              <a:buChar char="-"/>
            </a:pPr>
            <a:r>
              <a:rPr lang="ar-IQ" sz="2400" b="1" dirty="0" smtClean="0">
                <a:solidFill>
                  <a:srgbClr val="FF0000"/>
                </a:solidFill>
                <a:latin typeface="Cairo"/>
              </a:rPr>
              <a:t>فالجانب النظري كل ما يتعلق بنظريات التعلم الخاصة ، وعلم النفس عامة.</a:t>
            </a:r>
          </a:p>
          <a:p>
            <a:pPr marL="457200" indent="-457200">
              <a:buFontTx/>
              <a:buChar char="-"/>
            </a:pPr>
            <a:r>
              <a:rPr lang="ar-IQ" sz="2400" b="1" dirty="0" smtClean="0">
                <a:solidFill>
                  <a:srgbClr val="FF0000"/>
                </a:solidFill>
                <a:latin typeface="Cairo"/>
              </a:rPr>
              <a:t>والجانب العملي والتطبيقي يتعلق بتحديد الوسائل التقنية ( حاسوب ، تلفاز ، مختبرات ) والبرمجيات </a:t>
            </a:r>
            <a:r>
              <a:rPr lang="en-US" sz="2400" b="1" dirty="0" smtClean="0">
                <a:solidFill>
                  <a:srgbClr val="FF0000"/>
                </a:solidFill>
                <a:latin typeface="Cairo"/>
              </a:rPr>
              <a:t>  </a:t>
            </a:r>
            <a:r>
              <a:rPr lang="ar-IQ" sz="2400" b="1" dirty="0" smtClean="0">
                <a:solidFill>
                  <a:srgbClr val="FF0000"/>
                </a:solidFill>
                <a:latin typeface="Cairo"/>
              </a:rPr>
              <a:t> </a:t>
            </a:r>
            <a:r>
              <a:rPr lang="en-US" sz="2400" b="1" dirty="0" smtClean="0">
                <a:solidFill>
                  <a:srgbClr val="FF0000"/>
                </a:solidFill>
                <a:latin typeface="Cairo"/>
              </a:rPr>
              <a:t>software</a:t>
            </a:r>
            <a:r>
              <a:rPr lang="ar-IQ" sz="2400" b="1" dirty="0" smtClean="0">
                <a:solidFill>
                  <a:srgbClr val="FF0000"/>
                </a:solidFill>
                <a:latin typeface="Cairo"/>
              </a:rPr>
              <a:t> ( افلام ، تسجيلات ) المناسبة للاستخدام داخل غرفة الصف وعليه فان علم تصميم التدريس جزء من تكنولوجيا التعليم .</a:t>
            </a:r>
            <a:endParaRPr lang="ar-IQ" sz="2400" b="1" dirty="0">
              <a:solidFill>
                <a:srgbClr val="FF0000"/>
              </a:solidFill>
              <a:latin typeface="Cairo"/>
            </a:endParaRPr>
          </a:p>
          <a:p>
            <a:endParaRPr lang="ar-IQ" sz="2800" b="1" dirty="0">
              <a:solidFill>
                <a:srgbClr val="000000"/>
              </a:solidFill>
              <a:latin typeface="Cairo"/>
            </a:endParaRPr>
          </a:p>
        </p:txBody>
      </p:sp>
    </p:spTree>
    <p:extLst>
      <p:ext uri="{BB962C8B-B14F-4D97-AF65-F5344CB8AC3E}">
        <p14:creationId xmlns:p14="http://schemas.microsoft.com/office/powerpoint/2010/main" val="1333147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551289"/>
            <a:ext cx="8352928" cy="4893647"/>
          </a:xfrm>
          <a:prstGeom prst="rect">
            <a:avLst/>
          </a:prstGeom>
          <a:blipFill>
            <a:blip r:embed="rId2">
              <a:alphaModFix amt="36000"/>
            </a:blip>
            <a:stretch>
              <a:fillRect/>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pPr lvl="0"/>
            <a:r>
              <a:rPr lang="ar-IQ" sz="2800" b="1" dirty="0">
                <a:solidFill>
                  <a:srgbClr val="FF0000"/>
                </a:solidFill>
                <a:latin typeface="Cairo"/>
              </a:rPr>
              <a:t>- </a:t>
            </a:r>
            <a:r>
              <a:rPr lang="ar-IQ" sz="3200" b="1" dirty="0">
                <a:solidFill>
                  <a:srgbClr val="FF0000"/>
                </a:solidFill>
                <a:latin typeface="Cairo"/>
              </a:rPr>
              <a:t>مفهوم تصميم التدريس: </a:t>
            </a:r>
          </a:p>
          <a:p>
            <a:pPr lvl="0"/>
            <a:r>
              <a:rPr lang="ar-IQ" sz="2800" b="1" dirty="0">
                <a:solidFill>
                  <a:srgbClr val="000000"/>
                </a:solidFill>
                <a:latin typeface="Cairo"/>
              </a:rPr>
              <a:t>هو علم يصف الإجراءات التي تتعلق باختيار المادة العلمية المراد تصميمها ، وتحليلها ، وتنظيمها ، وتطويرها ، وتقويمها ، من أجل تصميم المناهج والعمليات التعليمية التي تساعد على التعلم بطريقة أفضل وأسرع ، وتساعد المعلم على إتباع أفضل الطرق التعليمية في أقل وقت وجهد ممكنين .</a:t>
            </a:r>
          </a:p>
          <a:p>
            <a:pPr marL="457200" lvl="0" indent="-457200">
              <a:buFont typeface="Arial" charset="0"/>
              <a:buChar char="•"/>
            </a:pPr>
            <a:r>
              <a:rPr lang="ar-IQ" sz="2800" b="1" dirty="0" smtClean="0">
                <a:solidFill>
                  <a:srgbClr val="000000"/>
                </a:solidFill>
                <a:latin typeface="Cairo"/>
              </a:rPr>
              <a:t>وعموماً </a:t>
            </a:r>
            <a:r>
              <a:rPr lang="ar-IQ" sz="2800" b="1" dirty="0">
                <a:solidFill>
                  <a:srgbClr val="000000"/>
                </a:solidFill>
                <a:latin typeface="Cairo"/>
              </a:rPr>
              <a:t>فإن مصمم التدريس على أية حال , لا يبدأ في الإنتاج حتى ينتهي من إعداد الخطط وحدود تنفيذها</a:t>
            </a:r>
            <a:r>
              <a:rPr lang="ar-IQ" sz="2800" b="1" dirty="0" smtClean="0">
                <a:solidFill>
                  <a:srgbClr val="000000"/>
                </a:solidFill>
                <a:latin typeface="Cairo"/>
              </a:rPr>
              <a:t>.</a:t>
            </a:r>
          </a:p>
          <a:p>
            <a:pPr marL="457200" lvl="0" indent="-457200">
              <a:buFont typeface="Arial" charset="0"/>
              <a:buChar char="•"/>
            </a:pPr>
            <a:endParaRPr lang="ar-IQ" sz="2800" b="1" dirty="0">
              <a:solidFill>
                <a:srgbClr val="000000"/>
              </a:solidFill>
              <a:latin typeface="Cairo"/>
            </a:endParaRPr>
          </a:p>
          <a:p>
            <a:pPr marL="457200" lvl="0" indent="-457200">
              <a:buFont typeface="Arial" charset="0"/>
              <a:buChar char="•"/>
            </a:pPr>
            <a:endParaRPr lang="ar-IQ" sz="2800" b="1" dirty="0" smtClean="0">
              <a:solidFill>
                <a:srgbClr val="000000"/>
              </a:solidFill>
              <a:latin typeface="Cairo"/>
            </a:endParaRPr>
          </a:p>
          <a:p>
            <a:pPr lvl="0"/>
            <a:endParaRPr lang="ar-IQ" sz="2800" b="1" dirty="0">
              <a:solidFill>
                <a:srgbClr val="000000"/>
              </a:solidFill>
              <a:latin typeface="Cairo"/>
            </a:endParaRPr>
          </a:p>
        </p:txBody>
      </p:sp>
    </p:spTree>
    <p:extLst>
      <p:ext uri="{BB962C8B-B14F-4D97-AF65-F5344CB8AC3E}">
        <p14:creationId xmlns:p14="http://schemas.microsoft.com/office/powerpoint/2010/main" val="1311229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476672"/>
            <a:ext cx="8208912" cy="5632824"/>
          </a:xfrm>
          <a:prstGeom prst="rect">
            <a:avLst/>
          </a:prstGeom>
          <a:blipFill>
            <a:blip r:embed="rId2">
              <a:alphaModFix amt="36000"/>
            </a:blip>
            <a:stretch>
              <a:fillRect/>
            </a:stretch>
          </a:blipFill>
        </p:spPr>
        <p:style>
          <a:lnRef idx="1">
            <a:schemeClr val="accent2"/>
          </a:lnRef>
          <a:fillRef idx="2">
            <a:schemeClr val="accent2"/>
          </a:fillRef>
          <a:effectRef idx="1">
            <a:schemeClr val="accent2"/>
          </a:effectRef>
          <a:fontRef idx="minor">
            <a:schemeClr val="dk1"/>
          </a:fontRef>
        </p:style>
        <p:txBody>
          <a:bodyPr wrap="square">
            <a:spAutoFit/>
          </a:bodyPr>
          <a:lstStyle/>
          <a:p>
            <a:pPr>
              <a:lnSpc>
                <a:spcPct val="115000"/>
              </a:lnSpc>
              <a:spcAft>
                <a:spcPts val="1875"/>
              </a:spcAft>
            </a:pPr>
            <a:r>
              <a:rPr lang="en-US" b="1" dirty="0">
                <a:solidFill>
                  <a:srgbClr val="000000"/>
                </a:solidFill>
                <a:latin typeface="Cairo"/>
                <a:ea typeface="Times New Roman"/>
                <a:cs typeface="Times New Roman"/>
              </a:rPr>
              <a:t>.</a:t>
            </a:r>
            <a:endParaRPr lang="en-US" sz="1400" dirty="0">
              <a:ea typeface="Calibri"/>
              <a:cs typeface="Arial"/>
            </a:endParaRPr>
          </a:p>
          <a:p>
            <a:pPr>
              <a:lnSpc>
                <a:spcPct val="115000"/>
              </a:lnSpc>
              <a:spcAft>
                <a:spcPts val="1875"/>
              </a:spcAft>
            </a:pPr>
            <a:r>
              <a:rPr lang="ar-SA" sz="4000" b="1" dirty="0">
                <a:solidFill>
                  <a:srgbClr val="000000"/>
                </a:solidFill>
                <a:latin typeface="Cairo"/>
                <a:ea typeface="Times New Roman"/>
                <a:cs typeface="Times New Roman"/>
              </a:rPr>
              <a:t>أنواع تصميم التدريس</a:t>
            </a:r>
            <a:endParaRPr lang="en-US" sz="4000" dirty="0">
              <a:ea typeface="Calibri"/>
              <a:cs typeface="Arial"/>
            </a:endParaRPr>
          </a:p>
          <a:p>
            <a:pPr>
              <a:lnSpc>
                <a:spcPct val="115000"/>
              </a:lnSpc>
              <a:spcAft>
                <a:spcPts val="1875"/>
              </a:spcAft>
            </a:pPr>
            <a:r>
              <a:rPr lang="ar-IQ" sz="4000" b="1" dirty="0" smtClean="0">
                <a:solidFill>
                  <a:srgbClr val="000000"/>
                </a:solidFill>
                <a:latin typeface="Cairo"/>
                <a:ea typeface="Times New Roman"/>
                <a:cs typeface="Times New Roman"/>
              </a:rPr>
              <a:t>1- </a:t>
            </a:r>
            <a:r>
              <a:rPr lang="en-US" sz="4000" b="1" dirty="0">
                <a:solidFill>
                  <a:srgbClr val="000000"/>
                </a:solidFill>
                <a:latin typeface="Cairo"/>
                <a:ea typeface="Times New Roman"/>
                <a:cs typeface="Times New Roman"/>
              </a:rPr>
              <a:t>     </a:t>
            </a:r>
            <a:r>
              <a:rPr lang="ar-SA" sz="4000" b="1" dirty="0">
                <a:solidFill>
                  <a:srgbClr val="FF0000"/>
                </a:solidFill>
                <a:latin typeface="Cairo"/>
                <a:ea typeface="Times New Roman"/>
                <a:cs typeface="Times New Roman"/>
              </a:rPr>
              <a:t>التصميم المصغر : </a:t>
            </a:r>
            <a:r>
              <a:rPr lang="ar-SA" sz="4000" b="1" dirty="0">
                <a:solidFill>
                  <a:srgbClr val="000000"/>
                </a:solidFill>
                <a:latin typeface="Cairo"/>
                <a:ea typeface="Times New Roman"/>
                <a:cs typeface="Times New Roman"/>
              </a:rPr>
              <a:t>مثل تصميم </a:t>
            </a:r>
            <a:r>
              <a:rPr lang="ar-SA" sz="4000" b="1" dirty="0" smtClean="0">
                <a:solidFill>
                  <a:srgbClr val="000000"/>
                </a:solidFill>
                <a:latin typeface="Cairo"/>
                <a:ea typeface="Times New Roman"/>
                <a:cs typeface="Times New Roman"/>
              </a:rPr>
              <a:t>الدروس</a:t>
            </a:r>
            <a:r>
              <a:rPr lang="en-US" sz="4000" b="1" dirty="0" smtClean="0">
                <a:solidFill>
                  <a:srgbClr val="000000"/>
                </a:solidFill>
                <a:latin typeface="Cairo"/>
                <a:ea typeface="Times New Roman"/>
                <a:cs typeface="Times New Roman"/>
              </a:rPr>
              <a:t> .</a:t>
            </a:r>
            <a:endParaRPr lang="en-US" sz="4000" dirty="0" smtClean="0">
              <a:ea typeface="Calibri"/>
              <a:cs typeface="Arial"/>
            </a:endParaRPr>
          </a:p>
          <a:p>
            <a:pPr>
              <a:lnSpc>
                <a:spcPct val="115000"/>
              </a:lnSpc>
              <a:spcAft>
                <a:spcPts val="1875"/>
              </a:spcAft>
            </a:pPr>
            <a:r>
              <a:rPr lang="ar-IQ" sz="4000" b="1" dirty="0" smtClean="0">
                <a:solidFill>
                  <a:srgbClr val="000000"/>
                </a:solidFill>
                <a:latin typeface="Cairo"/>
                <a:ea typeface="Times New Roman"/>
                <a:cs typeface="Times New Roman"/>
              </a:rPr>
              <a:t>2- </a:t>
            </a:r>
            <a:r>
              <a:rPr lang="en-US" sz="4000" b="1" dirty="0" smtClean="0">
                <a:solidFill>
                  <a:srgbClr val="000000"/>
                </a:solidFill>
                <a:latin typeface="Cairo"/>
                <a:ea typeface="Times New Roman"/>
                <a:cs typeface="Times New Roman"/>
              </a:rPr>
              <a:t>     </a:t>
            </a:r>
            <a:r>
              <a:rPr lang="ar-SA" sz="4000" b="1" dirty="0" smtClean="0">
                <a:solidFill>
                  <a:srgbClr val="FF0000"/>
                </a:solidFill>
                <a:latin typeface="Cairo"/>
                <a:ea typeface="Times New Roman"/>
                <a:cs typeface="Times New Roman"/>
              </a:rPr>
              <a:t>التصميم الشامل : </a:t>
            </a:r>
            <a:r>
              <a:rPr lang="ar-SA" sz="4000" b="1" dirty="0" smtClean="0">
                <a:solidFill>
                  <a:srgbClr val="000000"/>
                </a:solidFill>
                <a:latin typeface="Cairo"/>
                <a:ea typeface="Times New Roman"/>
                <a:cs typeface="Times New Roman"/>
              </a:rPr>
              <a:t>مثل تصميم المقررات والمناهج وبرامج التدريب</a:t>
            </a:r>
            <a:r>
              <a:rPr lang="en-US" sz="4000" b="1" dirty="0" smtClean="0">
                <a:solidFill>
                  <a:srgbClr val="000000"/>
                </a:solidFill>
                <a:latin typeface="Cairo"/>
                <a:ea typeface="Times New Roman"/>
                <a:cs typeface="Times New Roman"/>
              </a:rPr>
              <a:t> .</a:t>
            </a:r>
            <a:endParaRPr lang="en-US" sz="4000" dirty="0" smtClean="0">
              <a:ea typeface="Calibri"/>
              <a:cs typeface="Arial"/>
            </a:endParaRPr>
          </a:p>
          <a:p>
            <a:pPr>
              <a:lnSpc>
                <a:spcPct val="115000"/>
              </a:lnSpc>
              <a:spcAft>
                <a:spcPts val="1875"/>
              </a:spcAft>
            </a:pPr>
            <a:r>
              <a:rPr lang="ar-IQ" sz="4000" b="1" dirty="0" smtClean="0">
                <a:solidFill>
                  <a:srgbClr val="000000"/>
                </a:solidFill>
                <a:latin typeface="Cairo"/>
                <a:ea typeface="Times New Roman"/>
                <a:cs typeface="Times New Roman"/>
              </a:rPr>
              <a:t>3- </a:t>
            </a:r>
            <a:r>
              <a:rPr lang="en-US" sz="4000" b="1" dirty="0">
                <a:solidFill>
                  <a:srgbClr val="000000"/>
                </a:solidFill>
                <a:latin typeface="Cairo"/>
                <a:ea typeface="Times New Roman"/>
                <a:cs typeface="Times New Roman"/>
              </a:rPr>
              <a:t>    </a:t>
            </a:r>
            <a:r>
              <a:rPr lang="ar-SA" sz="4000" b="1" dirty="0">
                <a:solidFill>
                  <a:srgbClr val="FF0000"/>
                </a:solidFill>
                <a:latin typeface="Cairo"/>
                <a:ea typeface="Times New Roman"/>
                <a:cs typeface="Times New Roman"/>
              </a:rPr>
              <a:t>تصميم الوحدات التعليمية </a:t>
            </a:r>
            <a:r>
              <a:rPr lang="ar-SA" sz="4000" b="1" dirty="0">
                <a:solidFill>
                  <a:srgbClr val="000000"/>
                </a:solidFill>
                <a:latin typeface="Cairo"/>
                <a:ea typeface="Times New Roman"/>
                <a:cs typeface="Times New Roman"/>
              </a:rPr>
              <a:t>: مثل تصميم الحقائب </a:t>
            </a:r>
            <a:r>
              <a:rPr lang="ar-SA" sz="4000" b="1" dirty="0" smtClean="0">
                <a:solidFill>
                  <a:srgbClr val="000000"/>
                </a:solidFill>
                <a:latin typeface="Cairo"/>
                <a:ea typeface="Times New Roman"/>
                <a:cs typeface="Times New Roman"/>
              </a:rPr>
              <a:t>التدريبية</a:t>
            </a:r>
            <a:endParaRPr lang="en-US" sz="4000" dirty="0">
              <a:ea typeface="Calibri"/>
              <a:cs typeface="Arial"/>
            </a:endParaRPr>
          </a:p>
        </p:txBody>
      </p:sp>
    </p:spTree>
    <p:extLst>
      <p:ext uri="{BB962C8B-B14F-4D97-AF65-F5344CB8AC3E}">
        <p14:creationId xmlns:p14="http://schemas.microsoft.com/office/powerpoint/2010/main" val="2245349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836712"/>
            <a:ext cx="8712968" cy="5324535"/>
          </a:xfrm>
          <a:prstGeom prst="rect">
            <a:avLst/>
          </a:prstGeom>
          <a:blipFill>
            <a:blip r:embed="rId2">
              <a:alphaModFix amt="36000"/>
            </a:blip>
            <a:stretch>
              <a:fillRect/>
            </a:stretch>
          </a:blipFill>
        </p:spPr>
        <p:style>
          <a:lnRef idx="1">
            <a:schemeClr val="accent4"/>
          </a:lnRef>
          <a:fillRef idx="2">
            <a:schemeClr val="accent4"/>
          </a:fillRef>
          <a:effectRef idx="1">
            <a:schemeClr val="accent4"/>
          </a:effectRef>
          <a:fontRef idx="minor">
            <a:schemeClr val="dk1"/>
          </a:fontRef>
        </p:style>
        <p:txBody>
          <a:bodyPr wrap="square">
            <a:spAutoFit/>
          </a:bodyPr>
          <a:lstStyle/>
          <a:p>
            <a:r>
              <a:rPr lang="ar-IQ" sz="3200" b="1" dirty="0">
                <a:solidFill>
                  <a:srgbClr val="FF0000"/>
                </a:solidFill>
                <a:latin typeface="Cairo"/>
              </a:rPr>
              <a:t>أهمية تصميم ( تخطيط ) التدريس : -</a:t>
            </a:r>
          </a:p>
          <a:p>
            <a:r>
              <a:rPr lang="ar-IQ" sz="2800" b="1" dirty="0">
                <a:solidFill>
                  <a:srgbClr val="FF0000"/>
                </a:solidFill>
                <a:latin typeface="Cairo"/>
              </a:rPr>
              <a:t>أولا : بالنسبة للمعلم :</a:t>
            </a:r>
          </a:p>
          <a:p>
            <a:r>
              <a:rPr lang="ar-IQ" sz="2800" b="1" dirty="0">
                <a:solidFill>
                  <a:srgbClr val="000000"/>
                </a:solidFill>
                <a:latin typeface="Cairo"/>
              </a:rPr>
              <a:t>1- يساعده في تحديد الأهداف التي يود أن تتحقق عند طلابه .</a:t>
            </a:r>
          </a:p>
          <a:p>
            <a:r>
              <a:rPr lang="ar-IQ" sz="2800" b="1" dirty="0">
                <a:solidFill>
                  <a:srgbClr val="000000"/>
                </a:solidFill>
                <a:latin typeface="Cairo"/>
              </a:rPr>
              <a:t>2- يوجه المعلم في تنظيم النشاطات ، ويبعده عن التخبط في تنفيذها .</a:t>
            </a:r>
          </a:p>
          <a:p>
            <a:r>
              <a:rPr lang="ar-IQ" sz="2800" b="1" dirty="0">
                <a:solidFill>
                  <a:srgbClr val="000000"/>
                </a:solidFill>
                <a:latin typeface="Cairo"/>
              </a:rPr>
              <a:t>3- يساعد المعلم في توزيع الوقت بشكل متوازن ، بحيث لا يتجاوز أي جوانب أساسية يرغب في تخطيطها ، وبحيث لا يطغي جانب علي آخر .</a:t>
            </a:r>
          </a:p>
          <a:p>
            <a:r>
              <a:rPr lang="ar-IQ" sz="2800" b="1" dirty="0">
                <a:solidFill>
                  <a:srgbClr val="000000"/>
                </a:solidFill>
                <a:latin typeface="Cairo"/>
              </a:rPr>
              <a:t>4- يساعد المعلم في اختيار الأساليب والوسائل والنشاطات المناسبة .</a:t>
            </a:r>
          </a:p>
          <a:p>
            <a:r>
              <a:rPr lang="ar-IQ" sz="2800" b="1" dirty="0">
                <a:solidFill>
                  <a:srgbClr val="000000"/>
                </a:solidFill>
                <a:latin typeface="Cairo"/>
              </a:rPr>
              <a:t>5- يمكن المعلم من الاستفادة من الوقت المتاح بشكل أمثل .</a:t>
            </a:r>
          </a:p>
          <a:p>
            <a:r>
              <a:rPr lang="ar-IQ" sz="2800" b="1" dirty="0">
                <a:solidFill>
                  <a:srgbClr val="000000"/>
                </a:solidFill>
                <a:latin typeface="Cairo"/>
              </a:rPr>
              <a:t>6- يمكن المعلم من التقويم السليم لطلابه والحصول علي التغذية الراجعة .</a:t>
            </a:r>
          </a:p>
          <a:p>
            <a:r>
              <a:rPr lang="ar-IQ" sz="2800" b="1" dirty="0">
                <a:solidFill>
                  <a:srgbClr val="000000"/>
                </a:solidFill>
                <a:latin typeface="Cairo"/>
              </a:rPr>
              <a:t>7- يجعل المعلم أكثر ثقة بنفسه وأقل شعورا بالاضطراب </a:t>
            </a:r>
            <a:endParaRPr lang="ar-IQ" sz="2800" b="1" dirty="0" smtClean="0">
              <a:solidFill>
                <a:srgbClr val="000000"/>
              </a:solidFill>
              <a:latin typeface="Cairo"/>
            </a:endParaRPr>
          </a:p>
          <a:p>
            <a:endParaRPr lang="ar-IQ" sz="2800" b="1" i="0" dirty="0">
              <a:solidFill>
                <a:srgbClr val="000000"/>
              </a:solidFill>
              <a:effectLst/>
              <a:latin typeface="Cairo"/>
            </a:endParaRPr>
          </a:p>
          <a:p>
            <a:endParaRPr lang="ar-IQ" sz="2800" b="1" i="0" dirty="0">
              <a:solidFill>
                <a:srgbClr val="000000"/>
              </a:solidFill>
              <a:effectLst/>
              <a:latin typeface="Cairo"/>
            </a:endParaRPr>
          </a:p>
        </p:txBody>
      </p:sp>
    </p:spTree>
    <p:extLst>
      <p:ext uri="{BB962C8B-B14F-4D97-AF65-F5344CB8AC3E}">
        <p14:creationId xmlns:p14="http://schemas.microsoft.com/office/powerpoint/2010/main" val="3872240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2656"/>
            <a:ext cx="8568952" cy="6124754"/>
          </a:xfrm>
          <a:prstGeom prst="rect">
            <a:avLst/>
          </a:prstGeom>
          <a:blipFill>
            <a:blip r:embed="rId2">
              <a:alphaModFix amt="36000"/>
            </a:blip>
            <a:stretch>
              <a:fillRect/>
            </a:stretch>
          </a:blipFill>
        </p:spPr>
        <p:style>
          <a:lnRef idx="1">
            <a:schemeClr val="accent5"/>
          </a:lnRef>
          <a:fillRef idx="2">
            <a:schemeClr val="accent5"/>
          </a:fillRef>
          <a:effectRef idx="1">
            <a:schemeClr val="accent5"/>
          </a:effectRef>
          <a:fontRef idx="minor">
            <a:schemeClr val="dk1"/>
          </a:fontRef>
        </p:style>
        <p:txBody>
          <a:bodyPr wrap="square">
            <a:spAutoFit/>
          </a:bodyPr>
          <a:lstStyle/>
          <a:p>
            <a:r>
              <a:rPr lang="ar-IQ" sz="2800" b="1" dirty="0">
                <a:solidFill>
                  <a:srgbClr val="000000"/>
                </a:solidFill>
                <a:latin typeface="Cairo"/>
              </a:rPr>
              <a:t>ثانيا : بالنسبة للمتعلم :</a:t>
            </a:r>
          </a:p>
          <a:p>
            <a:r>
              <a:rPr lang="ar-IQ" sz="2800" b="1" dirty="0">
                <a:solidFill>
                  <a:srgbClr val="000000"/>
                </a:solidFill>
                <a:latin typeface="Cairo"/>
              </a:rPr>
              <a:t>1- يساعد الطالب في تنظيم وقته في الدراسة وتوزيعه بحسب الأهمية المعطاة للأهداف والمحتوي ، كما بين ذلك تخطيط المعلم .</a:t>
            </a:r>
          </a:p>
          <a:p>
            <a:r>
              <a:rPr lang="ar-IQ" sz="2800" b="1" dirty="0">
                <a:solidFill>
                  <a:srgbClr val="000000"/>
                </a:solidFill>
                <a:latin typeface="Cairo"/>
              </a:rPr>
              <a:t>2- يجعل الطالب أكثر قدرة علي الاستيعاب وذلك لأن المادة تكون منظمة له .</a:t>
            </a:r>
          </a:p>
          <a:p>
            <a:r>
              <a:rPr lang="ar-IQ" sz="2800" b="1" dirty="0">
                <a:solidFill>
                  <a:srgbClr val="000000"/>
                </a:solidFill>
                <a:latin typeface="Cairo"/>
              </a:rPr>
              <a:t>3- يزيد من دافعية الطالب للتعلم .</a:t>
            </a:r>
          </a:p>
          <a:p>
            <a:r>
              <a:rPr lang="ar-IQ" sz="2800" b="1" dirty="0">
                <a:solidFill>
                  <a:srgbClr val="000000"/>
                </a:solidFill>
                <a:latin typeface="Cairo"/>
              </a:rPr>
              <a:t>4- يكتسب الطلاب اتجاهات إيجابية نحو المعلم ، وذلك لأن المعلم المنظم يترك انطباعا حسنا عن نفسه لدي طلابه .</a:t>
            </a:r>
          </a:p>
          <a:p>
            <a:r>
              <a:rPr lang="ar-IQ" sz="2800" b="1" dirty="0">
                <a:solidFill>
                  <a:srgbClr val="000000"/>
                </a:solidFill>
                <a:latin typeface="Cairo"/>
              </a:rPr>
              <a:t>5-    يتأثر الطالب بالجوانب الايجابية للمنهج الخفي عند معلمه ، فيكتسب عادات سليمة تساعده في حياته ، مثل التنظيم ، وتقدير أهمية واستغلاله بشكل أمثل </a:t>
            </a:r>
            <a:r>
              <a:rPr lang="ar-IQ" sz="2800" b="1" dirty="0" smtClean="0">
                <a:solidFill>
                  <a:srgbClr val="000000"/>
                </a:solidFill>
                <a:latin typeface="Cairo"/>
              </a:rPr>
              <a:t>.</a:t>
            </a:r>
          </a:p>
          <a:p>
            <a:endParaRPr lang="ar-IQ" sz="2800" b="1" i="0" dirty="0">
              <a:solidFill>
                <a:srgbClr val="000000"/>
              </a:solidFill>
              <a:effectLst/>
              <a:latin typeface="Cairo"/>
            </a:endParaRPr>
          </a:p>
          <a:p>
            <a:endParaRPr lang="ar-IQ" sz="2800" b="1" dirty="0" smtClean="0">
              <a:solidFill>
                <a:srgbClr val="000000"/>
              </a:solidFill>
              <a:latin typeface="Cairo"/>
            </a:endParaRPr>
          </a:p>
          <a:p>
            <a:endParaRPr lang="ar-IQ" sz="2800" b="1" i="0" dirty="0">
              <a:solidFill>
                <a:srgbClr val="000000"/>
              </a:solidFill>
              <a:effectLst/>
              <a:latin typeface="Cairo"/>
            </a:endParaRPr>
          </a:p>
        </p:txBody>
      </p:sp>
    </p:spTree>
    <p:extLst>
      <p:ext uri="{BB962C8B-B14F-4D97-AF65-F5344CB8AC3E}">
        <p14:creationId xmlns:p14="http://schemas.microsoft.com/office/powerpoint/2010/main" val="114548513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1258</TotalTime>
  <Words>2041</Words>
  <Application>Microsoft Office PowerPoint</Application>
  <PresentationFormat>عرض على الشاشة (3:4)‏</PresentationFormat>
  <Paragraphs>208</Paragraphs>
  <Slides>36</Slides>
  <Notes>0</Notes>
  <HiddenSlides>0</HiddenSlides>
  <MMClips>0</MMClips>
  <ScaleCrop>false</ScaleCrop>
  <HeadingPairs>
    <vt:vector size="4" baseType="variant">
      <vt:variant>
        <vt:lpstr>نسق</vt:lpstr>
      </vt:variant>
      <vt:variant>
        <vt:i4>1</vt:i4>
      </vt:variant>
      <vt:variant>
        <vt:lpstr>عناوين الشرائح</vt:lpstr>
      </vt:variant>
      <vt:variant>
        <vt:i4>36</vt:i4>
      </vt:variant>
    </vt:vector>
  </HeadingPairs>
  <TitlesOfParts>
    <vt:vector size="37"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 عملية تصميم التدريس :  تمر عملية تصميم التدريس في المراحل الاساسية الثلاث الاتية: اولا : التحليل : (: (Analysis يتم في  هذه المرحلة عدة امور هي: 1- التعرف على الفئة المستهدفة ( المتعلمين ) من حيث خصائصهم المعرفية والجسمية ، والعمرية . 2- بيئة التدريس والوسائل المتوفرة . 3- تحديد الاهداف المزمع تحقيقها . 4- تحديد المحتوى القادر على تحقيق اهدافة . 5- تحديد الزمن لتحقيق الاهداف . 6- يمكن ان نطلق على هذه المرحلة المدخلات  ( Inputs)  على اعتبار التصميم هو النظام   ( System ) يتكون من مدخلات وعمليات ومخرجات وتغذية راجعة   </vt:lpstr>
      <vt:lpstr>       ثانيا : تحديد طريقة التدريس المناسبة وتنفيذها : وهذه المرحلة تقابل مرحلة العمليات في النظام. ويتم في هذه المرحلة تحديد طريقة التدريس المناسبة لتحقيق الاهداف ، اي طريقة عرض المادة التعليمية ، وكيفية استخدام الوسائل التقنية المناسبة ، والانشطة المرفقة للدارسين  وترتيب البيئة التدريسية ، من اضاءة ، وترتيب المقاعد ، والتهوية ........ الخ            </vt:lpstr>
      <vt:lpstr>ثالثا : التقويم : (Evaluation ) ويشمل التقويم جميع المراحل السابقة ومفرداتها الدقيقة فهو هنا عملية تغذية راجعة (Feed Boeke ) مستمرة ، ونسال عادة في مجال التقويم عن : 1- انجاز المهمة بشكل جيد . 2- نتائج الفئة المستهدفة . 3- اين الحل اذا لم يتم تحقيق الاهداف. ومما تجدر الاشارة اليه ان مصممي التدريس يؤكدون على خلق تعليم تتوافق المراحل الثلاثة أنفة الذكر وهي :  التقاء الاهداف والاستراتيجية ( طريقة التدريس ) والتقييم اي تكون الطريقة  مناسبة للاهداف ، وان نقيس الامتحانات مدى تحقيق هدف التعليم .</vt:lpstr>
      <vt:lpstr>عرض تقديمي في PowerPoint</vt:lpstr>
      <vt:lpstr>مثال تطبيقي على عملية التقييم : -  تصميم تدريب طلبة الثالث معهد الفنون الجميلة ، كتابة الحروف الاساسية لخط الرقعة . المرحلة الاولى : التحليل ( المدخلات ): 1- خصائص الفئة المستهدفة ( الصف الثالث قسم الخط العربي ) - مستوى هؤلاء الطلبة المعرفي ( ثالث قسم الخط العربي) - مستواهم العمري والعقلي ( 17- 19) - خصائصهم الجسمية . </vt:lpstr>
      <vt:lpstr>2- تحديد الاهداف : بعد الانتهاء من الدرس يكون الطالب قادر على ان: أ- يكتب حرف الدال بخط الرقعة بشكل سليم  . ب- يشتق بعض الحروف من حرف الدال. 3- الزمن المتوقع : ( 3ساعات ) 4- المحتوى : الذي يحقق الاهداف يمكن ان يحدد المادة ( كراسة الخط العربي ) المرحلة الثانية : اختيار طريقة التدريس ( العمليات ) وفي هذه المرحلة سيتم تحديد : 1- طريقة التدريس المناسبة لتحقيق الاهداف ، وهي طريقة النمذجة  2- الوسائل التعليمية المناسبة ، السبورة ، مصورات ، كراسة الخط العربي . 3- الانشطة : على التلميذ كتابة بعض الكلمات المشابه لما تم توضيحها على السبورة. 4- طريقة توزيع الطلبة :طالما الدرسي مهاري لمادة الخط العربي فهناك طريقتين لتوزيع الطلبة اما على مجاميع او يطلب من كل طالب القيام بنشاط فردي . </vt:lpstr>
      <vt:lpstr>عرض تقديمي في PowerPoint</vt:lpstr>
      <vt:lpstr> المرحلة الثالثة : التقويم : ( التغذية الراجعة ) وهذه المرحلة تشمل معرفة نتائج الطلبة وهل حقق الاهداف ام لا ؟ وذلك عن طريق الاختبارات الادائية على السبورة او في دفتر الطالب الخاص. ومن المتوقع ان تكون المخرجات عبارة عن طلبة تحسن اداؤهم في كتابة حرف الدال وما اشتق من مقاطع وحروف بخط الرقعة . وايضا تشمل التغذية الراجعة لمعرفة الخلل اذا لم تتحقق الاهداف المرجوة  . وتشمل ايضا طريقة التقويم ، نوع الاسئلة الموجهة لقياس تحقيق الهدف. ان هذه المراحل الثلاث يجب ان تكون متوافقة ومنسجمة تماما ،وهذا ما يأخذه المصممون للتدريس بعين الاعتبار . ويقصد بالانسجام والتوافق  :ان تكون طريقة التقويم مناسبة لتحقيق الاهداف التي رسمت في المرحلة الاولى ، وان تكون طريق التقويم( المرحلة الثالثة )  قادرة على قياس تحقيق الاهداف .  </vt:lpstr>
      <vt:lpstr>عرض تقديمي في PowerPoint</vt:lpstr>
      <vt:lpstr>الإطار الثاني: العوامل التي تؤثر على التعلم Factors that affect learning  هناك مجموعة من العوامل التي تؤثر على التعلم: 1- الاستعداد وخصائص المتعلم الجسمية والعقلية والمعرفية والوجدانية والاجتماعية والتي لها تأثير على حياة الفرد بكل أبعادها. 2- الدافعية والتعزيز المناسب الذي يقدم للمتعلم، لأن الاستجابة المعززة تهيء لظهور استجابات مرة أخرى. 3- البيئة ومتغيراتها وشروطها حيث يولي السلوكيون أهمية عظمى للبيئة، ويعرّف التعلم على أنه تغير أو تعديل في سلوك الفرد، وهو تغير ناتج عن الخبرة أو الممارسة وضبط المثيرات البيئية. 4- الخبرات التي يمر بها المتعلم. </vt:lpstr>
      <vt:lpstr>عرض تقديمي في PowerPoint</vt:lpstr>
      <vt:lpstr>عرض تقديمي في PowerPoint</vt:lpstr>
      <vt:lpstr>عرض تقديمي في PowerPoint</vt:lpstr>
      <vt:lpstr>عرض تقديمي في PowerPoint</vt:lpstr>
      <vt:lpstr>الاصول النظرية لتفكير تحليل المهمة . اولا: التفكير التحليلي   ( Analysis thinking ): وهو نمط من التفكير يتميز بالنظام والتسلسل والتتابع في خطوات محددة ويتطلب مستوى متقدما من العمليات الذهنية . العوامل المؤثرة في التفكير التحليلي: أ- الدراية والممارسة من خلال المواقف الحياتية اليومية . ب – التعليم وزيادة الخبرات .  - مميزاته : يتصف التفكير التحليلي  بما يلي :  1- البعد عن العشوائية فالتفكير التحليلي بسير وفق خطوات متتابعة ومتسلسلة تبعا لنسق معين . 2- يتطلب التفكير التحليلي استدعاء الخبرات السابقة . 3- التفكير التحليلي هادف فهو يهدف الى :  أ – الوصول الى حالة من التوازن الذهني لدى الفرد . ب- تفسير الكثير من المواقف مثل الغموض ، والخوف . ج- حل المشكلات . </vt:lpstr>
      <vt:lpstr>4- التفكير التحليلي منطقي ومقنع، وفي القرءان امثلة كثيرة : قُلِ انْظُرُوا مَاذَا فِي السَّمَاوَاتِ وَالْأَرْضِ وَمَا تُغْنِي الْآيَاتُ وَالنُّذُرُ (سورة يونس 101). إِنَّ فِي خَلْقِ السَّمَاوَاتِ وَالْأَرْضِ وَاخْتِلَافِ اللَّيْلِ وَالنَّهَارِ لَآيَاتٍ لِأُولِي الْأَلْبَابِ (آل عمران 190). الَّذِينَ يَذْكُرُونَ اللَّهَ قِيَامًا وَقُعُودًا وَعَلَى جُنُوبِهِمْ وَيَتَفَكَّرُونَ فِي خَلْقِ السَّمَاوَاتِ وَالْأَرْضِ رَبَّنَا مَا خَلَقْتَ هَذَا بَاطِلًا سُبْحَانَكَ فَقِنَا عَذَابَ النَّارِ (آل عمران 191).  تَبَارَكَ الَّذِي جَعَلَ فِي السَّمَاءِ بُرُوجًا وَجَعَلَ فِيهَا سِرَاجًا وَقَمَرًا مُّنِيرًا (61) وَهُو الَّذِي جَعَلَ اللَّيْلَ وَالنَّهَارَ خِلْفَةً لِّمَنْ أَرَادَ أَن يَذَّكَّرَ أَوْ أَرَادَ شُكُورًا (سورة الفرقان 62).    5- التفكير التحليلي نشط ، بعيدا عن ( السرحان ). 6- التفكير التحليلي يحتاج الى مستوى متقدم من العمليات الذهنية . 6- هو مهارة ذهنية قابلة للتعلم والتدريب ورفع كفاءة الذهن في ادارة المشكلات .</vt:lpstr>
      <vt:lpstr>ثانيا : المهمة :(Taske)  وهي جزء محدد من عمل او موضوع معين ، ومجموعة المهمات من العلاقة بينهما تكون هذا العمل . ثالثا : تحليل المهمة :(Analysis taske )يتضمن تحليل المهمة ما يلي : أ- وصف الخطوات الفرد عند تنفيذه مهمة ما . ب- وصف العقاب المتوقع ووضع الحلول والبدائل. ج- وصف لمعيار الاداء المطلوب عند انتهاء المهمة . د- وصف لطريقة تقويم الاداء .</vt:lpstr>
      <vt:lpstr>رابعا : الخطوات الادائية :   ( Performance )   يقصد به جميع الخطوات التي يقوم بها الفرد للقيام بمهمة ما بشكل سليم كما تتضمن وصفا لهذه الخطوات والادوات اللازمة والظروف المحيطة . خامسا : المشكلة ( Problem) :   هناك عدة تعريفا للمشكلة منها : هي موقف او ضع يحول بين الفرد وتحقيق هدفة ، والمشكلة تؤدى الى احتلال التوازن لدى الفرد وحلها بشكل ايجابي يؤدي الى استعادة هذا التوازن الانفعالي والمعرفي . - هي موقف يمكن اعتباره فرصة للفرد كي يتكيف مع واقعه . - هي سؤال او موقف يتطلب اجابة او تفسير او حلا . - هي موقف معين يحتوي على هدف يراد تحقيقه . - موقف يؤدي الى الحيرة والتوتر واختلال التوازن المعرفي والانفعالي .</vt:lpstr>
      <vt:lpstr>سادسا : تحليل مهارة حل المشكلة :  ( Skill analysis)  يشير هذا المفهوم الى التحليل العلمي لتلك المهارة بجميع مكوناتها ، التي تؤدي الى الطريقة العلمية لتنفيذه بشكل سليم . هذا التحليل العلمي يؤدي الى تحديد اهداف محددة ، وتوفر ظروف مناسبة لتحقيق تلك الاهداف ، ويتطلب تحليل المهارة الى الالمام الكافي والواسع بطبيعة هذه المهارة ، المهمة المطلوب انجازها والعمل الاساسي الذي تفرعت من هذه المهمة .</vt:lpstr>
      <vt:lpstr> وقد ذكر ديوي في كتابة ( كيف نفكر ) تحليلا لهذه الخطوات وطرق السير فيها :  1- المشاهدة المقصودة : ويشترط فيها ان تكون مضبوطة / وشاملة / وان تحدث في ظروف واصول متعددة . 2- التحليل والتوفيق : ويشترط فيها : أ- انتخاب العناصر الضرورية الرئيسية . ب- ملاحظة اوجه التشابه والاختلاف بين هذه العناصر . ج- ملاحظة الظواهر الشاذة التي تتطلب اهتماما خاصا . 3- ما يذكره المتعلم فيما لديه من خبرات سابقة ترتبط بالموضوع ويقتضي ان تكون الخبرة واسعة وغنية . 4- صياغة الفروض التي يمكن الوصول اليها . 5- تحقيق هذه الفروض بالتجريب والاختبار المستمر . 6- الاستدلال بالمعلومات التي لها علاقة بالمشكلة . 7- الحكم والتعميم ، وينص ذلك ان تخلو هذه التعميمات من عناصر التجهيز .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DR.Ahmed Saker 2O11</cp:lastModifiedBy>
  <cp:revision>68</cp:revision>
  <dcterms:created xsi:type="dcterms:W3CDTF">2022-02-23T04:41:42Z</dcterms:created>
  <dcterms:modified xsi:type="dcterms:W3CDTF">2022-03-20T18:02:05Z</dcterms:modified>
</cp:coreProperties>
</file>