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notesMasterIdLst>
    <p:notesMasterId r:id="rId40"/>
  </p:notesMasterIdLst>
  <p:sldIdLst>
    <p:sldId id="268" r:id="rId2"/>
    <p:sldId id="269" r:id="rId3"/>
    <p:sldId id="271" r:id="rId4"/>
    <p:sldId id="261" r:id="rId5"/>
    <p:sldId id="256" r:id="rId6"/>
    <p:sldId id="257" r:id="rId7"/>
    <p:sldId id="258" r:id="rId8"/>
    <p:sldId id="259" r:id="rId9"/>
    <p:sldId id="260" r:id="rId10"/>
    <p:sldId id="262" r:id="rId11"/>
    <p:sldId id="263" r:id="rId12"/>
    <p:sldId id="264" r:id="rId13"/>
    <p:sldId id="265" r:id="rId14"/>
    <p:sldId id="266" r:id="rId15"/>
    <p:sldId id="267" r:id="rId16"/>
    <p:sldId id="270" r:id="rId17"/>
    <p:sldId id="279" r:id="rId18"/>
    <p:sldId id="272" r:id="rId19"/>
    <p:sldId id="273" r:id="rId20"/>
    <p:sldId id="278" r:id="rId21"/>
    <p:sldId id="274" r:id="rId22"/>
    <p:sldId id="275" r:id="rId23"/>
    <p:sldId id="276" r:id="rId24"/>
    <p:sldId id="277" r:id="rId25"/>
    <p:sldId id="280" r:id="rId26"/>
    <p:sldId id="281" r:id="rId27"/>
    <p:sldId id="282" r:id="rId28"/>
    <p:sldId id="283" r:id="rId29"/>
    <p:sldId id="284" r:id="rId30"/>
    <p:sldId id="288" r:id="rId31"/>
    <p:sldId id="289" r:id="rId32"/>
    <p:sldId id="285" r:id="rId33"/>
    <p:sldId id="286" r:id="rId34"/>
    <p:sldId id="291" r:id="rId35"/>
    <p:sldId id="292" r:id="rId36"/>
    <p:sldId id="293" r:id="rId37"/>
    <p:sldId id="294" r:id="rId38"/>
    <p:sldId id="287" r:id="rId3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نمط فاتح 1 - تمييز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8B1032C-EA38-4F05-BA0D-38AFFFC7BED3}" styleName="نمط فاتح 3 - تمييز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515" autoAdjust="0"/>
    <p:restoredTop sz="94660"/>
  </p:normalViewPr>
  <p:slideViewPr>
    <p:cSldViewPr>
      <p:cViewPr>
        <p:scale>
          <a:sx n="100" d="100"/>
          <a:sy n="100" d="100"/>
        </p:scale>
        <p:origin x="-762" y="12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_rels/data1.xml.rels><?xml version="1.0" encoding="UTF-8" standalone="yes"?>
<Relationships xmlns="http://schemas.openxmlformats.org/package/2006/relationships"><Relationship Id="rId1" Type="http://schemas.openxmlformats.org/officeDocument/2006/relationships/image" Target="../media/image1.jpg"/></Relationships>
</file>

<file path=ppt/diagrams/_rels/data2.xml.rels><?xml version="1.0" encoding="UTF-8" standalone="yes"?>
<Relationships xmlns="http://schemas.openxmlformats.org/package/2006/relationships"><Relationship Id="rId1" Type="http://schemas.openxmlformats.org/officeDocument/2006/relationships/image" Target="../media/image1.jpg"/></Relationships>
</file>

<file path=ppt/diagrams/_rels/data3.xml.rels><?xml version="1.0" encoding="UTF-8" standalone="yes"?>
<Relationships xmlns="http://schemas.openxmlformats.org/package/2006/relationships"><Relationship Id="rId1" Type="http://schemas.openxmlformats.org/officeDocument/2006/relationships/image" Target="../media/image1.jp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06CAF5-359D-4038-A2AC-DAEE2D5374D6}" type="doc">
      <dgm:prSet loTypeId="urn:microsoft.com/office/officeart/2008/layout/AlternatingHexagons" loCatId="list" qsTypeId="urn:microsoft.com/office/officeart/2005/8/quickstyle/simple1" qsCatId="simple" csTypeId="urn:microsoft.com/office/officeart/2005/8/colors/colorful5" csCatId="colorful" phldr="1"/>
      <dgm:spPr/>
      <dgm:t>
        <a:bodyPr/>
        <a:lstStyle/>
        <a:p>
          <a:endParaRPr lang="en-US"/>
        </a:p>
      </dgm:t>
    </dgm:pt>
    <dgm:pt modelId="{414CF56D-0757-4EE2-BE6A-C63DF5D2B900}">
      <dgm:prSet phldrT="[نص]"/>
      <dgm:spPr/>
      <dgm:t>
        <a:bodyPr/>
        <a:lstStyle/>
        <a:p>
          <a:endParaRPr lang="en-US" dirty="0">
            <a:solidFill>
              <a:schemeClr val="tx1"/>
            </a:solidFill>
          </a:endParaRPr>
        </a:p>
      </dgm:t>
    </dgm:pt>
    <dgm:pt modelId="{A60F1D26-D7E4-4F6E-A629-FF81C5F67858}" type="parTrans" cxnId="{327EAAC7-E216-46B1-B3B8-E0614DE35C13}">
      <dgm:prSet/>
      <dgm:spPr/>
      <dgm:t>
        <a:bodyPr/>
        <a:lstStyle/>
        <a:p>
          <a:endParaRPr lang="en-US"/>
        </a:p>
      </dgm:t>
    </dgm:pt>
    <dgm:pt modelId="{CDFE14A1-31D5-440A-A5E4-90013A0A626D}" type="sibTrans" cxnId="{327EAAC7-E216-46B1-B3B8-E0614DE35C13}">
      <dgm:prSet/>
      <dgm:spPr/>
      <dgm:t>
        <a:bodyPr/>
        <a:lstStyle/>
        <a:p>
          <a:r>
            <a:rPr lang="ar-IQ" dirty="0" smtClean="0">
              <a:solidFill>
                <a:schemeClr val="tx1"/>
              </a:solidFill>
            </a:rPr>
            <a:t>نظرية الاشراط (</a:t>
          </a:r>
          <a:r>
            <a:rPr lang="ar-IQ" dirty="0" err="1" smtClean="0">
              <a:solidFill>
                <a:schemeClr val="tx1"/>
              </a:solidFill>
            </a:rPr>
            <a:t>سكنر</a:t>
          </a:r>
          <a:r>
            <a:rPr lang="ar-IQ" dirty="0" smtClean="0">
              <a:solidFill>
                <a:schemeClr val="tx1"/>
              </a:solidFill>
            </a:rPr>
            <a:t>)</a:t>
          </a:r>
          <a:endParaRPr lang="en-US" dirty="0">
            <a:solidFill>
              <a:schemeClr val="tx1"/>
            </a:solidFill>
          </a:endParaRPr>
        </a:p>
      </dgm:t>
    </dgm:pt>
    <dgm:pt modelId="{F9C718ED-408F-4DBD-B331-13CD17267064}">
      <dgm:prSet phldrT="[نص]" custT="1"/>
      <dgm:spPr/>
      <dgm:t>
        <a:bodyPr/>
        <a:lstStyle/>
        <a:p>
          <a:r>
            <a:rPr lang="ar-IQ" sz="1800" b="1" dirty="0" smtClean="0"/>
            <a:t>نظرية الاشراط </a:t>
          </a:r>
          <a:r>
            <a:rPr lang="ar-IQ" sz="1800" b="1" dirty="0" err="1" smtClean="0"/>
            <a:t>الاكلا</a:t>
          </a:r>
          <a:r>
            <a:rPr lang="ar-IQ" sz="1800" b="1" dirty="0" smtClean="0"/>
            <a:t> سيكي </a:t>
          </a:r>
        </a:p>
        <a:p>
          <a:r>
            <a:rPr lang="ar-IQ" sz="1800" b="1" dirty="0" smtClean="0"/>
            <a:t>( </a:t>
          </a:r>
          <a:r>
            <a:rPr lang="ar-IQ" sz="1800" b="1" dirty="0" err="1" smtClean="0"/>
            <a:t>بافلوف</a:t>
          </a:r>
          <a:r>
            <a:rPr lang="ar-IQ" sz="1200" dirty="0" smtClean="0"/>
            <a:t>)</a:t>
          </a:r>
          <a:endParaRPr lang="en-US" sz="1200" dirty="0"/>
        </a:p>
      </dgm:t>
    </dgm:pt>
    <dgm:pt modelId="{C564B818-75D8-4187-BF72-3665E765EA16}" type="parTrans" cxnId="{695E4EC6-B1B6-4DEA-A74D-8EEC01BA5D49}">
      <dgm:prSet/>
      <dgm:spPr/>
      <dgm:t>
        <a:bodyPr/>
        <a:lstStyle/>
        <a:p>
          <a:endParaRPr lang="en-US"/>
        </a:p>
      </dgm:t>
    </dgm:pt>
    <dgm:pt modelId="{D5B3B9B7-F791-45DF-B80C-20331C4B087B}" type="sibTrans" cxnId="{695E4EC6-B1B6-4DEA-A74D-8EEC01BA5D49}">
      <dgm:prSet/>
      <dgm:spPr/>
      <dgm:t>
        <a:bodyPr/>
        <a:lstStyle/>
        <a:p>
          <a:endParaRPr lang="en-US"/>
        </a:p>
      </dgm:t>
    </dgm:pt>
    <dgm:pt modelId="{D4C45447-9990-4806-A0D1-C7B03CEA86C3}">
      <dgm:prSet phldrT="[نص]"/>
      <dgm:spPr/>
      <dgm:t>
        <a:bodyPr/>
        <a:lstStyle/>
        <a:p>
          <a:r>
            <a:rPr lang="ar-IQ" b="1" dirty="0" smtClean="0">
              <a:solidFill>
                <a:schemeClr val="tx1"/>
              </a:solidFill>
            </a:rPr>
            <a:t>النظريات السلوكية </a:t>
          </a:r>
          <a:endParaRPr lang="en-US" b="1" dirty="0">
            <a:solidFill>
              <a:schemeClr val="tx1"/>
            </a:solidFill>
          </a:endParaRPr>
        </a:p>
      </dgm:t>
    </dgm:pt>
    <dgm:pt modelId="{22DD189A-3566-4DEE-8667-F8F7BEB4A472}" type="parTrans" cxnId="{263FF5D2-8DBC-4DE8-934A-98E28107D726}">
      <dgm:prSet/>
      <dgm:spPr/>
      <dgm:t>
        <a:bodyPr/>
        <a:lstStyle/>
        <a:p>
          <a:endParaRPr lang="en-US"/>
        </a:p>
      </dgm:t>
    </dgm:pt>
    <dgm:pt modelId="{382ACEB4-3BCB-4065-9740-C2E1CBEDD839}" type="sibTrans" cxnId="{263FF5D2-8DBC-4DE8-934A-98E28107D726}">
      <dgm:prSet/>
      <dgm:spPr/>
      <dgm:t>
        <a:bodyPr/>
        <a:lstStyle/>
        <a:p>
          <a:r>
            <a:rPr lang="ar-IQ" b="1" dirty="0" smtClean="0">
              <a:solidFill>
                <a:schemeClr val="tx1"/>
              </a:solidFill>
            </a:rPr>
            <a:t>نظرية المحاولة والخطأ (</a:t>
          </a:r>
          <a:r>
            <a:rPr lang="ar-IQ" b="1" dirty="0" err="1" smtClean="0">
              <a:solidFill>
                <a:schemeClr val="tx1"/>
              </a:solidFill>
            </a:rPr>
            <a:t>ثورندايك</a:t>
          </a:r>
          <a:r>
            <a:rPr lang="ar-IQ" b="1" dirty="0" smtClean="0">
              <a:solidFill>
                <a:schemeClr val="tx1"/>
              </a:solidFill>
            </a:rPr>
            <a:t> )</a:t>
          </a:r>
          <a:endParaRPr lang="en-US" b="1" dirty="0">
            <a:solidFill>
              <a:schemeClr val="tx1"/>
            </a:solidFill>
          </a:endParaRPr>
        </a:p>
      </dgm:t>
    </dgm:pt>
    <dgm:pt modelId="{94E4DDDE-2A2C-40A9-BFCA-F36D63124B59}">
      <dgm:prSet phldrT="[نص]"/>
      <dgm:spPr/>
      <dgm:t>
        <a:bodyPr/>
        <a:lstStyle/>
        <a:p>
          <a:r>
            <a:rPr lang="ar-IQ" b="1" dirty="0" smtClean="0">
              <a:solidFill>
                <a:schemeClr val="tx1"/>
              </a:solidFill>
            </a:rPr>
            <a:t>نظرية التعلم </a:t>
          </a:r>
          <a:r>
            <a:rPr lang="ar-IQ" b="1" dirty="0" err="1" smtClean="0">
              <a:solidFill>
                <a:schemeClr val="tx1"/>
              </a:solidFill>
            </a:rPr>
            <a:t>بلااقتران</a:t>
          </a:r>
          <a:r>
            <a:rPr lang="ar-IQ" b="1" dirty="0" smtClean="0">
              <a:solidFill>
                <a:schemeClr val="tx1"/>
              </a:solidFill>
            </a:rPr>
            <a:t> </a:t>
          </a:r>
        </a:p>
        <a:p>
          <a:r>
            <a:rPr lang="ar-IQ" b="1" dirty="0" smtClean="0">
              <a:solidFill>
                <a:schemeClr val="tx1"/>
              </a:solidFill>
            </a:rPr>
            <a:t>( </a:t>
          </a:r>
          <a:r>
            <a:rPr lang="ar-IQ" b="1" dirty="0" err="1" smtClean="0">
              <a:solidFill>
                <a:schemeClr val="tx1"/>
              </a:solidFill>
            </a:rPr>
            <a:t>جثري</a:t>
          </a:r>
          <a:r>
            <a:rPr lang="ar-IQ" b="1" dirty="0" smtClean="0">
              <a:solidFill>
                <a:schemeClr val="tx1"/>
              </a:solidFill>
            </a:rPr>
            <a:t>)</a:t>
          </a:r>
          <a:endParaRPr lang="en-US" b="1" dirty="0">
            <a:solidFill>
              <a:schemeClr val="tx1"/>
            </a:solidFill>
          </a:endParaRPr>
        </a:p>
      </dgm:t>
    </dgm:pt>
    <dgm:pt modelId="{561E2B16-07B7-4261-8CB1-A102DB4874C4}" type="parTrans" cxnId="{14970109-2B31-42B4-A181-637A80FCA00D}">
      <dgm:prSet/>
      <dgm:spPr/>
      <dgm:t>
        <a:bodyPr/>
        <a:lstStyle/>
        <a:p>
          <a:endParaRPr lang="en-US"/>
        </a:p>
      </dgm:t>
    </dgm:pt>
    <dgm:pt modelId="{2A5E57E1-F57B-4066-A3F7-C80593634328}" type="sibTrans" cxnId="{14970109-2B31-42B4-A181-637A80FCA00D}">
      <dgm:prSet/>
      <dgm:spPr/>
      <dgm:t>
        <a:bodyPr/>
        <a:lstStyle/>
        <a:p>
          <a:r>
            <a:rPr lang="ar-IQ" dirty="0" smtClean="0">
              <a:solidFill>
                <a:schemeClr val="tx1"/>
              </a:solidFill>
            </a:rPr>
            <a:t>نظرية التعزيز </a:t>
          </a:r>
        </a:p>
        <a:p>
          <a:r>
            <a:rPr lang="ar-IQ" dirty="0" smtClean="0">
              <a:solidFill>
                <a:schemeClr val="tx1"/>
              </a:solidFill>
            </a:rPr>
            <a:t>( كلارك )</a:t>
          </a:r>
          <a:endParaRPr lang="en-US" dirty="0">
            <a:solidFill>
              <a:schemeClr val="tx1"/>
            </a:solidFill>
          </a:endParaRPr>
        </a:p>
      </dgm:t>
    </dgm:pt>
    <dgm:pt modelId="{D1ED55BE-839A-4217-B537-8C962AC52C7A}" type="pres">
      <dgm:prSet presAssocID="{FF06CAF5-359D-4038-A2AC-DAEE2D5374D6}" presName="Name0" presStyleCnt="0">
        <dgm:presLayoutVars>
          <dgm:chMax/>
          <dgm:chPref/>
          <dgm:dir/>
          <dgm:animLvl val="lvl"/>
        </dgm:presLayoutVars>
      </dgm:prSet>
      <dgm:spPr/>
      <dgm:t>
        <a:bodyPr/>
        <a:lstStyle/>
        <a:p>
          <a:endParaRPr lang="en-US"/>
        </a:p>
      </dgm:t>
    </dgm:pt>
    <dgm:pt modelId="{3267B83C-D683-44B2-88B2-DF4E55C51D39}" type="pres">
      <dgm:prSet presAssocID="{414CF56D-0757-4EE2-BE6A-C63DF5D2B900}" presName="composite" presStyleCnt="0"/>
      <dgm:spPr/>
    </dgm:pt>
    <dgm:pt modelId="{754C80C1-FB1E-40F8-A4A3-CDA22FC64657}" type="pres">
      <dgm:prSet presAssocID="{414CF56D-0757-4EE2-BE6A-C63DF5D2B900}" presName="Parent1" presStyleLbl="node1" presStyleIdx="0" presStyleCnt="6" custScaleX="310219" custScaleY="213451" custLinFactX="86340" custLinFactNeighborX="100000" custLinFactNeighborY="2511">
        <dgm:presLayoutVars>
          <dgm:chMax val="1"/>
          <dgm:chPref val="1"/>
          <dgm:bulletEnabled val="1"/>
        </dgm:presLayoutVars>
      </dgm:prSet>
      <dgm:spPr/>
      <dgm:t>
        <a:bodyPr/>
        <a:lstStyle/>
        <a:p>
          <a:endParaRPr lang="en-US"/>
        </a:p>
      </dgm:t>
    </dgm:pt>
    <dgm:pt modelId="{3303B45F-626B-4468-AE21-D1B160F99D37}" type="pres">
      <dgm:prSet presAssocID="{414CF56D-0757-4EE2-BE6A-C63DF5D2B900}" presName="Childtext1" presStyleLbl="revTx" presStyleIdx="0" presStyleCnt="3" custScaleY="125873" custLinFactNeighborX="63476" custLinFactNeighborY="-10968">
        <dgm:presLayoutVars>
          <dgm:chMax val="0"/>
          <dgm:chPref val="0"/>
          <dgm:bulletEnabled val="1"/>
        </dgm:presLayoutVars>
      </dgm:prSet>
      <dgm:spPr/>
      <dgm:t>
        <a:bodyPr/>
        <a:lstStyle/>
        <a:p>
          <a:endParaRPr lang="en-US"/>
        </a:p>
      </dgm:t>
    </dgm:pt>
    <dgm:pt modelId="{C22FA5C8-E53B-45D1-BD6A-ACD20B60955A}" type="pres">
      <dgm:prSet presAssocID="{414CF56D-0757-4EE2-BE6A-C63DF5D2B900}" presName="BalanceSpacing" presStyleCnt="0"/>
      <dgm:spPr/>
    </dgm:pt>
    <dgm:pt modelId="{6494D435-CECB-4DF7-A80F-BFBCB0C87DC2}" type="pres">
      <dgm:prSet presAssocID="{414CF56D-0757-4EE2-BE6A-C63DF5D2B900}" presName="BalanceSpacing1" presStyleCnt="0"/>
      <dgm:spPr/>
    </dgm:pt>
    <dgm:pt modelId="{885782F8-B82F-4631-AEA3-E54FD2F8D900}" type="pres">
      <dgm:prSet presAssocID="{CDFE14A1-31D5-440A-A5E4-90013A0A626D}" presName="Accent1Text" presStyleLbl="node1" presStyleIdx="1" presStyleCnt="6" custScaleX="279768" custScaleY="173042" custLinFactNeighborX="-48512" custLinFactNeighborY="-6180"/>
      <dgm:spPr/>
      <dgm:t>
        <a:bodyPr/>
        <a:lstStyle/>
        <a:p>
          <a:endParaRPr lang="en-US"/>
        </a:p>
      </dgm:t>
    </dgm:pt>
    <dgm:pt modelId="{4B653205-5BA4-4CA0-960B-5240D075D41F}" type="pres">
      <dgm:prSet presAssocID="{CDFE14A1-31D5-440A-A5E4-90013A0A626D}" presName="spaceBetweenRectangles" presStyleCnt="0"/>
      <dgm:spPr/>
    </dgm:pt>
    <dgm:pt modelId="{95BB3520-87B9-4CFB-A1D4-7E7B71681370}" type="pres">
      <dgm:prSet presAssocID="{D4C45447-9990-4806-A0D1-C7B03CEA86C3}" presName="composite" presStyleCnt="0"/>
      <dgm:spPr/>
    </dgm:pt>
    <dgm:pt modelId="{A3E24798-13E7-44A6-91C3-0787BEF7DB6B}" type="pres">
      <dgm:prSet presAssocID="{D4C45447-9990-4806-A0D1-C7B03CEA86C3}" presName="Parent1" presStyleLbl="node1" presStyleIdx="2" presStyleCnt="6" custScaleX="201555" custScaleY="198721" custLinFactNeighborX="29753" custLinFactNeighborY="0">
        <dgm:presLayoutVars>
          <dgm:chMax val="1"/>
          <dgm:chPref val="1"/>
          <dgm:bulletEnabled val="1"/>
        </dgm:presLayoutVars>
      </dgm:prSet>
      <dgm:spPr/>
      <dgm:t>
        <a:bodyPr/>
        <a:lstStyle/>
        <a:p>
          <a:endParaRPr lang="en-US"/>
        </a:p>
      </dgm:t>
    </dgm:pt>
    <dgm:pt modelId="{82F96528-34C0-42E0-9D99-0099729FAF58}" type="pres">
      <dgm:prSet presAssocID="{D4C45447-9990-4806-A0D1-C7B03CEA86C3}" presName="Childtext1" presStyleLbl="revTx" presStyleIdx="1" presStyleCnt="3">
        <dgm:presLayoutVars>
          <dgm:chMax val="0"/>
          <dgm:chPref val="0"/>
          <dgm:bulletEnabled val="1"/>
        </dgm:presLayoutVars>
      </dgm:prSet>
      <dgm:spPr/>
    </dgm:pt>
    <dgm:pt modelId="{1D7F3A10-C1FD-4289-B36A-151969E42C16}" type="pres">
      <dgm:prSet presAssocID="{D4C45447-9990-4806-A0D1-C7B03CEA86C3}" presName="BalanceSpacing" presStyleCnt="0"/>
      <dgm:spPr/>
    </dgm:pt>
    <dgm:pt modelId="{83AE799E-7901-4B17-9643-D96C1ACEAB40}" type="pres">
      <dgm:prSet presAssocID="{D4C45447-9990-4806-A0D1-C7B03CEA86C3}" presName="BalanceSpacing1" presStyleCnt="0"/>
      <dgm:spPr/>
    </dgm:pt>
    <dgm:pt modelId="{421D9C89-56C9-4467-A81D-305F026354AA}" type="pres">
      <dgm:prSet presAssocID="{382ACEB4-3BCB-4065-9740-C2E1CBEDD839}" presName="Accent1Text" presStyleLbl="node1" presStyleIdx="3" presStyleCnt="6" custScaleX="247498" custScaleY="203922" custLinFactX="100000" custLinFactY="33476" custLinFactNeighborX="146524" custLinFactNeighborY="100000"/>
      <dgm:spPr/>
      <dgm:t>
        <a:bodyPr/>
        <a:lstStyle/>
        <a:p>
          <a:endParaRPr lang="en-US"/>
        </a:p>
      </dgm:t>
    </dgm:pt>
    <dgm:pt modelId="{7CBEC623-8909-46F3-A8F4-BB68A14DE784}" type="pres">
      <dgm:prSet presAssocID="{382ACEB4-3BCB-4065-9740-C2E1CBEDD839}" presName="spaceBetweenRectangles" presStyleCnt="0"/>
      <dgm:spPr/>
    </dgm:pt>
    <dgm:pt modelId="{A34123FF-45FD-49A3-8057-DBFE78CCAD81}" type="pres">
      <dgm:prSet presAssocID="{94E4DDDE-2A2C-40A9-BFCA-F36D63124B59}" presName="composite" presStyleCnt="0"/>
      <dgm:spPr/>
    </dgm:pt>
    <dgm:pt modelId="{17DFA17B-011C-43AC-8D47-5F1015CE870C}" type="pres">
      <dgm:prSet presAssocID="{94E4DDDE-2A2C-40A9-BFCA-F36D63124B59}" presName="Parent1" presStyleLbl="node1" presStyleIdx="4" presStyleCnt="6" custScaleX="263256" custScaleY="198238" custLinFactNeighborX="-87510" custLinFactNeighborY="1949">
        <dgm:presLayoutVars>
          <dgm:chMax val="1"/>
          <dgm:chPref val="1"/>
          <dgm:bulletEnabled val="1"/>
        </dgm:presLayoutVars>
      </dgm:prSet>
      <dgm:spPr/>
      <dgm:t>
        <a:bodyPr/>
        <a:lstStyle/>
        <a:p>
          <a:endParaRPr lang="en-US"/>
        </a:p>
      </dgm:t>
    </dgm:pt>
    <dgm:pt modelId="{D5CAB40C-2716-431A-9FA8-0548BAC50147}" type="pres">
      <dgm:prSet presAssocID="{94E4DDDE-2A2C-40A9-BFCA-F36D63124B59}" presName="Childtext1" presStyleLbl="revTx" presStyleIdx="2" presStyleCnt="3" custFlipVert="1" custFlipHor="1" custScaleX="6708" custScaleY="29309">
        <dgm:presLayoutVars>
          <dgm:chMax val="0"/>
          <dgm:chPref val="0"/>
          <dgm:bulletEnabled val="1"/>
        </dgm:presLayoutVars>
      </dgm:prSet>
      <dgm:spPr/>
      <dgm:t>
        <a:bodyPr/>
        <a:lstStyle/>
        <a:p>
          <a:endParaRPr lang="en-US"/>
        </a:p>
      </dgm:t>
    </dgm:pt>
    <dgm:pt modelId="{E1B3E8E4-7F15-4530-BE0B-AA5583DD2312}" type="pres">
      <dgm:prSet presAssocID="{94E4DDDE-2A2C-40A9-BFCA-F36D63124B59}" presName="BalanceSpacing" presStyleCnt="0"/>
      <dgm:spPr/>
    </dgm:pt>
    <dgm:pt modelId="{2620A7E7-CA3A-4BBF-B177-F06A49AEFAE3}" type="pres">
      <dgm:prSet presAssocID="{94E4DDDE-2A2C-40A9-BFCA-F36D63124B59}" presName="BalanceSpacing1" presStyleCnt="0"/>
      <dgm:spPr/>
    </dgm:pt>
    <dgm:pt modelId="{A419DF8D-D5D8-46A9-9E99-05EF8F91E4E1}" type="pres">
      <dgm:prSet presAssocID="{2A5E57E1-F57B-4066-A3F7-C80593634328}" presName="Accent1Text" presStyleLbl="node1" presStyleIdx="5" presStyleCnt="6" custScaleX="241434" custScaleY="233369" custLinFactX="-100000" custLinFactY="-78587" custLinFactNeighborX="-121272" custLinFactNeighborY="-100000"/>
      <dgm:spPr/>
      <dgm:t>
        <a:bodyPr/>
        <a:lstStyle/>
        <a:p>
          <a:endParaRPr lang="en-US"/>
        </a:p>
      </dgm:t>
    </dgm:pt>
  </dgm:ptLst>
  <dgm:cxnLst>
    <dgm:cxn modelId="{327EAAC7-E216-46B1-B3B8-E0614DE35C13}" srcId="{FF06CAF5-359D-4038-A2AC-DAEE2D5374D6}" destId="{414CF56D-0757-4EE2-BE6A-C63DF5D2B900}" srcOrd="0" destOrd="0" parTransId="{A60F1D26-D7E4-4F6E-A629-FF81C5F67858}" sibTransId="{CDFE14A1-31D5-440A-A5E4-90013A0A626D}"/>
    <dgm:cxn modelId="{F318DF42-2405-418C-BA89-58387B78BC7F}" type="presOf" srcId="{94E4DDDE-2A2C-40A9-BFCA-F36D63124B59}" destId="{17DFA17B-011C-43AC-8D47-5F1015CE870C}" srcOrd="0" destOrd="0" presId="urn:microsoft.com/office/officeart/2008/layout/AlternatingHexagons"/>
    <dgm:cxn modelId="{695E4EC6-B1B6-4DEA-A74D-8EEC01BA5D49}" srcId="{414CF56D-0757-4EE2-BE6A-C63DF5D2B900}" destId="{F9C718ED-408F-4DBD-B331-13CD17267064}" srcOrd="0" destOrd="0" parTransId="{C564B818-75D8-4187-BF72-3665E765EA16}" sibTransId="{D5B3B9B7-F791-45DF-B80C-20331C4B087B}"/>
    <dgm:cxn modelId="{263FF5D2-8DBC-4DE8-934A-98E28107D726}" srcId="{FF06CAF5-359D-4038-A2AC-DAEE2D5374D6}" destId="{D4C45447-9990-4806-A0D1-C7B03CEA86C3}" srcOrd="1" destOrd="0" parTransId="{22DD189A-3566-4DEE-8667-F8F7BEB4A472}" sibTransId="{382ACEB4-3BCB-4065-9740-C2E1CBEDD839}"/>
    <dgm:cxn modelId="{F82C33CC-2CB6-4179-B14C-943A916A554F}" type="presOf" srcId="{F9C718ED-408F-4DBD-B331-13CD17267064}" destId="{3303B45F-626B-4468-AE21-D1B160F99D37}" srcOrd="0" destOrd="0" presId="urn:microsoft.com/office/officeart/2008/layout/AlternatingHexagons"/>
    <dgm:cxn modelId="{88B413A2-1D5B-4911-978B-5C6831037D09}" type="presOf" srcId="{CDFE14A1-31D5-440A-A5E4-90013A0A626D}" destId="{885782F8-B82F-4631-AEA3-E54FD2F8D900}" srcOrd="0" destOrd="0" presId="urn:microsoft.com/office/officeart/2008/layout/AlternatingHexagons"/>
    <dgm:cxn modelId="{14970109-2B31-42B4-A181-637A80FCA00D}" srcId="{FF06CAF5-359D-4038-A2AC-DAEE2D5374D6}" destId="{94E4DDDE-2A2C-40A9-BFCA-F36D63124B59}" srcOrd="2" destOrd="0" parTransId="{561E2B16-07B7-4261-8CB1-A102DB4874C4}" sibTransId="{2A5E57E1-F57B-4066-A3F7-C80593634328}"/>
    <dgm:cxn modelId="{767028FD-CA5C-49B9-9B6F-99FC2089451C}" type="presOf" srcId="{2A5E57E1-F57B-4066-A3F7-C80593634328}" destId="{A419DF8D-D5D8-46A9-9E99-05EF8F91E4E1}" srcOrd="0" destOrd="0" presId="urn:microsoft.com/office/officeart/2008/layout/AlternatingHexagons"/>
    <dgm:cxn modelId="{10ADB31E-0253-489B-AB6F-A252F814F402}" type="presOf" srcId="{D4C45447-9990-4806-A0D1-C7B03CEA86C3}" destId="{A3E24798-13E7-44A6-91C3-0787BEF7DB6B}" srcOrd="0" destOrd="0" presId="urn:microsoft.com/office/officeart/2008/layout/AlternatingHexagons"/>
    <dgm:cxn modelId="{A56039DA-B389-415E-BDA6-0B456BC4750C}" type="presOf" srcId="{414CF56D-0757-4EE2-BE6A-C63DF5D2B900}" destId="{754C80C1-FB1E-40F8-A4A3-CDA22FC64657}" srcOrd="0" destOrd="0" presId="urn:microsoft.com/office/officeart/2008/layout/AlternatingHexagons"/>
    <dgm:cxn modelId="{98578356-08E5-4E67-B263-AA2A868EE698}" type="presOf" srcId="{FF06CAF5-359D-4038-A2AC-DAEE2D5374D6}" destId="{D1ED55BE-839A-4217-B537-8C962AC52C7A}" srcOrd="0" destOrd="0" presId="urn:microsoft.com/office/officeart/2008/layout/AlternatingHexagons"/>
    <dgm:cxn modelId="{63706A1C-8AB6-4523-BBF5-0C6C393C81F3}" type="presOf" srcId="{382ACEB4-3BCB-4065-9740-C2E1CBEDD839}" destId="{421D9C89-56C9-4467-A81D-305F026354AA}" srcOrd="0" destOrd="0" presId="urn:microsoft.com/office/officeart/2008/layout/AlternatingHexagons"/>
    <dgm:cxn modelId="{A2A43AC2-6BAF-47F6-82E0-7C2E7C049529}" type="presParOf" srcId="{D1ED55BE-839A-4217-B537-8C962AC52C7A}" destId="{3267B83C-D683-44B2-88B2-DF4E55C51D39}" srcOrd="0" destOrd="0" presId="urn:microsoft.com/office/officeart/2008/layout/AlternatingHexagons"/>
    <dgm:cxn modelId="{DDAC1F7D-44CA-41A6-9B89-90DA7BCB8049}" type="presParOf" srcId="{3267B83C-D683-44B2-88B2-DF4E55C51D39}" destId="{754C80C1-FB1E-40F8-A4A3-CDA22FC64657}" srcOrd="0" destOrd="0" presId="urn:microsoft.com/office/officeart/2008/layout/AlternatingHexagons"/>
    <dgm:cxn modelId="{5C13CA29-689A-492A-8BEA-8AD14ACEFB68}" type="presParOf" srcId="{3267B83C-D683-44B2-88B2-DF4E55C51D39}" destId="{3303B45F-626B-4468-AE21-D1B160F99D37}" srcOrd="1" destOrd="0" presId="urn:microsoft.com/office/officeart/2008/layout/AlternatingHexagons"/>
    <dgm:cxn modelId="{70719CBA-BC9E-453E-A516-E7CDFCA668CE}" type="presParOf" srcId="{3267B83C-D683-44B2-88B2-DF4E55C51D39}" destId="{C22FA5C8-E53B-45D1-BD6A-ACD20B60955A}" srcOrd="2" destOrd="0" presId="urn:microsoft.com/office/officeart/2008/layout/AlternatingHexagons"/>
    <dgm:cxn modelId="{068089FC-3C99-4048-85FE-AD1E1BD89AE4}" type="presParOf" srcId="{3267B83C-D683-44B2-88B2-DF4E55C51D39}" destId="{6494D435-CECB-4DF7-A80F-BFBCB0C87DC2}" srcOrd="3" destOrd="0" presId="urn:microsoft.com/office/officeart/2008/layout/AlternatingHexagons"/>
    <dgm:cxn modelId="{D421B152-339F-4B27-85BF-79A2332ADC66}" type="presParOf" srcId="{3267B83C-D683-44B2-88B2-DF4E55C51D39}" destId="{885782F8-B82F-4631-AEA3-E54FD2F8D900}" srcOrd="4" destOrd="0" presId="urn:microsoft.com/office/officeart/2008/layout/AlternatingHexagons"/>
    <dgm:cxn modelId="{EAAF52A3-B87C-4E19-AA57-F03F298509A9}" type="presParOf" srcId="{D1ED55BE-839A-4217-B537-8C962AC52C7A}" destId="{4B653205-5BA4-4CA0-960B-5240D075D41F}" srcOrd="1" destOrd="0" presId="urn:microsoft.com/office/officeart/2008/layout/AlternatingHexagons"/>
    <dgm:cxn modelId="{2E48D6EB-3DD7-4AE4-9D1D-901D7A3A8B15}" type="presParOf" srcId="{D1ED55BE-839A-4217-B537-8C962AC52C7A}" destId="{95BB3520-87B9-4CFB-A1D4-7E7B71681370}" srcOrd="2" destOrd="0" presId="urn:microsoft.com/office/officeart/2008/layout/AlternatingHexagons"/>
    <dgm:cxn modelId="{9CDE47D0-B417-48B6-91C3-BE5BC011243D}" type="presParOf" srcId="{95BB3520-87B9-4CFB-A1D4-7E7B71681370}" destId="{A3E24798-13E7-44A6-91C3-0787BEF7DB6B}" srcOrd="0" destOrd="0" presId="urn:microsoft.com/office/officeart/2008/layout/AlternatingHexagons"/>
    <dgm:cxn modelId="{DC110C35-79CA-4E17-85E4-D016301F3591}" type="presParOf" srcId="{95BB3520-87B9-4CFB-A1D4-7E7B71681370}" destId="{82F96528-34C0-42E0-9D99-0099729FAF58}" srcOrd="1" destOrd="0" presId="urn:microsoft.com/office/officeart/2008/layout/AlternatingHexagons"/>
    <dgm:cxn modelId="{9CE9C79A-D95F-4BB0-B3DC-42402E5BDF6A}" type="presParOf" srcId="{95BB3520-87B9-4CFB-A1D4-7E7B71681370}" destId="{1D7F3A10-C1FD-4289-B36A-151969E42C16}" srcOrd="2" destOrd="0" presId="urn:microsoft.com/office/officeart/2008/layout/AlternatingHexagons"/>
    <dgm:cxn modelId="{B34DCE71-5591-43E8-B3D7-B036139B89AD}" type="presParOf" srcId="{95BB3520-87B9-4CFB-A1D4-7E7B71681370}" destId="{83AE799E-7901-4B17-9643-D96C1ACEAB40}" srcOrd="3" destOrd="0" presId="urn:microsoft.com/office/officeart/2008/layout/AlternatingHexagons"/>
    <dgm:cxn modelId="{BAEC2B7F-B762-4704-ADE8-F78DD0E4CF45}" type="presParOf" srcId="{95BB3520-87B9-4CFB-A1D4-7E7B71681370}" destId="{421D9C89-56C9-4467-A81D-305F026354AA}" srcOrd="4" destOrd="0" presId="urn:microsoft.com/office/officeart/2008/layout/AlternatingHexagons"/>
    <dgm:cxn modelId="{422E4CC3-033B-47C1-A637-1F458AC7714E}" type="presParOf" srcId="{D1ED55BE-839A-4217-B537-8C962AC52C7A}" destId="{7CBEC623-8909-46F3-A8F4-BB68A14DE784}" srcOrd="3" destOrd="0" presId="urn:microsoft.com/office/officeart/2008/layout/AlternatingHexagons"/>
    <dgm:cxn modelId="{C1FEEF4E-BCB6-4C59-AAC6-C9B24174D7B4}" type="presParOf" srcId="{D1ED55BE-839A-4217-B537-8C962AC52C7A}" destId="{A34123FF-45FD-49A3-8057-DBFE78CCAD81}" srcOrd="4" destOrd="0" presId="urn:microsoft.com/office/officeart/2008/layout/AlternatingHexagons"/>
    <dgm:cxn modelId="{420FE889-A1E7-42BF-9945-46226E29AC60}" type="presParOf" srcId="{A34123FF-45FD-49A3-8057-DBFE78CCAD81}" destId="{17DFA17B-011C-43AC-8D47-5F1015CE870C}" srcOrd="0" destOrd="0" presId="urn:microsoft.com/office/officeart/2008/layout/AlternatingHexagons"/>
    <dgm:cxn modelId="{8E908D1E-6BFC-448A-819E-2656237678BD}" type="presParOf" srcId="{A34123FF-45FD-49A3-8057-DBFE78CCAD81}" destId="{D5CAB40C-2716-431A-9FA8-0548BAC50147}" srcOrd="1" destOrd="0" presId="urn:microsoft.com/office/officeart/2008/layout/AlternatingHexagons"/>
    <dgm:cxn modelId="{03D2B9B8-A727-4301-A09C-961D6A5D0EE9}" type="presParOf" srcId="{A34123FF-45FD-49A3-8057-DBFE78CCAD81}" destId="{E1B3E8E4-7F15-4530-BE0B-AA5583DD2312}" srcOrd="2" destOrd="0" presId="urn:microsoft.com/office/officeart/2008/layout/AlternatingHexagons"/>
    <dgm:cxn modelId="{D205F069-2B8B-4723-9D06-F59A2F2FCF2D}" type="presParOf" srcId="{A34123FF-45FD-49A3-8057-DBFE78CCAD81}" destId="{2620A7E7-CA3A-4BBF-B177-F06A49AEFAE3}" srcOrd="3" destOrd="0" presId="urn:microsoft.com/office/officeart/2008/layout/AlternatingHexagons"/>
    <dgm:cxn modelId="{53EBC447-341F-490A-8F60-181329B65609}" type="presParOf" srcId="{A34123FF-45FD-49A3-8057-DBFE78CCAD81}" destId="{A419DF8D-D5D8-46A9-9E99-05EF8F91E4E1}" srcOrd="4" destOrd="0" presId="urn:microsoft.com/office/officeart/2008/layout/AlternatingHexagons"/>
  </dgm:cxnLst>
  <dgm:bg>
    <a:blipFill>
      <a:blip xmlns:r="http://schemas.openxmlformats.org/officeDocument/2006/relationships" r:embed="rId1"/>
      <a:stretch>
        <a:fillRect b="-1000"/>
      </a:stretch>
    </a:blip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50213C6-0344-4E2D-A2F8-E050E2211276}" type="doc">
      <dgm:prSet loTypeId="urn:microsoft.com/office/officeart/2005/8/layout/radial6" loCatId="cycle" qsTypeId="urn:microsoft.com/office/officeart/2005/8/quickstyle/simple1" qsCatId="simple" csTypeId="urn:microsoft.com/office/officeart/2005/8/colors/colorful3" csCatId="colorful" phldr="1"/>
      <dgm:spPr/>
      <dgm:t>
        <a:bodyPr/>
        <a:lstStyle/>
        <a:p>
          <a:endParaRPr lang="en-US"/>
        </a:p>
      </dgm:t>
    </dgm:pt>
    <dgm:pt modelId="{2E943492-CA78-4E63-8A77-2066AF5D5506}">
      <dgm:prSet phldrT="[نص]"/>
      <dgm:spPr/>
      <dgm:t>
        <a:bodyPr/>
        <a:lstStyle/>
        <a:p>
          <a:r>
            <a:rPr lang="ar-IQ" dirty="0" smtClean="0"/>
            <a:t>النظرية المعرفية </a:t>
          </a:r>
          <a:endParaRPr lang="en-US" dirty="0"/>
        </a:p>
      </dgm:t>
    </dgm:pt>
    <dgm:pt modelId="{405120CD-068C-4DCA-9AC8-90618EE41CC7}" type="parTrans" cxnId="{1674DBCF-4373-45BA-8D2A-40DDFD330CE2}">
      <dgm:prSet/>
      <dgm:spPr/>
      <dgm:t>
        <a:bodyPr/>
        <a:lstStyle/>
        <a:p>
          <a:endParaRPr lang="en-US"/>
        </a:p>
      </dgm:t>
    </dgm:pt>
    <dgm:pt modelId="{44E0649E-D58F-4BC9-801F-6A4822ED5070}" type="sibTrans" cxnId="{1674DBCF-4373-45BA-8D2A-40DDFD330CE2}">
      <dgm:prSet/>
      <dgm:spPr/>
      <dgm:t>
        <a:bodyPr/>
        <a:lstStyle/>
        <a:p>
          <a:endParaRPr lang="en-US"/>
        </a:p>
      </dgm:t>
    </dgm:pt>
    <dgm:pt modelId="{6624C2F3-EEA8-44FF-8128-4682E44255D8}">
      <dgm:prSet phldrT="[نص]"/>
      <dgm:spPr/>
      <dgm:t>
        <a:bodyPr/>
        <a:lstStyle/>
        <a:p>
          <a:r>
            <a:rPr lang="ar-IQ" dirty="0" smtClean="0"/>
            <a:t>النظرية المعرفية المعالجة</a:t>
          </a:r>
          <a:endParaRPr lang="en-US" dirty="0"/>
        </a:p>
      </dgm:t>
    </dgm:pt>
    <dgm:pt modelId="{E677CFFB-EFCC-4147-98BC-FA388A38ACF7}" type="parTrans" cxnId="{54FF0BDF-B2BB-4B12-9884-008976CCD031}">
      <dgm:prSet/>
      <dgm:spPr/>
      <dgm:t>
        <a:bodyPr/>
        <a:lstStyle/>
        <a:p>
          <a:endParaRPr lang="en-US"/>
        </a:p>
      </dgm:t>
    </dgm:pt>
    <dgm:pt modelId="{E401D83E-0486-4751-B3F4-94EAA848C82B}" type="sibTrans" cxnId="{54FF0BDF-B2BB-4B12-9884-008976CCD031}">
      <dgm:prSet/>
      <dgm:spPr/>
      <dgm:t>
        <a:bodyPr/>
        <a:lstStyle/>
        <a:p>
          <a:endParaRPr lang="en-US"/>
        </a:p>
      </dgm:t>
    </dgm:pt>
    <dgm:pt modelId="{DFEBDE9C-3078-422C-BE06-6BB8D4F48647}">
      <dgm:prSet phldrT="[نص]"/>
      <dgm:spPr/>
      <dgm:t>
        <a:bodyPr/>
        <a:lstStyle/>
        <a:p>
          <a:r>
            <a:rPr lang="ar-IQ" dirty="0" smtClean="0"/>
            <a:t>النظرية المعرفية البنائية </a:t>
          </a:r>
          <a:endParaRPr lang="en-US" dirty="0"/>
        </a:p>
      </dgm:t>
    </dgm:pt>
    <dgm:pt modelId="{DA60F778-A506-478C-BC37-430DBBAE5053}" type="parTrans" cxnId="{76065676-C750-44F9-B6BA-89589609B7B0}">
      <dgm:prSet/>
      <dgm:spPr/>
      <dgm:t>
        <a:bodyPr/>
        <a:lstStyle/>
        <a:p>
          <a:endParaRPr lang="en-US"/>
        </a:p>
      </dgm:t>
    </dgm:pt>
    <dgm:pt modelId="{EDE87BDF-81DB-4A53-BFD0-BAE3070B434B}" type="sibTrans" cxnId="{76065676-C750-44F9-B6BA-89589609B7B0}">
      <dgm:prSet/>
      <dgm:spPr/>
      <dgm:t>
        <a:bodyPr/>
        <a:lstStyle/>
        <a:p>
          <a:endParaRPr lang="en-US"/>
        </a:p>
      </dgm:t>
    </dgm:pt>
    <dgm:pt modelId="{3A184966-860E-4D92-A5E8-0EE3B174B13B}">
      <dgm:prSet phldrT="[نص]"/>
      <dgm:spPr/>
      <dgm:t>
        <a:bodyPr/>
        <a:lstStyle/>
        <a:p>
          <a:r>
            <a:rPr lang="ar-IQ" dirty="0" smtClean="0"/>
            <a:t>النظرية المعرفية المعلومات</a:t>
          </a:r>
          <a:endParaRPr lang="en-US" dirty="0"/>
        </a:p>
      </dgm:t>
    </dgm:pt>
    <dgm:pt modelId="{F64BA79B-24C3-496C-A1A0-3DA3B022B891}" type="parTrans" cxnId="{CCCC8D66-F719-4709-AE2E-EDD0E3107D3C}">
      <dgm:prSet/>
      <dgm:spPr/>
      <dgm:t>
        <a:bodyPr/>
        <a:lstStyle/>
        <a:p>
          <a:endParaRPr lang="en-US"/>
        </a:p>
      </dgm:t>
    </dgm:pt>
    <dgm:pt modelId="{FB193C2F-7CB7-484F-BBED-244AE16B10C9}" type="sibTrans" cxnId="{CCCC8D66-F719-4709-AE2E-EDD0E3107D3C}">
      <dgm:prSet/>
      <dgm:spPr/>
      <dgm:t>
        <a:bodyPr/>
        <a:lstStyle/>
        <a:p>
          <a:endParaRPr lang="en-US"/>
        </a:p>
      </dgm:t>
    </dgm:pt>
    <dgm:pt modelId="{CBFA7E73-A5CF-4031-9E26-878536AFABCA}">
      <dgm:prSet phldrT="[نص]"/>
      <dgm:spPr/>
      <dgm:t>
        <a:bodyPr/>
        <a:lstStyle/>
        <a:p>
          <a:r>
            <a:rPr lang="ar-IQ" dirty="0" smtClean="0"/>
            <a:t>النظرية المعرفية الاجتماعية  </a:t>
          </a:r>
          <a:endParaRPr lang="en-US" dirty="0"/>
        </a:p>
      </dgm:t>
    </dgm:pt>
    <dgm:pt modelId="{7B9B9A9C-B91D-4D43-8C71-C03DE6F7CF9B}" type="parTrans" cxnId="{267DD0C3-34C5-49E9-918E-625ACC8B67B2}">
      <dgm:prSet/>
      <dgm:spPr/>
      <dgm:t>
        <a:bodyPr/>
        <a:lstStyle/>
        <a:p>
          <a:endParaRPr lang="en-US"/>
        </a:p>
      </dgm:t>
    </dgm:pt>
    <dgm:pt modelId="{90096C1B-7144-4AC6-BAAA-C37B5D8DC39B}" type="sibTrans" cxnId="{267DD0C3-34C5-49E9-918E-625ACC8B67B2}">
      <dgm:prSet/>
      <dgm:spPr/>
      <dgm:t>
        <a:bodyPr/>
        <a:lstStyle/>
        <a:p>
          <a:endParaRPr lang="en-US"/>
        </a:p>
      </dgm:t>
    </dgm:pt>
    <dgm:pt modelId="{344B5BF8-D666-4D37-AADB-45E5FA2A06CC}" type="pres">
      <dgm:prSet presAssocID="{A50213C6-0344-4E2D-A2F8-E050E2211276}" presName="Name0" presStyleCnt="0">
        <dgm:presLayoutVars>
          <dgm:chMax val="1"/>
          <dgm:dir/>
          <dgm:animLvl val="ctr"/>
          <dgm:resizeHandles val="exact"/>
        </dgm:presLayoutVars>
      </dgm:prSet>
      <dgm:spPr/>
      <dgm:t>
        <a:bodyPr/>
        <a:lstStyle/>
        <a:p>
          <a:endParaRPr lang="en-US"/>
        </a:p>
      </dgm:t>
    </dgm:pt>
    <dgm:pt modelId="{0B8C3C16-FFC2-47EF-8601-C94E4E1B7DD1}" type="pres">
      <dgm:prSet presAssocID="{2E943492-CA78-4E63-8A77-2066AF5D5506}" presName="centerShape" presStyleLbl="node0" presStyleIdx="0" presStyleCnt="1"/>
      <dgm:spPr/>
      <dgm:t>
        <a:bodyPr/>
        <a:lstStyle/>
        <a:p>
          <a:endParaRPr lang="en-US"/>
        </a:p>
      </dgm:t>
    </dgm:pt>
    <dgm:pt modelId="{653CEBE1-11F1-4D97-9B6A-DCDF9614CC5B}" type="pres">
      <dgm:prSet presAssocID="{6624C2F3-EEA8-44FF-8128-4682E44255D8}" presName="node" presStyleLbl="node1" presStyleIdx="0" presStyleCnt="4">
        <dgm:presLayoutVars>
          <dgm:bulletEnabled val="1"/>
        </dgm:presLayoutVars>
      </dgm:prSet>
      <dgm:spPr/>
      <dgm:t>
        <a:bodyPr/>
        <a:lstStyle/>
        <a:p>
          <a:endParaRPr lang="en-US"/>
        </a:p>
      </dgm:t>
    </dgm:pt>
    <dgm:pt modelId="{E864D1EE-A339-4F67-9C2D-231AF69C50B0}" type="pres">
      <dgm:prSet presAssocID="{6624C2F3-EEA8-44FF-8128-4682E44255D8}" presName="dummy" presStyleCnt="0"/>
      <dgm:spPr/>
    </dgm:pt>
    <dgm:pt modelId="{A5BE587F-D089-43D0-8454-056CAA2AA636}" type="pres">
      <dgm:prSet presAssocID="{E401D83E-0486-4751-B3F4-94EAA848C82B}" presName="sibTrans" presStyleLbl="sibTrans2D1" presStyleIdx="0" presStyleCnt="4"/>
      <dgm:spPr/>
      <dgm:t>
        <a:bodyPr/>
        <a:lstStyle/>
        <a:p>
          <a:endParaRPr lang="en-US"/>
        </a:p>
      </dgm:t>
    </dgm:pt>
    <dgm:pt modelId="{071080FF-2D05-4967-97EE-7C284C2F02A5}" type="pres">
      <dgm:prSet presAssocID="{DFEBDE9C-3078-422C-BE06-6BB8D4F48647}" presName="node" presStyleLbl="node1" presStyleIdx="1" presStyleCnt="4">
        <dgm:presLayoutVars>
          <dgm:bulletEnabled val="1"/>
        </dgm:presLayoutVars>
      </dgm:prSet>
      <dgm:spPr/>
      <dgm:t>
        <a:bodyPr/>
        <a:lstStyle/>
        <a:p>
          <a:endParaRPr lang="en-US"/>
        </a:p>
      </dgm:t>
    </dgm:pt>
    <dgm:pt modelId="{ED96780E-6E99-4471-AACF-A5315A96B33A}" type="pres">
      <dgm:prSet presAssocID="{DFEBDE9C-3078-422C-BE06-6BB8D4F48647}" presName="dummy" presStyleCnt="0"/>
      <dgm:spPr/>
    </dgm:pt>
    <dgm:pt modelId="{C55A68E1-6B07-4921-B3EF-4BDFDE3294C9}" type="pres">
      <dgm:prSet presAssocID="{EDE87BDF-81DB-4A53-BFD0-BAE3070B434B}" presName="sibTrans" presStyleLbl="sibTrans2D1" presStyleIdx="1" presStyleCnt="4"/>
      <dgm:spPr/>
      <dgm:t>
        <a:bodyPr/>
        <a:lstStyle/>
        <a:p>
          <a:endParaRPr lang="en-US"/>
        </a:p>
      </dgm:t>
    </dgm:pt>
    <dgm:pt modelId="{82B2A010-9338-42E1-8B8C-9ACE6859CEA7}" type="pres">
      <dgm:prSet presAssocID="{3A184966-860E-4D92-A5E8-0EE3B174B13B}" presName="node" presStyleLbl="node1" presStyleIdx="2" presStyleCnt="4">
        <dgm:presLayoutVars>
          <dgm:bulletEnabled val="1"/>
        </dgm:presLayoutVars>
      </dgm:prSet>
      <dgm:spPr/>
      <dgm:t>
        <a:bodyPr/>
        <a:lstStyle/>
        <a:p>
          <a:endParaRPr lang="en-US"/>
        </a:p>
      </dgm:t>
    </dgm:pt>
    <dgm:pt modelId="{35D5BF96-4A40-4367-9834-3B5EA5FA5260}" type="pres">
      <dgm:prSet presAssocID="{3A184966-860E-4D92-A5E8-0EE3B174B13B}" presName="dummy" presStyleCnt="0"/>
      <dgm:spPr/>
    </dgm:pt>
    <dgm:pt modelId="{17E8036B-E255-424B-8CF0-519A38442F89}" type="pres">
      <dgm:prSet presAssocID="{FB193C2F-7CB7-484F-BBED-244AE16B10C9}" presName="sibTrans" presStyleLbl="sibTrans2D1" presStyleIdx="2" presStyleCnt="4"/>
      <dgm:spPr/>
      <dgm:t>
        <a:bodyPr/>
        <a:lstStyle/>
        <a:p>
          <a:endParaRPr lang="en-US"/>
        </a:p>
      </dgm:t>
    </dgm:pt>
    <dgm:pt modelId="{9716F49D-CD53-43F0-B631-7B0B8681A32C}" type="pres">
      <dgm:prSet presAssocID="{CBFA7E73-A5CF-4031-9E26-878536AFABCA}" presName="node" presStyleLbl="node1" presStyleIdx="3" presStyleCnt="4">
        <dgm:presLayoutVars>
          <dgm:bulletEnabled val="1"/>
        </dgm:presLayoutVars>
      </dgm:prSet>
      <dgm:spPr/>
      <dgm:t>
        <a:bodyPr/>
        <a:lstStyle/>
        <a:p>
          <a:endParaRPr lang="en-US"/>
        </a:p>
      </dgm:t>
    </dgm:pt>
    <dgm:pt modelId="{BA17C532-9FC6-462A-86C0-FDAE4761222C}" type="pres">
      <dgm:prSet presAssocID="{CBFA7E73-A5CF-4031-9E26-878536AFABCA}" presName="dummy" presStyleCnt="0"/>
      <dgm:spPr/>
    </dgm:pt>
    <dgm:pt modelId="{2E53E00A-0911-4151-9AC9-7AF3B0017029}" type="pres">
      <dgm:prSet presAssocID="{90096C1B-7144-4AC6-BAAA-C37B5D8DC39B}" presName="sibTrans" presStyleLbl="sibTrans2D1" presStyleIdx="3" presStyleCnt="4"/>
      <dgm:spPr/>
      <dgm:t>
        <a:bodyPr/>
        <a:lstStyle/>
        <a:p>
          <a:endParaRPr lang="en-US"/>
        </a:p>
      </dgm:t>
    </dgm:pt>
  </dgm:ptLst>
  <dgm:cxnLst>
    <dgm:cxn modelId="{59A8FE78-4D4D-424A-A67C-FC460FAD7FD6}" type="presOf" srcId="{EDE87BDF-81DB-4A53-BFD0-BAE3070B434B}" destId="{C55A68E1-6B07-4921-B3EF-4BDFDE3294C9}" srcOrd="0" destOrd="0" presId="urn:microsoft.com/office/officeart/2005/8/layout/radial6"/>
    <dgm:cxn modelId="{8A32CE1E-FD55-4F90-B4D0-99F1FA0A6A9D}" type="presOf" srcId="{CBFA7E73-A5CF-4031-9E26-878536AFABCA}" destId="{9716F49D-CD53-43F0-B631-7B0B8681A32C}" srcOrd="0" destOrd="0" presId="urn:microsoft.com/office/officeart/2005/8/layout/radial6"/>
    <dgm:cxn modelId="{1CDF7707-186D-4BF5-9F2D-79C7A2AAB43C}" type="presOf" srcId="{2E943492-CA78-4E63-8A77-2066AF5D5506}" destId="{0B8C3C16-FFC2-47EF-8601-C94E4E1B7DD1}" srcOrd="0" destOrd="0" presId="urn:microsoft.com/office/officeart/2005/8/layout/radial6"/>
    <dgm:cxn modelId="{2678AD88-6C6E-4E5A-87F5-16568640F293}" type="presOf" srcId="{FB193C2F-7CB7-484F-BBED-244AE16B10C9}" destId="{17E8036B-E255-424B-8CF0-519A38442F89}" srcOrd="0" destOrd="0" presId="urn:microsoft.com/office/officeart/2005/8/layout/radial6"/>
    <dgm:cxn modelId="{1674DBCF-4373-45BA-8D2A-40DDFD330CE2}" srcId="{A50213C6-0344-4E2D-A2F8-E050E2211276}" destId="{2E943492-CA78-4E63-8A77-2066AF5D5506}" srcOrd="0" destOrd="0" parTransId="{405120CD-068C-4DCA-9AC8-90618EE41CC7}" sibTransId="{44E0649E-D58F-4BC9-801F-6A4822ED5070}"/>
    <dgm:cxn modelId="{76065676-C750-44F9-B6BA-89589609B7B0}" srcId="{2E943492-CA78-4E63-8A77-2066AF5D5506}" destId="{DFEBDE9C-3078-422C-BE06-6BB8D4F48647}" srcOrd="1" destOrd="0" parTransId="{DA60F778-A506-478C-BC37-430DBBAE5053}" sibTransId="{EDE87BDF-81DB-4A53-BFD0-BAE3070B434B}"/>
    <dgm:cxn modelId="{267DD0C3-34C5-49E9-918E-625ACC8B67B2}" srcId="{2E943492-CA78-4E63-8A77-2066AF5D5506}" destId="{CBFA7E73-A5CF-4031-9E26-878536AFABCA}" srcOrd="3" destOrd="0" parTransId="{7B9B9A9C-B91D-4D43-8C71-C03DE6F7CF9B}" sibTransId="{90096C1B-7144-4AC6-BAAA-C37B5D8DC39B}"/>
    <dgm:cxn modelId="{6B2B1610-247E-4F53-84C6-04855379253C}" type="presOf" srcId="{6624C2F3-EEA8-44FF-8128-4682E44255D8}" destId="{653CEBE1-11F1-4D97-9B6A-DCDF9614CC5B}" srcOrd="0" destOrd="0" presId="urn:microsoft.com/office/officeart/2005/8/layout/radial6"/>
    <dgm:cxn modelId="{A513D58E-F81C-409A-A31D-8C0F371886C7}" type="presOf" srcId="{3A184966-860E-4D92-A5E8-0EE3B174B13B}" destId="{82B2A010-9338-42E1-8B8C-9ACE6859CEA7}" srcOrd="0" destOrd="0" presId="urn:microsoft.com/office/officeart/2005/8/layout/radial6"/>
    <dgm:cxn modelId="{C850D4DC-146D-47D9-B0F0-21485FD88A82}" type="presOf" srcId="{90096C1B-7144-4AC6-BAAA-C37B5D8DC39B}" destId="{2E53E00A-0911-4151-9AC9-7AF3B0017029}" srcOrd="0" destOrd="0" presId="urn:microsoft.com/office/officeart/2005/8/layout/radial6"/>
    <dgm:cxn modelId="{C89B6FC5-4645-418C-8B0B-A3F65D1C4115}" type="presOf" srcId="{A50213C6-0344-4E2D-A2F8-E050E2211276}" destId="{344B5BF8-D666-4D37-AADB-45E5FA2A06CC}" srcOrd="0" destOrd="0" presId="urn:microsoft.com/office/officeart/2005/8/layout/radial6"/>
    <dgm:cxn modelId="{980EE058-7279-4502-84E2-280224C23B33}" type="presOf" srcId="{DFEBDE9C-3078-422C-BE06-6BB8D4F48647}" destId="{071080FF-2D05-4967-97EE-7C284C2F02A5}" srcOrd="0" destOrd="0" presId="urn:microsoft.com/office/officeart/2005/8/layout/radial6"/>
    <dgm:cxn modelId="{54FF0BDF-B2BB-4B12-9884-008976CCD031}" srcId="{2E943492-CA78-4E63-8A77-2066AF5D5506}" destId="{6624C2F3-EEA8-44FF-8128-4682E44255D8}" srcOrd="0" destOrd="0" parTransId="{E677CFFB-EFCC-4147-98BC-FA388A38ACF7}" sibTransId="{E401D83E-0486-4751-B3F4-94EAA848C82B}"/>
    <dgm:cxn modelId="{3B75D54E-05EE-456D-B723-93F102F91BA1}" type="presOf" srcId="{E401D83E-0486-4751-B3F4-94EAA848C82B}" destId="{A5BE587F-D089-43D0-8454-056CAA2AA636}" srcOrd="0" destOrd="0" presId="urn:microsoft.com/office/officeart/2005/8/layout/radial6"/>
    <dgm:cxn modelId="{CCCC8D66-F719-4709-AE2E-EDD0E3107D3C}" srcId="{2E943492-CA78-4E63-8A77-2066AF5D5506}" destId="{3A184966-860E-4D92-A5E8-0EE3B174B13B}" srcOrd="2" destOrd="0" parTransId="{F64BA79B-24C3-496C-A1A0-3DA3B022B891}" sibTransId="{FB193C2F-7CB7-484F-BBED-244AE16B10C9}"/>
    <dgm:cxn modelId="{B701B4E7-4C0B-49FD-923D-CFEF3E935993}" type="presParOf" srcId="{344B5BF8-D666-4D37-AADB-45E5FA2A06CC}" destId="{0B8C3C16-FFC2-47EF-8601-C94E4E1B7DD1}" srcOrd="0" destOrd="0" presId="urn:microsoft.com/office/officeart/2005/8/layout/radial6"/>
    <dgm:cxn modelId="{2182792A-8525-43DB-95E5-3DBDC94545AE}" type="presParOf" srcId="{344B5BF8-D666-4D37-AADB-45E5FA2A06CC}" destId="{653CEBE1-11F1-4D97-9B6A-DCDF9614CC5B}" srcOrd="1" destOrd="0" presId="urn:microsoft.com/office/officeart/2005/8/layout/radial6"/>
    <dgm:cxn modelId="{EA1BBF35-CF33-4248-B09A-DC89D1C1DD7F}" type="presParOf" srcId="{344B5BF8-D666-4D37-AADB-45E5FA2A06CC}" destId="{E864D1EE-A339-4F67-9C2D-231AF69C50B0}" srcOrd="2" destOrd="0" presId="urn:microsoft.com/office/officeart/2005/8/layout/radial6"/>
    <dgm:cxn modelId="{E165A7E9-B477-44D9-8C51-9AA1D6860071}" type="presParOf" srcId="{344B5BF8-D666-4D37-AADB-45E5FA2A06CC}" destId="{A5BE587F-D089-43D0-8454-056CAA2AA636}" srcOrd="3" destOrd="0" presId="urn:microsoft.com/office/officeart/2005/8/layout/radial6"/>
    <dgm:cxn modelId="{6A45246B-CEFD-4B89-B90F-47329FA94A5E}" type="presParOf" srcId="{344B5BF8-D666-4D37-AADB-45E5FA2A06CC}" destId="{071080FF-2D05-4967-97EE-7C284C2F02A5}" srcOrd="4" destOrd="0" presId="urn:microsoft.com/office/officeart/2005/8/layout/radial6"/>
    <dgm:cxn modelId="{213B61EE-910E-4940-B414-F923B8E604F0}" type="presParOf" srcId="{344B5BF8-D666-4D37-AADB-45E5FA2A06CC}" destId="{ED96780E-6E99-4471-AACF-A5315A96B33A}" srcOrd="5" destOrd="0" presId="urn:microsoft.com/office/officeart/2005/8/layout/radial6"/>
    <dgm:cxn modelId="{F244914F-79E3-4A61-AB31-D31B94F09121}" type="presParOf" srcId="{344B5BF8-D666-4D37-AADB-45E5FA2A06CC}" destId="{C55A68E1-6B07-4921-B3EF-4BDFDE3294C9}" srcOrd="6" destOrd="0" presId="urn:microsoft.com/office/officeart/2005/8/layout/radial6"/>
    <dgm:cxn modelId="{EBEC32FA-9F0A-4DEB-B76A-254EECF97B51}" type="presParOf" srcId="{344B5BF8-D666-4D37-AADB-45E5FA2A06CC}" destId="{82B2A010-9338-42E1-8B8C-9ACE6859CEA7}" srcOrd="7" destOrd="0" presId="urn:microsoft.com/office/officeart/2005/8/layout/radial6"/>
    <dgm:cxn modelId="{DA59160D-4216-4236-9652-355156DAFDD4}" type="presParOf" srcId="{344B5BF8-D666-4D37-AADB-45E5FA2A06CC}" destId="{35D5BF96-4A40-4367-9834-3B5EA5FA5260}" srcOrd="8" destOrd="0" presId="urn:microsoft.com/office/officeart/2005/8/layout/radial6"/>
    <dgm:cxn modelId="{4B3B768B-EF98-4FA8-9D1E-4C4EB34BD339}" type="presParOf" srcId="{344B5BF8-D666-4D37-AADB-45E5FA2A06CC}" destId="{17E8036B-E255-424B-8CF0-519A38442F89}" srcOrd="9" destOrd="0" presId="urn:microsoft.com/office/officeart/2005/8/layout/radial6"/>
    <dgm:cxn modelId="{71C0B38C-21ED-4078-8C56-A87988D76FCF}" type="presParOf" srcId="{344B5BF8-D666-4D37-AADB-45E5FA2A06CC}" destId="{9716F49D-CD53-43F0-B631-7B0B8681A32C}" srcOrd="10" destOrd="0" presId="urn:microsoft.com/office/officeart/2005/8/layout/radial6"/>
    <dgm:cxn modelId="{E4FFFF39-4C2C-4A0D-BAFA-F1774DA2AEE5}" type="presParOf" srcId="{344B5BF8-D666-4D37-AADB-45E5FA2A06CC}" destId="{BA17C532-9FC6-462A-86C0-FDAE4761222C}" srcOrd="11" destOrd="0" presId="urn:microsoft.com/office/officeart/2005/8/layout/radial6"/>
    <dgm:cxn modelId="{C551E25F-2363-4505-BCD7-762596380423}" type="presParOf" srcId="{344B5BF8-D666-4D37-AADB-45E5FA2A06CC}" destId="{2E53E00A-0911-4151-9AC9-7AF3B0017029}" srcOrd="12" destOrd="0" presId="urn:microsoft.com/office/officeart/2005/8/layout/radial6"/>
  </dgm:cxnLst>
  <dgm:bg>
    <a:blipFill>
      <a:blip xmlns:r="http://schemas.openxmlformats.org/officeDocument/2006/relationships" r:embed="rId1">
        <a:alphaModFix amt="20000"/>
      </a:blip>
      <a:stretch>
        <a:fillRect b="-1000"/>
      </a:stretch>
    </a:blip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18BA29C-F96F-4078-86B8-5F5FF2006E11}"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n-US"/>
        </a:p>
      </dgm:t>
    </dgm:pt>
    <dgm:pt modelId="{8CE26EEA-F4B3-4577-A64E-33A4A04BFB0C}">
      <dgm:prSet phldrT="[نص]" custT="1">
        <dgm:style>
          <a:lnRef idx="1">
            <a:schemeClr val="accent5"/>
          </a:lnRef>
          <a:fillRef idx="2">
            <a:schemeClr val="accent5"/>
          </a:fillRef>
          <a:effectRef idx="1">
            <a:schemeClr val="accent5"/>
          </a:effectRef>
          <a:fontRef idx="minor">
            <a:schemeClr val="dk1"/>
          </a:fontRef>
        </dgm:style>
      </dgm:prSet>
      <dgm:spPr/>
      <dgm:t>
        <a:bodyPr/>
        <a:lstStyle/>
        <a:p>
          <a:r>
            <a:rPr lang="ar-IQ" sz="1400" b="1" dirty="0" smtClean="0"/>
            <a:t>حل </a:t>
          </a:r>
          <a:r>
            <a:rPr lang="ar-IQ" sz="1800" b="1" dirty="0" smtClean="0"/>
            <a:t>المشكلات</a:t>
          </a:r>
          <a:endParaRPr lang="en-US" sz="1800" b="1" dirty="0"/>
        </a:p>
      </dgm:t>
    </dgm:pt>
    <dgm:pt modelId="{2C9075D7-919F-4AB9-AF4A-B7A4BEA475E9}" type="parTrans" cxnId="{B36342D9-BBDA-4F62-98DE-B8E8610A32AC}">
      <dgm:prSet/>
      <dgm:spPr/>
      <dgm:t>
        <a:bodyPr/>
        <a:lstStyle/>
        <a:p>
          <a:endParaRPr lang="en-US" b="1"/>
        </a:p>
      </dgm:t>
    </dgm:pt>
    <dgm:pt modelId="{A6CBC9BE-B549-4347-8BF8-F1AD1951D92C}" type="sibTrans" cxnId="{B36342D9-BBDA-4F62-98DE-B8E8610A32AC}">
      <dgm:prSet/>
      <dgm:spPr/>
      <dgm:t>
        <a:bodyPr/>
        <a:lstStyle/>
        <a:p>
          <a:endParaRPr lang="en-US" b="1"/>
        </a:p>
      </dgm:t>
    </dgm:pt>
    <dgm:pt modelId="{BACA98D2-54C2-41E5-B8C9-4CA23779EF9B}">
      <dgm:prSet phldrT="[نص]" custT="1">
        <dgm:style>
          <a:lnRef idx="1">
            <a:schemeClr val="accent4"/>
          </a:lnRef>
          <a:fillRef idx="2">
            <a:schemeClr val="accent4"/>
          </a:fillRef>
          <a:effectRef idx="1">
            <a:schemeClr val="accent4"/>
          </a:effectRef>
          <a:fontRef idx="minor">
            <a:schemeClr val="dk1"/>
          </a:fontRef>
        </dgm:style>
      </dgm:prSet>
      <dgm:spPr/>
      <dgm:t>
        <a:bodyPr/>
        <a:lstStyle/>
        <a:p>
          <a:r>
            <a:rPr lang="ar-IQ" sz="1800" b="1" dirty="0" smtClean="0"/>
            <a:t>تعلم القواعد </a:t>
          </a:r>
          <a:endParaRPr lang="en-US" sz="1800" b="1" dirty="0"/>
        </a:p>
      </dgm:t>
    </dgm:pt>
    <dgm:pt modelId="{5EC00A17-2F25-4A98-AFBE-FE93D5179BEC}" type="parTrans" cxnId="{F2B0C827-4902-46EE-A97E-867B387E0655}">
      <dgm:prSet/>
      <dgm:spPr/>
      <dgm:t>
        <a:bodyPr/>
        <a:lstStyle/>
        <a:p>
          <a:endParaRPr lang="en-US" b="1"/>
        </a:p>
      </dgm:t>
    </dgm:pt>
    <dgm:pt modelId="{B0467F99-379D-4C5C-930F-21D47C34ACAA}" type="sibTrans" cxnId="{F2B0C827-4902-46EE-A97E-867B387E0655}">
      <dgm:prSet/>
      <dgm:spPr/>
      <dgm:t>
        <a:bodyPr/>
        <a:lstStyle/>
        <a:p>
          <a:endParaRPr lang="en-US" b="1"/>
        </a:p>
      </dgm:t>
    </dgm:pt>
    <dgm:pt modelId="{3F71CA87-FD14-4F86-9A67-1FEB7DF8A9A5}">
      <dgm:prSet phldrT="[نص]" custT="1">
        <dgm:style>
          <a:lnRef idx="1">
            <a:schemeClr val="accent3"/>
          </a:lnRef>
          <a:fillRef idx="2">
            <a:schemeClr val="accent3"/>
          </a:fillRef>
          <a:effectRef idx="1">
            <a:schemeClr val="accent3"/>
          </a:effectRef>
          <a:fontRef idx="minor">
            <a:schemeClr val="dk1"/>
          </a:fontRef>
        </dgm:style>
      </dgm:prSet>
      <dgm:spPr/>
      <dgm:t>
        <a:bodyPr/>
        <a:lstStyle/>
        <a:p>
          <a:r>
            <a:rPr lang="ar-IQ" sz="1800" b="1" dirty="0" smtClean="0"/>
            <a:t>تعلم المفاهيم </a:t>
          </a:r>
          <a:endParaRPr lang="en-US" sz="1800" b="1" dirty="0"/>
        </a:p>
      </dgm:t>
    </dgm:pt>
    <dgm:pt modelId="{99936BD2-0A38-4221-9D98-B6A672A4CFF2}" type="parTrans" cxnId="{1D9A0EAC-9F81-42CA-A77B-733B3F0A8390}">
      <dgm:prSet/>
      <dgm:spPr/>
      <dgm:t>
        <a:bodyPr/>
        <a:lstStyle/>
        <a:p>
          <a:endParaRPr lang="en-US" b="1"/>
        </a:p>
      </dgm:t>
    </dgm:pt>
    <dgm:pt modelId="{393F06D8-B335-4417-8B7F-EF07823B61FD}" type="sibTrans" cxnId="{1D9A0EAC-9F81-42CA-A77B-733B3F0A8390}">
      <dgm:prSet/>
      <dgm:spPr/>
      <dgm:t>
        <a:bodyPr/>
        <a:lstStyle/>
        <a:p>
          <a:endParaRPr lang="en-US" b="1"/>
        </a:p>
      </dgm:t>
    </dgm:pt>
    <dgm:pt modelId="{99591EE5-0FF0-4405-851D-998437161F42}">
      <dgm:prSet phldrT="[نص]" custT="1">
        <dgm:style>
          <a:lnRef idx="1">
            <a:schemeClr val="accent2"/>
          </a:lnRef>
          <a:fillRef idx="2">
            <a:schemeClr val="accent2"/>
          </a:fillRef>
          <a:effectRef idx="1">
            <a:schemeClr val="accent2"/>
          </a:effectRef>
          <a:fontRef idx="minor">
            <a:schemeClr val="dk1"/>
          </a:fontRef>
        </dgm:style>
      </dgm:prSet>
      <dgm:spPr/>
      <dgm:t>
        <a:bodyPr/>
        <a:lstStyle/>
        <a:p>
          <a:r>
            <a:rPr lang="ar-IQ" sz="1800" b="1" dirty="0" smtClean="0"/>
            <a:t>التعلم المتمايز </a:t>
          </a:r>
          <a:endParaRPr lang="en-US" sz="1800" b="1" dirty="0"/>
        </a:p>
      </dgm:t>
    </dgm:pt>
    <dgm:pt modelId="{2755289C-2A78-4CAC-A057-73B2857513DA}" type="parTrans" cxnId="{160C75F2-B6D6-45F1-A1D7-5E76A49A3B72}">
      <dgm:prSet/>
      <dgm:spPr/>
      <dgm:t>
        <a:bodyPr/>
        <a:lstStyle/>
        <a:p>
          <a:endParaRPr lang="en-US" b="1"/>
        </a:p>
      </dgm:t>
    </dgm:pt>
    <dgm:pt modelId="{0095CE4D-B824-4831-830F-6DD8D30F45BD}" type="sibTrans" cxnId="{160C75F2-B6D6-45F1-A1D7-5E76A49A3B72}">
      <dgm:prSet/>
      <dgm:spPr/>
      <dgm:t>
        <a:bodyPr/>
        <a:lstStyle/>
        <a:p>
          <a:endParaRPr lang="en-US" b="1"/>
        </a:p>
      </dgm:t>
    </dgm:pt>
    <dgm:pt modelId="{8189FF56-5461-42C9-A381-72BA7EEF6974}">
      <dgm:prSet phldrT="[نص]" custT="1">
        <dgm:style>
          <a:lnRef idx="1">
            <a:schemeClr val="accent1"/>
          </a:lnRef>
          <a:fillRef idx="2">
            <a:schemeClr val="accent1"/>
          </a:fillRef>
          <a:effectRef idx="1">
            <a:schemeClr val="accent1"/>
          </a:effectRef>
          <a:fontRef idx="minor">
            <a:schemeClr val="dk1"/>
          </a:fontRef>
        </dgm:style>
      </dgm:prSet>
      <dgm:spPr/>
      <dgm:t>
        <a:bodyPr/>
        <a:lstStyle/>
        <a:p>
          <a:r>
            <a:rPr lang="ar-IQ" sz="1200" b="1" dirty="0" smtClean="0"/>
            <a:t>التعلم </a:t>
          </a:r>
          <a:r>
            <a:rPr lang="ar-IQ" sz="1800" b="1" dirty="0" smtClean="0"/>
            <a:t>اللفظي</a:t>
          </a:r>
          <a:r>
            <a:rPr lang="ar-IQ" sz="1200" b="1" dirty="0" smtClean="0"/>
            <a:t> </a:t>
          </a:r>
          <a:endParaRPr lang="en-US" sz="1200" b="1" dirty="0"/>
        </a:p>
      </dgm:t>
    </dgm:pt>
    <dgm:pt modelId="{FB4CD4AD-74AF-4C4A-80C5-67A3772BA7FB}" type="parTrans" cxnId="{3FF80B41-6323-4FCD-87EF-569CA61E5DAD}">
      <dgm:prSet/>
      <dgm:spPr/>
      <dgm:t>
        <a:bodyPr/>
        <a:lstStyle/>
        <a:p>
          <a:endParaRPr lang="en-US" b="1"/>
        </a:p>
      </dgm:t>
    </dgm:pt>
    <dgm:pt modelId="{34805C96-46DB-46E5-90FD-6EF832BA958F}" type="sibTrans" cxnId="{3FF80B41-6323-4FCD-87EF-569CA61E5DAD}">
      <dgm:prSet/>
      <dgm:spPr/>
      <dgm:t>
        <a:bodyPr/>
        <a:lstStyle/>
        <a:p>
          <a:endParaRPr lang="en-US" b="1"/>
        </a:p>
      </dgm:t>
    </dgm:pt>
    <dgm:pt modelId="{64E7BDBA-2893-41A3-ACC6-934AD0D984E3}">
      <dgm:prSet phldrT="[نص]" custT="1">
        <dgm:style>
          <a:lnRef idx="1">
            <a:schemeClr val="dk1"/>
          </a:lnRef>
          <a:fillRef idx="2">
            <a:schemeClr val="dk1"/>
          </a:fillRef>
          <a:effectRef idx="1">
            <a:schemeClr val="dk1"/>
          </a:effectRef>
          <a:fontRef idx="minor">
            <a:schemeClr val="dk1"/>
          </a:fontRef>
        </dgm:style>
      </dgm:prSet>
      <dgm:spPr/>
      <dgm:t>
        <a:bodyPr/>
        <a:lstStyle/>
        <a:p>
          <a:r>
            <a:rPr lang="ar-IQ" sz="1800" b="1" dirty="0" smtClean="0"/>
            <a:t>التعلم </a:t>
          </a:r>
          <a:r>
            <a:rPr lang="ar-IQ" sz="1800" b="1" dirty="0" err="1" smtClean="0"/>
            <a:t>التسلسي</a:t>
          </a:r>
          <a:endParaRPr lang="en-US" sz="1800" b="1" dirty="0"/>
        </a:p>
      </dgm:t>
    </dgm:pt>
    <dgm:pt modelId="{F494A0F5-09C7-405A-A192-8E3D68020727}" type="parTrans" cxnId="{CB011AB8-F7B6-4C38-A645-67646ECB79A3}">
      <dgm:prSet/>
      <dgm:spPr/>
      <dgm:t>
        <a:bodyPr/>
        <a:lstStyle/>
        <a:p>
          <a:endParaRPr lang="en-US" b="1"/>
        </a:p>
      </dgm:t>
    </dgm:pt>
    <dgm:pt modelId="{076C3CE2-8602-47EB-B1D7-CDD01955F661}" type="sibTrans" cxnId="{CB011AB8-F7B6-4C38-A645-67646ECB79A3}">
      <dgm:prSet/>
      <dgm:spPr/>
      <dgm:t>
        <a:bodyPr/>
        <a:lstStyle/>
        <a:p>
          <a:endParaRPr lang="en-US" b="1"/>
        </a:p>
      </dgm:t>
    </dgm:pt>
    <dgm:pt modelId="{6FE8AA66-8B7D-44D4-86C7-661E7F4A2E89}">
      <dgm:prSet phldrT="[نص]" custT="1">
        <dgm:style>
          <a:lnRef idx="1">
            <a:schemeClr val="accent5"/>
          </a:lnRef>
          <a:fillRef idx="2">
            <a:schemeClr val="accent5"/>
          </a:fillRef>
          <a:effectRef idx="1">
            <a:schemeClr val="accent5"/>
          </a:effectRef>
          <a:fontRef idx="minor">
            <a:schemeClr val="dk1"/>
          </a:fontRef>
        </dgm:style>
      </dgm:prSet>
      <dgm:spPr/>
      <dgm:t>
        <a:bodyPr/>
        <a:lstStyle/>
        <a:p>
          <a:r>
            <a:rPr lang="ar-IQ" sz="1800" b="1" dirty="0" smtClean="0"/>
            <a:t>تعلم المثير </a:t>
          </a:r>
          <a:endParaRPr lang="en-US" sz="1800" b="1" dirty="0"/>
        </a:p>
      </dgm:t>
    </dgm:pt>
    <dgm:pt modelId="{B62DA657-5D94-4424-986F-A9F7707E77CF}" type="parTrans" cxnId="{30BBB5B3-D620-4740-B88D-DEA12A0966E2}">
      <dgm:prSet/>
      <dgm:spPr/>
      <dgm:t>
        <a:bodyPr/>
        <a:lstStyle/>
        <a:p>
          <a:endParaRPr lang="en-US" b="1"/>
        </a:p>
      </dgm:t>
    </dgm:pt>
    <dgm:pt modelId="{08256AC7-DA63-4AC3-B42C-7FECE2242976}" type="sibTrans" cxnId="{30BBB5B3-D620-4740-B88D-DEA12A0966E2}">
      <dgm:prSet/>
      <dgm:spPr/>
      <dgm:t>
        <a:bodyPr/>
        <a:lstStyle/>
        <a:p>
          <a:endParaRPr lang="en-US" b="1"/>
        </a:p>
      </dgm:t>
    </dgm:pt>
    <dgm:pt modelId="{C1A54A7F-2A03-4576-9046-302C01570AB6}">
      <dgm:prSet phldrT="[نص]" custT="1">
        <dgm:style>
          <a:lnRef idx="1">
            <a:schemeClr val="accent3"/>
          </a:lnRef>
          <a:fillRef idx="2">
            <a:schemeClr val="accent3"/>
          </a:fillRef>
          <a:effectRef idx="1">
            <a:schemeClr val="accent3"/>
          </a:effectRef>
          <a:fontRef idx="minor">
            <a:schemeClr val="dk1"/>
          </a:fontRef>
        </dgm:style>
      </dgm:prSet>
      <dgm:spPr/>
      <dgm:t>
        <a:bodyPr/>
        <a:lstStyle/>
        <a:p>
          <a:r>
            <a:rPr lang="ar-IQ" sz="1800" b="1" dirty="0" smtClean="0"/>
            <a:t>تعلم الاشاري </a:t>
          </a:r>
          <a:endParaRPr lang="en-US" sz="1800" b="1" dirty="0"/>
        </a:p>
      </dgm:t>
    </dgm:pt>
    <dgm:pt modelId="{5A7BD973-6397-4466-BA47-1CD1A737B648}" type="parTrans" cxnId="{1CE56DF2-32A4-460C-87BA-B62CB1658DDC}">
      <dgm:prSet/>
      <dgm:spPr/>
      <dgm:t>
        <a:bodyPr/>
        <a:lstStyle/>
        <a:p>
          <a:endParaRPr lang="en-US" b="1"/>
        </a:p>
      </dgm:t>
    </dgm:pt>
    <dgm:pt modelId="{C00E0166-7A82-420D-97B3-891D47F5A5FE}" type="sibTrans" cxnId="{1CE56DF2-32A4-460C-87BA-B62CB1658DDC}">
      <dgm:prSet/>
      <dgm:spPr/>
      <dgm:t>
        <a:bodyPr/>
        <a:lstStyle/>
        <a:p>
          <a:endParaRPr lang="en-US" b="1"/>
        </a:p>
      </dgm:t>
    </dgm:pt>
    <dgm:pt modelId="{7161F98F-EDB3-4993-9846-8E885D6A77E0}" type="pres">
      <dgm:prSet presAssocID="{118BA29C-F96F-4078-86B8-5F5FF2006E11}" presName="compositeShape" presStyleCnt="0">
        <dgm:presLayoutVars>
          <dgm:dir/>
          <dgm:resizeHandles/>
        </dgm:presLayoutVars>
      </dgm:prSet>
      <dgm:spPr/>
      <dgm:t>
        <a:bodyPr/>
        <a:lstStyle/>
        <a:p>
          <a:endParaRPr lang="en-US"/>
        </a:p>
      </dgm:t>
    </dgm:pt>
    <dgm:pt modelId="{E6A7CEBB-3F70-4D7F-9875-80152933AF89}" type="pres">
      <dgm:prSet presAssocID="{118BA29C-F96F-4078-86B8-5F5FF2006E11}" presName="pyramid" presStyleLbl="node1" presStyleIdx="0" presStyleCnt="1" custLinFactNeighborX="2148" custLinFactNeighborY="-2534">
        <dgm:style>
          <a:lnRef idx="3">
            <a:schemeClr val="lt1"/>
          </a:lnRef>
          <a:fillRef idx="1">
            <a:schemeClr val="accent6"/>
          </a:fillRef>
          <a:effectRef idx="1">
            <a:schemeClr val="accent6"/>
          </a:effectRef>
          <a:fontRef idx="minor">
            <a:schemeClr val="lt1"/>
          </a:fontRef>
        </dgm:style>
      </dgm:prSet>
      <dgm:spPr/>
    </dgm:pt>
    <dgm:pt modelId="{3F57E531-D738-460E-B264-542F2579A30A}" type="pres">
      <dgm:prSet presAssocID="{118BA29C-F96F-4078-86B8-5F5FF2006E11}" presName="theList" presStyleCnt="0"/>
      <dgm:spPr/>
    </dgm:pt>
    <dgm:pt modelId="{C87211E2-F0ED-4BBD-99D9-FCF912EA26A4}" type="pres">
      <dgm:prSet presAssocID="{8CE26EEA-F4B3-4577-A64E-33A4A04BFB0C}" presName="aNode" presStyleLbl="fgAcc1" presStyleIdx="0" presStyleCnt="8" custScaleX="22694" custScaleY="167988" custLinFactY="36560" custLinFactNeighborX="-49433" custLinFactNeighborY="100000">
        <dgm:presLayoutVars>
          <dgm:bulletEnabled val="1"/>
        </dgm:presLayoutVars>
      </dgm:prSet>
      <dgm:spPr/>
      <dgm:t>
        <a:bodyPr/>
        <a:lstStyle/>
        <a:p>
          <a:endParaRPr lang="en-US"/>
        </a:p>
      </dgm:t>
    </dgm:pt>
    <dgm:pt modelId="{BF1B6456-5318-4246-9438-F95B971D5663}" type="pres">
      <dgm:prSet presAssocID="{8CE26EEA-F4B3-4577-A64E-33A4A04BFB0C}" presName="aSpace" presStyleCnt="0"/>
      <dgm:spPr/>
    </dgm:pt>
    <dgm:pt modelId="{D66D92D3-E39E-4C0C-908B-7290D9CFEFFF}" type="pres">
      <dgm:prSet presAssocID="{BACA98D2-54C2-41E5-B8C9-4CA23779EF9B}" presName="aNode" presStyleLbl="fgAcc1" presStyleIdx="1" presStyleCnt="8" custScaleX="37875" custScaleY="55600" custLinFactY="63041" custLinFactNeighborX="-51548" custLinFactNeighborY="100000">
        <dgm:presLayoutVars>
          <dgm:bulletEnabled val="1"/>
        </dgm:presLayoutVars>
      </dgm:prSet>
      <dgm:spPr/>
      <dgm:t>
        <a:bodyPr/>
        <a:lstStyle/>
        <a:p>
          <a:endParaRPr lang="en-US"/>
        </a:p>
      </dgm:t>
    </dgm:pt>
    <dgm:pt modelId="{362F3CA9-0199-4D5B-9E63-AEFAF5D6D063}" type="pres">
      <dgm:prSet presAssocID="{BACA98D2-54C2-41E5-B8C9-4CA23779EF9B}" presName="aSpace" presStyleCnt="0"/>
      <dgm:spPr/>
    </dgm:pt>
    <dgm:pt modelId="{B6B66141-AE75-4F0D-8153-096D9626FD51}" type="pres">
      <dgm:prSet presAssocID="{3F71CA87-FD14-4F86-9A67-1FEB7DF8A9A5}" presName="aNode" presStyleLbl="fgAcc1" presStyleIdx="2" presStyleCnt="8" custScaleX="50876" custScaleY="74041" custLinFactY="70983" custLinFactNeighborX="-51548" custLinFactNeighborY="100000">
        <dgm:presLayoutVars>
          <dgm:bulletEnabled val="1"/>
        </dgm:presLayoutVars>
      </dgm:prSet>
      <dgm:spPr/>
      <dgm:t>
        <a:bodyPr/>
        <a:lstStyle/>
        <a:p>
          <a:endParaRPr lang="en-US"/>
        </a:p>
      </dgm:t>
    </dgm:pt>
    <dgm:pt modelId="{D148424A-D93A-47C3-A2E0-256470342692}" type="pres">
      <dgm:prSet presAssocID="{3F71CA87-FD14-4F86-9A67-1FEB7DF8A9A5}" presName="aSpace" presStyleCnt="0"/>
      <dgm:spPr/>
    </dgm:pt>
    <dgm:pt modelId="{DEDB7636-86F2-4231-87FC-688A7BDB52A1}" type="pres">
      <dgm:prSet presAssocID="{99591EE5-0FF0-4405-851D-998437161F42}" presName="aNode" presStyleLbl="fgAcc1" presStyleIdx="3" presStyleCnt="8" custScaleX="65824" custScaleY="60327" custLinFactY="73157" custLinFactNeighborX="-50355" custLinFactNeighborY="100000">
        <dgm:presLayoutVars>
          <dgm:bulletEnabled val="1"/>
        </dgm:presLayoutVars>
      </dgm:prSet>
      <dgm:spPr/>
      <dgm:t>
        <a:bodyPr/>
        <a:lstStyle/>
        <a:p>
          <a:endParaRPr lang="en-US"/>
        </a:p>
      </dgm:t>
    </dgm:pt>
    <dgm:pt modelId="{BDFABDAC-D8DE-448F-9B1A-60583B4E3878}" type="pres">
      <dgm:prSet presAssocID="{99591EE5-0FF0-4405-851D-998437161F42}" presName="aSpace" presStyleCnt="0"/>
      <dgm:spPr/>
    </dgm:pt>
    <dgm:pt modelId="{6341758E-A634-4F2C-99E6-D93355187F76}" type="pres">
      <dgm:prSet presAssocID="{8189FF56-5461-42C9-A381-72BA7EEF6974}" presName="aNode" presStyleLbl="fgAcc1" presStyleIdx="4" presStyleCnt="8" custScaleX="80919" custScaleY="67502" custLinFactY="76372" custLinFactNeighborX="-48489" custLinFactNeighborY="100000">
        <dgm:presLayoutVars>
          <dgm:bulletEnabled val="1"/>
        </dgm:presLayoutVars>
      </dgm:prSet>
      <dgm:spPr/>
      <dgm:t>
        <a:bodyPr/>
        <a:lstStyle/>
        <a:p>
          <a:endParaRPr lang="en-US"/>
        </a:p>
      </dgm:t>
    </dgm:pt>
    <dgm:pt modelId="{FFF49FA1-3C04-4AC5-9088-2AB20FFC4E32}" type="pres">
      <dgm:prSet presAssocID="{8189FF56-5461-42C9-A381-72BA7EEF6974}" presName="aSpace" presStyleCnt="0"/>
      <dgm:spPr/>
    </dgm:pt>
    <dgm:pt modelId="{FE9505F4-1A7A-4698-AD99-C792EBA122EE}" type="pres">
      <dgm:prSet presAssocID="{64E7BDBA-2893-41A3-ACC6-934AD0D984E3}" presName="aNode" presStyleLbl="fgAcc1" presStyleIdx="5" presStyleCnt="8" custScaleX="91683" custScaleY="74878" custLinFactY="80310" custLinFactNeighborX="-49608" custLinFactNeighborY="100000">
        <dgm:presLayoutVars>
          <dgm:bulletEnabled val="1"/>
        </dgm:presLayoutVars>
      </dgm:prSet>
      <dgm:spPr/>
      <dgm:t>
        <a:bodyPr/>
        <a:lstStyle/>
        <a:p>
          <a:endParaRPr lang="en-US"/>
        </a:p>
      </dgm:t>
    </dgm:pt>
    <dgm:pt modelId="{409C7FD5-B979-414A-B2F0-445EEB802546}" type="pres">
      <dgm:prSet presAssocID="{64E7BDBA-2893-41A3-ACC6-934AD0D984E3}" presName="aSpace" presStyleCnt="0"/>
      <dgm:spPr/>
    </dgm:pt>
    <dgm:pt modelId="{19523E48-3EA2-421D-98B2-A42663949744}" type="pres">
      <dgm:prSet presAssocID="{6FE8AA66-8B7D-44D4-86C7-661E7F4A2E89}" presName="aNode" presStyleLbl="fgAcc1" presStyleIdx="6" presStyleCnt="8" custScaleX="101803" custScaleY="121382" custLinFactY="88926" custLinFactNeighborX="-51048" custLinFactNeighborY="100000">
        <dgm:presLayoutVars>
          <dgm:bulletEnabled val="1"/>
        </dgm:presLayoutVars>
      </dgm:prSet>
      <dgm:spPr/>
      <dgm:t>
        <a:bodyPr/>
        <a:lstStyle/>
        <a:p>
          <a:endParaRPr lang="en-US"/>
        </a:p>
      </dgm:t>
    </dgm:pt>
    <dgm:pt modelId="{7E0CECED-9569-45AC-91FF-9F322338AEE0}" type="pres">
      <dgm:prSet presAssocID="{6FE8AA66-8B7D-44D4-86C7-661E7F4A2E89}" presName="aSpace" presStyleCnt="0"/>
      <dgm:spPr/>
    </dgm:pt>
    <dgm:pt modelId="{7115234A-3C8E-4151-84FD-FDA29BCC0FFE}" type="pres">
      <dgm:prSet presAssocID="{C1A54A7F-2A03-4576-9046-302C01570AB6}" presName="aNode" presStyleLbl="fgAcc1" presStyleIdx="7" presStyleCnt="8" custScaleX="131962" custScaleY="115662" custLinFactY="100000" custLinFactNeighborX="-44663" custLinFactNeighborY="120111">
        <dgm:presLayoutVars>
          <dgm:bulletEnabled val="1"/>
        </dgm:presLayoutVars>
      </dgm:prSet>
      <dgm:spPr/>
      <dgm:t>
        <a:bodyPr/>
        <a:lstStyle/>
        <a:p>
          <a:endParaRPr lang="en-US"/>
        </a:p>
      </dgm:t>
    </dgm:pt>
    <dgm:pt modelId="{3C5FFF94-C594-4DA4-B402-F76E5EC53CD1}" type="pres">
      <dgm:prSet presAssocID="{C1A54A7F-2A03-4576-9046-302C01570AB6}" presName="aSpace" presStyleCnt="0"/>
      <dgm:spPr/>
    </dgm:pt>
  </dgm:ptLst>
  <dgm:cxnLst>
    <dgm:cxn modelId="{9A40E404-BDB2-4158-A679-0BAD89296CE0}" type="presOf" srcId="{3F71CA87-FD14-4F86-9A67-1FEB7DF8A9A5}" destId="{B6B66141-AE75-4F0D-8153-096D9626FD51}" srcOrd="0" destOrd="0" presId="urn:microsoft.com/office/officeart/2005/8/layout/pyramid2"/>
    <dgm:cxn modelId="{DE932854-B121-4B2C-9FBC-7E0B0AB12CC6}" type="presOf" srcId="{99591EE5-0FF0-4405-851D-998437161F42}" destId="{DEDB7636-86F2-4231-87FC-688A7BDB52A1}" srcOrd="0" destOrd="0" presId="urn:microsoft.com/office/officeart/2005/8/layout/pyramid2"/>
    <dgm:cxn modelId="{1D9A0EAC-9F81-42CA-A77B-733B3F0A8390}" srcId="{118BA29C-F96F-4078-86B8-5F5FF2006E11}" destId="{3F71CA87-FD14-4F86-9A67-1FEB7DF8A9A5}" srcOrd="2" destOrd="0" parTransId="{99936BD2-0A38-4221-9D98-B6A672A4CFF2}" sibTransId="{393F06D8-B335-4417-8B7F-EF07823B61FD}"/>
    <dgm:cxn modelId="{160C75F2-B6D6-45F1-A1D7-5E76A49A3B72}" srcId="{118BA29C-F96F-4078-86B8-5F5FF2006E11}" destId="{99591EE5-0FF0-4405-851D-998437161F42}" srcOrd="3" destOrd="0" parTransId="{2755289C-2A78-4CAC-A057-73B2857513DA}" sibTransId="{0095CE4D-B824-4831-830F-6DD8D30F45BD}"/>
    <dgm:cxn modelId="{CF625931-16B5-44FC-863B-A000C0E4DBC2}" type="presOf" srcId="{BACA98D2-54C2-41E5-B8C9-4CA23779EF9B}" destId="{D66D92D3-E39E-4C0C-908B-7290D9CFEFFF}" srcOrd="0" destOrd="0" presId="urn:microsoft.com/office/officeart/2005/8/layout/pyramid2"/>
    <dgm:cxn modelId="{31BC2408-CADF-438A-84A9-2798EE980328}" type="presOf" srcId="{8CE26EEA-F4B3-4577-A64E-33A4A04BFB0C}" destId="{C87211E2-F0ED-4BBD-99D9-FCF912EA26A4}" srcOrd="0" destOrd="0" presId="urn:microsoft.com/office/officeart/2005/8/layout/pyramid2"/>
    <dgm:cxn modelId="{CB011AB8-F7B6-4C38-A645-67646ECB79A3}" srcId="{118BA29C-F96F-4078-86B8-5F5FF2006E11}" destId="{64E7BDBA-2893-41A3-ACC6-934AD0D984E3}" srcOrd="5" destOrd="0" parTransId="{F494A0F5-09C7-405A-A192-8E3D68020727}" sibTransId="{076C3CE2-8602-47EB-B1D7-CDD01955F661}"/>
    <dgm:cxn modelId="{7E430D62-3BF5-438A-9C72-E09104D06015}" type="presOf" srcId="{118BA29C-F96F-4078-86B8-5F5FF2006E11}" destId="{7161F98F-EDB3-4993-9846-8E885D6A77E0}" srcOrd="0" destOrd="0" presId="urn:microsoft.com/office/officeart/2005/8/layout/pyramid2"/>
    <dgm:cxn modelId="{B36342D9-BBDA-4F62-98DE-B8E8610A32AC}" srcId="{118BA29C-F96F-4078-86B8-5F5FF2006E11}" destId="{8CE26EEA-F4B3-4577-A64E-33A4A04BFB0C}" srcOrd="0" destOrd="0" parTransId="{2C9075D7-919F-4AB9-AF4A-B7A4BEA475E9}" sibTransId="{A6CBC9BE-B549-4347-8BF8-F1AD1951D92C}"/>
    <dgm:cxn modelId="{EB4EB41A-03A2-4318-8629-BDA36BE3EC6E}" type="presOf" srcId="{64E7BDBA-2893-41A3-ACC6-934AD0D984E3}" destId="{FE9505F4-1A7A-4698-AD99-C792EBA122EE}" srcOrd="0" destOrd="0" presId="urn:microsoft.com/office/officeart/2005/8/layout/pyramid2"/>
    <dgm:cxn modelId="{B53F12BB-DA81-4F10-8B97-4A6F1728ECAB}" type="presOf" srcId="{8189FF56-5461-42C9-A381-72BA7EEF6974}" destId="{6341758E-A634-4F2C-99E6-D93355187F76}" srcOrd="0" destOrd="0" presId="urn:microsoft.com/office/officeart/2005/8/layout/pyramid2"/>
    <dgm:cxn modelId="{3FF80B41-6323-4FCD-87EF-569CA61E5DAD}" srcId="{118BA29C-F96F-4078-86B8-5F5FF2006E11}" destId="{8189FF56-5461-42C9-A381-72BA7EEF6974}" srcOrd="4" destOrd="0" parTransId="{FB4CD4AD-74AF-4C4A-80C5-67A3772BA7FB}" sibTransId="{34805C96-46DB-46E5-90FD-6EF832BA958F}"/>
    <dgm:cxn modelId="{771486AD-6A9D-42E6-97F8-450948366280}" type="presOf" srcId="{C1A54A7F-2A03-4576-9046-302C01570AB6}" destId="{7115234A-3C8E-4151-84FD-FDA29BCC0FFE}" srcOrd="0" destOrd="0" presId="urn:microsoft.com/office/officeart/2005/8/layout/pyramid2"/>
    <dgm:cxn modelId="{1CE56DF2-32A4-460C-87BA-B62CB1658DDC}" srcId="{118BA29C-F96F-4078-86B8-5F5FF2006E11}" destId="{C1A54A7F-2A03-4576-9046-302C01570AB6}" srcOrd="7" destOrd="0" parTransId="{5A7BD973-6397-4466-BA47-1CD1A737B648}" sibTransId="{C00E0166-7A82-420D-97B3-891D47F5A5FE}"/>
    <dgm:cxn modelId="{30BBB5B3-D620-4740-B88D-DEA12A0966E2}" srcId="{118BA29C-F96F-4078-86B8-5F5FF2006E11}" destId="{6FE8AA66-8B7D-44D4-86C7-661E7F4A2E89}" srcOrd="6" destOrd="0" parTransId="{B62DA657-5D94-4424-986F-A9F7707E77CF}" sibTransId="{08256AC7-DA63-4AC3-B42C-7FECE2242976}"/>
    <dgm:cxn modelId="{19E9E262-C8A6-4DF6-B0F0-FFE8BB7EB133}" type="presOf" srcId="{6FE8AA66-8B7D-44D4-86C7-661E7F4A2E89}" destId="{19523E48-3EA2-421D-98B2-A42663949744}" srcOrd="0" destOrd="0" presId="urn:microsoft.com/office/officeart/2005/8/layout/pyramid2"/>
    <dgm:cxn modelId="{F2B0C827-4902-46EE-A97E-867B387E0655}" srcId="{118BA29C-F96F-4078-86B8-5F5FF2006E11}" destId="{BACA98D2-54C2-41E5-B8C9-4CA23779EF9B}" srcOrd="1" destOrd="0" parTransId="{5EC00A17-2F25-4A98-AFBE-FE93D5179BEC}" sibTransId="{B0467F99-379D-4C5C-930F-21D47C34ACAA}"/>
    <dgm:cxn modelId="{B0EA0B3E-5DE7-447B-B5B1-5E054643B83C}" type="presParOf" srcId="{7161F98F-EDB3-4993-9846-8E885D6A77E0}" destId="{E6A7CEBB-3F70-4D7F-9875-80152933AF89}" srcOrd="0" destOrd="0" presId="urn:microsoft.com/office/officeart/2005/8/layout/pyramid2"/>
    <dgm:cxn modelId="{4D00D685-D51B-4E21-8ACE-7746AB8DF33A}" type="presParOf" srcId="{7161F98F-EDB3-4993-9846-8E885D6A77E0}" destId="{3F57E531-D738-460E-B264-542F2579A30A}" srcOrd="1" destOrd="0" presId="urn:microsoft.com/office/officeart/2005/8/layout/pyramid2"/>
    <dgm:cxn modelId="{BDC2EA96-2C9B-4676-8E7B-16445ABDD025}" type="presParOf" srcId="{3F57E531-D738-460E-B264-542F2579A30A}" destId="{C87211E2-F0ED-4BBD-99D9-FCF912EA26A4}" srcOrd="0" destOrd="0" presId="urn:microsoft.com/office/officeart/2005/8/layout/pyramid2"/>
    <dgm:cxn modelId="{A0D5FF01-EB21-42B3-BFF1-04205B89DC97}" type="presParOf" srcId="{3F57E531-D738-460E-B264-542F2579A30A}" destId="{BF1B6456-5318-4246-9438-F95B971D5663}" srcOrd="1" destOrd="0" presId="urn:microsoft.com/office/officeart/2005/8/layout/pyramid2"/>
    <dgm:cxn modelId="{0CDE3373-D452-4705-BADA-8FDFB087E26F}" type="presParOf" srcId="{3F57E531-D738-460E-B264-542F2579A30A}" destId="{D66D92D3-E39E-4C0C-908B-7290D9CFEFFF}" srcOrd="2" destOrd="0" presId="urn:microsoft.com/office/officeart/2005/8/layout/pyramid2"/>
    <dgm:cxn modelId="{5321C896-8443-4165-B3DB-EBA4CCC81B66}" type="presParOf" srcId="{3F57E531-D738-460E-B264-542F2579A30A}" destId="{362F3CA9-0199-4D5B-9E63-AEFAF5D6D063}" srcOrd="3" destOrd="0" presId="urn:microsoft.com/office/officeart/2005/8/layout/pyramid2"/>
    <dgm:cxn modelId="{47C31F09-2F22-4372-99B6-A3E3BE0F7CEA}" type="presParOf" srcId="{3F57E531-D738-460E-B264-542F2579A30A}" destId="{B6B66141-AE75-4F0D-8153-096D9626FD51}" srcOrd="4" destOrd="0" presId="urn:microsoft.com/office/officeart/2005/8/layout/pyramid2"/>
    <dgm:cxn modelId="{39A1DCBE-1485-4A50-8DC6-C132CFA8A389}" type="presParOf" srcId="{3F57E531-D738-460E-B264-542F2579A30A}" destId="{D148424A-D93A-47C3-A2E0-256470342692}" srcOrd="5" destOrd="0" presId="urn:microsoft.com/office/officeart/2005/8/layout/pyramid2"/>
    <dgm:cxn modelId="{D26A0BA6-6C52-47DB-8053-3921EF68813D}" type="presParOf" srcId="{3F57E531-D738-460E-B264-542F2579A30A}" destId="{DEDB7636-86F2-4231-87FC-688A7BDB52A1}" srcOrd="6" destOrd="0" presId="urn:microsoft.com/office/officeart/2005/8/layout/pyramid2"/>
    <dgm:cxn modelId="{98646DB4-5CE2-478C-8CE7-AED3AA8733D6}" type="presParOf" srcId="{3F57E531-D738-460E-B264-542F2579A30A}" destId="{BDFABDAC-D8DE-448F-9B1A-60583B4E3878}" srcOrd="7" destOrd="0" presId="urn:microsoft.com/office/officeart/2005/8/layout/pyramid2"/>
    <dgm:cxn modelId="{87B717CD-F41D-4B43-A83F-5E73B2A3251D}" type="presParOf" srcId="{3F57E531-D738-460E-B264-542F2579A30A}" destId="{6341758E-A634-4F2C-99E6-D93355187F76}" srcOrd="8" destOrd="0" presId="urn:microsoft.com/office/officeart/2005/8/layout/pyramid2"/>
    <dgm:cxn modelId="{F4ACEA81-11EF-4F06-B42F-ABF773C40B0B}" type="presParOf" srcId="{3F57E531-D738-460E-B264-542F2579A30A}" destId="{FFF49FA1-3C04-4AC5-9088-2AB20FFC4E32}" srcOrd="9" destOrd="0" presId="urn:microsoft.com/office/officeart/2005/8/layout/pyramid2"/>
    <dgm:cxn modelId="{1224615E-2CFC-4B25-A72F-52A462866730}" type="presParOf" srcId="{3F57E531-D738-460E-B264-542F2579A30A}" destId="{FE9505F4-1A7A-4698-AD99-C792EBA122EE}" srcOrd="10" destOrd="0" presId="urn:microsoft.com/office/officeart/2005/8/layout/pyramid2"/>
    <dgm:cxn modelId="{8D92A771-8663-48F2-B12F-0DAC61EB8118}" type="presParOf" srcId="{3F57E531-D738-460E-B264-542F2579A30A}" destId="{409C7FD5-B979-414A-B2F0-445EEB802546}" srcOrd="11" destOrd="0" presId="urn:microsoft.com/office/officeart/2005/8/layout/pyramid2"/>
    <dgm:cxn modelId="{3AE0B861-D1CF-44B9-98AC-EF73D7C15804}" type="presParOf" srcId="{3F57E531-D738-460E-B264-542F2579A30A}" destId="{19523E48-3EA2-421D-98B2-A42663949744}" srcOrd="12" destOrd="0" presId="urn:microsoft.com/office/officeart/2005/8/layout/pyramid2"/>
    <dgm:cxn modelId="{031B1D7B-0A20-48D0-B893-13F8E9B33657}" type="presParOf" srcId="{3F57E531-D738-460E-B264-542F2579A30A}" destId="{7E0CECED-9569-45AC-91FF-9F322338AEE0}" srcOrd="13" destOrd="0" presId="urn:microsoft.com/office/officeart/2005/8/layout/pyramid2"/>
    <dgm:cxn modelId="{A25EC210-FBAF-4777-89C3-21E1AAED74A6}" type="presParOf" srcId="{3F57E531-D738-460E-B264-542F2579A30A}" destId="{7115234A-3C8E-4151-84FD-FDA29BCC0FFE}" srcOrd="14" destOrd="0" presId="urn:microsoft.com/office/officeart/2005/8/layout/pyramid2"/>
    <dgm:cxn modelId="{09DB3757-E92A-45C6-8658-B5049C56660C}" type="presParOf" srcId="{3F57E531-D738-460E-B264-542F2579A30A}" destId="{3C5FFF94-C594-4DA4-B402-F76E5EC53CD1}" srcOrd="15" destOrd="0" presId="urn:microsoft.com/office/officeart/2005/8/layout/pyramid2"/>
  </dgm:cxnLst>
  <dgm:bg>
    <a:blipFill>
      <a:blip xmlns:r="http://schemas.openxmlformats.org/officeDocument/2006/relationships" r:embed="rId1">
        <a:alphaModFix amt="20000"/>
      </a:blip>
      <a:stretch>
        <a:fillRect b="-1000"/>
      </a:stretch>
    </a:blip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4C80C1-FB1E-40F8-A4A3-CDA22FC64657}">
      <dsp:nvSpPr>
        <dsp:cNvPr id="0" name=""/>
        <dsp:cNvSpPr/>
      </dsp:nvSpPr>
      <dsp:spPr>
        <a:xfrm rot="5400000">
          <a:off x="5024046" y="-244130"/>
          <a:ext cx="2053735" cy="2596772"/>
        </a:xfrm>
        <a:prstGeom prst="hexagon">
          <a:avLst>
            <a:gd name="adj" fmla="val 25000"/>
            <a:gd name="vf" fmla="val 11547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endParaRPr lang="en-US" sz="2400" kern="1200" dirty="0">
            <a:solidFill>
              <a:schemeClr val="tx1"/>
            </a:solidFill>
          </a:endParaRPr>
        </a:p>
      </dsp:txBody>
      <dsp:txXfrm rot="-5400000">
        <a:off x="5185323" y="369677"/>
        <a:ext cx="1731182" cy="1369157"/>
      </dsp:txXfrm>
    </dsp:sp>
    <dsp:sp modelId="{3303B45F-626B-4468-AE21-D1B160F99D37}">
      <dsp:nvSpPr>
        <dsp:cNvPr id="0" name=""/>
        <dsp:cNvSpPr/>
      </dsp:nvSpPr>
      <dsp:spPr>
        <a:xfrm>
          <a:off x="5616628" y="603449"/>
          <a:ext cx="1073767" cy="7266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ar-IQ" sz="1800" b="1" kern="1200" dirty="0" smtClean="0"/>
            <a:t>نظرية الاشراط </a:t>
          </a:r>
          <a:r>
            <a:rPr lang="ar-IQ" sz="1800" b="1" kern="1200" dirty="0" err="1" smtClean="0"/>
            <a:t>الاكلا</a:t>
          </a:r>
          <a:r>
            <a:rPr lang="ar-IQ" sz="1800" b="1" kern="1200" dirty="0" smtClean="0"/>
            <a:t> سيكي </a:t>
          </a:r>
        </a:p>
        <a:p>
          <a:pPr lvl="0" algn="l" defTabSz="800100">
            <a:lnSpc>
              <a:spcPct val="90000"/>
            </a:lnSpc>
            <a:spcBef>
              <a:spcPct val="0"/>
            </a:spcBef>
            <a:spcAft>
              <a:spcPct val="35000"/>
            </a:spcAft>
          </a:pPr>
          <a:r>
            <a:rPr lang="ar-IQ" sz="1800" b="1" kern="1200" dirty="0" smtClean="0"/>
            <a:t>( </a:t>
          </a:r>
          <a:r>
            <a:rPr lang="ar-IQ" sz="1800" b="1" kern="1200" dirty="0" err="1" smtClean="0"/>
            <a:t>بافلوف</a:t>
          </a:r>
          <a:r>
            <a:rPr lang="ar-IQ" sz="1200" kern="1200" dirty="0" smtClean="0"/>
            <a:t>)</a:t>
          </a:r>
          <a:endParaRPr lang="en-US" sz="1200" kern="1200" dirty="0"/>
        </a:p>
      </dsp:txBody>
      <dsp:txXfrm>
        <a:off x="5616628" y="603449"/>
        <a:ext cx="1073767" cy="726658"/>
      </dsp:txXfrm>
    </dsp:sp>
    <dsp:sp modelId="{885782F8-B82F-4631-AEA3-E54FD2F8D900}">
      <dsp:nvSpPr>
        <dsp:cNvPr id="0" name=""/>
        <dsp:cNvSpPr/>
      </dsp:nvSpPr>
      <dsp:spPr>
        <a:xfrm rot="5400000">
          <a:off x="2348509" y="-200302"/>
          <a:ext cx="1664936" cy="2341874"/>
        </a:xfrm>
        <a:prstGeom prst="hexagon">
          <a:avLst>
            <a:gd name="adj" fmla="val 25000"/>
            <a:gd name="vf" fmla="val 115470"/>
          </a:avLst>
        </a:prstGeom>
        <a:solidFill>
          <a:schemeClr val="accent5">
            <a:hueOff val="-1986775"/>
            <a:satOff val="7962"/>
            <a:lumOff val="17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r>
            <a:rPr lang="ar-IQ" sz="2700" kern="1200" dirty="0" smtClean="0">
              <a:solidFill>
                <a:schemeClr val="tx1"/>
              </a:solidFill>
            </a:rPr>
            <a:t>نظرية الاشراط (</a:t>
          </a:r>
          <a:r>
            <a:rPr lang="ar-IQ" sz="2700" kern="1200" dirty="0" err="1" smtClean="0">
              <a:solidFill>
                <a:schemeClr val="tx1"/>
              </a:solidFill>
            </a:rPr>
            <a:t>سكنر</a:t>
          </a:r>
          <a:r>
            <a:rPr lang="ar-IQ" sz="2700" kern="1200" dirty="0" smtClean="0">
              <a:solidFill>
                <a:schemeClr val="tx1"/>
              </a:solidFill>
            </a:rPr>
            <a:t>)</a:t>
          </a:r>
          <a:endParaRPr lang="en-US" sz="2700" kern="1200" dirty="0">
            <a:solidFill>
              <a:schemeClr val="tx1"/>
            </a:solidFill>
          </a:endParaRPr>
        </a:p>
      </dsp:txBody>
      <dsp:txXfrm rot="-5400000">
        <a:off x="2400352" y="415656"/>
        <a:ext cx="1561250" cy="1109958"/>
      </dsp:txXfrm>
    </dsp:sp>
    <dsp:sp modelId="{A3E24798-13E7-44A6-91C3-0787BEF7DB6B}">
      <dsp:nvSpPr>
        <dsp:cNvPr id="0" name=""/>
        <dsp:cNvSpPr/>
      </dsp:nvSpPr>
      <dsp:spPr>
        <a:xfrm rot="5400000">
          <a:off x="3265941" y="2048925"/>
          <a:ext cx="1912009" cy="1687170"/>
        </a:xfrm>
        <a:prstGeom prst="hexagon">
          <a:avLst>
            <a:gd name="adj" fmla="val 25000"/>
            <a:gd name="vf" fmla="val 115470"/>
          </a:avLst>
        </a:prstGeom>
        <a:solidFill>
          <a:schemeClr val="accent5">
            <a:hueOff val="-3973551"/>
            <a:satOff val="15924"/>
            <a:lumOff val="345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IQ" sz="2400" b="1" kern="1200" dirty="0" smtClean="0">
              <a:solidFill>
                <a:schemeClr val="tx1"/>
              </a:solidFill>
            </a:rPr>
            <a:t>النظريات السلوكية </a:t>
          </a:r>
          <a:endParaRPr lang="en-US" sz="2400" b="1" kern="1200" dirty="0">
            <a:solidFill>
              <a:schemeClr val="tx1"/>
            </a:solidFill>
          </a:endParaRPr>
        </a:p>
      </dsp:txBody>
      <dsp:txXfrm rot="-5400000">
        <a:off x="3643022" y="2236438"/>
        <a:ext cx="1157846" cy="1312145"/>
      </dsp:txXfrm>
    </dsp:sp>
    <dsp:sp modelId="{82F96528-34C0-42E0-9D99-0099729FAF58}">
      <dsp:nvSpPr>
        <dsp:cNvPr id="0" name=""/>
        <dsp:cNvSpPr/>
      </dsp:nvSpPr>
      <dsp:spPr>
        <a:xfrm>
          <a:off x="2480584" y="2603863"/>
          <a:ext cx="1039130" cy="577294"/>
        </a:xfrm>
        <a:prstGeom prst="rect">
          <a:avLst/>
        </a:prstGeom>
        <a:noFill/>
        <a:ln>
          <a:noFill/>
        </a:ln>
        <a:effectLst/>
      </dsp:spPr>
      <dsp:style>
        <a:lnRef idx="0">
          <a:scrgbClr r="0" g="0" b="0"/>
        </a:lnRef>
        <a:fillRef idx="0">
          <a:scrgbClr r="0" g="0" b="0"/>
        </a:fillRef>
        <a:effectRef idx="0">
          <a:scrgbClr r="0" g="0" b="0"/>
        </a:effectRef>
        <a:fontRef idx="minor"/>
      </dsp:style>
    </dsp:sp>
    <dsp:sp modelId="{421D9C89-56C9-4467-A81D-305F026354AA}">
      <dsp:nvSpPr>
        <dsp:cNvPr id="0" name=""/>
        <dsp:cNvSpPr/>
      </dsp:nvSpPr>
      <dsp:spPr>
        <a:xfrm rot="5400000">
          <a:off x="5959504" y="3140885"/>
          <a:ext cx="1962051" cy="2071749"/>
        </a:xfrm>
        <a:prstGeom prst="hexagon">
          <a:avLst>
            <a:gd name="adj" fmla="val 25000"/>
            <a:gd name="vf" fmla="val 115470"/>
          </a:avLst>
        </a:prstGeom>
        <a:solidFill>
          <a:schemeClr val="accent5">
            <a:hueOff val="-5960326"/>
            <a:satOff val="23887"/>
            <a:lumOff val="51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r>
            <a:rPr lang="ar-IQ" sz="2300" b="1" kern="1200" dirty="0" smtClean="0">
              <a:solidFill>
                <a:schemeClr val="tx1"/>
              </a:solidFill>
            </a:rPr>
            <a:t>نظرية المحاولة والخطأ (</a:t>
          </a:r>
          <a:r>
            <a:rPr lang="ar-IQ" sz="2300" b="1" kern="1200" dirty="0" err="1" smtClean="0">
              <a:solidFill>
                <a:schemeClr val="tx1"/>
              </a:solidFill>
            </a:rPr>
            <a:t>ثورندايك</a:t>
          </a:r>
          <a:r>
            <a:rPr lang="ar-IQ" sz="2300" b="1" kern="1200" dirty="0" smtClean="0">
              <a:solidFill>
                <a:schemeClr val="tx1"/>
              </a:solidFill>
            </a:rPr>
            <a:t> )</a:t>
          </a:r>
          <a:endParaRPr lang="en-US" sz="2300" b="1" kern="1200" dirty="0">
            <a:solidFill>
              <a:schemeClr val="tx1"/>
            </a:solidFill>
          </a:endParaRPr>
        </a:p>
      </dsp:txBody>
      <dsp:txXfrm rot="-5400000">
        <a:off x="6249946" y="3522743"/>
        <a:ext cx="1381166" cy="1308034"/>
      </dsp:txXfrm>
    </dsp:sp>
    <dsp:sp modelId="{17DFA17B-011C-43AC-8D47-5F1015CE870C}">
      <dsp:nvSpPr>
        <dsp:cNvPr id="0" name=""/>
        <dsp:cNvSpPr/>
      </dsp:nvSpPr>
      <dsp:spPr>
        <a:xfrm rot="5400000">
          <a:off x="2740436" y="3767671"/>
          <a:ext cx="1907362" cy="2203655"/>
        </a:xfrm>
        <a:prstGeom prst="hexagon">
          <a:avLst>
            <a:gd name="adj" fmla="val 25000"/>
            <a:gd name="vf" fmla="val 115470"/>
          </a:avLst>
        </a:prstGeom>
        <a:solidFill>
          <a:schemeClr val="accent5">
            <a:hueOff val="-7947101"/>
            <a:satOff val="31849"/>
            <a:lumOff val="690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ar-IQ" sz="2300" b="1" kern="1200" dirty="0" smtClean="0">
              <a:solidFill>
                <a:schemeClr val="tx1"/>
              </a:solidFill>
            </a:rPr>
            <a:t>نظرية التعلم </a:t>
          </a:r>
          <a:r>
            <a:rPr lang="ar-IQ" sz="2300" b="1" kern="1200" dirty="0" err="1" smtClean="0">
              <a:solidFill>
                <a:schemeClr val="tx1"/>
              </a:solidFill>
            </a:rPr>
            <a:t>بلااقتران</a:t>
          </a:r>
          <a:r>
            <a:rPr lang="ar-IQ" sz="2300" b="1" kern="1200" dirty="0" smtClean="0">
              <a:solidFill>
                <a:schemeClr val="tx1"/>
              </a:solidFill>
            </a:rPr>
            <a:t> </a:t>
          </a:r>
        </a:p>
        <a:p>
          <a:pPr lvl="0" algn="ctr" defTabSz="1022350">
            <a:lnSpc>
              <a:spcPct val="90000"/>
            </a:lnSpc>
            <a:spcBef>
              <a:spcPct val="0"/>
            </a:spcBef>
            <a:spcAft>
              <a:spcPct val="35000"/>
            </a:spcAft>
          </a:pPr>
          <a:r>
            <a:rPr lang="ar-IQ" sz="2300" b="1" kern="1200" dirty="0" smtClean="0">
              <a:solidFill>
                <a:schemeClr val="tx1"/>
              </a:solidFill>
            </a:rPr>
            <a:t>( </a:t>
          </a:r>
          <a:r>
            <a:rPr lang="ar-IQ" sz="2300" b="1" kern="1200" dirty="0" err="1" smtClean="0">
              <a:solidFill>
                <a:schemeClr val="tx1"/>
              </a:solidFill>
            </a:rPr>
            <a:t>جثري</a:t>
          </a:r>
          <a:r>
            <a:rPr lang="ar-IQ" sz="2300" b="1" kern="1200" dirty="0" smtClean="0">
              <a:solidFill>
                <a:schemeClr val="tx1"/>
              </a:solidFill>
            </a:rPr>
            <a:t>)</a:t>
          </a:r>
          <a:endParaRPr lang="en-US" sz="2300" b="1" kern="1200" dirty="0">
            <a:solidFill>
              <a:schemeClr val="tx1"/>
            </a:solidFill>
          </a:endParaRPr>
        </a:p>
      </dsp:txBody>
      <dsp:txXfrm rot="-5400000">
        <a:off x="2959566" y="4233711"/>
        <a:ext cx="1469103" cy="1271574"/>
      </dsp:txXfrm>
    </dsp:sp>
    <dsp:sp modelId="{D5CAB40C-2716-431A-9FA8-0548BAC50147}">
      <dsp:nvSpPr>
        <dsp:cNvPr id="0" name=""/>
        <dsp:cNvSpPr/>
      </dsp:nvSpPr>
      <dsp:spPr>
        <a:xfrm flipH="1" flipV="1">
          <a:off x="5371453" y="4766147"/>
          <a:ext cx="72028" cy="169199"/>
        </a:xfrm>
        <a:prstGeom prst="rect">
          <a:avLst/>
        </a:prstGeom>
        <a:noFill/>
        <a:ln>
          <a:noFill/>
        </a:ln>
        <a:effectLst/>
      </dsp:spPr>
      <dsp:style>
        <a:lnRef idx="0">
          <a:scrgbClr r="0" g="0" b="0"/>
        </a:lnRef>
        <a:fillRef idx="0">
          <a:scrgbClr r="0" g="0" b="0"/>
        </a:fillRef>
        <a:effectRef idx="0">
          <a:scrgbClr r="0" g="0" b="0"/>
        </a:effectRef>
        <a:fontRef idx="minor"/>
      </dsp:style>
    </dsp:sp>
    <dsp:sp modelId="{A419DF8D-D5D8-46A9-9E99-05EF8F91E4E1}">
      <dsp:nvSpPr>
        <dsp:cNvPr id="0" name=""/>
        <dsp:cNvSpPr/>
      </dsp:nvSpPr>
      <dsp:spPr>
        <a:xfrm rot="5400000">
          <a:off x="547694" y="2121963"/>
          <a:ext cx="2245377" cy="2020988"/>
        </a:xfrm>
        <a:prstGeom prst="hexagon">
          <a:avLst>
            <a:gd name="adj" fmla="val 25000"/>
            <a:gd name="vf" fmla="val 115470"/>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377950">
            <a:lnSpc>
              <a:spcPct val="90000"/>
            </a:lnSpc>
            <a:spcBef>
              <a:spcPct val="0"/>
            </a:spcBef>
            <a:spcAft>
              <a:spcPct val="35000"/>
            </a:spcAft>
          </a:pPr>
          <a:r>
            <a:rPr lang="ar-IQ" sz="3100" kern="1200" dirty="0" smtClean="0">
              <a:solidFill>
                <a:schemeClr val="tx1"/>
              </a:solidFill>
            </a:rPr>
            <a:t>نظرية التعزيز </a:t>
          </a:r>
        </a:p>
        <a:p>
          <a:pPr lvl="0" algn="ctr" defTabSz="1377950">
            <a:lnSpc>
              <a:spcPct val="90000"/>
            </a:lnSpc>
            <a:spcBef>
              <a:spcPct val="0"/>
            </a:spcBef>
            <a:spcAft>
              <a:spcPct val="35000"/>
            </a:spcAft>
          </a:pPr>
          <a:r>
            <a:rPr lang="ar-IQ" sz="3100" kern="1200" dirty="0" smtClean="0">
              <a:solidFill>
                <a:schemeClr val="tx1"/>
              </a:solidFill>
            </a:rPr>
            <a:t>( كلارك )</a:t>
          </a:r>
          <a:endParaRPr lang="en-US" sz="3100" kern="1200" dirty="0">
            <a:solidFill>
              <a:schemeClr val="tx1"/>
            </a:solidFill>
          </a:endParaRPr>
        </a:p>
      </dsp:txBody>
      <dsp:txXfrm rot="-5400000">
        <a:off x="979889" y="2365299"/>
        <a:ext cx="1380986" cy="15343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53E00A-0911-4151-9AC9-7AF3B0017029}">
      <dsp:nvSpPr>
        <dsp:cNvPr id="0" name=""/>
        <dsp:cNvSpPr/>
      </dsp:nvSpPr>
      <dsp:spPr>
        <a:xfrm>
          <a:off x="1731069" y="722957"/>
          <a:ext cx="4818781" cy="4818781"/>
        </a:xfrm>
        <a:prstGeom prst="blockArc">
          <a:avLst>
            <a:gd name="adj1" fmla="val 10800000"/>
            <a:gd name="adj2" fmla="val 16200000"/>
            <a:gd name="adj3" fmla="val 4643"/>
          </a:avLst>
        </a:prstGeom>
        <a:solidFill>
          <a:schemeClr val="accent3">
            <a:hueOff val="11250264"/>
            <a:satOff val="-16880"/>
            <a:lumOff val="-274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7E8036B-E255-424B-8CF0-519A38442F89}">
      <dsp:nvSpPr>
        <dsp:cNvPr id="0" name=""/>
        <dsp:cNvSpPr/>
      </dsp:nvSpPr>
      <dsp:spPr>
        <a:xfrm>
          <a:off x="1731069" y="722957"/>
          <a:ext cx="4818781" cy="4818781"/>
        </a:xfrm>
        <a:prstGeom prst="blockArc">
          <a:avLst>
            <a:gd name="adj1" fmla="val 5400000"/>
            <a:gd name="adj2" fmla="val 10800000"/>
            <a:gd name="adj3" fmla="val 4643"/>
          </a:avLst>
        </a:prstGeom>
        <a:solidFill>
          <a:schemeClr val="accent3">
            <a:hueOff val="7500176"/>
            <a:satOff val="-11253"/>
            <a:lumOff val="-183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55A68E1-6B07-4921-B3EF-4BDFDE3294C9}">
      <dsp:nvSpPr>
        <dsp:cNvPr id="0" name=""/>
        <dsp:cNvSpPr/>
      </dsp:nvSpPr>
      <dsp:spPr>
        <a:xfrm>
          <a:off x="1731069" y="722957"/>
          <a:ext cx="4818781" cy="4818781"/>
        </a:xfrm>
        <a:prstGeom prst="blockArc">
          <a:avLst>
            <a:gd name="adj1" fmla="val 0"/>
            <a:gd name="adj2" fmla="val 5400000"/>
            <a:gd name="adj3" fmla="val 4643"/>
          </a:avLst>
        </a:prstGeom>
        <a:solidFill>
          <a:schemeClr val="accent3">
            <a:hueOff val="3750088"/>
            <a:satOff val="-5627"/>
            <a:lumOff val="-91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5BE587F-D089-43D0-8454-056CAA2AA636}">
      <dsp:nvSpPr>
        <dsp:cNvPr id="0" name=""/>
        <dsp:cNvSpPr/>
      </dsp:nvSpPr>
      <dsp:spPr>
        <a:xfrm>
          <a:off x="1731069" y="722957"/>
          <a:ext cx="4818781" cy="4818781"/>
        </a:xfrm>
        <a:prstGeom prst="blockArc">
          <a:avLst>
            <a:gd name="adj1" fmla="val 16200000"/>
            <a:gd name="adj2" fmla="val 0"/>
            <a:gd name="adj3" fmla="val 4643"/>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B8C3C16-FFC2-47EF-8601-C94E4E1B7DD1}">
      <dsp:nvSpPr>
        <dsp:cNvPr id="0" name=""/>
        <dsp:cNvSpPr/>
      </dsp:nvSpPr>
      <dsp:spPr>
        <a:xfrm>
          <a:off x="3030541" y="2022429"/>
          <a:ext cx="2219836" cy="2219836"/>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55880" rIns="55880" bIns="55880" numCol="1" spcCol="1270" anchor="ctr" anchorCtr="0">
          <a:noAutofit/>
        </a:bodyPr>
        <a:lstStyle/>
        <a:p>
          <a:pPr lvl="0" algn="ctr" defTabSz="1955800">
            <a:lnSpc>
              <a:spcPct val="90000"/>
            </a:lnSpc>
            <a:spcBef>
              <a:spcPct val="0"/>
            </a:spcBef>
            <a:spcAft>
              <a:spcPct val="35000"/>
            </a:spcAft>
          </a:pPr>
          <a:r>
            <a:rPr lang="ar-IQ" sz="4400" kern="1200" dirty="0" smtClean="0"/>
            <a:t>النظرية المعرفية </a:t>
          </a:r>
          <a:endParaRPr lang="en-US" sz="4400" kern="1200" dirty="0"/>
        </a:p>
      </dsp:txBody>
      <dsp:txXfrm>
        <a:off x="3355628" y="2347516"/>
        <a:ext cx="1569662" cy="1569662"/>
      </dsp:txXfrm>
    </dsp:sp>
    <dsp:sp modelId="{653CEBE1-11F1-4D97-9B6A-DCDF9614CC5B}">
      <dsp:nvSpPr>
        <dsp:cNvPr id="0" name=""/>
        <dsp:cNvSpPr/>
      </dsp:nvSpPr>
      <dsp:spPr>
        <a:xfrm>
          <a:off x="3363517" y="1954"/>
          <a:ext cx="1553885" cy="1553885"/>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ar-IQ" sz="2100" kern="1200" dirty="0" smtClean="0"/>
            <a:t>النظرية المعرفية المعالجة</a:t>
          </a:r>
          <a:endParaRPr lang="en-US" sz="2100" kern="1200" dirty="0"/>
        </a:p>
      </dsp:txBody>
      <dsp:txXfrm>
        <a:off x="3591078" y="229515"/>
        <a:ext cx="1098763" cy="1098763"/>
      </dsp:txXfrm>
    </dsp:sp>
    <dsp:sp modelId="{071080FF-2D05-4967-97EE-7C284C2F02A5}">
      <dsp:nvSpPr>
        <dsp:cNvPr id="0" name=""/>
        <dsp:cNvSpPr/>
      </dsp:nvSpPr>
      <dsp:spPr>
        <a:xfrm>
          <a:off x="5716968" y="2355405"/>
          <a:ext cx="1553885" cy="1553885"/>
        </a:xfrm>
        <a:prstGeom prst="ellipse">
          <a:avLst/>
        </a:prstGeom>
        <a:solidFill>
          <a:schemeClr val="accent3">
            <a:hueOff val="3750088"/>
            <a:satOff val="-5627"/>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ar-IQ" sz="2100" kern="1200" dirty="0" smtClean="0"/>
            <a:t>النظرية المعرفية البنائية </a:t>
          </a:r>
          <a:endParaRPr lang="en-US" sz="2100" kern="1200" dirty="0"/>
        </a:p>
      </dsp:txBody>
      <dsp:txXfrm>
        <a:off x="5944529" y="2582966"/>
        <a:ext cx="1098763" cy="1098763"/>
      </dsp:txXfrm>
    </dsp:sp>
    <dsp:sp modelId="{82B2A010-9338-42E1-8B8C-9ACE6859CEA7}">
      <dsp:nvSpPr>
        <dsp:cNvPr id="0" name=""/>
        <dsp:cNvSpPr/>
      </dsp:nvSpPr>
      <dsp:spPr>
        <a:xfrm>
          <a:off x="3363517" y="4708856"/>
          <a:ext cx="1553885" cy="1553885"/>
        </a:xfrm>
        <a:prstGeom prst="ellipse">
          <a:avLst/>
        </a:prstGeom>
        <a:solidFill>
          <a:schemeClr val="accent3">
            <a:hueOff val="7500176"/>
            <a:satOff val="-11253"/>
            <a:lumOff val="-18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ar-IQ" sz="2100" kern="1200" dirty="0" smtClean="0"/>
            <a:t>النظرية المعرفية المعلومات</a:t>
          </a:r>
          <a:endParaRPr lang="en-US" sz="2100" kern="1200" dirty="0"/>
        </a:p>
      </dsp:txBody>
      <dsp:txXfrm>
        <a:off x="3591078" y="4936417"/>
        <a:ext cx="1098763" cy="1098763"/>
      </dsp:txXfrm>
    </dsp:sp>
    <dsp:sp modelId="{9716F49D-CD53-43F0-B631-7B0B8681A32C}">
      <dsp:nvSpPr>
        <dsp:cNvPr id="0" name=""/>
        <dsp:cNvSpPr/>
      </dsp:nvSpPr>
      <dsp:spPr>
        <a:xfrm>
          <a:off x="1010066" y="2355405"/>
          <a:ext cx="1553885" cy="1553885"/>
        </a:xfrm>
        <a:prstGeom prst="ellipse">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ar-IQ" sz="2100" kern="1200" dirty="0" smtClean="0"/>
            <a:t>النظرية المعرفية الاجتماعية  </a:t>
          </a:r>
          <a:endParaRPr lang="en-US" sz="2100" kern="1200" dirty="0"/>
        </a:p>
      </dsp:txBody>
      <dsp:txXfrm>
        <a:off x="1237627" y="2582966"/>
        <a:ext cx="1098763" cy="109876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A7CEBB-3F70-4D7F-9875-80152933AF89}">
      <dsp:nvSpPr>
        <dsp:cNvPr id="0" name=""/>
        <dsp:cNvSpPr/>
      </dsp:nvSpPr>
      <dsp:spPr>
        <a:xfrm>
          <a:off x="288929" y="0"/>
          <a:ext cx="5112568" cy="5112568"/>
        </a:xfrm>
        <a:prstGeom prst="triangle">
          <a:avLst/>
        </a:prstGeom>
        <a:solidFill>
          <a:schemeClr val="accent6"/>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6"/>
        </a:fillRef>
        <a:effectRef idx="1">
          <a:schemeClr val="accent6"/>
        </a:effectRef>
        <a:fontRef idx="minor">
          <a:schemeClr val="lt1"/>
        </a:fontRef>
      </dsp:style>
    </dsp:sp>
    <dsp:sp modelId="{C87211E2-F0ED-4BBD-99D9-FCF912EA26A4}">
      <dsp:nvSpPr>
        <dsp:cNvPr id="0" name=""/>
        <dsp:cNvSpPr/>
      </dsp:nvSpPr>
      <dsp:spPr>
        <a:xfrm>
          <a:off x="2377157" y="751416"/>
          <a:ext cx="754160" cy="820268"/>
        </a:xfrm>
        <a:prstGeom prst="round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ar-IQ" sz="1400" b="1" kern="1200" dirty="0" smtClean="0"/>
            <a:t>حل </a:t>
          </a:r>
          <a:r>
            <a:rPr lang="ar-IQ" sz="1800" b="1" kern="1200" dirty="0" smtClean="0"/>
            <a:t>المشكلات</a:t>
          </a:r>
          <a:endParaRPr lang="en-US" sz="1800" b="1" kern="1200" dirty="0"/>
        </a:p>
      </dsp:txBody>
      <dsp:txXfrm>
        <a:off x="2413972" y="788231"/>
        <a:ext cx="680530" cy="746638"/>
      </dsp:txXfrm>
    </dsp:sp>
    <dsp:sp modelId="{D66D92D3-E39E-4C0C-908B-7290D9CFEFFF}">
      <dsp:nvSpPr>
        <dsp:cNvPr id="0" name=""/>
        <dsp:cNvSpPr/>
      </dsp:nvSpPr>
      <dsp:spPr>
        <a:xfrm>
          <a:off x="2054627" y="1762026"/>
          <a:ext cx="1258650" cy="271489"/>
        </a:xfrm>
        <a:prstGeom prst="round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IQ" sz="1800" b="1" kern="1200" dirty="0" smtClean="0"/>
            <a:t>تعلم القواعد </a:t>
          </a:r>
          <a:endParaRPr lang="en-US" sz="1800" b="1" kern="1200" dirty="0"/>
        </a:p>
      </dsp:txBody>
      <dsp:txXfrm>
        <a:off x="2067880" y="1775279"/>
        <a:ext cx="1232144" cy="244983"/>
      </dsp:txXfrm>
    </dsp:sp>
    <dsp:sp modelId="{B6B66141-AE75-4F0D-8153-096D9626FD51}">
      <dsp:nvSpPr>
        <dsp:cNvPr id="0" name=""/>
        <dsp:cNvSpPr/>
      </dsp:nvSpPr>
      <dsp:spPr>
        <a:xfrm>
          <a:off x="1838605" y="2133331"/>
          <a:ext cx="1690695" cy="361534"/>
        </a:xfrm>
        <a:prstGeom prst="round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IQ" sz="1800" b="1" kern="1200" dirty="0" smtClean="0"/>
            <a:t>تعلم المفاهيم </a:t>
          </a:r>
          <a:endParaRPr lang="en-US" sz="1800" b="1" kern="1200" dirty="0"/>
        </a:p>
      </dsp:txBody>
      <dsp:txXfrm>
        <a:off x="1856254" y="2150980"/>
        <a:ext cx="1655397" cy="326236"/>
      </dsp:txXfrm>
    </dsp:sp>
    <dsp:sp modelId="{DEDB7636-86F2-4231-87FC-688A7BDB52A1}">
      <dsp:nvSpPr>
        <dsp:cNvPr id="0" name=""/>
        <dsp:cNvSpPr/>
      </dsp:nvSpPr>
      <dsp:spPr>
        <a:xfrm>
          <a:off x="1629876" y="2566518"/>
          <a:ext cx="2187442" cy="294570"/>
        </a:xfrm>
        <a:prstGeom prst="round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IQ" sz="1800" b="1" kern="1200" dirty="0" smtClean="0"/>
            <a:t>التعلم المتمايز </a:t>
          </a:r>
          <a:endParaRPr lang="en-US" sz="1800" b="1" kern="1200" dirty="0"/>
        </a:p>
      </dsp:txBody>
      <dsp:txXfrm>
        <a:off x="1644256" y="2580898"/>
        <a:ext cx="2158682" cy="265810"/>
      </dsp:txXfrm>
    </dsp:sp>
    <dsp:sp modelId="{6341758E-A634-4F2C-99E6-D93355187F76}">
      <dsp:nvSpPr>
        <dsp:cNvPr id="0" name=""/>
        <dsp:cNvSpPr/>
      </dsp:nvSpPr>
      <dsp:spPr>
        <a:xfrm>
          <a:off x="1441071" y="2937824"/>
          <a:ext cx="2689075" cy="329605"/>
        </a:xfrm>
        <a:prstGeom prst="round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ar-IQ" sz="1200" b="1" kern="1200" dirty="0" smtClean="0"/>
            <a:t>التعلم </a:t>
          </a:r>
          <a:r>
            <a:rPr lang="ar-IQ" sz="1800" b="1" kern="1200" dirty="0" smtClean="0"/>
            <a:t>اللفظي</a:t>
          </a:r>
          <a:r>
            <a:rPr lang="ar-IQ" sz="1200" b="1" kern="1200" dirty="0" smtClean="0"/>
            <a:t> </a:t>
          </a:r>
          <a:endParaRPr lang="en-US" sz="1200" b="1" kern="1200" dirty="0"/>
        </a:p>
      </dsp:txBody>
      <dsp:txXfrm>
        <a:off x="1457161" y="2953914"/>
        <a:ext cx="2656895" cy="297425"/>
      </dsp:txXfrm>
    </dsp:sp>
    <dsp:sp modelId="{FE9505F4-1A7A-4698-AD99-C792EBA122EE}">
      <dsp:nvSpPr>
        <dsp:cNvPr id="0" name=""/>
        <dsp:cNvSpPr/>
      </dsp:nvSpPr>
      <dsp:spPr>
        <a:xfrm>
          <a:off x="1225031" y="3347694"/>
          <a:ext cx="3046781" cy="365621"/>
        </a:xfrm>
        <a:prstGeom prst="round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IQ" sz="1800" b="1" kern="1200" dirty="0" smtClean="0"/>
            <a:t>التعلم </a:t>
          </a:r>
          <a:r>
            <a:rPr lang="ar-IQ" sz="1800" b="1" kern="1200" dirty="0" err="1" smtClean="0"/>
            <a:t>التسلسي</a:t>
          </a:r>
          <a:endParaRPr lang="en-US" sz="1800" b="1" kern="1200" dirty="0"/>
        </a:p>
      </dsp:txBody>
      <dsp:txXfrm>
        <a:off x="1242879" y="3365542"/>
        <a:ext cx="3011085" cy="329925"/>
      </dsp:txXfrm>
    </dsp:sp>
    <dsp:sp modelId="{19523E48-3EA2-421D-98B2-A42663949744}">
      <dsp:nvSpPr>
        <dsp:cNvPr id="0" name=""/>
        <dsp:cNvSpPr/>
      </dsp:nvSpPr>
      <dsp:spPr>
        <a:xfrm>
          <a:off x="1009025" y="3816424"/>
          <a:ext cx="3383085" cy="592696"/>
        </a:xfrm>
        <a:prstGeom prst="round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IQ" sz="1800" b="1" kern="1200" dirty="0" smtClean="0"/>
            <a:t>تعلم المثير </a:t>
          </a:r>
          <a:endParaRPr lang="en-US" sz="1800" b="1" kern="1200" dirty="0"/>
        </a:p>
      </dsp:txBody>
      <dsp:txXfrm>
        <a:off x="1037958" y="3845357"/>
        <a:ext cx="3325219" cy="534830"/>
      </dsp:txXfrm>
    </dsp:sp>
    <dsp:sp modelId="{7115234A-3C8E-4151-84FD-FDA29BCC0FFE}">
      <dsp:nvSpPr>
        <dsp:cNvPr id="0" name=""/>
        <dsp:cNvSpPr/>
      </dsp:nvSpPr>
      <dsp:spPr>
        <a:xfrm>
          <a:off x="720092" y="4536505"/>
          <a:ext cx="4385320" cy="564766"/>
        </a:xfrm>
        <a:prstGeom prst="round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IQ" sz="1800" b="1" kern="1200" dirty="0" smtClean="0"/>
            <a:t>تعلم الاشاري </a:t>
          </a:r>
          <a:endParaRPr lang="en-US" sz="1800" b="1" kern="1200" dirty="0"/>
        </a:p>
      </dsp:txBody>
      <dsp:txXfrm>
        <a:off x="747662" y="4564075"/>
        <a:ext cx="4330180" cy="509626"/>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83DA1A-FAE0-4113-85D8-D03220E48731}" type="datetimeFigureOut">
              <a:rPr lang="en-US" smtClean="0"/>
              <a:t>3/20/2022</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F90CD5-B38C-4882-8441-C546C10F3E70}" type="slidenum">
              <a:rPr lang="en-US" smtClean="0"/>
              <a:t>‹#›</a:t>
            </a:fld>
            <a:endParaRPr lang="en-US"/>
          </a:p>
        </p:txBody>
      </p:sp>
    </p:spTree>
    <p:extLst>
      <p:ext uri="{BB962C8B-B14F-4D97-AF65-F5344CB8AC3E}">
        <p14:creationId xmlns:p14="http://schemas.microsoft.com/office/powerpoint/2010/main" val="3930905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8EF90CD5-B38C-4882-8441-C546C10F3E70}" type="slidenum">
              <a:rPr lang="en-US" smtClean="0"/>
              <a:t>28</a:t>
            </a:fld>
            <a:endParaRPr lang="en-US"/>
          </a:p>
        </p:txBody>
      </p:sp>
    </p:spTree>
    <p:extLst>
      <p:ext uri="{BB962C8B-B14F-4D97-AF65-F5344CB8AC3E}">
        <p14:creationId xmlns:p14="http://schemas.microsoft.com/office/powerpoint/2010/main" val="72766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17/08/1443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422421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17/08/1443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695912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17/08/1443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686164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17/08/1443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231562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17/08/1443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4232241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17/08/1443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334638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17/08/1443</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4272335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17/08/1443</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830610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17/08/1443</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149363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17/08/1443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359854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17/08/1443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62832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8ABB09-4A1D-463E-8065-109CC2B7EFAA}" type="datetimeFigureOut">
              <a:rPr lang="ar-SA" smtClean="0"/>
              <a:t>17/08/1443</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284025100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hyperlink" Target="https://e3arabi.com/?p=735592" TargetMode="External"/><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692696"/>
            <a:ext cx="8229600" cy="5661248"/>
          </a:xfrm>
          <a:blipFill dpi="0" rotWithShape="1">
            <a:blip r:embed="rId2">
              <a:alphaModFix amt="26000"/>
            </a:blip>
            <a:srcRect/>
            <a:stretch>
              <a:fillRect/>
            </a:stretch>
          </a:blipFill>
        </p:spPr>
        <p:style>
          <a:lnRef idx="1">
            <a:schemeClr val="accent1"/>
          </a:lnRef>
          <a:fillRef idx="3">
            <a:schemeClr val="accent1"/>
          </a:fillRef>
          <a:effectRef idx="2">
            <a:schemeClr val="accent1"/>
          </a:effectRef>
          <a:fontRef idx="minor">
            <a:schemeClr val="lt1"/>
          </a:fontRef>
        </p:style>
        <p:txBody>
          <a:bodyPr>
            <a:normAutofit/>
          </a:bodyPr>
          <a:lstStyle/>
          <a:p>
            <a:r>
              <a:rPr lang="ar-IQ" dirty="0" smtClean="0">
                <a:solidFill>
                  <a:srgbClr val="FF0000"/>
                </a:solidFill>
              </a:rPr>
              <a:t>المحاضرة الثالثة </a:t>
            </a:r>
            <a:br>
              <a:rPr lang="ar-IQ" dirty="0" smtClean="0">
                <a:solidFill>
                  <a:srgbClr val="FF0000"/>
                </a:solidFill>
              </a:rPr>
            </a:br>
            <a:r>
              <a:rPr lang="ar-IQ" dirty="0" smtClean="0">
                <a:solidFill>
                  <a:srgbClr val="FF0000"/>
                </a:solidFill>
              </a:rPr>
              <a:t>نظريات التعليم والتعلم في الصميم التعليمي</a:t>
            </a:r>
            <a:br>
              <a:rPr lang="ar-IQ" dirty="0" smtClean="0">
                <a:solidFill>
                  <a:srgbClr val="FF0000"/>
                </a:solidFill>
              </a:rPr>
            </a:br>
            <a:r>
              <a:rPr lang="ar-IQ" dirty="0" smtClean="0">
                <a:solidFill>
                  <a:srgbClr val="FF0000"/>
                </a:solidFill>
              </a:rPr>
              <a:t> العام الدراسي 2021- 2022م  لطلبة قسم التربية الفنية / طلبة الدكتوراه</a:t>
            </a:r>
            <a:br>
              <a:rPr lang="ar-IQ" dirty="0" smtClean="0">
                <a:solidFill>
                  <a:srgbClr val="FF0000"/>
                </a:solidFill>
              </a:rPr>
            </a:br>
            <a:r>
              <a:rPr lang="ar-IQ" dirty="0" smtClean="0">
                <a:solidFill>
                  <a:srgbClr val="FF0000"/>
                </a:solidFill>
              </a:rPr>
              <a:t>من اعداد </a:t>
            </a:r>
            <a:br>
              <a:rPr lang="ar-IQ" dirty="0" smtClean="0">
                <a:solidFill>
                  <a:srgbClr val="FF0000"/>
                </a:solidFill>
              </a:rPr>
            </a:br>
            <a:r>
              <a:rPr lang="ar-IQ" dirty="0" smtClean="0">
                <a:solidFill>
                  <a:srgbClr val="FF0000"/>
                </a:solidFill>
              </a:rPr>
              <a:t>الدكتور عطيه الدليمي  </a:t>
            </a:r>
            <a:endParaRPr lang="en-US" dirty="0">
              <a:solidFill>
                <a:srgbClr val="FF0000"/>
              </a:solidFill>
            </a:endParaRPr>
          </a:p>
        </p:txBody>
      </p:sp>
    </p:spTree>
    <p:extLst>
      <p:ext uri="{BB962C8B-B14F-4D97-AF65-F5344CB8AC3E}">
        <p14:creationId xmlns:p14="http://schemas.microsoft.com/office/powerpoint/2010/main" val="25633000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404664"/>
            <a:ext cx="8712968" cy="5909310"/>
          </a:xfrm>
          <a:prstGeom prst="rect">
            <a:avLst/>
          </a:prstGeom>
          <a:blipFill>
            <a:blip r:embed="rId2">
              <a:alphaModFix amt="20000"/>
            </a:blip>
            <a:stretch>
              <a:fillRect b="-1000"/>
            </a:stretch>
          </a:blipFill>
        </p:spPr>
        <p:style>
          <a:lnRef idx="1">
            <a:schemeClr val="accent5"/>
          </a:lnRef>
          <a:fillRef idx="2">
            <a:schemeClr val="accent5"/>
          </a:fillRef>
          <a:effectRef idx="1">
            <a:schemeClr val="accent5"/>
          </a:effectRef>
          <a:fontRef idx="minor">
            <a:schemeClr val="dk1"/>
          </a:fontRef>
        </p:style>
        <p:txBody>
          <a:bodyPr wrap="square">
            <a:spAutoFit/>
          </a:bodyPr>
          <a:lstStyle/>
          <a:p>
            <a:r>
              <a:rPr lang="ar-IQ" sz="2400" b="1" dirty="0">
                <a:solidFill>
                  <a:srgbClr val="2C2F34"/>
                </a:solidFill>
                <a:latin typeface="droid-naskh"/>
              </a:rPr>
              <a:t>كيفية تطور استخدام </a:t>
            </a:r>
            <a:r>
              <a:rPr lang="ar-IQ" sz="2400" b="1" dirty="0" err="1">
                <a:solidFill>
                  <a:srgbClr val="2C2F34"/>
                </a:solidFill>
                <a:latin typeface="droid-naskh"/>
              </a:rPr>
              <a:t>الموديول</a:t>
            </a:r>
            <a:r>
              <a:rPr lang="ar-IQ" sz="2400" b="1" dirty="0">
                <a:solidFill>
                  <a:srgbClr val="2C2F34"/>
                </a:solidFill>
                <a:latin typeface="droid-naskh"/>
              </a:rPr>
              <a:t> التعليمي؟  </a:t>
            </a:r>
            <a:endParaRPr lang="ar-IQ" sz="2400" b="1" dirty="0" smtClean="0">
              <a:solidFill>
                <a:srgbClr val="2C2F34"/>
              </a:solidFill>
              <a:latin typeface="droid-naskh"/>
            </a:endParaRPr>
          </a:p>
          <a:p>
            <a:r>
              <a:rPr lang="ar-IQ" sz="2400" b="1" dirty="0" smtClean="0">
                <a:solidFill>
                  <a:srgbClr val="2C2F34"/>
                </a:solidFill>
                <a:latin typeface="droid-naskh"/>
              </a:rPr>
              <a:t> </a:t>
            </a:r>
            <a:r>
              <a:rPr lang="ar-IQ" sz="2400" b="1" dirty="0">
                <a:solidFill>
                  <a:srgbClr val="2C2F34"/>
                </a:solidFill>
                <a:latin typeface="droid-naskh"/>
              </a:rPr>
              <a:t>إن </a:t>
            </a:r>
            <a:r>
              <a:rPr lang="ar-IQ" sz="2400" b="1" dirty="0" err="1">
                <a:solidFill>
                  <a:srgbClr val="2C2F34"/>
                </a:solidFill>
                <a:latin typeface="droid-naskh"/>
              </a:rPr>
              <a:t>الموديولات</a:t>
            </a:r>
            <a:r>
              <a:rPr lang="ar-IQ" sz="2400" b="1" dirty="0">
                <a:solidFill>
                  <a:srgbClr val="2C2F34"/>
                </a:solidFill>
                <a:latin typeface="droid-naskh"/>
              </a:rPr>
              <a:t> التعليمية حديثة الظهور، إلا أنّ لها أصول من الزمن الماضي، وقد ظهرت منذ بدايات  الستينيات، حينما قام </a:t>
            </a:r>
            <a:r>
              <a:rPr lang="ar-IQ" sz="2400" b="1" dirty="0" err="1">
                <a:solidFill>
                  <a:srgbClr val="2C2F34"/>
                </a:solidFill>
                <a:latin typeface="droid-naskh"/>
              </a:rPr>
              <a:t>وستليت</a:t>
            </a:r>
            <a:r>
              <a:rPr lang="ar-IQ" sz="2400" b="1" dirty="0">
                <a:solidFill>
                  <a:srgbClr val="2C2F34"/>
                </a:solidFill>
                <a:latin typeface="droid-naskh"/>
              </a:rPr>
              <a:t> بجامعة </a:t>
            </a:r>
            <a:r>
              <a:rPr lang="ar-IQ" sz="2400" b="1" dirty="0" err="1">
                <a:solidFill>
                  <a:srgbClr val="2C2F34"/>
                </a:solidFill>
                <a:latin typeface="droid-naskh"/>
              </a:rPr>
              <a:t>بيردو</a:t>
            </a:r>
            <a:r>
              <a:rPr lang="ar-IQ" sz="2400" b="1" dirty="0">
                <a:solidFill>
                  <a:srgbClr val="2C2F34"/>
                </a:solidFill>
                <a:latin typeface="droid-naskh"/>
              </a:rPr>
              <a:t>  في الولايات المتحدة الأمريكية على إعداد برنامج تعليمي يستعمل فيه الطلاب مجموعة من التسجيلات الصوتية للمادة الدراسية التعليمية من إعداد المعلم التربوي، وذلك باعتباره نشاط مكمل من أجل القيام على دراسة مقرر في علم النبات</a:t>
            </a:r>
            <a:r>
              <a:rPr lang="ar-IQ" sz="2400" b="1" dirty="0" smtClean="0">
                <a:solidFill>
                  <a:srgbClr val="2C2F34"/>
                </a:solidFill>
                <a:latin typeface="droid-naskh"/>
              </a:rPr>
              <a:t>.</a:t>
            </a:r>
            <a:r>
              <a:rPr lang="ar-IQ" b="1" dirty="0">
                <a:solidFill>
                  <a:srgbClr val="2C2F34"/>
                </a:solidFill>
                <a:latin typeface="droid-naskh"/>
              </a:rPr>
              <a:t> </a:t>
            </a:r>
            <a:r>
              <a:rPr lang="ar-IQ" sz="2400" b="1" dirty="0">
                <a:solidFill>
                  <a:srgbClr val="2C2F34"/>
                </a:solidFill>
                <a:latin typeface="droid-naskh"/>
              </a:rPr>
              <a:t>كما ظهر في بدايات الستينيات صناديق الاكتشاف في الولايات المتحدة الأمريكية، حيث أن هذه الصناديق تجتمع فيها المناهج التعليمية، بحيث يقوم على عرض وتقديم موضوع أو فكرة محددة، تتجمع حولها كل محتويات الصندوق، من أجل إبرازها بأسلوب يتصف بالترابط والتكامل، وكما يضم الصندوق كتب للتعليمات وخرائط تحليلية وصفية توضح كيفية استعمال كل صندوق من أجل القيام على تحقيق الأهداف المطلوبة منه</a:t>
            </a:r>
            <a:r>
              <a:rPr lang="ar-IQ" sz="2400" b="1" dirty="0" smtClean="0">
                <a:solidFill>
                  <a:srgbClr val="2C2F34"/>
                </a:solidFill>
                <a:latin typeface="droid-naskh"/>
              </a:rPr>
              <a:t>.</a:t>
            </a:r>
            <a:r>
              <a:rPr lang="ar-IQ" sz="2400" b="1" dirty="0">
                <a:solidFill>
                  <a:srgbClr val="2C2F34"/>
                </a:solidFill>
                <a:latin typeface="droid-naskh"/>
              </a:rPr>
              <a:t> حيث وجدت هذه الصناديق اهتمام وعناية كبيرة، مما دفع أولياء الأمور والمعلمين التربويون إلى استعارتها من أجل استعمالها مع أبنائهم الطلاب، ثم أجري على صناديق الاكتشاف في منتصف الستينيات مجموعة من التعديلات، وقد وأطلق عليها تسمية جديدة في وحدات التقابل، وهذه الوحدات تشتمل على مجموعة من المواد الدراسية التعليمية متعددة ومتنوعة الاستعمالات والأهداف،</a:t>
            </a:r>
            <a:r>
              <a:rPr lang="ar-IQ" sz="2400" b="1" dirty="0"/>
              <a:t/>
            </a:r>
            <a:br>
              <a:rPr lang="ar-IQ" sz="2400" b="1" dirty="0"/>
            </a:br>
            <a:endParaRPr lang="en-US" b="1" dirty="0"/>
          </a:p>
        </p:txBody>
      </p:sp>
    </p:spTree>
    <p:extLst>
      <p:ext uri="{BB962C8B-B14F-4D97-AF65-F5344CB8AC3E}">
        <p14:creationId xmlns:p14="http://schemas.microsoft.com/office/powerpoint/2010/main" val="34011210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05941" y="188640"/>
            <a:ext cx="8640960" cy="6555641"/>
          </a:xfrm>
          <a:prstGeom prst="rect">
            <a:avLst/>
          </a:prstGeom>
          <a:blipFill>
            <a:blip r:embed="rId2">
              <a:alphaModFix amt="20000"/>
            </a:blip>
            <a:stretch>
              <a:fillRect b="-1000"/>
            </a:stretch>
          </a:blipFill>
        </p:spPr>
        <p:style>
          <a:lnRef idx="1">
            <a:schemeClr val="accent4"/>
          </a:lnRef>
          <a:fillRef idx="2">
            <a:schemeClr val="accent4"/>
          </a:fillRef>
          <a:effectRef idx="1">
            <a:schemeClr val="accent4"/>
          </a:effectRef>
          <a:fontRef idx="minor">
            <a:schemeClr val="dk1"/>
          </a:fontRef>
        </p:style>
        <p:txBody>
          <a:bodyPr wrap="square">
            <a:spAutoFit/>
          </a:bodyPr>
          <a:lstStyle/>
          <a:p>
            <a:r>
              <a:rPr lang="ar-IQ" sz="2400" b="1" dirty="0">
                <a:solidFill>
                  <a:srgbClr val="2C2F34"/>
                </a:solidFill>
                <a:latin typeface="droid-naskh"/>
              </a:rPr>
              <a:t>وقد </a:t>
            </a:r>
            <a:r>
              <a:rPr lang="ar-IQ" sz="2400" b="1" dirty="0" smtClean="0">
                <a:solidFill>
                  <a:srgbClr val="2C2F34"/>
                </a:solidFill>
                <a:latin typeface="droid-naskh"/>
              </a:rPr>
              <a:t>تطور </a:t>
            </a:r>
            <a:r>
              <a:rPr lang="ar-IQ" sz="2400" b="1" dirty="0">
                <a:solidFill>
                  <a:srgbClr val="2C2F34"/>
                </a:solidFill>
                <a:latin typeface="droid-naskh"/>
              </a:rPr>
              <a:t>هذا الأسلوب في السبعينيات إلى أن يصبح عبارة عن نظام التعلم الذاتي، حيث أنه يشتمل على أهداف تعليمية معينة، ووسائل تعليمية مطبوعة وبصرية، ومجموعة من الأفراد المعاونون للطلاب على استيعاب وفهم مجموعة من الأجزاء المعقدة من المواد الدراسية التعليمية المقررة، وقد استعملت وحدات تعليميه مصغرة ضمن حدود النظام، حيث أن كل وحدة تعليمية تتداول موضوع محدد من مواضيع المادة الدراسية، حيث أن كل </a:t>
            </a:r>
            <a:r>
              <a:rPr lang="ar-IQ" sz="2400" b="1" dirty="0" err="1">
                <a:solidFill>
                  <a:srgbClr val="2C2F34"/>
                </a:solidFill>
                <a:latin typeface="droid-naskh"/>
              </a:rPr>
              <a:t>موديول</a:t>
            </a:r>
            <a:r>
              <a:rPr lang="ar-IQ" sz="2400" b="1" dirty="0">
                <a:solidFill>
                  <a:srgbClr val="2C2F34"/>
                </a:solidFill>
                <a:latin typeface="droid-naskh"/>
              </a:rPr>
              <a:t> مستقل، وتتكامل فيه مكوناته التعليمية، ويقوم الطلاب على دراستها بشكل متتابع ومتسلسل ومخطط لها من قبل، وتكون في مجموعها برنامج او مقرر دراسي تعليمي كامل وشامل.</a:t>
            </a:r>
            <a:r>
              <a:rPr lang="ar-IQ" b="1" dirty="0"/>
              <a:t/>
            </a:r>
            <a:br>
              <a:rPr lang="ar-IQ" b="1" dirty="0"/>
            </a:br>
            <a:r>
              <a:rPr lang="ar-IQ" sz="2400" b="1" dirty="0">
                <a:solidFill>
                  <a:srgbClr val="2C2F34"/>
                </a:solidFill>
                <a:latin typeface="droid-naskh"/>
              </a:rPr>
              <a:t>ما هي مسميات </a:t>
            </a:r>
            <a:r>
              <a:rPr lang="ar-IQ" sz="2400" b="1" dirty="0" err="1">
                <a:solidFill>
                  <a:srgbClr val="2C2F34"/>
                </a:solidFill>
                <a:latin typeface="droid-naskh"/>
              </a:rPr>
              <a:t>الموديولات</a:t>
            </a:r>
            <a:r>
              <a:rPr lang="ar-IQ" sz="2400" b="1" dirty="0">
                <a:solidFill>
                  <a:srgbClr val="2C2F34"/>
                </a:solidFill>
                <a:latin typeface="droid-naskh"/>
              </a:rPr>
              <a:t> التعليمية؟   </a:t>
            </a:r>
            <a:endParaRPr lang="ar-IQ" sz="2400" b="1" dirty="0" smtClean="0">
              <a:solidFill>
                <a:srgbClr val="2C2F34"/>
              </a:solidFill>
              <a:latin typeface="droid-naskh"/>
            </a:endParaRPr>
          </a:p>
          <a:p>
            <a:r>
              <a:rPr lang="ar-IQ" sz="2400" b="1" dirty="0" smtClean="0">
                <a:solidFill>
                  <a:srgbClr val="2C2F34"/>
                </a:solidFill>
                <a:latin typeface="droid-naskh"/>
              </a:rPr>
              <a:t>ظهر </a:t>
            </a:r>
            <a:r>
              <a:rPr lang="ar-IQ" sz="2400" b="1" dirty="0">
                <a:solidFill>
                  <a:srgbClr val="2C2F34"/>
                </a:solidFill>
                <a:latin typeface="droid-naskh"/>
              </a:rPr>
              <a:t>خلال الفترة الماضية مجموعة من المسميات لهذه الوحد التعليمية، وتتمثل هذه المسميات من خلال ما يلي</a:t>
            </a:r>
            <a:r>
              <a:rPr lang="ar-IQ" sz="2400" b="1" dirty="0" smtClean="0">
                <a:solidFill>
                  <a:srgbClr val="2C2F34"/>
                </a:solidFill>
                <a:latin typeface="droid-naskh"/>
              </a:rPr>
              <a:t>:</a:t>
            </a:r>
            <a:r>
              <a:rPr lang="ar-IQ" sz="2400" b="1" dirty="0"/>
              <a:t/>
            </a:r>
            <a:br>
              <a:rPr lang="ar-IQ" sz="2400" b="1" dirty="0"/>
            </a:br>
            <a:r>
              <a:rPr lang="ar-IQ" sz="2400" b="1" dirty="0" smtClean="0"/>
              <a:t>ا- </a:t>
            </a:r>
            <a:r>
              <a:rPr lang="ar-IQ" sz="2400" b="1" dirty="0" smtClean="0">
                <a:solidFill>
                  <a:srgbClr val="2C2F34"/>
                </a:solidFill>
                <a:latin typeface="droid-naskh"/>
              </a:rPr>
              <a:t>لمقررات </a:t>
            </a:r>
            <a:r>
              <a:rPr lang="ar-IQ" sz="2400" b="1" dirty="0">
                <a:solidFill>
                  <a:srgbClr val="2C2F34"/>
                </a:solidFill>
                <a:latin typeface="droid-naskh"/>
              </a:rPr>
              <a:t>الدراسية الصغيرة</a:t>
            </a:r>
            <a:r>
              <a:rPr lang="ar-IQ" sz="2400" b="1" dirty="0" smtClean="0">
                <a:solidFill>
                  <a:srgbClr val="2C2F34"/>
                </a:solidFill>
                <a:latin typeface="droid-naskh"/>
              </a:rPr>
              <a:t>.</a:t>
            </a:r>
          </a:p>
          <a:p>
            <a:r>
              <a:rPr lang="ar-IQ" sz="2400" b="1" dirty="0" smtClean="0">
                <a:solidFill>
                  <a:srgbClr val="2C2F34"/>
                </a:solidFill>
                <a:latin typeface="droid-naskh"/>
              </a:rPr>
              <a:t>2- </a:t>
            </a:r>
            <a:r>
              <a:rPr lang="ar-IQ" sz="2400" b="1" dirty="0">
                <a:solidFill>
                  <a:srgbClr val="2C2F34"/>
                </a:solidFill>
                <a:latin typeface="droid-naskh"/>
              </a:rPr>
              <a:t>  الحقائب التعليمية. </a:t>
            </a:r>
            <a:endParaRPr lang="ar-IQ" sz="2400" b="1" dirty="0" smtClean="0">
              <a:solidFill>
                <a:srgbClr val="2C2F34"/>
              </a:solidFill>
              <a:latin typeface="droid-naskh"/>
            </a:endParaRPr>
          </a:p>
          <a:p>
            <a:r>
              <a:rPr lang="ar-IQ" sz="2400" b="1" dirty="0" smtClean="0">
                <a:solidFill>
                  <a:srgbClr val="2C2F34"/>
                </a:solidFill>
                <a:latin typeface="droid-naskh"/>
              </a:rPr>
              <a:t>3- </a:t>
            </a:r>
            <a:r>
              <a:rPr lang="ar-IQ" sz="2400" b="1" dirty="0">
                <a:solidFill>
                  <a:srgbClr val="2C2F34"/>
                </a:solidFill>
                <a:latin typeface="droid-naskh"/>
              </a:rPr>
              <a:t> حقائب التعلم الفردي.  </a:t>
            </a:r>
            <a:endParaRPr lang="ar-IQ" sz="2400" b="1" dirty="0" smtClean="0">
              <a:solidFill>
                <a:srgbClr val="2C2F34"/>
              </a:solidFill>
              <a:latin typeface="droid-naskh"/>
            </a:endParaRPr>
          </a:p>
          <a:p>
            <a:r>
              <a:rPr lang="ar-IQ" sz="2400" b="1" dirty="0" smtClean="0">
                <a:solidFill>
                  <a:srgbClr val="2C2F34"/>
                </a:solidFill>
                <a:latin typeface="droid-naskh"/>
              </a:rPr>
              <a:t>4-  </a:t>
            </a:r>
            <a:r>
              <a:rPr lang="ar-IQ" sz="2400" b="1" dirty="0">
                <a:solidFill>
                  <a:srgbClr val="2C2F34"/>
                </a:solidFill>
                <a:latin typeface="droid-naskh"/>
              </a:rPr>
              <a:t>الوحدة التعليمية الصغيرة </a:t>
            </a:r>
            <a:r>
              <a:rPr lang="ar-IQ" sz="2400" b="1" dirty="0" err="1">
                <a:solidFill>
                  <a:srgbClr val="2C2F34"/>
                </a:solidFill>
                <a:latin typeface="droid-naskh"/>
              </a:rPr>
              <a:t>الموديولات</a:t>
            </a:r>
            <a:r>
              <a:rPr lang="ar-IQ" sz="2400" b="1" dirty="0">
                <a:solidFill>
                  <a:srgbClr val="2C2F34"/>
                </a:solidFill>
                <a:latin typeface="droid-naskh"/>
              </a:rPr>
              <a:t>، هي من أكثر هذه المسميات استعمال خلال الكتابات التربوية في الوقت الحالي. </a:t>
            </a:r>
            <a:r>
              <a:rPr lang="ar-IQ" b="1" dirty="0">
                <a:solidFill>
                  <a:srgbClr val="2C2F34"/>
                </a:solidFill>
                <a:latin typeface="droid-naskh"/>
              </a:rPr>
              <a:t> </a:t>
            </a:r>
            <a:r>
              <a:rPr lang="ar-IQ" dirty="0"/>
              <a:t/>
            </a:r>
            <a:br>
              <a:rPr lang="ar-IQ" dirty="0"/>
            </a:br>
            <a:r>
              <a:rPr lang="ar-IQ" dirty="0"/>
              <a:t/>
            </a:r>
            <a:br>
              <a:rPr lang="ar-IQ" dirty="0"/>
            </a:br>
            <a:endParaRPr lang="en-US" dirty="0"/>
          </a:p>
        </p:txBody>
      </p:sp>
    </p:spTree>
    <p:extLst>
      <p:ext uri="{BB962C8B-B14F-4D97-AF65-F5344CB8AC3E}">
        <p14:creationId xmlns:p14="http://schemas.microsoft.com/office/powerpoint/2010/main" val="4085167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548680"/>
            <a:ext cx="8048400" cy="5478423"/>
          </a:xfrm>
          <a:prstGeom prst="rect">
            <a:avLst/>
          </a:prstGeom>
          <a:blipFill>
            <a:blip r:embed="rId2">
              <a:alphaModFix amt="20000"/>
            </a:blip>
            <a:stretch>
              <a:fillRect b="-1000"/>
            </a:stretch>
          </a:blipFill>
        </p:spPr>
        <p:style>
          <a:lnRef idx="1">
            <a:schemeClr val="accent3"/>
          </a:lnRef>
          <a:fillRef idx="2">
            <a:schemeClr val="accent3"/>
          </a:fillRef>
          <a:effectRef idx="1">
            <a:schemeClr val="accent3"/>
          </a:effectRef>
          <a:fontRef idx="minor">
            <a:schemeClr val="dk1"/>
          </a:fontRef>
        </p:style>
        <p:txBody>
          <a:bodyPr wrap="square">
            <a:spAutoFit/>
          </a:bodyPr>
          <a:lstStyle/>
          <a:p>
            <a:r>
              <a:rPr lang="ar-IQ" sz="3600" i="1" dirty="0">
                <a:solidFill>
                  <a:srgbClr val="FF0000"/>
                </a:solidFill>
                <a:latin typeface="droid-naskh"/>
              </a:rPr>
              <a:t>ما هو الفرق بين الحقيبة التعليمية </a:t>
            </a:r>
            <a:r>
              <a:rPr lang="ar-IQ" sz="3600" i="1" dirty="0" err="1">
                <a:solidFill>
                  <a:srgbClr val="FF0000"/>
                </a:solidFill>
                <a:latin typeface="droid-naskh"/>
              </a:rPr>
              <a:t>والموديول</a:t>
            </a:r>
            <a:r>
              <a:rPr lang="ar-IQ" sz="3600" i="1" dirty="0">
                <a:solidFill>
                  <a:srgbClr val="FF0000"/>
                </a:solidFill>
                <a:latin typeface="droid-naskh"/>
              </a:rPr>
              <a:t> التعليمي؟ </a:t>
            </a:r>
            <a:r>
              <a:rPr lang="ar-IQ" sz="2800" dirty="0">
                <a:solidFill>
                  <a:srgbClr val="2C2F34"/>
                </a:solidFill>
                <a:latin typeface="droid-naskh"/>
              </a:rPr>
              <a:t>  </a:t>
            </a:r>
            <a:endParaRPr lang="ar-IQ" sz="2800" dirty="0" smtClean="0">
              <a:solidFill>
                <a:srgbClr val="2C2F34"/>
              </a:solidFill>
              <a:latin typeface="droid-naskh"/>
            </a:endParaRPr>
          </a:p>
          <a:p>
            <a:r>
              <a:rPr lang="ar-IQ" sz="2800" b="1" dirty="0" smtClean="0">
                <a:solidFill>
                  <a:srgbClr val="2C2F34"/>
                </a:solidFill>
                <a:latin typeface="droid-naskh"/>
              </a:rPr>
              <a:t>على </a:t>
            </a:r>
            <a:r>
              <a:rPr lang="ar-IQ" sz="2800" b="1" dirty="0">
                <a:solidFill>
                  <a:srgbClr val="2C2F34"/>
                </a:solidFill>
                <a:latin typeface="droid-naskh"/>
              </a:rPr>
              <a:t>الرغم من وجود تشابه وتداخل في مفهوم الحقيبة التعليمية ومفهوم </a:t>
            </a:r>
            <a:r>
              <a:rPr lang="ar-IQ" sz="2800" b="1" dirty="0" err="1">
                <a:solidFill>
                  <a:srgbClr val="2C2F34"/>
                </a:solidFill>
                <a:latin typeface="droid-naskh"/>
              </a:rPr>
              <a:t>الموديول</a:t>
            </a:r>
            <a:r>
              <a:rPr lang="ar-IQ" sz="2800" b="1" dirty="0">
                <a:solidFill>
                  <a:srgbClr val="2C2F34"/>
                </a:solidFill>
                <a:latin typeface="droid-naskh"/>
              </a:rPr>
              <a:t> التعليمي باعتبارهم </a:t>
            </a:r>
            <a:r>
              <a:rPr lang="ar-IQ" sz="2800" b="1" dirty="0" smtClean="0">
                <a:solidFill>
                  <a:srgbClr val="2C2F34"/>
                </a:solidFill>
                <a:latin typeface="droid-naskh"/>
              </a:rPr>
              <a:t>طريقتين </a:t>
            </a:r>
            <a:r>
              <a:rPr lang="ar-IQ" sz="2800" b="1" dirty="0">
                <a:solidFill>
                  <a:srgbClr val="2C2F34"/>
                </a:solidFill>
                <a:latin typeface="droid-naskh"/>
              </a:rPr>
              <a:t>من </a:t>
            </a:r>
            <a:r>
              <a:rPr lang="ar-IQ" sz="2800" b="1" dirty="0" smtClean="0">
                <a:solidFill>
                  <a:srgbClr val="2C2F34"/>
                </a:solidFill>
                <a:latin typeface="droid-naskh"/>
              </a:rPr>
              <a:t>الطرق </a:t>
            </a:r>
            <a:r>
              <a:rPr lang="ar-IQ" sz="2800" b="1" dirty="0">
                <a:solidFill>
                  <a:srgbClr val="2C2F34"/>
                </a:solidFill>
                <a:latin typeface="droid-naskh"/>
              </a:rPr>
              <a:t>المستخدمة في التعلم الذاتي، حيث أن </a:t>
            </a:r>
            <a:r>
              <a:rPr lang="ar-IQ" sz="2800" b="1" dirty="0" err="1">
                <a:solidFill>
                  <a:srgbClr val="2C2F34"/>
                </a:solidFill>
                <a:latin typeface="droid-naskh"/>
              </a:rPr>
              <a:t>الموديول</a:t>
            </a:r>
            <a:r>
              <a:rPr lang="ar-IQ" sz="2800" b="1" dirty="0">
                <a:solidFill>
                  <a:srgbClr val="2C2F34"/>
                </a:solidFill>
                <a:latin typeface="droid-naskh"/>
              </a:rPr>
              <a:t> التعليمي: هو وحدة تعليمية نسقية داخل الحقيبة التي تعتبر هي عبارة عن برنامج محكم التنظيم، وقد تستغرق مدة دراستها حوالي أسبوعين وأكثر</a:t>
            </a:r>
            <a:r>
              <a:rPr lang="ar-IQ" sz="2800" b="1" dirty="0" smtClean="0">
                <a:solidFill>
                  <a:srgbClr val="2C2F34"/>
                </a:solidFill>
                <a:latin typeface="droid-naskh"/>
              </a:rPr>
              <a:t>.</a:t>
            </a:r>
            <a:r>
              <a:rPr lang="ar-IQ" sz="2800" b="1" dirty="0">
                <a:solidFill>
                  <a:srgbClr val="2C2F34"/>
                </a:solidFill>
                <a:latin typeface="droid-naskh"/>
              </a:rPr>
              <a:t> </a:t>
            </a:r>
            <a:endParaRPr lang="ar-IQ" sz="2800" b="1" dirty="0" smtClean="0">
              <a:solidFill>
                <a:srgbClr val="2C2F34"/>
              </a:solidFill>
              <a:latin typeface="droid-naskh"/>
            </a:endParaRPr>
          </a:p>
          <a:p>
            <a:r>
              <a:rPr lang="ar-IQ" sz="2800" b="1" dirty="0" smtClean="0">
                <a:solidFill>
                  <a:srgbClr val="2C2F34"/>
                </a:solidFill>
                <a:latin typeface="droid-naskh"/>
              </a:rPr>
              <a:t>بينما </a:t>
            </a:r>
            <a:r>
              <a:rPr lang="ar-IQ" sz="2800" b="1" dirty="0">
                <a:solidFill>
                  <a:srgbClr val="2C2F34"/>
                </a:solidFill>
                <a:latin typeface="droid-naskh"/>
              </a:rPr>
              <a:t>يعبّر </a:t>
            </a:r>
            <a:r>
              <a:rPr lang="ar-IQ" sz="2800" b="1" dirty="0" err="1">
                <a:solidFill>
                  <a:srgbClr val="2C2F34"/>
                </a:solidFill>
                <a:latin typeface="droid-naskh"/>
              </a:rPr>
              <a:t>الموديول</a:t>
            </a:r>
            <a:r>
              <a:rPr lang="ar-IQ" sz="2800" b="1" dirty="0">
                <a:solidFill>
                  <a:srgbClr val="2C2F34"/>
                </a:solidFill>
                <a:latin typeface="droid-naskh"/>
              </a:rPr>
              <a:t> التعليمي عن وحدة دراسية تعليمية صغيرة تأخذ مدة حصة واحدة من أجل القيام على دراستها.</a:t>
            </a:r>
            <a:r>
              <a:rPr lang="ar-IQ" sz="2800" dirty="0"/>
              <a:t/>
            </a:r>
            <a:br>
              <a:rPr lang="ar-IQ" sz="2800" dirty="0"/>
            </a:br>
            <a:r>
              <a:rPr lang="ar-IQ" sz="2800" dirty="0"/>
              <a:t/>
            </a:r>
            <a:br>
              <a:rPr lang="ar-IQ" sz="2800" dirty="0"/>
            </a:br>
            <a:r>
              <a:rPr lang="ar-IQ" dirty="0"/>
              <a:t/>
            </a:r>
            <a:br>
              <a:rPr lang="ar-IQ" dirty="0"/>
            </a:br>
            <a:r>
              <a:rPr lang="ar-IQ" dirty="0"/>
              <a:t/>
            </a:r>
            <a:br>
              <a:rPr lang="ar-IQ" dirty="0"/>
            </a:br>
            <a:endParaRPr lang="en-US" dirty="0"/>
          </a:p>
        </p:txBody>
      </p:sp>
    </p:spTree>
    <p:extLst>
      <p:ext uri="{BB962C8B-B14F-4D97-AF65-F5344CB8AC3E}">
        <p14:creationId xmlns:p14="http://schemas.microsoft.com/office/powerpoint/2010/main" val="1366953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88640"/>
            <a:ext cx="8640960" cy="6001643"/>
          </a:xfrm>
          <a:prstGeom prst="rect">
            <a:avLst/>
          </a:prstGeom>
          <a:blipFill>
            <a:blip r:embed="rId2">
              <a:alphaModFix amt="20000"/>
            </a:blip>
            <a:stretch>
              <a:fillRect b="-1000"/>
            </a:stretch>
          </a:blipFill>
        </p:spPr>
        <p:style>
          <a:lnRef idx="1">
            <a:schemeClr val="accent2"/>
          </a:lnRef>
          <a:fillRef idx="2">
            <a:schemeClr val="accent2"/>
          </a:fillRef>
          <a:effectRef idx="1">
            <a:schemeClr val="accent2"/>
          </a:effectRef>
          <a:fontRef idx="minor">
            <a:schemeClr val="dk1"/>
          </a:fontRef>
        </p:style>
        <p:txBody>
          <a:bodyPr wrap="square">
            <a:spAutoFit/>
          </a:bodyPr>
          <a:lstStyle/>
          <a:p>
            <a:r>
              <a:rPr lang="ar-IQ" sz="2400" dirty="0">
                <a:solidFill>
                  <a:srgbClr val="FF0000"/>
                </a:solidFill>
              </a:rPr>
              <a:t>أهم </a:t>
            </a:r>
            <a:r>
              <a:rPr lang="ar-IQ" sz="2400" dirty="0" smtClean="0">
                <a:solidFill>
                  <a:srgbClr val="FF0000"/>
                </a:solidFill>
              </a:rPr>
              <a:t>ملامح واجراءات التوجه السلوكي في تصميم ومصادر التعلم.</a:t>
            </a:r>
          </a:p>
          <a:p>
            <a:r>
              <a:rPr lang="ar-IQ" sz="2400" dirty="0" smtClean="0"/>
              <a:t>1- إجراء </a:t>
            </a:r>
            <a:r>
              <a:rPr lang="ar-IQ" sz="2400" dirty="0"/>
              <a:t>اختبارات قبلية لتحديد نقطة البدء في موقف التعليم </a:t>
            </a:r>
            <a:r>
              <a:rPr lang="ar-IQ" sz="2400" dirty="0" smtClean="0"/>
              <a:t>والتدريب </a:t>
            </a:r>
          </a:p>
          <a:p>
            <a:r>
              <a:rPr lang="ar-IQ" sz="2400" dirty="0" smtClean="0"/>
              <a:t>2-  </a:t>
            </a:r>
            <a:r>
              <a:rPr lang="ar-IQ" sz="2400" dirty="0"/>
              <a:t>تأكيد النواتج القابلة </a:t>
            </a:r>
            <a:r>
              <a:rPr lang="ar-IQ" sz="2400" dirty="0" smtClean="0"/>
              <a:t>للملاحظة </a:t>
            </a:r>
            <a:r>
              <a:rPr lang="ar-IQ" sz="2400" dirty="0"/>
              <a:t>والقياس </a:t>
            </a:r>
            <a:r>
              <a:rPr lang="ar-IQ" sz="2400" dirty="0" smtClean="0"/>
              <a:t>من خلال تحديد </a:t>
            </a:r>
            <a:r>
              <a:rPr lang="ar-IQ" sz="2400" dirty="0"/>
              <a:t>دقيق </a:t>
            </a:r>
            <a:r>
              <a:rPr lang="ar-IQ" sz="2400" dirty="0" smtClean="0"/>
              <a:t>للأهداف </a:t>
            </a:r>
            <a:r>
              <a:rPr lang="ar-IQ" sz="2400" dirty="0"/>
              <a:t>التعليمية السلوكية</a:t>
            </a:r>
            <a:r>
              <a:rPr lang="ar-IQ" sz="2400" dirty="0" smtClean="0"/>
              <a:t>.</a:t>
            </a:r>
          </a:p>
          <a:p>
            <a:r>
              <a:rPr lang="ar-IQ" sz="2400" dirty="0" smtClean="0"/>
              <a:t> 3-  </a:t>
            </a:r>
            <a:r>
              <a:rPr lang="ar-IQ" sz="2400" dirty="0"/>
              <a:t>تحديد </a:t>
            </a:r>
            <a:r>
              <a:rPr lang="ar-IQ" sz="2400" dirty="0" smtClean="0"/>
              <a:t>المحتوى </a:t>
            </a:r>
            <a:r>
              <a:rPr lang="ar-IQ" sz="2400" dirty="0"/>
              <a:t>التعليمي محدد البنية في ضوء </a:t>
            </a:r>
            <a:r>
              <a:rPr lang="ar-IQ" sz="2400" dirty="0" smtClean="0"/>
              <a:t>الاهداف  </a:t>
            </a:r>
            <a:r>
              <a:rPr lang="ar-IQ" sz="2400" dirty="0"/>
              <a:t>التي تم </a:t>
            </a:r>
            <a:r>
              <a:rPr lang="ar-IQ" sz="2400" dirty="0" smtClean="0"/>
              <a:t>صياغتها </a:t>
            </a:r>
            <a:r>
              <a:rPr lang="ar-IQ" sz="2400" dirty="0"/>
              <a:t>في صورة نواتج تعليمية. </a:t>
            </a:r>
            <a:endParaRPr lang="ar-IQ" sz="2400" dirty="0" smtClean="0"/>
          </a:p>
          <a:p>
            <a:r>
              <a:rPr lang="ar-IQ" sz="2400" dirty="0" smtClean="0"/>
              <a:t>4- التأكيد </a:t>
            </a:r>
            <a:r>
              <a:rPr lang="ar-IQ" sz="2400" dirty="0"/>
              <a:t>على أهمية البيئة ودورها في عملية التعليم. </a:t>
            </a:r>
            <a:endParaRPr lang="ar-IQ" sz="2400" dirty="0" smtClean="0"/>
          </a:p>
          <a:p>
            <a:r>
              <a:rPr lang="ar-IQ" sz="2400" dirty="0" smtClean="0"/>
              <a:t>5-  </a:t>
            </a:r>
            <a:r>
              <a:rPr lang="ar-IQ" sz="2400" dirty="0"/>
              <a:t>أنه </a:t>
            </a:r>
            <a:r>
              <a:rPr lang="ar-IQ" sz="2400" dirty="0" smtClean="0"/>
              <a:t>أسلوب </a:t>
            </a:r>
            <a:r>
              <a:rPr lang="ar-IQ" sz="2400" dirty="0"/>
              <a:t>خطي </a:t>
            </a:r>
            <a:r>
              <a:rPr lang="en-US" sz="2400" dirty="0"/>
              <a:t>Linear </a:t>
            </a:r>
            <a:r>
              <a:rPr lang="ar-IQ" sz="2400" dirty="0" smtClean="0"/>
              <a:t> في غالبيته </a:t>
            </a:r>
            <a:r>
              <a:rPr lang="ar-IQ" sz="2400" dirty="0"/>
              <a:t>يتبع نشاطات </a:t>
            </a:r>
            <a:r>
              <a:rPr lang="ar-IQ" sz="2400" dirty="0" smtClean="0">
                <a:solidFill>
                  <a:prstClr val="black"/>
                </a:solidFill>
              </a:rPr>
              <a:t>واجراءات تعليمية </a:t>
            </a:r>
            <a:r>
              <a:rPr lang="ar-IQ" sz="2400" dirty="0">
                <a:solidFill>
                  <a:prstClr val="black"/>
                </a:solidFill>
              </a:rPr>
              <a:t>و تدريبية متتابعة</a:t>
            </a:r>
            <a:r>
              <a:rPr lang="ar-IQ" sz="2400" dirty="0" smtClean="0"/>
              <a:t> . </a:t>
            </a:r>
          </a:p>
          <a:p>
            <a:r>
              <a:rPr lang="ar-IQ" sz="2400" dirty="0" smtClean="0"/>
              <a:t>6- يركز على التكرار والحفظ والتعلم الهش </a:t>
            </a:r>
            <a:r>
              <a:rPr lang="en-US" sz="2400" dirty="0">
                <a:solidFill>
                  <a:prstClr val="black"/>
                </a:solidFill>
              </a:rPr>
              <a:t>Fragile &amp; Fragmented Learning </a:t>
            </a:r>
            <a:endParaRPr lang="ar-IQ" sz="2400" dirty="0" smtClean="0"/>
          </a:p>
          <a:p>
            <a:r>
              <a:rPr lang="ar-IQ" sz="2400" dirty="0" smtClean="0"/>
              <a:t>7- إمكانية </a:t>
            </a:r>
            <a:r>
              <a:rPr lang="ar-IQ" sz="2400" dirty="0"/>
              <a:t>تطويع التعليم </a:t>
            </a:r>
            <a:r>
              <a:rPr lang="ar-IQ" sz="2400" dirty="0" smtClean="0"/>
              <a:t>وجعله اكثر قابلية </a:t>
            </a:r>
            <a:r>
              <a:rPr lang="ar-IQ" sz="2400" dirty="0"/>
              <a:t>وتحكيم </a:t>
            </a:r>
            <a:r>
              <a:rPr lang="en-US" sz="2400" dirty="0"/>
              <a:t>Controllable </a:t>
            </a:r>
            <a:r>
              <a:rPr lang="ar-IQ" sz="2400" dirty="0" smtClean="0"/>
              <a:t>حيث </a:t>
            </a:r>
            <a:r>
              <a:rPr lang="ar-IQ" sz="2400" dirty="0"/>
              <a:t>يتم عادة تحديد خط البدء </a:t>
            </a:r>
            <a:r>
              <a:rPr lang="en-US" sz="2400" dirty="0"/>
              <a:t>Baseline </a:t>
            </a:r>
            <a:r>
              <a:rPr lang="ar-IQ" sz="2400" dirty="0"/>
              <a:t>و مرحلة السلوك النهائي </a:t>
            </a:r>
            <a:r>
              <a:rPr lang="en-US" sz="2400" dirty="0"/>
              <a:t>Result End </a:t>
            </a:r>
            <a:r>
              <a:rPr lang="ar-IQ" sz="2400" dirty="0" smtClean="0"/>
              <a:t> الذي يمثل </a:t>
            </a:r>
            <a:r>
              <a:rPr lang="ar-IQ" sz="2400" dirty="0"/>
              <a:t>قدرة المتعلم على </a:t>
            </a:r>
            <a:r>
              <a:rPr lang="ar-IQ" sz="2400" dirty="0" smtClean="0"/>
              <a:t>الاداء ( والاداء </a:t>
            </a:r>
            <a:r>
              <a:rPr lang="ar-IQ" sz="2400" dirty="0"/>
              <a:t>هو عبارة عن وحدة قياس التعلم السلوكي </a:t>
            </a:r>
            <a:r>
              <a:rPr lang="ar-IQ" sz="2400" dirty="0" smtClean="0"/>
              <a:t>) </a:t>
            </a:r>
            <a:r>
              <a:rPr lang="ar-IQ" sz="2400" dirty="0"/>
              <a:t>. </a:t>
            </a:r>
            <a:endParaRPr lang="ar-IQ" sz="2400" dirty="0" smtClean="0"/>
          </a:p>
          <a:p>
            <a:r>
              <a:rPr lang="ar-IQ" sz="2400" dirty="0" smtClean="0"/>
              <a:t>8-  </a:t>
            </a:r>
            <a:r>
              <a:rPr lang="ar-IQ" sz="2400" dirty="0"/>
              <a:t>إهمال دور العمليات الذهنية الداخلية التي يمارسها المتعلمون </a:t>
            </a:r>
            <a:r>
              <a:rPr lang="ar-IQ" sz="2400" dirty="0" smtClean="0"/>
              <a:t>خلال </a:t>
            </a:r>
            <a:r>
              <a:rPr lang="ar-IQ" sz="2400" dirty="0"/>
              <a:t>مدة ظهور </a:t>
            </a:r>
            <a:r>
              <a:rPr lang="ar-IQ" sz="2400" dirty="0" smtClean="0"/>
              <a:t>المثير وحدوث الاستجابة .</a:t>
            </a:r>
          </a:p>
          <a:p>
            <a:r>
              <a:rPr lang="ar-IQ" sz="2400" dirty="0" smtClean="0"/>
              <a:t> </a:t>
            </a:r>
            <a:endParaRPr lang="en-US" sz="2400" dirty="0"/>
          </a:p>
        </p:txBody>
      </p:sp>
    </p:spTree>
    <p:extLst>
      <p:ext uri="{BB962C8B-B14F-4D97-AF65-F5344CB8AC3E}">
        <p14:creationId xmlns:p14="http://schemas.microsoft.com/office/powerpoint/2010/main" val="42900299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21415"/>
            <a:ext cx="9027976" cy="6370975"/>
          </a:xfrm>
          <a:prstGeom prst="rect">
            <a:avLst/>
          </a:prstGeom>
          <a:blipFill>
            <a:blip r:embed="rId2">
              <a:alphaModFix amt="20000"/>
            </a:blip>
            <a:stretch>
              <a:fillRect b="-1000"/>
            </a:stretch>
          </a:blipFill>
        </p:spPr>
        <p:style>
          <a:lnRef idx="3">
            <a:schemeClr val="lt1"/>
          </a:lnRef>
          <a:fillRef idx="1">
            <a:schemeClr val="accent3"/>
          </a:fillRef>
          <a:effectRef idx="1">
            <a:schemeClr val="accent3"/>
          </a:effectRef>
          <a:fontRef idx="minor">
            <a:schemeClr val="lt1"/>
          </a:fontRef>
        </p:style>
        <p:txBody>
          <a:bodyPr wrap="square">
            <a:spAutoFit/>
          </a:bodyPr>
          <a:lstStyle/>
          <a:p>
            <a:pPr lvl="0"/>
            <a:r>
              <a:rPr lang="ar-IQ" sz="2400" dirty="0">
                <a:solidFill>
                  <a:prstClr val="black"/>
                </a:solidFill>
              </a:rPr>
              <a:t> </a:t>
            </a:r>
            <a:endParaRPr lang="ar-IQ" sz="2400" dirty="0" smtClean="0">
              <a:solidFill>
                <a:prstClr val="black"/>
              </a:solidFill>
            </a:endParaRPr>
          </a:p>
          <a:p>
            <a:pPr lvl="0"/>
            <a:r>
              <a:rPr lang="ar-IQ" sz="2400" dirty="0" smtClean="0">
                <a:solidFill>
                  <a:prstClr val="black"/>
                </a:solidFill>
              </a:rPr>
              <a:t>9-  </a:t>
            </a:r>
            <a:r>
              <a:rPr lang="ar-IQ" sz="2400" dirty="0">
                <a:solidFill>
                  <a:prstClr val="black"/>
                </a:solidFill>
              </a:rPr>
              <a:t>للمعلم دور كبير في تصميم خبرات التعلم.</a:t>
            </a:r>
          </a:p>
          <a:p>
            <a:pPr lvl="0"/>
            <a:r>
              <a:rPr lang="ar-IQ" sz="2400" dirty="0">
                <a:solidFill>
                  <a:prstClr val="black"/>
                </a:solidFill>
              </a:rPr>
              <a:t> 10-  استخدام التعزيز الذي يقوي التعلم ويعمل على صيانته من خلال المعممات المحسوسة والتغذية الراجعة المستمرة والنهائية</a:t>
            </a:r>
            <a:r>
              <a:rPr lang="ar-IQ" sz="2400" dirty="0" smtClean="0">
                <a:solidFill>
                  <a:prstClr val="black"/>
                </a:solidFill>
              </a:rPr>
              <a:t>.</a:t>
            </a:r>
          </a:p>
          <a:p>
            <a:pPr lvl="0"/>
            <a:r>
              <a:rPr lang="ar-IQ" sz="2400" dirty="0" smtClean="0">
                <a:solidFill>
                  <a:prstClr val="black"/>
                </a:solidFill>
              </a:rPr>
              <a:t>11-  </a:t>
            </a:r>
            <a:r>
              <a:rPr lang="ar-IQ" sz="2400" dirty="0">
                <a:solidFill>
                  <a:prstClr val="black"/>
                </a:solidFill>
              </a:rPr>
              <a:t>استخدام التلميحات والممارسة التأكيد الروابط القائمة بين المثيرات والاستجابات لتعمل على تسريع التعلم وحدوث التعلم الذي يتدرج من البسيط إلى المعقد</a:t>
            </a:r>
            <a:r>
              <a:rPr lang="ar-IQ" sz="2400" dirty="0" smtClean="0">
                <a:solidFill>
                  <a:prstClr val="black"/>
                </a:solidFill>
              </a:rPr>
              <a:t>.</a:t>
            </a:r>
            <a:endParaRPr lang="ar-IQ" dirty="0" smtClean="0"/>
          </a:p>
          <a:p>
            <a:r>
              <a:rPr lang="ar-IQ" sz="2400" dirty="0" smtClean="0">
                <a:solidFill>
                  <a:schemeClr val="tx1">
                    <a:lumMod val="95000"/>
                    <a:lumOff val="5000"/>
                  </a:schemeClr>
                </a:solidFill>
              </a:rPr>
              <a:t>12</a:t>
            </a:r>
            <a:r>
              <a:rPr lang="ar-IQ" dirty="0" smtClean="0">
                <a:solidFill>
                  <a:schemeClr val="tx1">
                    <a:lumMod val="95000"/>
                    <a:lumOff val="5000"/>
                  </a:schemeClr>
                </a:solidFill>
              </a:rPr>
              <a:t>- </a:t>
            </a:r>
            <a:r>
              <a:rPr lang="ar-IQ" sz="2400" dirty="0" smtClean="0">
                <a:solidFill>
                  <a:schemeClr val="tx1">
                    <a:lumMod val="95000"/>
                    <a:lumOff val="5000"/>
                  </a:schemeClr>
                </a:solidFill>
              </a:rPr>
              <a:t>إتباع </a:t>
            </a:r>
            <a:r>
              <a:rPr lang="ar-IQ" sz="2400" dirty="0">
                <a:solidFill>
                  <a:schemeClr val="tx1">
                    <a:lumMod val="95000"/>
                    <a:lumOff val="5000"/>
                  </a:schemeClr>
                </a:solidFill>
              </a:rPr>
              <a:t>المتعلم بعض أنماط السلوك التي تؤدي إلى معرفة النتائج مما يعمم تلك </a:t>
            </a:r>
            <a:r>
              <a:rPr lang="ar-IQ" sz="2400" dirty="0" smtClean="0">
                <a:solidFill>
                  <a:schemeClr val="tx1">
                    <a:lumMod val="95000"/>
                    <a:lumOff val="5000"/>
                  </a:schemeClr>
                </a:solidFill>
              </a:rPr>
              <a:t>الاستجابة </a:t>
            </a:r>
            <a:r>
              <a:rPr lang="ar-IQ" sz="2400" dirty="0">
                <a:solidFill>
                  <a:schemeClr val="tx1">
                    <a:lumMod val="95000"/>
                    <a:lumOff val="5000"/>
                  </a:schemeClr>
                </a:solidFill>
              </a:rPr>
              <a:t>المعممة ويقويها ويميد من احتمال ظهورها</a:t>
            </a:r>
            <a:r>
              <a:rPr lang="ar-IQ" sz="2400" dirty="0" smtClean="0">
                <a:solidFill>
                  <a:schemeClr val="tx1">
                    <a:lumMod val="95000"/>
                    <a:lumOff val="5000"/>
                  </a:schemeClr>
                </a:solidFill>
              </a:rPr>
              <a:t>.</a:t>
            </a:r>
          </a:p>
          <a:p>
            <a:endParaRPr lang="ar-IQ" sz="2400" dirty="0"/>
          </a:p>
          <a:p>
            <a:endParaRPr lang="ar-IQ" sz="2400" dirty="0" smtClean="0"/>
          </a:p>
          <a:p>
            <a:endParaRPr lang="ar-IQ" sz="2400" dirty="0"/>
          </a:p>
          <a:p>
            <a:endParaRPr lang="ar-IQ" sz="2400" dirty="0" smtClean="0"/>
          </a:p>
          <a:p>
            <a:endParaRPr lang="ar-IQ" sz="2400" dirty="0" smtClean="0"/>
          </a:p>
          <a:p>
            <a:endParaRPr lang="ar-IQ" sz="2400" dirty="0"/>
          </a:p>
          <a:p>
            <a:endParaRPr lang="ar-IQ" sz="2400" dirty="0" smtClean="0"/>
          </a:p>
          <a:p>
            <a:endParaRPr lang="ar-IQ" sz="2400" dirty="0" smtClean="0"/>
          </a:p>
          <a:p>
            <a:endParaRPr lang="en-US" sz="2400" dirty="0"/>
          </a:p>
        </p:txBody>
      </p:sp>
      <p:sp>
        <p:nvSpPr>
          <p:cNvPr id="3" name="مستطيل 2"/>
          <p:cNvSpPr/>
          <p:nvPr/>
        </p:nvSpPr>
        <p:spPr>
          <a:xfrm>
            <a:off x="7564871" y="4005064"/>
            <a:ext cx="1368152" cy="68001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sz="1400" b="1" dirty="0" smtClean="0"/>
              <a:t>معلم يشرح (مثير) </a:t>
            </a:r>
            <a:endParaRPr lang="en-US" sz="1400" b="1" dirty="0"/>
          </a:p>
        </p:txBody>
      </p:sp>
      <p:sp>
        <p:nvSpPr>
          <p:cNvPr id="4" name="سهم إلى اليسار 3"/>
          <p:cNvSpPr/>
          <p:nvPr/>
        </p:nvSpPr>
        <p:spPr>
          <a:xfrm>
            <a:off x="6732240" y="4124260"/>
            <a:ext cx="832631" cy="441623"/>
          </a:xfrm>
          <a:prstGeom prst="lef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ar-IQ" sz="1000" b="1" dirty="0" smtClean="0"/>
              <a:t>يسمح اليه</a:t>
            </a:r>
            <a:endParaRPr lang="en-US" sz="1000" b="1" dirty="0"/>
          </a:p>
        </p:txBody>
      </p:sp>
      <p:sp>
        <p:nvSpPr>
          <p:cNvPr id="5" name="مستطيل 4"/>
          <p:cNvSpPr/>
          <p:nvPr/>
        </p:nvSpPr>
        <p:spPr>
          <a:xfrm>
            <a:off x="5690170" y="3885867"/>
            <a:ext cx="1080120" cy="68001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IQ" sz="1400" b="1" dirty="0" smtClean="0"/>
              <a:t>المتعلم</a:t>
            </a:r>
            <a:r>
              <a:rPr lang="ar-IQ" sz="1400" dirty="0" smtClean="0"/>
              <a:t> عقلية </a:t>
            </a:r>
            <a:r>
              <a:rPr lang="ar-IQ" sz="1400" b="1" dirty="0" smtClean="0"/>
              <a:t>كالصندوق الاسود</a:t>
            </a:r>
            <a:endParaRPr lang="en-US" sz="1400" b="1" dirty="0"/>
          </a:p>
        </p:txBody>
      </p:sp>
      <p:sp>
        <p:nvSpPr>
          <p:cNvPr id="6" name="سهم إلى اليسار 5"/>
          <p:cNvSpPr/>
          <p:nvPr/>
        </p:nvSpPr>
        <p:spPr>
          <a:xfrm>
            <a:off x="4860032" y="4124260"/>
            <a:ext cx="799678" cy="439522"/>
          </a:xfrm>
          <a:prstGeom prst="lef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ar-IQ" sz="1200" b="1" dirty="0" err="1" smtClean="0"/>
              <a:t>يصدرعنه</a:t>
            </a:r>
            <a:endParaRPr lang="en-US" sz="1200" b="1" dirty="0"/>
          </a:p>
        </p:txBody>
      </p:sp>
      <p:sp>
        <p:nvSpPr>
          <p:cNvPr id="7" name="مستطيل 6"/>
          <p:cNvSpPr/>
          <p:nvPr/>
        </p:nvSpPr>
        <p:spPr>
          <a:xfrm>
            <a:off x="3923928" y="3978374"/>
            <a:ext cx="936104" cy="68001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IQ" b="1" dirty="0" smtClean="0"/>
              <a:t>الاستجابة</a:t>
            </a:r>
            <a:r>
              <a:rPr lang="ar-IQ" dirty="0" smtClean="0"/>
              <a:t> </a:t>
            </a:r>
            <a:endParaRPr lang="en-US" dirty="0"/>
          </a:p>
        </p:txBody>
      </p:sp>
      <p:sp>
        <p:nvSpPr>
          <p:cNvPr id="8" name="سهم إلى اليسار 7"/>
          <p:cNvSpPr/>
          <p:nvPr/>
        </p:nvSpPr>
        <p:spPr>
          <a:xfrm>
            <a:off x="3275856" y="4135137"/>
            <a:ext cx="648072" cy="366490"/>
          </a:xfrm>
          <a:prstGeom prst="lef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ar-IQ" sz="1200" b="1" dirty="0" smtClean="0"/>
              <a:t>يتبعها </a:t>
            </a:r>
            <a:endParaRPr lang="en-US" sz="1200" b="1" dirty="0"/>
          </a:p>
        </p:txBody>
      </p:sp>
      <p:sp>
        <p:nvSpPr>
          <p:cNvPr id="9" name="مستطيل 8"/>
          <p:cNvSpPr/>
          <p:nvPr/>
        </p:nvSpPr>
        <p:spPr>
          <a:xfrm>
            <a:off x="2127573" y="3978374"/>
            <a:ext cx="1148283" cy="68001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IQ" b="1" dirty="0" smtClean="0"/>
              <a:t>تعزيز تغذية راجعة </a:t>
            </a:r>
            <a:endParaRPr lang="en-US" b="1" dirty="0"/>
          </a:p>
        </p:txBody>
      </p:sp>
      <p:sp>
        <p:nvSpPr>
          <p:cNvPr id="10" name="سهم إلى اليسار 9"/>
          <p:cNvSpPr/>
          <p:nvPr/>
        </p:nvSpPr>
        <p:spPr>
          <a:xfrm>
            <a:off x="1547664" y="4124260"/>
            <a:ext cx="579909" cy="361598"/>
          </a:xfrm>
          <a:prstGeom prst="lef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IQ" sz="1200" dirty="0" smtClean="0"/>
              <a:t>ناتج</a:t>
            </a:r>
            <a:endParaRPr lang="en-US" sz="1200" dirty="0"/>
          </a:p>
        </p:txBody>
      </p:sp>
      <p:sp>
        <p:nvSpPr>
          <p:cNvPr id="11" name="مستطيل 10"/>
          <p:cNvSpPr/>
          <p:nvPr/>
        </p:nvSpPr>
        <p:spPr>
          <a:xfrm>
            <a:off x="323528" y="3965051"/>
            <a:ext cx="1224136" cy="680015"/>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IQ" b="1" dirty="0" smtClean="0"/>
              <a:t>تعلم هش سريع النسيان </a:t>
            </a:r>
            <a:endParaRPr lang="en-US" b="1" dirty="0"/>
          </a:p>
        </p:txBody>
      </p:sp>
    </p:spTree>
    <p:extLst>
      <p:ext uri="{BB962C8B-B14F-4D97-AF65-F5344CB8AC3E}">
        <p14:creationId xmlns:p14="http://schemas.microsoft.com/office/powerpoint/2010/main" val="501252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404664"/>
            <a:ext cx="8496944" cy="5632311"/>
          </a:xfrm>
          <a:prstGeom prst="rect">
            <a:avLst/>
          </a:prstGeom>
          <a:blipFill>
            <a:blip r:embed="rId2">
              <a:alphaModFix amt="20000"/>
            </a:blip>
            <a:stretch>
              <a:fillRect b="-1000"/>
            </a:stretch>
          </a:blipFill>
        </p:spPr>
        <p:style>
          <a:lnRef idx="1">
            <a:schemeClr val="accent3"/>
          </a:lnRef>
          <a:fillRef idx="2">
            <a:schemeClr val="accent3"/>
          </a:fillRef>
          <a:effectRef idx="1">
            <a:schemeClr val="accent3"/>
          </a:effectRef>
          <a:fontRef idx="minor">
            <a:schemeClr val="dk1"/>
          </a:fontRef>
        </p:style>
        <p:txBody>
          <a:bodyPr wrap="square">
            <a:spAutoFit/>
          </a:bodyPr>
          <a:lstStyle/>
          <a:p>
            <a:r>
              <a:rPr lang="ar-IQ" sz="2400" dirty="0" smtClean="0"/>
              <a:t>13</a:t>
            </a:r>
            <a:r>
              <a:rPr lang="ar-IQ" sz="2400" b="1" dirty="0" smtClean="0"/>
              <a:t>-  </a:t>
            </a:r>
            <a:r>
              <a:rPr lang="ar-IQ" sz="2400" b="1" dirty="0"/>
              <a:t>لقد ساعد على استمرارية النموذج السلو كي في التصميم التعليمي: </a:t>
            </a:r>
            <a:endParaRPr lang="ar-IQ" sz="2400" b="1" dirty="0" smtClean="0"/>
          </a:p>
          <a:p>
            <a:pPr marL="342900" indent="-342900">
              <a:buAutoNum type="arabic1Minus"/>
            </a:pPr>
            <a:r>
              <a:rPr lang="ar-IQ" sz="2400" b="1" dirty="0" smtClean="0"/>
              <a:t>الاعتماد </a:t>
            </a:r>
            <a:r>
              <a:rPr lang="ar-IQ" sz="2400" b="1" dirty="0"/>
              <a:t>على استراتيجيات التعليم "التدريس" التي تركم على </a:t>
            </a:r>
            <a:r>
              <a:rPr lang="ar-IQ" sz="2400" b="1" dirty="0" smtClean="0"/>
              <a:t>تزيد </a:t>
            </a:r>
            <a:r>
              <a:rPr lang="ar-IQ" sz="2400" b="1" dirty="0"/>
              <a:t>المتعلمين بكم هائل من المعلومات والمهارات المحدودة </a:t>
            </a:r>
            <a:r>
              <a:rPr lang="ar-IQ" sz="2400" b="1" dirty="0" smtClean="0"/>
              <a:t>ثم  اختبارهم  فيها </a:t>
            </a:r>
            <a:r>
              <a:rPr lang="ar-IQ" sz="2400" b="1" dirty="0"/>
              <a:t>من </a:t>
            </a:r>
            <a:r>
              <a:rPr lang="ar-IQ" sz="2400" b="1" dirty="0" smtClean="0"/>
              <a:t>خلال  </a:t>
            </a:r>
            <a:r>
              <a:rPr lang="ar-IQ" sz="2400" b="1" dirty="0"/>
              <a:t>نظم وأدوات تقويم تعتمد علي </a:t>
            </a:r>
            <a:r>
              <a:rPr lang="ar-IQ" sz="2400" b="1" dirty="0" smtClean="0"/>
              <a:t>ثقافة </a:t>
            </a:r>
            <a:r>
              <a:rPr lang="ar-IQ" sz="2400" b="1" dirty="0"/>
              <a:t>الذاكرة </a:t>
            </a:r>
            <a:r>
              <a:rPr lang="ar-IQ" sz="2400" b="1" dirty="0" smtClean="0"/>
              <a:t>( </a:t>
            </a:r>
            <a:r>
              <a:rPr lang="ar-IQ" sz="2400" b="1" dirty="0"/>
              <a:t>شحن وتفريغ معلومات عبر اختبارات الورقة والقلم )</a:t>
            </a:r>
            <a:r>
              <a:rPr lang="ar-IQ" sz="2400" b="1" dirty="0" smtClean="0"/>
              <a:t>. </a:t>
            </a:r>
          </a:p>
          <a:p>
            <a:pPr marL="342900" indent="-342900">
              <a:buAutoNum type="arabic1Minus"/>
            </a:pPr>
            <a:r>
              <a:rPr lang="ar-IQ" sz="2400" b="1" dirty="0" smtClean="0"/>
              <a:t>– </a:t>
            </a:r>
            <a:r>
              <a:rPr lang="ar-IQ" sz="2400" b="1" dirty="0"/>
              <a:t>تعود المعلمون والمصممون على هذا </a:t>
            </a:r>
            <a:r>
              <a:rPr lang="ar-IQ" sz="2400" b="1" dirty="0" smtClean="0"/>
              <a:t>الانموذج المألوف </a:t>
            </a:r>
            <a:r>
              <a:rPr lang="ar-IQ" sz="2400" b="1" dirty="0"/>
              <a:t>لديهم إضافة إلى عدم تمكنهم من مهارات تطبيق نماذج التعلم </a:t>
            </a:r>
            <a:r>
              <a:rPr lang="ar-IQ" sz="2400" b="1" dirty="0" smtClean="0"/>
              <a:t>الحديثة </a:t>
            </a:r>
            <a:r>
              <a:rPr lang="ar-IQ" sz="2400" b="1" dirty="0"/>
              <a:t>المنتمية للمدارس </a:t>
            </a:r>
            <a:r>
              <a:rPr lang="ar-IQ" sz="2400" b="1" dirty="0" smtClean="0"/>
              <a:t>:</a:t>
            </a:r>
            <a:r>
              <a:rPr lang="ar-IQ" sz="2400" b="1" dirty="0" err="1" smtClean="0"/>
              <a:t>الادراكيه</a:t>
            </a:r>
            <a:r>
              <a:rPr lang="ar-IQ" sz="2400" b="1" dirty="0" smtClean="0"/>
              <a:t>  </a:t>
            </a:r>
            <a:r>
              <a:rPr lang="ar-IQ" sz="2400" b="1" dirty="0"/>
              <a:t>والبنائية </a:t>
            </a:r>
            <a:r>
              <a:rPr lang="ar-IQ" sz="2400" b="1" dirty="0" err="1" smtClean="0"/>
              <a:t>والذكاءات</a:t>
            </a:r>
            <a:r>
              <a:rPr lang="ar-IQ" sz="2400" b="1" dirty="0" smtClean="0"/>
              <a:t> </a:t>
            </a:r>
            <a:r>
              <a:rPr lang="ar-IQ" sz="2400" b="1" dirty="0"/>
              <a:t>المتعددة</a:t>
            </a:r>
            <a:r>
              <a:rPr lang="ar-IQ" sz="2400" b="1" dirty="0" smtClean="0"/>
              <a:t>.</a:t>
            </a:r>
          </a:p>
          <a:p>
            <a:r>
              <a:rPr lang="ar-IQ" sz="2400" b="1" dirty="0" smtClean="0"/>
              <a:t> </a:t>
            </a:r>
            <a:r>
              <a:rPr lang="ar-IQ" sz="2400" b="1" dirty="0">
                <a:solidFill>
                  <a:srgbClr val="FF0000"/>
                </a:solidFill>
              </a:rPr>
              <a:t>ونستنتج من ذلك أن التكنولوجيا ومصادر التعلم تستخدم كأدوات مساعدة لتسهيل عمليات </a:t>
            </a:r>
            <a:r>
              <a:rPr lang="ar-IQ" sz="2400" b="1" dirty="0" smtClean="0">
                <a:solidFill>
                  <a:srgbClr val="FF0000"/>
                </a:solidFill>
              </a:rPr>
              <a:t>:</a:t>
            </a:r>
          </a:p>
          <a:p>
            <a:r>
              <a:rPr lang="ar-IQ" sz="2400" b="1" dirty="0" smtClean="0">
                <a:solidFill>
                  <a:srgbClr val="FF0000"/>
                </a:solidFill>
              </a:rPr>
              <a:t> </a:t>
            </a:r>
            <a:r>
              <a:rPr lang="ar-IQ" sz="2400" b="1" dirty="0">
                <a:solidFill>
                  <a:srgbClr val="FF0000"/>
                </a:solidFill>
              </a:rPr>
              <a:t>تنظيم المعلومات ومعالجتها واستدعائها من </a:t>
            </a:r>
            <a:r>
              <a:rPr lang="ar-IQ" sz="2400" b="1" dirty="0" smtClean="0">
                <a:solidFill>
                  <a:srgbClr val="FF0000"/>
                </a:solidFill>
              </a:rPr>
              <a:t>الذاكرة.</a:t>
            </a:r>
          </a:p>
          <a:p>
            <a:endParaRPr lang="ar-IQ" sz="2400" b="1" dirty="0">
              <a:solidFill>
                <a:srgbClr val="FF0000"/>
              </a:solidFill>
            </a:endParaRPr>
          </a:p>
          <a:p>
            <a:endParaRPr lang="ar-IQ" sz="2400" b="1" dirty="0" smtClean="0">
              <a:solidFill>
                <a:srgbClr val="FF0000"/>
              </a:solidFill>
            </a:endParaRPr>
          </a:p>
          <a:p>
            <a:endParaRPr lang="ar-IQ" sz="2400" b="1" dirty="0">
              <a:solidFill>
                <a:srgbClr val="FF0000"/>
              </a:solidFill>
            </a:endParaRPr>
          </a:p>
          <a:p>
            <a:endParaRPr lang="en-US" sz="2400" b="1" dirty="0">
              <a:solidFill>
                <a:srgbClr val="FF0000"/>
              </a:solidFill>
            </a:endParaRPr>
          </a:p>
        </p:txBody>
      </p:sp>
    </p:spTree>
    <p:extLst>
      <p:ext uri="{BB962C8B-B14F-4D97-AF65-F5344CB8AC3E}">
        <p14:creationId xmlns:p14="http://schemas.microsoft.com/office/powerpoint/2010/main" val="36915633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251520" y="620688"/>
            <a:ext cx="8496944" cy="5755422"/>
          </a:xfrm>
          <a:prstGeom prst="rect">
            <a:avLst/>
          </a:prstGeom>
          <a:blipFill>
            <a:blip r:embed="rId2">
              <a:alphaModFix amt="20000"/>
            </a:blip>
            <a:stretch>
              <a:fillRect b="-1000"/>
            </a:stretch>
          </a:blipFill>
        </p:spPr>
        <p:style>
          <a:lnRef idx="1">
            <a:schemeClr val="accent6"/>
          </a:lnRef>
          <a:fillRef idx="2">
            <a:schemeClr val="accent6"/>
          </a:fillRef>
          <a:effectRef idx="1">
            <a:schemeClr val="accent6"/>
          </a:effectRef>
          <a:fontRef idx="minor">
            <a:schemeClr val="dk1"/>
          </a:fontRef>
        </p:style>
        <p:txBody>
          <a:bodyPr wrap="square">
            <a:spAutoFit/>
          </a:bodyPr>
          <a:lstStyle/>
          <a:p>
            <a:r>
              <a:rPr lang="ar-IQ" sz="2400" dirty="0" smtClean="0"/>
              <a:t>- </a:t>
            </a:r>
            <a:r>
              <a:rPr lang="ar-IQ" sz="3200" dirty="0" smtClean="0">
                <a:solidFill>
                  <a:srgbClr val="FF0000"/>
                </a:solidFill>
              </a:rPr>
              <a:t>تطبيقات النظرية السلوكية في التصميم التعليم:</a:t>
            </a:r>
            <a:endParaRPr lang="ar-IQ" sz="3200" dirty="0">
              <a:solidFill>
                <a:srgbClr val="FF0000"/>
              </a:solidFill>
            </a:endParaRPr>
          </a:p>
          <a:p>
            <a:endParaRPr lang="ar-IQ" sz="2400" b="1" dirty="0" smtClean="0"/>
          </a:p>
          <a:p>
            <a:r>
              <a:rPr lang="ar-IQ" sz="2400" b="1" dirty="0" smtClean="0"/>
              <a:t>1- </a:t>
            </a:r>
            <a:r>
              <a:rPr lang="ar-IQ" sz="2400" b="1" dirty="0"/>
              <a:t>.تحليل المهمة التعليمية وتقسيمها إلى سلسلة من المهمات الفرعية. </a:t>
            </a:r>
            <a:r>
              <a:rPr lang="ar-IQ" sz="2400" b="1" dirty="0" smtClean="0"/>
              <a:t>السلوكية</a:t>
            </a:r>
          </a:p>
          <a:p>
            <a:r>
              <a:rPr lang="ar-IQ" sz="2400" b="1" dirty="0" smtClean="0"/>
              <a:t> </a:t>
            </a:r>
            <a:r>
              <a:rPr lang="ar-IQ" sz="2400" b="1" dirty="0"/>
              <a:t>2 .تحديد السلوك المدخلي والخبرات السابقة للمتعلمين</a:t>
            </a:r>
            <a:r>
              <a:rPr lang="ar-IQ" sz="2400" b="1" dirty="0" smtClean="0"/>
              <a:t>.</a:t>
            </a:r>
          </a:p>
          <a:p>
            <a:r>
              <a:rPr lang="ar-IQ" sz="2400" b="1" dirty="0" smtClean="0"/>
              <a:t> </a:t>
            </a:r>
            <a:r>
              <a:rPr lang="ar-IQ" sz="2400" b="1" dirty="0"/>
              <a:t>3 .تحديد </a:t>
            </a:r>
            <a:r>
              <a:rPr lang="ar-IQ" sz="2400" b="1" dirty="0" smtClean="0"/>
              <a:t>الاهداف </a:t>
            </a:r>
            <a:r>
              <a:rPr lang="ar-IQ" sz="2400" b="1" dirty="0"/>
              <a:t>السلوكية</a:t>
            </a:r>
            <a:r>
              <a:rPr lang="ar-IQ" sz="2400" b="1" dirty="0" smtClean="0"/>
              <a:t>.</a:t>
            </a:r>
          </a:p>
          <a:p>
            <a:r>
              <a:rPr lang="ar-IQ" sz="2400" b="1" dirty="0" smtClean="0"/>
              <a:t> </a:t>
            </a:r>
            <a:r>
              <a:rPr lang="ar-IQ" sz="2400" b="1" dirty="0"/>
              <a:t>4 .تقسيم المحتوى التعليمي إلى وحدات صغيرة</a:t>
            </a:r>
            <a:r>
              <a:rPr lang="ar-IQ" sz="2400" b="1" dirty="0" smtClean="0"/>
              <a:t>.</a:t>
            </a:r>
          </a:p>
          <a:p>
            <a:r>
              <a:rPr lang="ar-IQ" sz="2400" b="1" dirty="0" smtClean="0"/>
              <a:t> </a:t>
            </a:r>
            <a:r>
              <a:rPr lang="ar-IQ" sz="2400" b="1" dirty="0"/>
              <a:t>5 .تنظيم عناصر المحتوى بطريقة منظمة من السهل إلى الصعب</a:t>
            </a:r>
            <a:r>
              <a:rPr lang="ar-IQ" sz="2400" b="1" dirty="0" smtClean="0"/>
              <a:t>.</a:t>
            </a:r>
          </a:p>
          <a:p>
            <a:r>
              <a:rPr lang="ar-IQ" sz="2400" b="1" dirty="0" smtClean="0"/>
              <a:t> </a:t>
            </a:r>
            <a:r>
              <a:rPr lang="ar-IQ" sz="2400" b="1" dirty="0"/>
              <a:t>6 .تقديم التعليمات والتوجيهات التي يجب على المتعلم اتباعها</a:t>
            </a:r>
            <a:r>
              <a:rPr lang="ar-IQ" sz="2400" b="1" dirty="0" smtClean="0"/>
              <a:t>.</a:t>
            </a:r>
          </a:p>
          <a:p>
            <a:r>
              <a:rPr lang="ar-IQ" sz="2400" b="1" dirty="0" smtClean="0"/>
              <a:t> </a:t>
            </a:r>
            <a:r>
              <a:rPr lang="ar-IQ" sz="2400" b="1" dirty="0"/>
              <a:t>7 .</a:t>
            </a:r>
            <a:r>
              <a:rPr lang="ar-IQ" sz="2400" b="1" dirty="0" smtClean="0"/>
              <a:t>إعطاء </a:t>
            </a:r>
            <a:r>
              <a:rPr lang="ar-IQ" sz="2400" b="1" dirty="0"/>
              <a:t>فرصة للمتعلم للتدرب على السلوك المطلوب وممارسته وتكراره لحفظه</a:t>
            </a:r>
            <a:r>
              <a:rPr lang="ar-IQ" sz="2400" b="1" dirty="0" smtClean="0"/>
              <a:t>.</a:t>
            </a:r>
          </a:p>
          <a:p>
            <a:r>
              <a:rPr lang="ar-IQ" sz="2400" b="1" dirty="0" smtClean="0"/>
              <a:t> </a:t>
            </a:r>
            <a:r>
              <a:rPr lang="ar-IQ" sz="2400" b="1" dirty="0"/>
              <a:t>8 .تزويد المتعلم بالتعزيز والتغذية الراجعة</a:t>
            </a:r>
            <a:r>
              <a:rPr lang="ar-IQ" sz="2400" b="1" dirty="0" smtClean="0"/>
              <a:t>.</a:t>
            </a:r>
          </a:p>
          <a:p>
            <a:r>
              <a:rPr lang="ar-IQ" sz="2400" b="1" dirty="0" smtClean="0"/>
              <a:t> </a:t>
            </a:r>
            <a:r>
              <a:rPr lang="ar-IQ" sz="2400" b="1" dirty="0"/>
              <a:t>9 .تقويم التعلم في ضوء </a:t>
            </a:r>
            <a:r>
              <a:rPr lang="ar-IQ" sz="2400" b="1" dirty="0" err="1" smtClean="0"/>
              <a:t>المحكات</a:t>
            </a:r>
            <a:r>
              <a:rPr lang="ar-IQ" sz="2400" b="1" dirty="0" smtClean="0"/>
              <a:t> المحددة بالأهداف.</a:t>
            </a:r>
            <a:endParaRPr lang="ar-IQ" sz="2400" b="1" dirty="0"/>
          </a:p>
          <a:p>
            <a:endParaRPr lang="ar-IQ" sz="2400" dirty="0" smtClean="0"/>
          </a:p>
          <a:p>
            <a:endParaRPr lang="ar-IQ" sz="2400" dirty="0"/>
          </a:p>
          <a:p>
            <a:endParaRPr lang="ar-IQ" sz="2400" dirty="0" smtClean="0"/>
          </a:p>
          <a:p>
            <a:endParaRPr lang="en-US" sz="2400" dirty="0"/>
          </a:p>
        </p:txBody>
      </p:sp>
    </p:spTree>
    <p:extLst>
      <p:ext uri="{BB962C8B-B14F-4D97-AF65-F5344CB8AC3E}">
        <p14:creationId xmlns:p14="http://schemas.microsoft.com/office/powerpoint/2010/main" val="841089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رسم تخطيطي 1"/>
          <p:cNvGraphicFramePr/>
          <p:nvPr>
            <p:extLst>
              <p:ext uri="{D42A27DB-BD31-4B8C-83A1-F6EECF244321}">
                <p14:modId xmlns:p14="http://schemas.microsoft.com/office/powerpoint/2010/main" val="321547738"/>
              </p:ext>
            </p:extLst>
          </p:nvPr>
        </p:nvGraphicFramePr>
        <p:xfrm>
          <a:off x="467544" y="260648"/>
          <a:ext cx="8280920" cy="6264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91115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5496" y="116632"/>
            <a:ext cx="9001000" cy="6494085"/>
          </a:xfrm>
          <a:prstGeom prst="rect">
            <a:avLst/>
          </a:prstGeom>
          <a:blipFill>
            <a:blip r:embed="rId2">
              <a:alphaModFix amt="20000"/>
            </a:blip>
            <a:stretch>
              <a:fillRect b="-1000"/>
            </a:stretch>
          </a:blipFill>
        </p:spPr>
        <p:style>
          <a:lnRef idx="1">
            <a:schemeClr val="accent5"/>
          </a:lnRef>
          <a:fillRef idx="2">
            <a:schemeClr val="accent5"/>
          </a:fillRef>
          <a:effectRef idx="1">
            <a:schemeClr val="accent5"/>
          </a:effectRef>
          <a:fontRef idx="minor">
            <a:schemeClr val="dk1"/>
          </a:fontRef>
        </p:style>
        <p:txBody>
          <a:bodyPr wrap="square">
            <a:spAutoFit/>
          </a:bodyPr>
          <a:lstStyle/>
          <a:p>
            <a:r>
              <a:rPr lang="ar-IQ" sz="3200" b="1" dirty="0" smtClean="0">
                <a:solidFill>
                  <a:srgbClr val="FF0000"/>
                </a:solidFill>
              </a:rPr>
              <a:t>2-النظرية </a:t>
            </a:r>
            <a:r>
              <a:rPr lang="ar-IQ" sz="3200" b="1" dirty="0">
                <a:solidFill>
                  <a:srgbClr val="FF0000"/>
                </a:solidFill>
              </a:rPr>
              <a:t>المعرفية في التعلم </a:t>
            </a:r>
            <a:r>
              <a:rPr lang="ar-IQ" sz="3200" b="1" dirty="0" smtClean="0">
                <a:solidFill>
                  <a:srgbClr val="FF0000"/>
                </a:solidFill>
              </a:rPr>
              <a:t>: </a:t>
            </a:r>
            <a:r>
              <a:rPr lang="en-US" sz="3200" b="1" dirty="0" smtClean="0">
                <a:solidFill>
                  <a:srgbClr val="FF0000"/>
                </a:solidFill>
              </a:rPr>
              <a:t>(Theory </a:t>
            </a:r>
            <a:r>
              <a:rPr lang="en-US" sz="3200" b="1" dirty="0">
                <a:solidFill>
                  <a:srgbClr val="FF0000"/>
                </a:solidFill>
              </a:rPr>
              <a:t>Learning </a:t>
            </a:r>
            <a:r>
              <a:rPr lang="en-US" sz="3200" b="1" dirty="0" smtClean="0">
                <a:solidFill>
                  <a:srgbClr val="FF0000"/>
                </a:solidFill>
              </a:rPr>
              <a:t>Cognitive) </a:t>
            </a:r>
            <a:r>
              <a:rPr lang="ar-IQ" sz="3200" b="1" dirty="0"/>
              <a:t>الفكرة الرئيسية لهذه النظرية تكمن في أن التعلم بمعناه الدقيق يشير إلى عملية عقلية مفترض حصولها ويمكن </a:t>
            </a:r>
            <a:r>
              <a:rPr lang="ar-IQ" sz="3200" b="1" dirty="0" smtClean="0"/>
              <a:t>ملاحظة </a:t>
            </a:r>
            <a:r>
              <a:rPr lang="ar-IQ" sz="3200" b="1" dirty="0"/>
              <a:t>نتيجتها متمثلة بتغير في السلوك بشكل ثابت </a:t>
            </a:r>
            <a:r>
              <a:rPr lang="ar-IQ" sz="3200" b="1" dirty="0" smtClean="0"/>
              <a:t>نسبيا النظرية </a:t>
            </a:r>
            <a:r>
              <a:rPr lang="ar-IQ" sz="3200" b="1" dirty="0"/>
              <a:t>المعرفية باستخدام صيغ للتعلم أكثر تعقيدا , </a:t>
            </a:r>
            <a:r>
              <a:rPr lang="ar-IQ" sz="3200" b="1" dirty="0" smtClean="0"/>
              <a:t>تعتمد </a:t>
            </a:r>
            <a:r>
              <a:rPr lang="ar-IQ" sz="3200" b="1" dirty="0"/>
              <a:t>على دور العمليات العقلية المعرفية في التعلم هذا </a:t>
            </a:r>
            <a:r>
              <a:rPr lang="ar-IQ" sz="3200" b="1" dirty="0" smtClean="0"/>
              <a:t>الاتجاه </a:t>
            </a:r>
            <a:r>
              <a:rPr lang="ar-IQ" sz="3200" b="1" dirty="0"/>
              <a:t>في فهم عملية التعلم على </a:t>
            </a:r>
            <a:r>
              <a:rPr lang="ar-IQ" sz="3200" b="1" dirty="0" smtClean="0"/>
              <a:t>الاهتمام </a:t>
            </a:r>
            <a:r>
              <a:rPr lang="ar-IQ" sz="3200" b="1" dirty="0"/>
              <a:t>بالعمليات المعرفية الداخلية مثل</a:t>
            </a:r>
            <a:r>
              <a:rPr lang="ar-IQ" sz="3200" b="1" dirty="0" smtClean="0"/>
              <a:t>:</a:t>
            </a:r>
          </a:p>
          <a:p>
            <a:r>
              <a:rPr lang="ar-IQ" sz="3200" b="1" dirty="0" smtClean="0"/>
              <a:t> الانتباه </a:t>
            </a:r>
            <a:r>
              <a:rPr lang="ar-IQ" sz="3200" b="1" dirty="0"/>
              <a:t>والفهم والذكرة </a:t>
            </a:r>
            <a:r>
              <a:rPr lang="ar-IQ" sz="3200" b="1" dirty="0" smtClean="0"/>
              <a:t>والاستقبال </a:t>
            </a:r>
            <a:r>
              <a:rPr lang="ar-IQ" sz="3200" b="1" dirty="0"/>
              <a:t>بالعمليات العقلية المعرفية والبنية المعرفية وخصائصها ومعالجة وعرض المعلومات والمعارف المكتسبة, ويهتم أيضاً من حيث التمايز والتنظيم والترابط والتكامل والكم والكيف والثبات النسبي </a:t>
            </a:r>
            <a:r>
              <a:rPr lang="ar-IQ" sz="3200" b="1" dirty="0" smtClean="0"/>
              <a:t>بالإضافة لاهتمام النظرية</a:t>
            </a:r>
            <a:endParaRPr lang="en-US" sz="3200" b="1" dirty="0" smtClean="0"/>
          </a:p>
          <a:p>
            <a:r>
              <a:rPr lang="ar-IQ" sz="3200" b="1" dirty="0" smtClean="0"/>
              <a:t>بالاستراتيجيات </a:t>
            </a:r>
            <a:r>
              <a:rPr lang="ar-IQ" sz="3200" b="1" dirty="0"/>
              <a:t>المعرفية باعتبارها ترتبط إلى حد كبير بالبنية المعرفية وكيفية تكوينها عند المتعلم.</a:t>
            </a:r>
            <a:endParaRPr lang="en-US" sz="3200" b="1" dirty="0"/>
          </a:p>
        </p:txBody>
      </p:sp>
    </p:spTree>
    <p:extLst>
      <p:ext uri="{BB962C8B-B14F-4D97-AF65-F5344CB8AC3E}">
        <p14:creationId xmlns:p14="http://schemas.microsoft.com/office/powerpoint/2010/main" val="15221477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332656"/>
            <a:ext cx="8712968" cy="6001643"/>
          </a:xfrm>
          <a:prstGeom prst="rect">
            <a:avLst/>
          </a:prstGeom>
          <a:blipFill>
            <a:blip r:embed="rId2">
              <a:alphaModFix amt="20000"/>
            </a:blip>
            <a:stretch>
              <a:fillRect b="-1000"/>
            </a:stretch>
          </a:blipFill>
        </p:spPr>
        <p:style>
          <a:lnRef idx="1">
            <a:schemeClr val="accent4"/>
          </a:lnRef>
          <a:fillRef idx="2">
            <a:schemeClr val="accent4"/>
          </a:fillRef>
          <a:effectRef idx="1">
            <a:schemeClr val="accent4"/>
          </a:effectRef>
          <a:fontRef idx="minor">
            <a:schemeClr val="dk1"/>
          </a:fontRef>
        </p:style>
        <p:txBody>
          <a:bodyPr wrap="square">
            <a:spAutoFit/>
          </a:bodyPr>
          <a:lstStyle/>
          <a:p>
            <a:endParaRPr lang="ar-IQ" sz="2400" b="1" dirty="0" smtClean="0"/>
          </a:p>
          <a:p>
            <a:endParaRPr lang="ar-IQ" sz="2400" b="1" dirty="0"/>
          </a:p>
          <a:p>
            <a:r>
              <a:rPr lang="ar-IQ" sz="2400" b="1" dirty="0" smtClean="0"/>
              <a:t>تـسـتـنـد </a:t>
            </a:r>
            <a:r>
              <a:rPr lang="ar-IQ" sz="2400" b="1" dirty="0"/>
              <a:t>الـنـظـريـة </a:t>
            </a:r>
            <a:r>
              <a:rPr lang="ar-IQ" sz="2400" b="1" dirty="0" smtClean="0"/>
              <a:t>الـمعـرفـيـة </a:t>
            </a:r>
            <a:r>
              <a:rPr lang="ar-IQ" sz="2400" b="1" dirty="0"/>
              <a:t>إلـى أن </a:t>
            </a:r>
            <a:r>
              <a:rPr lang="ar-IQ" sz="2400" b="1" dirty="0" smtClean="0"/>
              <a:t>الـمتـعـلـم </a:t>
            </a:r>
            <a:r>
              <a:rPr lang="ar-IQ" sz="2400" b="1" dirty="0"/>
              <a:t>يـسـتـطـيـع أن يـجـعـل الـتـعـلـيـم ذا مـعـنـى إذا مـا قـام </a:t>
            </a:r>
            <a:r>
              <a:rPr lang="ar-IQ" sz="2400" b="1" dirty="0" smtClean="0"/>
              <a:t>بـالانـتـبـاه </a:t>
            </a:r>
            <a:r>
              <a:rPr lang="ar-IQ" sz="2400" b="1" dirty="0"/>
              <a:t>لـلـخـبـرات </a:t>
            </a:r>
            <a:r>
              <a:rPr lang="ar-IQ" sz="2400" b="1" dirty="0" smtClean="0"/>
              <a:t>الجـديـدة </a:t>
            </a:r>
            <a:r>
              <a:rPr lang="ar-IQ" sz="2400" b="1" dirty="0"/>
              <a:t>ورمـزهـا وربـطـهـا </a:t>
            </a:r>
            <a:r>
              <a:rPr lang="ar-IQ" sz="2400" b="1" dirty="0" smtClean="0"/>
              <a:t>بـالـخبـرات </a:t>
            </a:r>
            <a:r>
              <a:rPr lang="ar-IQ" sz="2400" b="1" dirty="0"/>
              <a:t>الـقـديـة </a:t>
            </a:r>
            <a:r>
              <a:rPr lang="ar-IQ" sz="2400" b="1" dirty="0" smtClean="0"/>
              <a:t>الـموجـودة </a:t>
            </a:r>
            <a:r>
              <a:rPr lang="ar-IQ" sz="2400" b="1" dirty="0"/>
              <a:t>لـديـه, بـهـدف جـعـلـهـا ذات مـعـنـى, وتـخـزيـنـهـا </a:t>
            </a:r>
            <a:r>
              <a:rPr lang="ar-IQ" sz="2400" b="1" dirty="0" smtClean="0"/>
              <a:t>في </a:t>
            </a:r>
            <a:r>
              <a:rPr lang="ar-IQ" sz="2400" b="1" dirty="0"/>
              <a:t>ذاكـرتـه أو بنيته العرفية, واستدعائها من خلل استخدام معينات التذكر, ونقلها </a:t>
            </a:r>
            <a:r>
              <a:rPr lang="ar-IQ" sz="2400" b="1" dirty="0" smtClean="0"/>
              <a:t>لمواقف </a:t>
            </a:r>
            <a:r>
              <a:rPr lang="ar-IQ" sz="2400" b="1" dirty="0"/>
              <a:t>جديدة. وتـركـز الـنـظـريـة </a:t>
            </a:r>
            <a:r>
              <a:rPr lang="ar-IQ" sz="2400" b="1" dirty="0" smtClean="0"/>
              <a:t>المـعـرفـيـة </a:t>
            </a:r>
            <a:r>
              <a:rPr lang="ar-IQ" sz="2400" b="1" dirty="0"/>
              <a:t>عـلـى طـريـقـة اسـتـقـبـال </a:t>
            </a:r>
            <a:r>
              <a:rPr lang="ar-IQ" sz="2400" b="1" dirty="0" smtClean="0"/>
              <a:t>الـمعـلـومـات ومـعـالجـتـهـا </a:t>
            </a:r>
            <a:r>
              <a:rPr lang="ar-IQ" sz="2400" b="1" dirty="0"/>
              <a:t>وتـنـظـيـمـهـا </a:t>
            </a:r>
            <a:r>
              <a:rPr lang="ar-IQ" sz="2400" b="1" dirty="0" smtClean="0"/>
              <a:t>والاحـتـفـاظ </a:t>
            </a:r>
            <a:r>
              <a:rPr lang="ar-IQ" sz="2400" b="1" dirty="0"/>
              <a:t>بـهـا وتـذكـرهـا واستعادتها من ذاكرة </a:t>
            </a:r>
            <a:r>
              <a:rPr lang="ar-IQ" sz="2400" b="1" dirty="0" smtClean="0"/>
              <a:t>المتعلم </a:t>
            </a:r>
            <a:r>
              <a:rPr lang="ar-IQ" sz="2400" b="1" dirty="0"/>
              <a:t>أي أنها تهتم بكيف يفكر الناس وتهتم </a:t>
            </a:r>
            <a:r>
              <a:rPr lang="ar-IQ" sz="2400" b="1" dirty="0" smtClean="0"/>
              <a:t>بما في </a:t>
            </a:r>
            <a:r>
              <a:rPr lang="ar-IQ" sz="2400" b="1" dirty="0"/>
              <a:t>رأس </a:t>
            </a:r>
            <a:r>
              <a:rPr lang="ar-IQ" sz="2400" b="1" dirty="0" smtClean="0"/>
              <a:t>الانسان</a:t>
            </a:r>
            <a:r>
              <a:rPr lang="ar-IQ" sz="2400" b="1" dirty="0"/>
              <a:t>. وتـصـمـيـم الـتـعـلـيـم كـجـزء مـن تـكـنـولـوجـيـا الـتـعـلـيـم اسـتـفـاد مـن الـنـظـريـة </a:t>
            </a:r>
            <a:r>
              <a:rPr lang="ar-IQ" sz="2400" b="1" dirty="0" smtClean="0"/>
              <a:t>المـعـرفـيـة</a:t>
            </a:r>
            <a:r>
              <a:rPr lang="ar-IQ" sz="2400" b="1" dirty="0"/>
              <a:t>, فـقـد حـدد </a:t>
            </a:r>
            <a:r>
              <a:rPr lang="ar-IQ" sz="2400" b="1" dirty="0" smtClean="0"/>
              <a:t>جـانـيــة </a:t>
            </a:r>
            <a:r>
              <a:rPr lang="ar-IQ" sz="2400" b="1" dirty="0" err="1"/>
              <a:t>ووايـت</a:t>
            </a:r>
            <a:r>
              <a:rPr lang="ar-IQ" sz="2400" b="1" dirty="0"/>
              <a:t> دور الـنـظـريـة </a:t>
            </a:r>
            <a:r>
              <a:rPr lang="ar-IQ" sz="2400" b="1" dirty="0" smtClean="0"/>
              <a:t>الـمعـرفـيـة في </a:t>
            </a:r>
            <a:r>
              <a:rPr lang="ar-IQ" sz="2400" b="1" dirty="0"/>
              <a:t>تـفـسـيـر الـتـعـلـيـم عـنـد مـحـاولـة تـوضـيـح </a:t>
            </a:r>
            <a:r>
              <a:rPr lang="ar-IQ" sz="2400" b="1" dirty="0" smtClean="0"/>
              <a:t>الـعـلاقـة بـين </a:t>
            </a:r>
            <a:r>
              <a:rPr lang="ar-IQ" sz="2400" b="1" dirty="0"/>
              <a:t>الـتـعـلـيـم والـبـنـاء والـتـركـيـز لـلـذاكـرة </a:t>
            </a:r>
            <a:r>
              <a:rPr lang="ar-IQ" sz="2400" b="1" dirty="0" smtClean="0"/>
              <a:t>ونـتـائـج الـتـعـلـم</a:t>
            </a:r>
            <a:r>
              <a:rPr lang="ar-IQ" sz="2400" b="1" dirty="0"/>
              <a:t>, إذ تـوصـل إلـى أن الـتـعـلـم يـعـتـمـد بـشـكـل أسـاسـي عـلـى الـتـنـظـيـم الـذهـنـي لـلـتـعـلـم </a:t>
            </a:r>
            <a:r>
              <a:rPr lang="ar-IQ" sz="2400" b="1" dirty="0" smtClean="0"/>
              <a:t>والمخططات </a:t>
            </a:r>
            <a:r>
              <a:rPr lang="ar-IQ" sz="2400" b="1" dirty="0"/>
              <a:t>الـتـي يـرسـمـهـا, وهـذا مـا يـسـمـى </a:t>
            </a:r>
            <a:r>
              <a:rPr lang="ar-IQ" sz="2400" b="1" dirty="0" err="1"/>
              <a:t>بـالـسـكـيـمـا</a:t>
            </a:r>
            <a:r>
              <a:rPr lang="ar-IQ" sz="2400" b="1" dirty="0"/>
              <a:t> </a:t>
            </a:r>
            <a:r>
              <a:rPr lang="en-US" sz="2400" b="1" dirty="0"/>
              <a:t>Schema </a:t>
            </a:r>
            <a:r>
              <a:rPr lang="ar-IQ" sz="2400" b="1" dirty="0" smtClean="0"/>
              <a:t> </a:t>
            </a:r>
            <a:r>
              <a:rPr lang="ar-IQ" sz="2400" b="1" dirty="0" err="1" smtClean="0"/>
              <a:t>فـالـسـكـيـمـا</a:t>
            </a:r>
            <a:r>
              <a:rPr lang="ar-IQ" sz="2400" b="1" dirty="0" smtClean="0"/>
              <a:t> </a:t>
            </a:r>
            <a:r>
              <a:rPr lang="ar-IQ" sz="2400" b="1" dirty="0"/>
              <a:t>هـي عـبـارة عـن مـعـارف عـامـة عـن أحـداث </a:t>
            </a:r>
            <a:r>
              <a:rPr lang="ar-IQ" sz="2400" b="1" dirty="0" smtClean="0"/>
              <a:t>نموذجية </a:t>
            </a:r>
            <a:r>
              <a:rPr lang="ar-IQ" sz="2400" b="1" dirty="0"/>
              <a:t>تتابعية تشتمل على مشاهدة متتابعة</a:t>
            </a:r>
            <a:r>
              <a:rPr lang="ar-IQ" sz="2400" b="1" dirty="0" smtClean="0"/>
              <a:t>.</a:t>
            </a:r>
          </a:p>
          <a:p>
            <a:endParaRPr lang="en-US" sz="2400" b="1" dirty="0"/>
          </a:p>
        </p:txBody>
      </p:sp>
    </p:spTree>
    <p:extLst>
      <p:ext uri="{BB962C8B-B14F-4D97-AF65-F5344CB8AC3E}">
        <p14:creationId xmlns:p14="http://schemas.microsoft.com/office/powerpoint/2010/main" val="2275188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93204" y="188640"/>
            <a:ext cx="8229600" cy="6048672"/>
          </a:xfrm>
          <a:blipFill dpi="0" rotWithShape="1">
            <a:blip r:embed="rId2">
              <a:alphaModFix amt="28000"/>
            </a:blip>
            <a:srcRect/>
            <a:stretch>
              <a:fillRect b="-1000"/>
            </a:stretch>
          </a:blipFill>
        </p:spPr>
        <p:style>
          <a:lnRef idx="1">
            <a:schemeClr val="accent1"/>
          </a:lnRef>
          <a:fillRef idx="2">
            <a:schemeClr val="accent1"/>
          </a:fillRef>
          <a:effectRef idx="1">
            <a:schemeClr val="accent1"/>
          </a:effectRef>
          <a:fontRef idx="minor">
            <a:schemeClr val="dk1"/>
          </a:fontRef>
        </p:style>
        <p:txBody>
          <a:bodyPr>
            <a:normAutofit fontScale="90000"/>
          </a:bodyPr>
          <a:lstStyle/>
          <a:p>
            <a:r>
              <a:rPr lang="ar-IQ" dirty="0" smtClean="0"/>
              <a:t/>
            </a:r>
            <a:br>
              <a:rPr lang="ar-IQ" dirty="0" smtClean="0"/>
            </a:br>
            <a:r>
              <a:rPr lang="ar-IQ" dirty="0"/>
              <a:t/>
            </a:r>
            <a:br>
              <a:rPr lang="ar-IQ" dirty="0"/>
            </a:br>
            <a:r>
              <a:rPr lang="ar-IQ" dirty="0" smtClean="0"/>
              <a:t/>
            </a:r>
            <a:br>
              <a:rPr lang="ar-IQ" dirty="0" smtClean="0"/>
            </a:br>
            <a:r>
              <a:rPr lang="ar-IQ" dirty="0"/>
              <a:t/>
            </a:r>
            <a:br>
              <a:rPr lang="ar-IQ" dirty="0"/>
            </a:br>
            <a:r>
              <a:rPr lang="ar-IQ" dirty="0" smtClean="0"/>
              <a:t/>
            </a:r>
            <a:br>
              <a:rPr lang="ar-IQ" dirty="0" smtClean="0"/>
            </a:br>
            <a:r>
              <a:rPr lang="ar-IQ" dirty="0"/>
              <a:t/>
            </a:r>
            <a:br>
              <a:rPr lang="ar-IQ" dirty="0"/>
            </a:br>
            <a:r>
              <a:rPr lang="ar-IQ" dirty="0" smtClean="0"/>
              <a:t/>
            </a:r>
            <a:br>
              <a:rPr lang="ar-IQ" dirty="0" smtClean="0"/>
            </a:br>
            <a:r>
              <a:rPr lang="ar-IQ" dirty="0"/>
              <a:t/>
            </a:r>
            <a:br>
              <a:rPr lang="ar-IQ" dirty="0"/>
            </a:br>
            <a:endParaRPr lang="en-US" dirty="0"/>
          </a:p>
        </p:txBody>
      </p:sp>
      <p:sp>
        <p:nvSpPr>
          <p:cNvPr id="3" name="مستطيل 2"/>
          <p:cNvSpPr/>
          <p:nvPr/>
        </p:nvSpPr>
        <p:spPr>
          <a:xfrm>
            <a:off x="1687612" y="1533228"/>
            <a:ext cx="6048672" cy="1152128"/>
          </a:xfrm>
          <a:prstGeom prst="rect">
            <a:avLst/>
          </a:prstGeom>
          <a:blipFill>
            <a:blip r:embed="rId2"/>
            <a:stretch>
              <a:fillRect b="-1000"/>
            </a:stretch>
          </a:blipFill>
        </p:spPr>
        <p:style>
          <a:lnRef idx="1">
            <a:schemeClr val="accent6"/>
          </a:lnRef>
          <a:fillRef idx="2">
            <a:schemeClr val="accent6"/>
          </a:fillRef>
          <a:effectRef idx="1">
            <a:schemeClr val="accent6"/>
          </a:effectRef>
          <a:fontRef idx="minor">
            <a:schemeClr val="dk1"/>
          </a:fontRef>
        </p:style>
        <p:txBody>
          <a:bodyPr rtlCol="0" anchor="ctr"/>
          <a:lstStyle/>
          <a:p>
            <a:pPr algn="ctr"/>
            <a:r>
              <a:rPr lang="ar-IQ" sz="4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نظريات التعلم والتصميم التعليمي </a:t>
            </a:r>
            <a:endParaRPr lang="en-US"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4" name="سهم رباعي 3"/>
          <p:cNvSpPr/>
          <p:nvPr/>
        </p:nvSpPr>
        <p:spPr>
          <a:xfrm>
            <a:off x="2555776" y="2724944"/>
            <a:ext cx="4104456" cy="1584176"/>
          </a:xfrm>
          <a:prstGeom prst="quad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lang="en-US" b="1" cap="all">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5" name="شكل بيضاوي 4"/>
          <p:cNvSpPr/>
          <p:nvPr/>
        </p:nvSpPr>
        <p:spPr>
          <a:xfrm>
            <a:off x="6628184" y="3032956"/>
            <a:ext cx="1872208" cy="108012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IQ" sz="2400" b="1" dirty="0" smtClean="0"/>
              <a:t>النظرية السلوكية </a:t>
            </a:r>
            <a:endParaRPr lang="en-US" sz="2400" b="1" dirty="0"/>
          </a:p>
        </p:txBody>
      </p:sp>
      <p:sp>
        <p:nvSpPr>
          <p:cNvPr id="6" name="شكل بيضاوي 5"/>
          <p:cNvSpPr/>
          <p:nvPr/>
        </p:nvSpPr>
        <p:spPr>
          <a:xfrm>
            <a:off x="3599892" y="4309120"/>
            <a:ext cx="2016224" cy="1008112"/>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sz="2400" b="1" dirty="0" smtClean="0"/>
              <a:t>النظرية المعرفية </a:t>
            </a:r>
            <a:endParaRPr lang="en-US" sz="2400" b="1" dirty="0"/>
          </a:p>
        </p:txBody>
      </p:sp>
      <p:sp>
        <p:nvSpPr>
          <p:cNvPr id="7" name="شكل بيضاوي 6"/>
          <p:cNvSpPr/>
          <p:nvPr/>
        </p:nvSpPr>
        <p:spPr>
          <a:xfrm>
            <a:off x="646312" y="3004468"/>
            <a:ext cx="1872208" cy="108012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IQ" sz="2400" b="1" dirty="0" smtClean="0"/>
              <a:t>النظرية البنائية </a:t>
            </a:r>
            <a:endParaRPr lang="en-US" sz="2400" b="1" dirty="0"/>
          </a:p>
        </p:txBody>
      </p:sp>
    </p:spTree>
    <p:extLst>
      <p:ext uri="{BB962C8B-B14F-4D97-AF65-F5344CB8AC3E}">
        <p14:creationId xmlns:p14="http://schemas.microsoft.com/office/powerpoint/2010/main" val="38853260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23528" y="332656"/>
            <a:ext cx="8640960" cy="5832648"/>
          </a:xfrm>
          <a:blipFill>
            <a:blip r:embed="rId2">
              <a:alphaModFix amt="20000"/>
            </a:blip>
            <a:stretch>
              <a:fillRect b="-1000"/>
            </a:stretch>
          </a:blipFill>
        </p:spPr>
        <p:style>
          <a:lnRef idx="1">
            <a:schemeClr val="accent3"/>
          </a:lnRef>
          <a:fillRef idx="2">
            <a:schemeClr val="accent3"/>
          </a:fillRef>
          <a:effectRef idx="1">
            <a:schemeClr val="accent3"/>
          </a:effectRef>
          <a:fontRef idx="minor">
            <a:schemeClr val="dk1"/>
          </a:fontRef>
        </p:style>
        <p:txBody>
          <a:bodyPr>
            <a:normAutofit fontScale="90000"/>
          </a:bodyPr>
          <a:lstStyle/>
          <a:p>
            <a:pPr algn="r"/>
            <a:r>
              <a:rPr lang="ar-IQ" sz="2800" dirty="0"/>
              <a:t/>
            </a:r>
            <a:br>
              <a:rPr lang="ar-IQ" sz="2800" dirty="0"/>
            </a:br>
            <a:r>
              <a:rPr lang="ar-IQ" sz="2800" dirty="0" smtClean="0"/>
              <a:t/>
            </a:r>
            <a:br>
              <a:rPr lang="ar-IQ" sz="2800" dirty="0" smtClean="0"/>
            </a:br>
            <a:r>
              <a:rPr lang="ar-IQ" sz="2800" dirty="0"/>
              <a:t/>
            </a:r>
            <a:br>
              <a:rPr lang="ar-IQ" sz="2800" dirty="0"/>
            </a:br>
            <a:r>
              <a:rPr lang="ar-IQ" sz="2800" dirty="0" smtClean="0"/>
              <a:t/>
            </a:r>
            <a:br>
              <a:rPr lang="ar-IQ" sz="2800" dirty="0" smtClean="0"/>
            </a:br>
            <a:r>
              <a:rPr lang="ar-IQ" sz="3600" dirty="0" smtClean="0">
                <a:solidFill>
                  <a:srgbClr val="FF0000"/>
                </a:solidFill>
              </a:rPr>
              <a:t>-</a:t>
            </a:r>
            <a:r>
              <a:rPr lang="ar-IQ" sz="2800" dirty="0" smtClean="0"/>
              <a:t> </a:t>
            </a:r>
            <a:r>
              <a:rPr lang="ar-IQ" sz="3600" b="1" dirty="0" smtClean="0">
                <a:solidFill>
                  <a:srgbClr val="FF0000"/>
                </a:solidFill>
              </a:rPr>
              <a:t>ترتكز النظرية المعرفية على مجموعة من الافتراضات الاساسية وهي :</a:t>
            </a:r>
            <a:br>
              <a:rPr lang="ar-IQ" sz="3600" b="1" dirty="0" smtClean="0">
                <a:solidFill>
                  <a:srgbClr val="FF0000"/>
                </a:solidFill>
              </a:rPr>
            </a:br>
            <a:r>
              <a:rPr lang="ar-IQ" sz="2800" b="1" dirty="0" smtClean="0"/>
              <a:t>1</a:t>
            </a:r>
            <a:r>
              <a:rPr lang="ar-IQ" sz="3100" b="1" dirty="0" smtClean="0"/>
              <a:t>- يتضمن التعلم اعادة ترتيب الافكار والخبرات السابقة ، وتكوين جديد </a:t>
            </a:r>
            <a:r>
              <a:rPr lang="ar-IQ" sz="3100" b="1" dirty="0"/>
              <a:t/>
            </a:r>
            <a:br>
              <a:rPr lang="ar-IQ" sz="3100" b="1" dirty="0"/>
            </a:br>
            <a:r>
              <a:rPr lang="ar-IQ" sz="3100" b="1" dirty="0"/>
              <a:t>2</a:t>
            </a:r>
            <a:r>
              <a:rPr lang="ar-IQ" sz="3100" b="1" dirty="0" smtClean="0"/>
              <a:t>- يحدث التعلم عنما يقوم المتعلم بمعالجه المعلومات الجديدة.</a:t>
            </a:r>
            <a:br>
              <a:rPr lang="ar-IQ" sz="3100" b="1" dirty="0" smtClean="0"/>
            </a:br>
            <a:r>
              <a:rPr lang="ar-IQ" sz="3100" b="1" dirty="0" smtClean="0"/>
              <a:t>3- دور الاستعداد الكافي ربما لا يتم التعلم او يكون غير فعال .</a:t>
            </a:r>
            <a:br>
              <a:rPr lang="ar-IQ" sz="3100" b="1" dirty="0" smtClean="0"/>
            </a:br>
            <a:r>
              <a:rPr lang="ar-IQ" sz="3100" b="1" dirty="0" smtClean="0"/>
              <a:t>4- يستطيع المتعلم جعل التعلم ذا معنى قام بالانتباه للخبرات الجديدة ورموزها وربطها بالخبرات السابقة . </a:t>
            </a:r>
            <a:br>
              <a:rPr lang="ar-IQ" sz="3100" b="1" dirty="0" smtClean="0"/>
            </a:br>
            <a:r>
              <a:rPr lang="ar-IQ" sz="3100" b="1" dirty="0" smtClean="0"/>
              <a:t>5- التركيز في التدريب على استخدام التغذية الراجعة المتعلقة بمعرفة المتعلم وادائه وتنظيماته التي يمر بها على بنيته المعرفية من اجل دعم </a:t>
            </a:r>
            <a:br>
              <a:rPr lang="ar-IQ" sz="3100" b="1" dirty="0" smtClean="0"/>
            </a:br>
            <a:r>
              <a:rPr lang="ar-IQ" sz="3100" b="1" dirty="0" smtClean="0"/>
              <a:t>الروابط الذهنية وتوجيهها.</a:t>
            </a:r>
            <a:r>
              <a:rPr lang="ar-IQ" sz="3100" dirty="0" smtClean="0"/>
              <a:t/>
            </a:r>
            <a:br>
              <a:rPr lang="ar-IQ" sz="3100" dirty="0" smtClean="0"/>
            </a:br>
            <a:r>
              <a:rPr lang="ar-IQ" sz="3100" dirty="0" smtClean="0"/>
              <a:t/>
            </a:r>
            <a:br>
              <a:rPr lang="ar-IQ" sz="3100" dirty="0" smtClean="0"/>
            </a:br>
            <a:r>
              <a:rPr lang="ar-IQ" sz="3100" dirty="0"/>
              <a:t/>
            </a:r>
            <a:br>
              <a:rPr lang="ar-IQ" sz="3100" dirty="0"/>
            </a:br>
            <a:r>
              <a:rPr lang="ar-IQ" sz="3100" dirty="0" smtClean="0"/>
              <a:t/>
            </a:r>
            <a:br>
              <a:rPr lang="ar-IQ" sz="3100" dirty="0" smtClean="0"/>
            </a:br>
            <a:r>
              <a:rPr lang="ar-IQ" sz="3100" dirty="0" smtClean="0"/>
              <a:t/>
            </a:r>
            <a:br>
              <a:rPr lang="ar-IQ" sz="3100" dirty="0" smtClean="0"/>
            </a:br>
            <a:endParaRPr lang="en-US" sz="3100" dirty="0"/>
          </a:p>
        </p:txBody>
      </p:sp>
    </p:spTree>
    <p:extLst>
      <p:ext uri="{BB962C8B-B14F-4D97-AF65-F5344CB8AC3E}">
        <p14:creationId xmlns:p14="http://schemas.microsoft.com/office/powerpoint/2010/main" val="26754148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332656"/>
            <a:ext cx="8640960" cy="6370975"/>
          </a:xfrm>
          <a:prstGeom prst="rect">
            <a:avLst/>
          </a:prstGeom>
          <a:blipFill>
            <a:blip r:embed="rId2">
              <a:alphaModFix amt="20000"/>
            </a:blip>
            <a:stretch>
              <a:fillRect b="-1000"/>
            </a:stretch>
          </a:blipFill>
        </p:spPr>
        <p:style>
          <a:lnRef idx="1">
            <a:schemeClr val="accent2"/>
          </a:lnRef>
          <a:fillRef idx="2">
            <a:schemeClr val="accent2"/>
          </a:fillRef>
          <a:effectRef idx="1">
            <a:schemeClr val="accent2"/>
          </a:effectRef>
          <a:fontRef idx="minor">
            <a:schemeClr val="dk1"/>
          </a:fontRef>
        </p:style>
        <p:txBody>
          <a:bodyPr wrap="square">
            <a:spAutoFit/>
          </a:bodyPr>
          <a:lstStyle/>
          <a:p>
            <a:r>
              <a:rPr lang="ar-IQ" sz="2400" dirty="0"/>
              <a:t>فـقـد وصـف شـانـك وابـلـس </a:t>
            </a:r>
            <a:r>
              <a:rPr lang="ar-IQ" sz="2400" dirty="0" smtClean="0"/>
              <a:t>حـالات الافـراد </a:t>
            </a:r>
            <a:r>
              <a:rPr lang="ar-IQ" sz="2400" dirty="0"/>
              <a:t>لـديـهـم مـجـمـوعـات كـبـيـرة مـن </a:t>
            </a:r>
            <a:r>
              <a:rPr lang="ar-IQ" sz="2400" dirty="0" smtClean="0"/>
              <a:t>الـنـصـوص </a:t>
            </a:r>
            <a:r>
              <a:rPr lang="ar-IQ" sz="2400" dirty="0"/>
              <a:t>أو </a:t>
            </a:r>
            <a:r>
              <a:rPr lang="ar-IQ" sz="2400" dirty="0" smtClean="0"/>
              <a:t>المخـطـوطـات </a:t>
            </a:r>
            <a:r>
              <a:rPr lang="ar-IQ" sz="2400" dirty="0"/>
              <a:t>الـكـتـابـيـة </a:t>
            </a:r>
            <a:r>
              <a:rPr lang="en-US" sz="2400" dirty="0"/>
              <a:t>script </a:t>
            </a:r>
            <a:r>
              <a:rPr lang="ar-IQ" sz="2400" dirty="0" smtClean="0"/>
              <a:t> </a:t>
            </a:r>
            <a:r>
              <a:rPr lang="ar-IQ" sz="2400" dirty="0" err="1" smtClean="0"/>
              <a:t>لاحداث</a:t>
            </a:r>
            <a:r>
              <a:rPr lang="ar-IQ" sz="2400" dirty="0" smtClean="0"/>
              <a:t> مـترابطة في الحياة الواقعية </a:t>
            </a:r>
            <a:r>
              <a:rPr lang="en-US" sz="2400" dirty="0" smtClean="0"/>
              <a:t>Episodes </a:t>
            </a:r>
            <a:r>
              <a:rPr lang="en-US" sz="2400" dirty="0"/>
              <a:t>,</a:t>
            </a:r>
            <a:r>
              <a:rPr lang="ar-IQ" sz="2400" dirty="0" smtClean="0"/>
              <a:t>ويمكن اسـتخدام هذه المخطوطات لاستيعاب </a:t>
            </a:r>
            <a:r>
              <a:rPr lang="ar-IQ" sz="2400" dirty="0"/>
              <a:t>وفهم </a:t>
            </a:r>
            <a:r>
              <a:rPr lang="ar-IQ" sz="2400" dirty="0" smtClean="0"/>
              <a:t>المعلومات الجديدة بالمعلومات </a:t>
            </a:r>
            <a:r>
              <a:rPr lang="ar-IQ" sz="2400" dirty="0"/>
              <a:t>السابقة. وعـلـيـه </a:t>
            </a:r>
            <a:r>
              <a:rPr lang="ar-IQ" sz="2400" dirty="0" smtClean="0"/>
              <a:t>فعملية تنظيم المعلومات </a:t>
            </a:r>
            <a:r>
              <a:rPr lang="ar-IQ" sz="2400" dirty="0"/>
              <a:t>أو </a:t>
            </a:r>
            <a:r>
              <a:rPr lang="ar-IQ" sz="2400" dirty="0" smtClean="0"/>
              <a:t>الخبرات في </a:t>
            </a:r>
            <a:r>
              <a:rPr lang="ar-IQ" sz="2400" dirty="0"/>
              <a:t>رأس </a:t>
            </a:r>
            <a:r>
              <a:rPr lang="ar-IQ" sz="2400" dirty="0" smtClean="0"/>
              <a:t>المتعلم لها تأثيـر </a:t>
            </a:r>
            <a:r>
              <a:rPr lang="ar-IQ" sz="2400" dirty="0"/>
              <a:t>كـبـيـر عـلـى حـصـول الـتـعـلـم عـلـى مـعـلـومـات جـديـدة, </a:t>
            </a:r>
            <a:r>
              <a:rPr lang="ar-IQ" sz="2400" dirty="0" smtClean="0"/>
              <a:t>فـالنظرية العرفية </a:t>
            </a:r>
            <a:r>
              <a:rPr lang="ar-IQ" sz="2400" dirty="0"/>
              <a:t>تـتـجـه إلـى تـنـظـيـم </a:t>
            </a:r>
            <a:r>
              <a:rPr lang="ar-IQ" sz="2400" dirty="0" smtClean="0"/>
              <a:t>الـمعلومـات </a:t>
            </a:r>
            <a:r>
              <a:rPr lang="ar-IQ" sz="2400" dirty="0"/>
              <a:t>بـطـريـقـة تـسـاعـد الـتـعـلـم ف ربـط </a:t>
            </a:r>
            <a:r>
              <a:rPr lang="ar-IQ" sz="2400" dirty="0" smtClean="0"/>
              <a:t>المـعلـومـات الـجديـدة بـالـمعـلومات </a:t>
            </a:r>
            <a:r>
              <a:rPr lang="ar-IQ" sz="2400" dirty="0"/>
              <a:t>الـسـابـقـة بطـريـقـة ذات مـعـنـى, وكـذلـك فـإنـهـا تـؤكـد عـلـى بـنـاء وشـكـل </a:t>
            </a:r>
            <a:r>
              <a:rPr lang="ar-IQ" sz="2400" dirty="0" smtClean="0"/>
              <a:t>الـمعـرفـة </a:t>
            </a:r>
            <a:r>
              <a:rPr lang="ar-IQ" sz="2400" dirty="0"/>
              <a:t>الـتـعـلـمـة إذ يـجـب تـنـظـيـم </a:t>
            </a:r>
            <a:r>
              <a:rPr lang="ar-IQ" sz="2400" dirty="0" smtClean="0"/>
              <a:t>الـمادة </a:t>
            </a:r>
            <a:r>
              <a:rPr lang="ar-IQ" sz="2400" dirty="0"/>
              <a:t>الـتـعـلـيـمـيـة بـطـريـقـة جـيـدة تـأخـذ </a:t>
            </a:r>
            <a:r>
              <a:rPr lang="ar-IQ" sz="2400" dirty="0" smtClean="0"/>
              <a:t>بـعـين الاعـتـبـار </a:t>
            </a:r>
            <a:r>
              <a:rPr lang="ar-IQ" sz="2400" dirty="0"/>
              <a:t>الـتـتـابـع </a:t>
            </a:r>
            <a:r>
              <a:rPr lang="ar-IQ" sz="2400" dirty="0" smtClean="0"/>
              <a:t>الـمنـطـقـي </a:t>
            </a:r>
            <a:r>
              <a:rPr lang="ar-IQ" sz="2400" dirty="0"/>
              <a:t>مـن الـسـهـل إلـى الـصـعـب بحيث تنسجم </a:t>
            </a:r>
            <a:r>
              <a:rPr lang="ar-IQ" sz="2400" dirty="0" smtClean="0"/>
              <a:t>المعلومات </a:t>
            </a:r>
            <a:r>
              <a:rPr lang="ar-IQ" sz="2400" dirty="0"/>
              <a:t>مع حاجات </a:t>
            </a:r>
            <a:r>
              <a:rPr lang="ar-IQ" sz="2400" dirty="0" smtClean="0"/>
              <a:t>التعلمين </a:t>
            </a:r>
            <a:r>
              <a:rPr lang="ar-IQ" sz="2400" dirty="0"/>
              <a:t>وقدراتهم وميولهم. </a:t>
            </a:r>
            <a:r>
              <a:rPr lang="ar-IQ" sz="2400" dirty="0" smtClean="0"/>
              <a:t>ويـلاحـظ </a:t>
            </a:r>
            <a:r>
              <a:rPr lang="ar-IQ" sz="2400" dirty="0"/>
              <a:t>أن هـذه الـنـظـريـة تـعـطـي وزنـاً أكـبـر لـلـعـمـلـيـات الـعـقـلـيـة الـتـي يـقـوم بـهـا </a:t>
            </a:r>
            <a:r>
              <a:rPr lang="ar-IQ" sz="2400" dirty="0" smtClean="0"/>
              <a:t>المـتـعـلـم </a:t>
            </a:r>
            <a:r>
              <a:rPr lang="ar-IQ" sz="2400" dirty="0"/>
              <a:t>أثـنـاء عـمـلـيـة الـتـعـلـم بـاعـتـبـاره فـرداً حـيـويـاً نـشـطـاً ومـنـظـمـاً لـلـمـعـرفـة </a:t>
            </a:r>
            <a:r>
              <a:rPr lang="ar-IQ" sz="2400" dirty="0" smtClean="0"/>
              <a:t>ومرمزا  لـهـا</a:t>
            </a:r>
            <a:r>
              <a:rPr lang="ar-IQ" sz="2400" dirty="0"/>
              <a:t>, ومـدمـجـاً إيـاهـا </a:t>
            </a:r>
            <a:r>
              <a:rPr lang="ar-IQ" sz="2400" dirty="0" smtClean="0"/>
              <a:t>في </a:t>
            </a:r>
            <a:r>
              <a:rPr lang="ar-IQ" sz="2400" dirty="0"/>
              <a:t>بـنـيـتـه </a:t>
            </a:r>
            <a:r>
              <a:rPr lang="ar-IQ" sz="2400" dirty="0" smtClean="0"/>
              <a:t>الـمعـرفـيـة المـتـوافـرة </a:t>
            </a:r>
            <a:r>
              <a:rPr lang="ar-IQ" sz="2400" dirty="0"/>
              <a:t>لـديـة, بـهـدف اسـتـدعـائـهـا ونـقـلـهـا إلـى </a:t>
            </a:r>
            <a:r>
              <a:rPr lang="ar-IQ" sz="2400" dirty="0" smtClean="0"/>
              <a:t>المـواقـف الـجديـدة</a:t>
            </a:r>
            <a:r>
              <a:rPr lang="ar-IQ" sz="2400" dirty="0"/>
              <a:t>, كـمـا تـركـز هـذه الـنـظـريـة عـلـى اسـتـخـدام الـتـغـذيـة الـراجـعـة </a:t>
            </a:r>
            <a:r>
              <a:rPr lang="ar-IQ" sz="2400" dirty="0" smtClean="0"/>
              <a:t>الـمرتـبـطـة بمـعـرفـة </a:t>
            </a:r>
            <a:r>
              <a:rPr lang="ar-IQ" sz="2400" dirty="0"/>
              <a:t>نـتـائـج </a:t>
            </a:r>
            <a:r>
              <a:rPr lang="ar-IQ" sz="2400" dirty="0" smtClean="0"/>
              <a:t>المـتـعـلـم </a:t>
            </a:r>
            <a:r>
              <a:rPr lang="ar-IQ" sz="2400" dirty="0" err="1" smtClean="0"/>
              <a:t>الـقـبـلـىه</a:t>
            </a:r>
            <a:r>
              <a:rPr lang="ar-IQ" sz="2400" dirty="0" smtClean="0"/>
              <a:t> خـلال الخـبـرات </a:t>
            </a:r>
            <a:r>
              <a:rPr lang="ar-IQ" sz="2400" dirty="0"/>
              <a:t>الـسـابـقـة بـالبـنـيـة </a:t>
            </a:r>
            <a:r>
              <a:rPr lang="ar-IQ" sz="2400" dirty="0" smtClean="0"/>
              <a:t>الـمعرفـيـة </a:t>
            </a:r>
            <a:r>
              <a:rPr lang="ar-IQ" sz="2400" dirty="0"/>
              <a:t>الـتـي تـوفـر اسـتـعـداداً عـقـلـيـاً للتفاعل مع </a:t>
            </a:r>
            <a:r>
              <a:rPr lang="ar-IQ" sz="2400" dirty="0" smtClean="0"/>
              <a:t>الخبرات الجديدة</a:t>
            </a:r>
            <a:r>
              <a:rPr lang="ar-IQ" sz="2400" dirty="0"/>
              <a:t>, بهدف تعديل أبنيته </a:t>
            </a:r>
            <a:r>
              <a:rPr lang="ar-IQ" sz="2400" dirty="0" smtClean="0"/>
              <a:t>المعرفية </a:t>
            </a:r>
            <a:r>
              <a:rPr lang="ar-IQ" sz="2400" dirty="0"/>
              <a:t>أو توسيعها أو إثرائها. </a:t>
            </a:r>
            <a:endParaRPr lang="en-US" dirty="0"/>
          </a:p>
        </p:txBody>
      </p:sp>
    </p:spTree>
    <p:extLst>
      <p:ext uri="{BB962C8B-B14F-4D97-AF65-F5344CB8AC3E}">
        <p14:creationId xmlns:p14="http://schemas.microsoft.com/office/powerpoint/2010/main" val="3612098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99889" y="188640"/>
            <a:ext cx="8496944" cy="6001643"/>
          </a:xfrm>
          <a:prstGeom prst="rect">
            <a:avLst/>
          </a:prstGeom>
          <a:blipFill>
            <a:blip r:embed="rId2">
              <a:alphaModFix amt="20000"/>
            </a:blip>
            <a:stretch>
              <a:fillRect b="-1000"/>
            </a:stretch>
          </a:blipFill>
        </p:spPr>
        <p:style>
          <a:lnRef idx="1">
            <a:schemeClr val="accent1"/>
          </a:lnRef>
          <a:fillRef idx="2">
            <a:schemeClr val="accent1"/>
          </a:fillRef>
          <a:effectRef idx="1">
            <a:schemeClr val="accent1"/>
          </a:effectRef>
          <a:fontRef idx="minor">
            <a:schemeClr val="dk1"/>
          </a:fontRef>
        </p:style>
        <p:txBody>
          <a:bodyPr wrap="square">
            <a:spAutoFit/>
          </a:bodyPr>
          <a:lstStyle/>
          <a:p>
            <a:pPr marL="342900" indent="-342900">
              <a:buFontTx/>
              <a:buChar char="-"/>
            </a:pPr>
            <a:r>
              <a:rPr lang="ar-IQ" sz="2400" b="1" dirty="0" smtClean="0">
                <a:solidFill>
                  <a:srgbClr val="FF0000"/>
                </a:solidFill>
              </a:rPr>
              <a:t>نلاحظ </a:t>
            </a:r>
            <a:r>
              <a:rPr lang="ar-IQ" sz="2400" b="1" dirty="0">
                <a:solidFill>
                  <a:srgbClr val="FF0000"/>
                </a:solidFill>
              </a:rPr>
              <a:t>أن هذه المدرسة: </a:t>
            </a:r>
            <a:endParaRPr lang="ar-IQ" sz="2400" b="1" dirty="0" smtClean="0">
              <a:solidFill>
                <a:srgbClr val="FF0000"/>
              </a:solidFill>
            </a:endParaRPr>
          </a:p>
          <a:p>
            <a:r>
              <a:rPr lang="ar-IQ" sz="2400" b="1" dirty="0" smtClean="0"/>
              <a:t>1- تركز </a:t>
            </a:r>
            <a:r>
              <a:rPr lang="ar-IQ" sz="2400" b="1" dirty="0"/>
              <a:t>علي محاولة فهم الكيفية التي يتعلم بها المتعلمون ويعالجون بها/المعلومات من </a:t>
            </a:r>
            <a:r>
              <a:rPr lang="ar-IQ" sz="2400" b="1" dirty="0" smtClean="0"/>
              <a:t>خلال </a:t>
            </a:r>
            <a:r>
              <a:rPr lang="ar-IQ" sz="2400" b="1" dirty="0" err="1"/>
              <a:t>نمذجه</a:t>
            </a:r>
            <a:r>
              <a:rPr lang="ar-IQ" sz="2400" b="1" dirty="0"/>
              <a:t> التعليم </a:t>
            </a:r>
            <a:r>
              <a:rPr lang="ar-IQ" sz="2400" b="1" dirty="0" smtClean="0"/>
              <a:t>على </a:t>
            </a:r>
            <a:r>
              <a:rPr lang="ar-IQ" sz="2400" b="1" dirty="0"/>
              <a:t>التعلم </a:t>
            </a:r>
            <a:r>
              <a:rPr lang="ar-IQ" sz="2400" b="1" dirty="0" smtClean="0"/>
              <a:t>على </a:t>
            </a:r>
            <a:r>
              <a:rPr lang="ar-IQ" sz="2400" b="1" dirty="0"/>
              <a:t>أساس نموذج </a:t>
            </a:r>
            <a:r>
              <a:rPr lang="ar-IQ" sz="2400" b="1" dirty="0" smtClean="0"/>
              <a:t>تجهيز المعلومات </a:t>
            </a:r>
            <a:r>
              <a:rPr lang="ar-IQ" sz="2400" b="1" dirty="0"/>
              <a:t>ومعالجتها </a:t>
            </a:r>
            <a:r>
              <a:rPr lang="en-US" sz="2400" b="1" dirty="0"/>
              <a:t>Model Information Processing </a:t>
            </a:r>
            <a:r>
              <a:rPr lang="ar-IQ" sz="2400" b="1" dirty="0"/>
              <a:t>والذي يهدف إلي تقليل </a:t>
            </a:r>
            <a:r>
              <a:rPr lang="ar-IQ" sz="2400" b="1" dirty="0" smtClean="0"/>
              <a:t>العبء الادراكي </a:t>
            </a:r>
            <a:r>
              <a:rPr lang="ar-IQ" sz="2400" b="1" dirty="0"/>
              <a:t>المعرفي علي المتعلمين ومساعدتهم علي ترميم </a:t>
            </a:r>
            <a:r>
              <a:rPr lang="ar-IQ" sz="2400" b="1" dirty="0" smtClean="0"/>
              <a:t> (</a:t>
            </a:r>
            <a:r>
              <a:rPr lang="en-US" sz="2400" b="1" dirty="0" smtClean="0"/>
              <a:t>Encoding </a:t>
            </a:r>
            <a:r>
              <a:rPr lang="ar-IQ" sz="2400" b="1" dirty="0" smtClean="0"/>
              <a:t> ) ما </a:t>
            </a:r>
            <a:r>
              <a:rPr lang="ar-IQ" sz="2400" b="1" dirty="0"/>
              <a:t>تعلموه </a:t>
            </a:r>
            <a:r>
              <a:rPr lang="ar-IQ" sz="2400" b="1" dirty="0" smtClean="0"/>
              <a:t>تحويل </a:t>
            </a:r>
            <a:r>
              <a:rPr lang="ar-IQ" sz="2400" b="1" dirty="0"/>
              <a:t>المعلومات إلي وحدات قابلة للتذكر ومساعدتهم </a:t>
            </a:r>
            <a:r>
              <a:rPr lang="ar-IQ" sz="2400" b="1" dirty="0" smtClean="0"/>
              <a:t>على </a:t>
            </a:r>
            <a:r>
              <a:rPr lang="ar-IQ" sz="2400" b="1" dirty="0"/>
              <a:t>تشكيل بنية معرفية </a:t>
            </a:r>
            <a:r>
              <a:rPr lang="ar-IQ" sz="2400" b="1" dirty="0" smtClean="0"/>
              <a:t>منظمة. </a:t>
            </a:r>
          </a:p>
          <a:p>
            <a:r>
              <a:rPr lang="ar-IQ" sz="2400" b="1" dirty="0" smtClean="0"/>
              <a:t>2-  </a:t>
            </a:r>
            <a:r>
              <a:rPr lang="ar-IQ" sz="2400" b="1" dirty="0"/>
              <a:t>تعطي </a:t>
            </a:r>
            <a:r>
              <a:rPr lang="ar-IQ" sz="2400" b="1" dirty="0" smtClean="0"/>
              <a:t>وزنا </a:t>
            </a:r>
            <a:r>
              <a:rPr lang="ar-IQ" sz="2400" b="1" dirty="0"/>
              <a:t>أكبر لطبيعة وحجم القدرات </a:t>
            </a:r>
            <a:r>
              <a:rPr lang="ar-IQ" sz="2400" b="1" dirty="0" smtClean="0"/>
              <a:t>والعمليات </a:t>
            </a:r>
            <a:r>
              <a:rPr lang="ar-IQ" sz="2400" b="1" dirty="0"/>
              <a:t>الذهنية الداخلية التي يقوم بها المتعلم </a:t>
            </a:r>
            <a:r>
              <a:rPr lang="ar-IQ" sz="2400" b="1" dirty="0" smtClean="0"/>
              <a:t>أثناء </a:t>
            </a:r>
            <a:r>
              <a:rPr lang="ar-IQ" sz="2400" b="1" dirty="0"/>
              <a:t>عملية </a:t>
            </a:r>
            <a:r>
              <a:rPr lang="ar-IQ" sz="2400" b="1" dirty="0" smtClean="0"/>
              <a:t>التعلم</a:t>
            </a:r>
            <a:r>
              <a:rPr lang="ar-IQ" sz="2400" b="1" dirty="0"/>
              <a:t>. </a:t>
            </a:r>
            <a:r>
              <a:rPr lang="ar-IQ" sz="2400" b="1" dirty="0" smtClean="0"/>
              <a:t>( </a:t>
            </a:r>
            <a:r>
              <a:rPr lang="ar-IQ" sz="2400" b="1" dirty="0"/>
              <a:t>وهي المدة </a:t>
            </a:r>
            <a:r>
              <a:rPr lang="ar-IQ" sz="2400" b="1" dirty="0" smtClean="0"/>
              <a:t>ما بين </a:t>
            </a:r>
            <a:r>
              <a:rPr lang="ar-IQ" sz="2400" b="1" dirty="0"/>
              <a:t>ظهور </a:t>
            </a:r>
            <a:r>
              <a:rPr lang="ar-IQ" sz="2400" b="1" dirty="0" smtClean="0"/>
              <a:t>المثير وحدوث الاستجابة ) </a:t>
            </a:r>
            <a:r>
              <a:rPr lang="ar-IQ" sz="2400" b="1" dirty="0"/>
              <a:t>باعتباره </a:t>
            </a:r>
            <a:r>
              <a:rPr lang="ar-IQ" sz="2400" b="1" dirty="0" smtClean="0"/>
              <a:t>فردا نشطا ومنظما للمعلومات ومرمزا  </a:t>
            </a:r>
            <a:r>
              <a:rPr lang="ar-IQ" sz="2400" b="1" dirty="0"/>
              <a:t>لها ومدمجا اليها في بنيته المعرفية بهدف استدعائها وتوظيفها في موافق جديدة . </a:t>
            </a:r>
            <a:r>
              <a:rPr lang="ar-IQ" sz="2400" b="1" dirty="0" smtClean="0"/>
              <a:t>انطلاقا </a:t>
            </a:r>
            <a:r>
              <a:rPr lang="ar-IQ" sz="2400" b="1" dirty="0"/>
              <a:t>من القاعدة إياها في بنيته المعرفية بهدف استدعائها وتوظيفها في موافق المعرفية التي </a:t>
            </a:r>
            <a:r>
              <a:rPr lang="ar-IQ" sz="2400" b="1" dirty="0" smtClean="0"/>
              <a:t>ترى </a:t>
            </a:r>
            <a:r>
              <a:rPr lang="ar-IQ" sz="2400" b="1" dirty="0"/>
              <a:t>إن " فهم وتحديد القدرات العقلية للمتعلم سوف يمكن المصمم من تكليفهم بمهمات مناسبة لهذه القدرات. </a:t>
            </a:r>
            <a:r>
              <a:rPr lang="ar-IQ" sz="2400" b="1" dirty="0" smtClean="0"/>
              <a:t>3- تركز على </a:t>
            </a:r>
            <a:r>
              <a:rPr lang="ar-IQ" sz="2400" b="1" dirty="0"/>
              <a:t>استخدام </a:t>
            </a:r>
            <a:r>
              <a:rPr lang="ar-IQ" sz="2400" b="1" dirty="0" smtClean="0"/>
              <a:t>التغذية </a:t>
            </a:r>
            <a:r>
              <a:rPr lang="ar-IQ" sz="2400" b="1" dirty="0"/>
              <a:t>المرتدة المرتبطة بمعرفة نتائج المتعلم </a:t>
            </a:r>
            <a:r>
              <a:rPr lang="ar-IQ" sz="2400" b="1" dirty="0" smtClean="0"/>
              <a:t>لإدائه </a:t>
            </a:r>
            <a:r>
              <a:rPr lang="ar-IQ" sz="2400" b="1" dirty="0"/>
              <a:t>وتنظيماته التي تجري </a:t>
            </a:r>
            <a:r>
              <a:rPr lang="ar-IQ" sz="2400" b="1" dirty="0" smtClean="0"/>
              <a:t>على </a:t>
            </a:r>
            <a:r>
              <a:rPr lang="ar-IQ" sz="2400" b="1" dirty="0"/>
              <a:t>أبنيته المعرفية من أجل دعم الروابط الذهنية وبناء نظم </a:t>
            </a:r>
            <a:r>
              <a:rPr lang="ar-IQ" sz="2400" b="1" dirty="0" smtClean="0"/>
              <a:t>التحويلات </a:t>
            </a:r>
            <a:r>
              <a:rPr lang="en-US" sz="2400" b="1" dirty="0"/>
              <a:t>Transformations </a:t>
            </a:r>
            <a:r>
              <a:rPr lang="en-US" sz="2400" b="1" dirty="0" smtClean="0"/>
              <a:t>.</a:t>
            </a:r>
            <a:endParaRPr lang="ar-IQ" sz="2400" b="1" dirty="0" smtClean="0"/>
          </a:p>
          <a:p>
            <a:r>
              <a:rPr lang="en-US" sz="2400" b="1" dirty="0" smtClean="0"/>
              <a:t> </a:t>
            </a:r>
            <a:r>
              <a:rPr lang="ar-IQ" sz="2400" b="1" dirty="0" smtClean="0"/>
              <a:t>4- </a:t>
            </a:r>
            <a:r>
              <a:rPr lang="en-US" sz="2400" b="1" dirty="0" smtClean="0"/>
              <a:t> </a:t>
            </a:r>
            <a:r>
              <a:rPr lang="ar-IQ" sz="2400" b="1" dirty="0"/>
              <a:t>تعطي أهمية كبرى للخبرات السابقة للمتعلم</a:t>
            </a:r>
            <a:endParaRPr lang="en-US" sz="2400" b="1" dirty="0"/>
          </a:p>
        </p:txBody>
      </p:sp>
    </p:spTree>
    <p:extLst>
      <p:ext uri="{BB962C8B-B14F-4D97-AF65-F5344CB8AC3E}">
        <p14:creationId xmlns:p14="http://schemas.microsoft.com/office/powerpoint/2010/main" val="22728640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448" y="692696"/>
            <a:ext cx="8712968" cy="6001643"/>
          </a:xfrm>
          <a:prstGeom prst="rect">
            <a:avLst/>
          </a:prstGeom>
          <a:blipFill>
            <a:blip r:embed="rId2">
              <a:alphaModFix amt="20000"/>
            </a:blip>
            <a:stretch>
              <a:fillRect b="-1000"/>
            </a:stretch>
          </a:blipFill>
        </p:spPr>
        <p:style>
          <a:lnRef idx="1">
            <a:schemeClr val="dk1"/>
          </a:lnRef>
          <a:fillRef idx="2">
            <a:schemeClr val="dk1"/>
          </a:fillRef>
          <a:effectRef idx="1">
            <a:schemeClr val="dk1"/>
          </a:effectRef>
          <a:fontRef idx="minor">
            <a:schemeClr val="dk1"/>
          </a:fontRef>
        </p:style>
        <p:txBody>
          <a:bodyPr wrap="square">
            <a:spAutoFit/>
          </a:bodyPr>
          <a:lstStyle/>
          <a:p>
            <a:r>
              <a:rPr lang="ar-IQ" sz="2400" dirty="0" smtClean="0"/>
              <a:t>5- لكي يحدث </a:t>
            </a:r>
            <a:r>
              <a:rPr lang="ar-IQ" sz="2400" dirty="0"/>
              <a:t>التعليم ذو المعني </a:t>
            </a:r>
            <a:r>
              <a:rPr lang="en-US" sz="2400" dirty="0"/>
              <a:t>Learning Meaningful </a:t>
            </a:r>
            <a:r>
              <a:rPr lang="ar-IQ" sz="2400" dirty="0" smtClean="0"/>
              <a:t> لا </a:t>
            </a:r>
            <a:r>
              <a:rPr lang="ar-IQ" sz="2400" dirty="0"/>
              <a:t>بد من إعادة تنظيم البنية المعرفية للمتعلم ويتم ذلك من </a:t>
            </a:r>
            <a:r>
              <a:rPr lang="ar-IQ" sz="2400" dirty="0" smtClean="0"/>
              <a:t>خلال </a:t>
            </a:r>
            <a:r>
              <a:rPr lang="ar-IQ" sz="2400" dirty="0"/>
              <a:t>التكامل والدمج بين المعرفة القديمة والجديدة فينتج معرفة معدلة . </a:t>
            </a:r>
            <a:endParaRPr lang="ar-IQ" sz="2400" dirty="0" smtClean="0"/>
          </a:p>
          <a:p>
            <a:r>
              <a:rPr lang="ar-IQ" sz="2400" dirty="0" smtClean="0"/>
              <a:t>6- تعتمد </a:t>
            </a:r>
            <a:r>
              <a:rPr lang="ar-IQ" sz="2400" dirty="0"/>
              <a:t>على تقديم المادة التعليمية بشكل متتابع ومتسلسل ومنظومي </a:t>
            </a:r>
            <a:r>
              <a:rPr lang="en-US" sz="2400" dirty="0"/>
              <a:t>Systematic </a:t>
            </a:r>
            <a:r>
              <a:rPr lang="ar-IQ" sz="2400" dirty="0"/>
              <a:t>ومنظم </a:t>
            </a:r>
            <a:r>
              <a:rPr lang="en-US" sz="2400" dirty="0"/>
              <a:t>Organized </a:t>
            </a:r>
            <a:r>
              <a:rPr lang="ar-IQ" sz="2400" dirty="0"/>
              <a:t>وتعتبر عملية تنظيم خبرات الموقف التعليمي وتقسيم الخبرات التعليمية إلى أقسام </a:t>
            </a:r>
            <a:r>
              <a:rPr lang="ar-IQ" sz="2400" dirty="0" smtClean="0"/>
              <a:t>صغيرة وفقا لا هداف </a:t>
            </a:r>
            <a:r>
              <a:rPr lang="ar-IQ" sz="2400" dirty="0"/>
              <a:t>تعليمية محددة </a:t>
            </a:r>
            <a:r>
              <a:rPr lang="ar-IQ" sz="2400" dirty="0" smtClean="0"/>
              <a:t>يشكل الاساس لأحداث </a:t>
            </a:r>
            <a:r>
              <a:rPr lang="ar-IQ" sz="2400" dirty="0"/>
              <a:t>التعلم الفعال ذو المعنى. </a:t>
            </a:r>
            <a:endParaRPr lang="ar-IQ" sz="2400" dirty="0" smtClean="0"/>
          </a:p>
          <a:p>
            <a:r>
              <a:rPr lang="ar-IQ" sz="2400" dirty="0" smtClean="0"/>
              <a:t>7- الاهتمام  بسرعة </a:t>
            </a:r>
            <a:r>
              <a:rPr lang="ar-IQ" sz="2400" dirty="0"/>
              <a:t>التعليم </a:t>
            </a:r>
            <a:r>
              <a:rPr lang="ar-IQ" sz="2400" dirty="0" smtClean="0"/>
              <a:t>والتعزيز ومعرفة </a:t>
            </a:r>
            <a:r>
              <a:rPr lang="ar-IQ" sz="2400" dirty="0"/>
              <a:t>نتائج التعلم وتصحيح </a:t>
            </a:r>
            <a:r>
              <a:rPr lang="ar-IQ" sz="2400" dirty="0" smtClean="0"/>
              <a:t>أخطاء </a:t>
            </a:r>
            <a:r>
              <a:rPr lang="ar-IQ" sz="2400" dirty="0"/>
              <a:t>التعلم </a:t>
            </a:r>
            <a:r>
              <a:rPr lang="ar-IQ" sz="2400" dirty="0" smtClean="0"/>
              <a:t>اولا   </a:t>
            </a:r>
            <a:r>
              <a:rPr lang="ar-IQ" sz="2400" dirty="0"/>
              <a:t>بأول. </a:t>
            </a:r>
            <a:endParaRPr lang="ar-IQ" sz="2400" dirty="0" smtClean="0"/>
          </a:p>
          <a:p>
            <a:r>
              <a:rPr lang="ar-IQ" sz="2400" dirty="0" smtClean="0"/>
              <a:t>8- التعلم بالاكتشاف </a:t>
            </a:r>
            <a:r>
              <a:rPr lang="ar-IQ" sz="2400" dirty="0"/>
              <a:t>وخرائط المفاهيم من </a:t>
            </a:r>
            <a:r>
              <a:rPr lang="ar-IQ" sz="2400" dirty="0" smtClean="0"/>
              <a:t>ابرز الاساليب التعليمية </a:t>
            </a:r>
            <a:r>
              <a:rPr lang="ar-IQ" sz="2400" dirty="0"/>
              <a:t>المنتمية لهذه المدرسة. </a:t>
            </a:r>
            <a:r>
              <a:rPr lang="ar-IQ" sz="2400" dirty="0" smtClean="0"/>
              <a:t>9- يعمل </a:t>
            </a:r>
            <a:r>
              <a:rPr lang="ar-IQ" sz="2400" dirty="0"/>
              <a:t>المعلم كموجه ومرشد ومنسق واحد لمصادر </a:t>
            </a:r>
            <a:r>
              <a:rPr lang="ar-IQ" sz="2400" dirty="0" smtClean="0"/>
              <a:t>التعلم.</a:t>
            </a:r>
          </a:p>
          <a:p>
            <a:endParaRPr lang="ar-IQ" sz="2400" dirty="0"/>
          </a:p>
          <a:p>
            <a:endParaRPr lang="ar-IQ" sz="2400" dirty="0" smtClean="0"/>
          </a:p>
          <a:p>
            <a:endParaRPr lang="ar-IQ" sz="2400" dirty="0"/>
          </a:p>
          <a:p>
            <a:endParaRPr lang="ar-IQ" sz="2400" dirty="0" smtClean="0"/>
          </a:p>
          <a:p>
            <a:endParaRPr lang="en-US" sz="2400" dirty="0"/>
          </a:p>
        </p:txBody>
      </p:sp>
    </p:spTree>
    <p:extLst>
      <p:ext uri="{BB962C8B-B14F-4D97-AF65-F5344CB8AC3E}">
        <p14:creationId xmlns:p14="http://schemas.microsoft.com/office/powerpoint/2010/main" val="13253821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8100" y="260648"/>
            <a:ext cx="8964488" cy="6551364"/>
          </a:xfrm>
          <a:blipFill>
            <a:blip r:embed="rId2">
              <a:alphaModFix amt="20000"/>
            </a:blip>
            <a:stretch>
              <a:fillRect b="-1000"/>
            </a:stretch>
          </a:blipFill>
        </p:spPr>
        <p:style>
          <a:lnRef idx="1">
            <a:schemeClr val="accent5"/>
          </a:lnRef>
          <a:fillRef idx="2">
            <a:schemeClr val="accent5"/>
          </a:fillRef>
          <a:effectRef idx="1">
            <a:schemeClr val="accent5"/>
          </a:effectRef>
          <a:fontRef idx="minor">
            <a:schemeClr val="dk1"/>
          </a:fontRef>
        </p:style>
        <p:txBody>
          <a:bodyPr>
            <a:normAutofit fontScale="90000"/>
          </a:bodyPr>
          <a:lstStyle/>
          <a:p>
            <a:pPr algn="r"/>
            <a:r>
              <a:rPr lang="ar-IQ" dirty="0" smtClean="0"/>
              <a:t> </a:t>
            </a:r>
            <a:r>
              <a:rPr lang="ar-IQ" dirty="0"/>
              <a:t/>
            </a:r>
            <a:br>
              <a:rPr lang="ar-IQ" dirty="0"/>
            </a:br>
            <a:r>
              <a:rPr lang="ar-IQ" sz="2700" dirty="0"/>
              <a:t/>
            </a:r>
            <a:br>
              <a:rPr lang="ar-IQ" sz="2700" dirty="0"/>
            </a:br>
            <a:r>
              <a:rPr lang="ar-IQ" sz="2700" dirty="0" smtClean="0"/>
              <a:t/>
            </a:r>
            <a:br>
              <a:rPr lang="ar-IQ" sz="2700" dirty="0" smtClean="0"/>
            </a:br>
            <a:r>
              <a:rPr lang="ar-IQ" sz="2700" dirty="0" smtClean="0"/>
              <a:t>10-  يشجع </a:t>
            </a:r>
            <a:r>
              <a:rPr lang="ar-IQ" sz="2700" dirty="0"/>
              <a:t>المعلم </a:t>
            </a:r>
            <a:r>
              <a:rPr lang="ar-IQ" sz="2700" dirty="0" smtClean="0"/>
              <a:t>طلابه </a:t>
            </a:r>
            <a:r>
              <a:rPr lang="ar-IQ" sz="2700" dirty="0"/>
              <a:t>على التعلم التعاوني. </a:t>
            </a:r>
            <a:r>
              <a:rPr lang="ar-IQ" sz="2700" dirty="0" smtClean="0"/>
              <a:t> </a:t>
            </a:r>
            <a:r>
              <a:rPr lang="ar-IQ" sz="2700" dirty="0"/>
              <a:t/>
            </a:r>
            <a:br>
              <a:rPr lang="ar-IQ" sz="2700" dirty="0"/>
            </a:br>
            <a:r>
              <a:rPr lang="ar-IQ" sz="2700" dirty="0" smtClean="0"/>
              <a:t>11- يشجع </a:t>
            </a:r>
            <a:r>
              <a:rPr lang="ar-IQ" sz="2700" dirty="0"/>
              <a:t>المعلم </a:t>
            </a:r>
            <a:r>
              <a:rPr lang="ar-IQ" sz="2700" dirty="0" smtClean="0"/>
              <a:t>طلابه </a:t>
            </a:r>
            <a:r>
              <a:rPr lang="ar-IQ" sz="2700" dirty="0"/>
              <a:t>على المشاركة </a:t>
            </a:r>
            <a:r>
              <a:rPr lang="ar-IQ" sz="2700" dirty="0" smtClean="0"/>
              <a:t>الايجابية وتحفيزه لربط </a:t>
            </a:r>
            <a:r>
              <a:rPr lang="ar-IQ" sz="2700" dirty="0"/>
              <a:t>المعارف السابقة مع المعرفة الجديدة . </a:t>
            </a:r>
            <a:r>
              <a:rPr lang="ar-IQ" sz="2700" dirty="0" smtClean="0"/>
              <a:t>ولذلك </a:t>
            </a:r>
            <a:r>
              <a:rPr lang="ar-IQ" sz="2700" dirty="0"/>
              <a:t>فيمكن القول أن هذه المدرسة ونماذجها قد ساهمت بشكل كبير في كيفية بناء وتصميم برامج ومصادر التعلم وفق خصائص المتعلمين وخاصة ما يتعلق منها بكيفية </a:t>
            </a:r>
            <a:r>
              <a:rPr lang="ar-IQ" sz="2700" dirty="0" smtClean="0"/>
              <a:t>تخمين</a:t>
            </a:r>
            <a:br>
              <a:rPr lang="ar-IQ" sz="2700" dirty="0" smtClean="0"/>
            </a:br>
            <a:r>
              <a:rPr lang="ar-IQ" sz="2700" dirty="0" smtClean="0"/>
              <a:t> المعلومات </a:t>
            </a:r>
            <a:r>
              <a:rPr lang="ar-IQ" sz="2700" dirty="0"/>
              <a:t>واستدعائها من الدماغ البشرية </a:t>
            </a:r>
            <a:r>
              <a:rPr lang="ar-IQ" sz="2700" dirty="0" smtClean="0"/>
              <a:t/>
            </a:r>
            <a:br>
              <a:rPr lang="ar-IQ" sz="2700" dirty="0" smtClean="0"/>
            </a:br>
            <a:r>
              <a:rPr lang="ar-IQ" sz="2700" dirty="0"/>
              <a:t/>
            </a:r>
            <a:br>
              <a:rPr lang="ar-IQ" sz="2700" dirty="0"/>
            </a:br>
            <a:r>
              <a:rPr lang="ar-IQ" sz="2700" dirty="0" smtClean="0"/>
              <a:t/>
            </a:r>
            <a:br>
              <a:rPr lang="ar-IQ" sz="2700" dirty="0" smtClean="0"/>
            </a:br>
            <a:r>
              <a:rPr lang="ar-IQ" sz="2700" dirty="0"/>
              <a:t/>
            </a:r>
            <a:br>
              <a:rPr lang="ar-IQ" sz="2700" dirty="0"/>
            </a:br>
            <a:r>
              <a:rPr lang="ar-IQ" sz="2700" dirty="0" smtClean="0"/>
              <a:t/>
            </a:r>
            <a:br>
              <a:rPr lang="ar-IQ" sz="2700" dirty="0" smtClean="0"/>
            </a:br>
            <a:r>
              <a:rPr lang="ar-IQ" sz="2700" dirty="0"/>
              <a:t/>
            </a:r>
            <a:br>
              <a:rPr lang="ar-IQ" sz="2700" dirty="0"/>
            </a:br>
            <a:r>
              <a:rPr lang="ar-IQ" sz="2700" dirty="0" smtClean="0"/>
              <a:t/>
            </a:r>
            <a:br>
              <a:rPr lang="ar-IQ" sz="2700" dirty="0" smtClean="0"/>
            </a:br>
            <a:r>
              <a:rPr lang="ar-IQ" sz="2700" dirty="0"/>
              <a:t/>
            </a:r>
            <a:br>
              <a:rPr lang="ar-IQ" sz="2700" dirty="0"/>
            </a:br>
            <a:r>
              <a:rPr lang="ar-IQ" sz="2700" dirty="0" smtClean="0"/>
              <a:t/>
            </a:r>
            <a:br>
              <a:rPr lang="ar-IQ" sz="2700" dirty="0" smtClean="0"/>
            </a:br>
            <a:r>
              <a:rPr lang="ar-IQ" sz="2700" dirty="0"/>
              <a:t/>
            </a:r>
            <a:br>
              <a:rPr lang="ar-IQ" sz="2700" dirty="0"/>
            </a:br>
            <a:r>
              <a:rPr lang="ar-IQ" sz="2700" dirty="0" smtClean="0"/>
              <a:t/>
            </a:r>
            <a:br>
              <a:rPr lang="ar-IQ" sz="2700" dirty="0" smtClean="0"/>
            </a:br>
            <a:r>
              <a:rPr lang="ar-IQ" sz="2700" dirty="0"/>
              <a:t/>
            </a:r>
            <a:br>
              <a:rPr lang="ar-IQ" sz="2700" dirty="0"/>
            </a:br>
            <a:r>
              <a:rPr lang="ar-IQ" sz="2700" dirty="0" smtClean="0"/>
              <a:t/>
            </a:r>
            <a:br>
              <a:rPr lang="ar-IQ" sz="2700" dirty="0" smtClean="0"/>
            </a:br>
            <a:r>
              <a:rPr lang="ar-IQ" sz="2700" dirty="0"/>
              <a:t/>
            </a:r>
            <a:br>
              <a:rPr lang="ar-IQ" sz="2700" dirty="0"/>
            </a:br>
            <a:r>
              <a:rPr lang="ar-IQ" sz="2700" dirty="0" smtClean="0"/>
              <a:t/>
            </a:r>
            <a:br>
              <a:rPr lang="ar-IQ" sz="2700" dirty="0" smtClean="0"/>
            </a:br>
            <a:r>
              <a:rPr lang="ar-IQ" sz="2700" dirty="0"/>
              <a:t/>
            </a:r>
            <a:br>
              <a:rPr lang="ar-IQ" sz="2700" dirty="0"/>
            </a:br>
            <a:r>
              <a:rPr lang="ar-IQ" sz="2700" dirty="0" smtClean="0"/>
              <a:t>.</a:t>
            </a:r>
            <a:endParaRPr lang="en-US" sz="2700" dirty="0"/>
          </a:p>
        </p:txBody>
      </p:sp>
      <p:sp>
        <p:nvSpPr>
          <p:cNvPr id="3" name="مستطيل 2"/>
          <p:cNvSpPr/>
          <p:nvPr/>
        </p:nvSpPr>
        <p:spPr>
          <a:xfrm>
            <a:off x="7596336" y="2446410"/>
            <a:ext cx="1224136" cy="1540499"/>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ar-IQ" dirty="0" smtClean="0"/>
          </a:p>
          <a:p>
            <a:pPr algn="ctr"/>
            <a:r>
              <a:rPr lang="ar-IQ" dirty="0" smtClean="0"/>
              <a:t>مصادر </a:t>
            </a:r>
            <a:r>
              <a:rPr lang="ar-IQ" dirty="0"/>
              <a:t>تعليم </a:t>
            </a:r>
            <a:r>
              <a:rPr lang="ar-IQ" dirty="0" smtClean="0"/>
              <a:t>(مثيرات) </a:t>
            </a:r>
            <a:r>
              <a:rPr lang="ar-IQ" sz="1200" dirty="0" smtClean="0">
                <a:solidFill>
                  <a:srgbClr val="FF0000"/>
                </a:solidFill>
              </a:rPr>
              <a:t>يعرضها المعلم او يتعامل معها المتعلم نفسه</a:t>
            </a:r>
          </a:p>
          <a:p>
            <a:pPr algn="ctr"/>
            <a:endParaRPr lang="en-US" dirty="0"/>
          </a:p>
        </p:txBody>
      </p:sp>
      <p:sp>
        <p:nvSpPr>
          <p:cNvPr id="4" name="سهم إلى اليسار 3"/>
          <p:cNvSpPr/>
          <p:nvPr/>
        </p:nvSpPr>
        <p:spPr>
          <a:xfrm>
            <a:off x="6471246" y="2549090"/>
            <a:ext cx="1058366" cy="562161"/>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IQ" sz="1400" dirty="0" smtClean="0">
                <a:solidFill>
                  <a:schemeClr val="tx1"/>
                </a:solidFill>
              </a:rPr>
              <a:t>يتفاعل معها </a:t>
            </a:r>
            <a:endParaRPr lang="en-US" sz="1400" dirty="0">
              <a:solidFill>
                <a:schemeClr val="tx1"/>
              </a:solidFill>
            </a:endParaRPr>
          </a:p>
        </p:txBody>
      </p:sp>
      <p:sp>
        <p:nvSpPr>
          <p:cNvPr id="5" name="مستطيل 4"/>
          <p:cNvSpPr/>
          <p:nvPr/>
        </p:nvSpPr>
        <p:spPr>
          <a:xfrm>
            <a:off x="5535141" y="2446410"/>
            <a:ext cx="936104" cy="69886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dirty="0"/>
              <a:t>المتعلم</a:t>
            </a:r>
            <a:endParaRPr lang="en-US" dirty="0"/>
          </a:p>
        </p:txBody>
      </p:sp>
      <p:sp>
        <p:nvSpPr>
          <p:cNvPr id="6" name="سهم إلى اليسار 5"/>
          <p:cNvSpPr/>
          <p:nvPr/>
        </p:nvSpPr>
        <p:spPr>
          <a:xfrm>
            <a:off x="4046984" y="2608581"/>
            <a:ext cx="1467196" cy="544008"/>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IQ" sz="800" b="1" dirty="0" smtClean="0">
                <a:solidFill>
                  <a:schemeClr val="tx1"/>
                </a:solidFill>
              </a:rPr>
              <a:t>يخزن ويعالج  المعلومات في ذاكرته </a:t>
            </a:r>
            <a:endParaRPr lang="en-US" sz="800" b="1" dirty="0">
              <a:solidFill>
                <a:schemeClr val="tx1"/>
              </a:solidFill>
            </a:endParaRPr>
          </a:p>
        </p:txBody>
      </p:sp>
      <p:sp>
        <p:nvSpPr>
          <p:cNvPr id="7" name="مستطيل 6"/>
          <p:cNvSpPr/>
          <p:nvPr/>
        </p:nvSpPr>
        <p:spPr>
          <a:xfrm>
            <a:off x="2672308" y="2461052"/>
            <a:ext cx="1296144" cy="73823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IQ" dirty="0" smtClean="0"/>
              <a:t>تشكيل بنية معرفية منظمة </a:t>
            </a:r>
            <a:endParaRPr lang="en-US" dirty="0"/>
          </a:p>
        </p:txBody>
      </p:sp>
      <p:sp>
        <p:nvSpPr>
          <p:cNvPr id="8" name="سهم إلى اليسار 7"/>
          <p:cNvSpPr/>
          <p:nvPr/>
        </p:nvSpPr>
        <p:spPr>
          <a:xfrm>
            <a:off x="1619672" y="2608581"/>
            <a:ext cx="990128" cy="576064"/>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IQ" sz="1200" b="1" dirty="0" smtClean="0"/>
              <a:t>الناتج</a:t>
            </a:r>
            <a:endParaRPr lang="en-US" sz="1200" b="1" dirty="0"/>
          </a:p>
        </p:txBody>
      </p:sp>
      <p:sp>
        <p:nvSpPr>
          <p:cNvPr id="9" name="مستطيل 8"/>
          <p:cNvSpPr/>
          <p:nvPr/>
        </p:nvSpPr>
        <p:spPr>
          <a:xfrm>
            <a:off x="251520" y="2367851"/>
            <a:ext cx="1368152" cy="893147"/>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IQ" dirty="0" smtClean="0"/>
              <a:t>تعلم فعال ذو معنى </a:t>
            </a:r>
            <a:endParaRPr lang="en-US" dirty="0"/>
          </a:p>
        </p:txBody>
      </p:sp>
      <p:sp>
        <p:nvSpPr>
          <p:cNvPr id="10" name="سهم للأسفل 9"/>
          <p:cNvSpPr/>
          <p:nvPr/>
        </p:nvSpPr>
        <p:spPr>
          <a:xfrm>
            <a:off x="5687677" y="3138637"/>
            <a:ext cx="315516" cy="4603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مستطيل 10"/>
          <p:cNvSpPr/>
          <p:nvPr/>
        </p:nvSpPr>
        <p:spPr>
          <a:xfrm>
            <a:off x="5158097" y="3599094"/>
            <a:ext cx="1374676" cy="745525"/>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sz="1050" b="1" dirty="0" smtClean="0"/>
              <a:t>تحدث عمليات عقلية داخلية باستقبال المعلومات ومعالجتها واستدعائها في دماغ المتعلم </a:t>
            </a:r>
            <a:endParaRPr lang="en-US" sz="1050" b="1" dirty="0"/>
          </a:p>
        </p:txBody>
      </p:sp>
      <p:sp>
        <p:nvSpPr>
          <p:cNvPr id="12" name="سهم للأسفل 11"/>
          <p:cNvSpPr/>
          <p:nvPr/>
        </p:nvSpPr>
        <p:spPr>
          <a:xfrm>
            <a:off x="755576" y="3260998"/>
            <a:ext cx="288032" cy="5280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مستطيل 12"/>
          <p:cNvSpPr/>
          <p:nvPr/>
        </p:nvSpPr>
        <p:spPr>
          <a:xfrm>
            <a:off x="179512" y="3789039"/>
            <a:ext cx="1656184" cy="648073"/>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IQ" dirty="0" smtClean="0"/>
              <a:t>يبقى فترة غير قصيرة في الذاكرة </a:t>
            </a:r>
            <a:endParaRPr lang="en-US" dirty="0"/>
          </a:p>
        </p:txBody>
      </p:sp>
    </p:spTree>
    <p:extLst>
      <p:ext uri="{BB962C8B-B14F-4D97-AF65-F5344CB8AC3E}">
        <p14:creationId xmlns:p14="http://schemas.microsoft.com/office/powerpoint/2010/main" val="10162344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88640"/>
            <a:ext cx="8856984" cy="6771084"/>
          </a:xfrm>
          <a:prstGeom prst="rect">
            <a:avLst/>
          </a:prstGeom>
          <a:blipFill>
            <a:blip r:embed="rId2">
              <a:alphaModFix amt="20000"/>
            </a:blip>
            <a:stretch>
              <a:fillRect b="-1000"/>
            </a:stretch>
          </a:blipFill>
        </p:spPr>
        <p:style>
          <a:lnRef idx="1">
            <a:schemeClr val="accent2"/>
          </a:lnRef>
          <a:fillRef idx="2">
            <a:schemeClr val="accent2"/>
          </a:fillRef>
          <a:effectRef idx="1">
            <a:schemeClr val="accent2"/>
          </a:effectRef>
          <a:fontRef idx="minor">
            <a:schemeClr val="dk1"/>
          </a:fontRef>
        </p:style>
        <p:txBody>
          <a:bodyPr wrap="square">
            <a:spAutoFit/>
          </a:bodyPr>
          <a:lstStyle/>
          <a:p>
            <a:r>
              <a:rPr lang="ar-IQ" sz="3200" b="1" dirty="0" smtClean="0">
                <a:solidFill>
                  <a:srgbClr val="FF0000"/>
                </a:solidFill>
              </a:rPr>
              <a:t>تطبيقات النظرية المعرفية في تصميم التدريس :</a:t>
            </a:r>
          </a:p>
          <a:p>
            <a:r>
              <a:rPr lang="ar-IQ" b="1" dirty="0" smtClean="0"/>
              <a:t> </a:t>
            </a:r>
            <a:r>
              <a:rPr lang="ar-IQ" sz="2400" b="1" dirty="0" smtClean="0"/>
              <a:t>1- طرح </a:t>
            </a:r>
            <a:r>
              <a:rPr lang="ar-IQ" sz="2400" b="1" dirty="0"/>
              <a:t>الموضوعات الدراسية بشكل كلي </a:t>
            </a:r>
            <a:r>
              <a:rPr lang="ar-IQ" sz="2400" b="1" dirty="0" smtClean="0"/>
              <a:t>بدالًا </a:t>
            </a:r>
            <a:r>
              <a:rPr lang="ar-IQ" sz="2400" b="1" dirty="0"/>
              <a:t>من تجزئتها </a:t>
            </a:r>
            <a:endParaRPr lang="ar-IQ" sz="2400" b="1" dirty="0" smtClean="0"/>
          </a:p>
          <a:p>
            <a:r>
              <a:rPr lang="ar-IQ" sz="2400" b="1" dirty="0" smtClean="0"/>
              <a:t>2-  </a:t>
            </a:r>
            <a:r>
              <a:rPr lang="ar-IQ" sz="2400" b="1" dirty="0"/>
              <a:t>تقديم المعلومات واستخدامها بشكل وظيفي يرتبط بالحياة الواقعية. </a:t>
            </a:r>
            <a:endParaRPr lang="ar-IQ" sz="2400" b="1" dirty="0" smtClean="0"/>
          </a:p>
          <a:p>
            <a:r>
              <a:rPr lang="ar-IQ" sz="2400" b="1" dirty="0" smtClean="0"/>
              <a:t>3-  </a:t>
            </a:r>
            <a:r>
              <a:rPr lang="ar-IQ" sz="2400" b="1" dirty="0"/>
              <a:t>وضع المواد الدراسية بما يتفق مع طبيعة العمليات العقلية لطالب المراحل التعليمية, بحيث يجب مراعاة مراحل نمو الطالب عند طرح </a:t>
            </a:r>
            <a:r>
              <a:rPr lang="ar-IQ" sz="2400" b="1" dirty="0" smtClean="0"/>
              <a:t>الاسئلة </a:t>
            </a:r>
            <a:r>
              <a:rPr lang="ar-IQ" sz="2400" b="1" dirty="0"/>
              <a:t>أو تكليف الطلبة بالواجبات</a:t>
            </a:r>
            <a:r>
              <a:rPr lang="ar-IQ" sz="2400" b="1" dirty="0" smtClean="0"/>
              <a:t>.</a:t>
            </a:r>
          </a:p>
          <a:p>
            <a:r>
              <a:rPr lang="ar-IQ" sz="2400" b="1" dirty="0" smtClean="0"/>
              <a:t> 4- يجب </a:t>
            </a:r>
            <a:r>
              <a:rPr lang="ar-IQ" sz="2400" b="1" dirty="0"/>
              <a:t>على المصمم أن ينقل الطالب من التمثيل الحسي الحركي إلى التمثيل الصوري ومن ثم التمثيل المجرد</a:t>
            </a:r>
            <a:r>
              <a:rPr lang="ar-IQ" sz="2400" b="1" dirty="0" smtClean="0"/>
              <a:t>.</a:t>
            </a:r>
          </a:p>
          <a:p>
            <a:r>
              <a:rPr lang="ar-IQ" sz="2400" b="1" dirty="0" smtClean="0"/>
              <a:t> 5- أن </a:t>
            </a:r>
            <a:r>
              <a:rPr lang="ar-IQ" sz="2400" b="1" dirty="0"/>
              <a:t>يتأكد المعلم أن المعلومات السابقة المتعلقة بالموضوع موجودة في البناء المعرفي لدى المتعلم</a:t>
            </a:r>
            <a:r>
              <a:rPr lang="ar-IQ" sz="2400" b="1" dirty="0" smtClean="0"/>
              <a:t>.</a:t>
            </a:r>
          </a:p>
          <a:p>
            <a:r>
              <a:rPr lang="ar-IQ" sz="2400" b="1" dirty="0" smtClean="0"/>
              <a:t>6-  </a:t>
            </a:r>
            <a:r>
              <a:rPr lang="ar-IQ" sz="2400" b="1" dirty="0"/>
              <a:t>استخدام طرق إبداعية في نقل المعلومة, مثل </a:t>
            </a:r>
            <a:r>
              <a:rPr lang="ar-IQ" sz="2400" b="1" dirty="0" smtClean="0"/>
              <a:t>الالوان </a:t>
            </a:r>
            <a:r>
              <a:rPr lang="ar-IQ" sz="2400" b="1" dirty="0"/>
              <a:t>البراقة </a:t>
            </a:r>
            <a:r>
              <a:rPr lang="ar-IQ" sz="2400" b="1" dirty="0" smtClean="0"/>
              <a:t>والاصوات.</a:t>
            </a:r>
          </a:p>
          <a:p>
            <a:r>
              <a:rPr lang="ar-IQ" sz="2400" b="1" dirty="0" smtClean="0"/>
              <a:t> 7-  </a:t>
            </a:r>
            <a:r>
              <a:rPr lang="ar-IQ" sz="2400" b="1" dirty="0"/>
              <a:t>التغيير المستمر في خطوات سير الدرس وعدم </a:t>
            </a:r>
            <a:r>
              <a:rPr lang="ar-IQ" sz="2400" b="1" dirty="0" smtClean="0"/>
              <a:t>الاقتصار </a:t>
            </a:r>
            <a:r>
              <a:rPr lang="ar-IQ" sz="2400" b="1" dirty="0"/>
              <a:t>على نمط واحد</a:t>
            </a:r>
            <a:r>
              <a:rPr lang="ar-IQ" sz="2400" b="1" dirty="0" smtClean="0"/>
              <a:t>. </a:t>
            </a:r>
          </a:p>
          <a:p>
            <a:r>
              <a:rPr lang="ar-IQ" sz="2400" b="1" dirty="0" smtClean="0"/>
              <a:t> 8-  </a:t>
            </a:r>
            <a:r>
              <a:rPr lang="ar-IQ" sz="2400" b="1" dirty="0"/>
              <a:t>تشجيع الطلبة على مراجعة المواد التي تعلموها</a:t>
            </a:r>
            <a:r>
              <a:rPr lang="ar-IQ" sz="2400" b="1" dirty="0" smtClean="0"/>
              <a:t>.</a:t>
            </a:r>
          </a:p>
          <a:p>
            <a:r>
              <a:rPr lang="ar-IQ" sz="2400" b="1" dirty="0" smtClean="0"/>
              <a:t> 9-  </a:t>
            </a:r>
            <a:r>
              <a:rPr lang="ar-IQ" sz="2400" b="1" dirty="0"/>
              <a:t>ربط المعلومات الجديدة بالمفاهيم المألوفة</a:t>
            </a:r>
            <a:r>
              <a:rPr lang="ar-IQ" sz="2400" b="1" dirty="0" smtClean="0"/>
              <a:t>.</a:t>
            </a:r>
          </a:p>
          <a:p>
            <a:r>
              <a:rPr lang="ar-IQ" sz="2400" b="1" dirty="0" smtClean="0"/>
              <a:t> 10- </a:t>
            </a:r>
            <a:r>
              <a:rPr lang="ar-IQ" sz="2400" b="1" dirty="0"/>
              <a:t>عدم إعطاء المتعلم كم هائل من المعلومات في موقف تعليمي واحد</a:t>
            </a:r>
            <a:r>
              <a:rPr lang="ar-IQ" sz="2400" b="1" dirty="0" smtClean="0"/>
              <a:t>.</a:t>
            </a:r>
          </a:p>
          <a:p>
            <a:r>
              <a:rPr lang="ar-IQ" sz="2400" b="1" dirty="0" smtClean="0"/>
              <a:t> 11-  </a:t>
            </a:r>
            <a:r>
              <a:rPr lang="ar-IQ" sz="2400" b="1" dirty="0"/>
              <a:t>التركيز على تعدد مصادر المعرفة</a:t>
            </a:r>
            <a:r>
              <a:rPr lang="ar-IQ" sz="2400" b="1" dirty="0" smtClean="0"/>
              <a:t>.</a:t>
            </a:r>
          </a:p>
          <a:p>
            <a:r>
              <a:rPr lang="ar-IQ" sz="2400" b="1" dirty="0" smtClean="0"/>
              <a:t> 12-  </a:t>
            </a:r>
            <a:r>
              <a:rPr lang="ar-IQ" sz="2400" b="1" dirty="0"/>
              <a:t>إضفاء جو من المرح والفكاهة. </a:t>
            </a:r>
            <a:endParaRPr lang="ar-IQ" sz="2400" b="1" dirty="0" smtClean="0"/>
          </a:p>
          <a:p>
            <a:r>
              <a:rPr lang="ar-IQ" sz="2400" b="1" dirty="0" smtClean="0"/>
              <a:t>13- التركيز </a:t>
            </a:r>
            <a:r>
              <a:rPr lang="ar-IQ" sz="2400" b="1" dirty="0"/>
              <a:t>على </a:t>
            </a:r>
            <a:r>
              <a:rPr lang="ar-IQ" sz="2400" b="1" dirty="0" smtClean="0"/>
              <a:t>الافكار </a:t>
            </a:r>
            <a:r>
              <a:rPr lang="ar-IQ" sz="2400" b="1" dirty="0"/>
              <a:t>الرئيسية والتقليل من الثانوية. </a:t>
            </a:r>
          </a:p>
          <a:p>
            <a:endParaRPr lang="en-US" dirty="0"/>
          </a:p>
        </p:txBody>
      </p:sp>
    </p:spTree>
    <p:extLst>
      <p:ext uri="{BB962C8B-B14F-4D97-AF65-F5344CB8AC3E}">
        <p14:creationId xmlns:p14="http://schemas.microsoft.com/office/powerpoint/2010/main" val="39092244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332656"/>
            <a:ext cx="8640960" cy="6124754"/>
          </a:xfrm>
          <a:prstGeom prst="rect">
            <a:avLst/>
          </a:prstGeom>
          <a:blipFill>
            <a:blip r:embed="rId2">
              <a:alphaModFix amt="20000"/>
            </a:blip>
            <a:stretch>
              <a:fillRect b="-1000"/>
            </a:stretch>
          </a:blipFill>
        </p:spPr>
        <p:style>
          <a:lnRef idx="1">
            <a:schemeClr val="accent1"/>
          </a:lnRef>
          <a:fillRef idx="2">
            <a:schemeClr val="accent1"/>
          </a:fillRef>
          <a:effectRef idx="1">
            <a:schemeClr val="accent1"/>
          </a:effectRef>
          <a:fontRef idx="minor">
            <a:schemeClr val="dk1"/>
          </a:fontRef>
        </p:style>
        <p:txBody>
          <a:bodyPr wrap="square">
            <a:spAutoFit/>
          </a:bodyPr>
          <a:lstStyle/>
          <a:p>
            <a:r>
              <a:rPr lang="ar-IQ" sz="2800" b="1" dirty="0" smtClean="0"/>
              <a:t>14- تهتم </a:t>
            </a:r>
            <a:r>
              <a:rPr lang="ar-IQ" sz="2800" b="1" dirty="0"/>
              <a:t>بما يقوم به المعلم داخل غرفة الصف, وتهدف إلى تحسين أدائه التدريس وتطوير مهمته وفق ما تظهره الدراسات في هذا المجال. </a:t>
            </a:r>
            <a:endParaRPr lang="ar-IQ" sz="2800" b="1" dirty="0" smtClean="0"/>
          </a:p>
          <a:p>
            <a:r>
              <a:rPr lang="ar-IQ" sz="2800" b="1" dirty="0" smtClean="0"/>
              <a:t>15- كما </a:t>
            </a:r>
            <a:r>
              <a:rPr lang="ar-IQ" sz="2800" b="1" dirty="0"/>
              <a:t>تعالج الطريقة التي يستخدمها المعلم ليحدث التغيير أو التعديل المطلوب في سلوك المتعلم</a:t>
            </a:r>
            <a:r>
              <a:rPr lang="ar-IQ" sz="2800" b="1" dirty="0" smtClean="0"/>
              <a:t>.</a:t>
            </a:r>
          </a:p>
          <a:p>
            <a:r>
              <a:rPr lang="ar-IQ" sz="2800" b="1" dirty="0" smtClean="0"/>
              <a:t> 16-  </a:t>
            </a:r>
            <a:r>
              <a:rPr lang="ar-IQ" sz="2800" b="1" dirty="0"/>
              <a:t>كذلك تتعلق بإيجاد أفضل الطرق التعليمية التي من شأنها أن تحقق </a:t>
            </a:r>
            <a:r>
              <a:rPr lang="ar-IQ" sz="2800" b="1" dirty="0" smtClean="0"/>
              <a:t>الاهداف </a:t>
            </a:r>
            <a:r>
              <a:rPr lang="ar-IQ" sz="2800" b="1" dirty="0"/>
              <a:t>التعليمية في أقصر وقت وجهد وأقل تكلفه</a:t>
            </a:r>
            <a:r>
              <a:rPr lang="ar-IQ" sz="2800" b="1" dirty="0" smtClean="0"/>
              <a:t>.</a:t>
            </a:r>
          </a:p>
          <a:p>
            <a:endParaRPr lang="ar-IQ" sz="2800" b="1" dirty="0"/>
          </a:p>
          <a:p>
            <a:endParaRPr lang="ar-IQ" sz="2800" b="1" dirty="0" smtClean="0"/>
          </a:p>
          <a:p>
            <a:endParaRPr lang="ar-IQ" sz="2800" b="1" dirty="0"/>
          </a:p>
          <a:p>
            <a:endParaRPr lang="ar-IQ" sz="2800" b="1" dirty="0" smtClean="0"/>
          </a:p>
          <a:p>
            <a:endParaRPr lang="ar-IQ" sz="2800" b="1" dirty="0"/>
          </a:p>
          <a:p>
            <a:endParaRPr lang="ar-IQ" sz="2800" b="1" dirty="0" smtClean="0"/>
          </a:p>
          <a:p>
            <a:endParaRPr lang="ar-IQ" sz="2800" b="1" dirty="0"/>
          </a:p>
          <a:p>
            <a:endParaRPr lang="en-US" sz="2800" b="1" dirty="0"/>
          </a:p>
        </p:txBody>
      </p:sp>
      <p:sp>
        <p:nvSpPr>
          <p:cNvPr id="3" name="مستطيل 2"/>
          <p:cNvSpPr/>
          <p:nvPr/>
        </p:nvSpPr>
        <p:spPr>
          <a:xfrm>
            <a:off x="3347864" y="3727521"/>
            <a:ext cx="2448272" cy="75608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sz="2400" b="1" dirty="0" smtClean="0"/>
              <a:t>نماذج وفق التعلم المعرفي </a:t>
            </a:r>
            <a:endParaRPr lang="en-US" sz="2400" b="1" dirty="0"/>
          </a:p>
        </p:txBody>
      </p:sp>
      <p:sp>
        <p:nvSpPr>
          <p:cNvPr id="4" name="سهم إلى اليسار واليمين والأعلى 3"/>
          <p:cNvSpPr/>
          <p:nvPr/>
        </p:nvSpPr>
        <p:spPr>
          <a:xfrm>
            <a:off x="3095836" y="4547609"/>
            <a:ext cx="3420380" cy="1052119"/>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شكل بيضاوي 4"/>
          <p:cNvSpPr/>
          <p:nvPr/>
        </p:nvSpPr>
        <p:spPr>
          <a:xfrm>
            <a:off x="6509854" y="4725144"/>
            <a:ext cx="1890045" cy="1116124"/>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IQ" b="1" dirty="0" smtClean="0"/>
              <a:t>التعلم بالاكتشاف </a:t>
            </a:r>
            <a:endParaRPr lang="en-US" b="1" dirty="0"/>
          </a:p>
        </p:txBody>
      </p:sp>
      <p:sp>
        <p:nvSpPr>
          <p:cNvPr id="6" name="شكل بيضاوي 5"/>
          <p:cNvSpPr/>
          <p:nvPr/>
        </p:nvSpPr>
        <p:spPr>
          <a:xfrm>
            <a:off x="1331640" y="4725144"/>
            <a:ext cx="1764196" cy="122163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IQ" b="1" dirty="0" smtClean="0"/>
              <a:t>انماط التعلم عند جانيه</a:t>
            </a:r>
            <a:endParaRPr lang="en-US" b="1" dirty="0"/>
          </a:p>
        </p:txBody>
      </p:sp>
    </p:spTree>
    <p:extLst>
      <p:ext uri="{BB962C8B-B14F-4D97-AF65-F5344CB8AC3E}">
        <p14:creationId xmlns:p14="http://schemas.microsoft.com/office/powerpoint/2010/main" val="27075666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رسم تخطيطي 7"/>
          <p:cNvGraphicFramePr/>
          <p:nvPr>
            <p:extLst>
              <p:ext uri="{D42A27DB-BD31-4B8C-83A1-F6EECF244321}">
                <p14:modId xmlns:p14="http://schemas.microsoft.com/office/powerpoint/2010/main" val="3691183304"/>
              </p:ext>
            </p:extLst>
          </p:nvPr>
        </p:nvGraphicFramePr>
        <p:xfrm>
          <a:off x="755576" y="116632"/>
          <a:ext cx="6768752"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مستطيل 8"/>
          <p:cNvSpPr/>
          <p:nvPr/>
        </p:nvSpPr>
        <p:spPr>
          <a:xfrm>
            <a:off x="971600" y="5517232"/>
            <a:ext cx="7488832" cy="93610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sz="4000" dirty="0"/>
              <a:t>أنماط التعلم عند جانييه</a:t>
            </a:r>
            <a:endParaRPr lang="en-US" sz="4000" dirty="0"/>
          </a:p>
        </p:txBody>
      </p:sp>
      <p:sp>
        <p:nvSpPr>
          <p:cNvPr id="11" name="مخطط انسيابي: قرار 10"/>
          <p:cNvSpPr/>
          <p:nvPr/>
        </p:nvSpPr>
        <p:spPr>
          <a:xfrm>
            <a:off x="3851920" y="980728"/>
            <a:ext cx="720080" cy="504056"/>
          </a:xfrm>
          <a:prstGeom prst="flowChartDecisi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dirty="0" smtClean="0"/>
              <a:t>8</a:t>
            </a:r>
            <a:endParaRPr lang="en-US" dirty="0"/>
          </a:p>
        </p:txBody>
      </p:sp>
      <p:sp>
        <p:nvSpPr>
          <p:cNvPr id="12" name="مخطط انسيابي: قرار 11"/>
          <p:cNvSpPr/>
          <p:nvPr/>
        </p:nvSpPr>
        <p:spPr>
          <a:xfrm>
            <a:off x="4067944" y="1772816"/>
            <a:ext cx="504056" cy="360040"/>
          </a:xfrm>
          <a:prstGeom prst="flowChartDecision">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IQ"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7</a:t>
            </a:r>
            <a:endPar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13" name="مخطط انسيابي: قرار 12"/>
          <p:cNvSpPr/>
          <p:nvPr/>
        </p:nvSpPr>
        <p:spPr>
          <a:xfrm>
            <a:off x="4319972" y="2276872"/>
            <a:ext cx="468052" cy="288032"/>
          </a:xfrm>
          <a:prstGeom prst="flowChartDecisi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dirty="0" smtClean="0"/>
              <a:t>6</a:t>
            </a:r>
            <a:endParaRPr lang="en-US" dirty="0"/>
          </a:p>
        </p:txBody>
      </p:sp>
      <p:sp>
        <p:nvSpPr>
          <p:cNvPr id="14" name="مخطط انسيابي: قرار 13"/>
          <p:cNvSpPr/>
          <p:nvPr/>
        </p:nvSpPr>
        <p:spPr>
          <a:xfrm>
            <a:off x="4572000" y="2672916"/>
            <a:ext cx="504056" cy="324036"/>
          </a:xfrm>
          <a:prstGeom prst="flowChartDecisi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dirty="0" smtClean="0"/>
              <a:t>5</a:t>
            </a:r>
            <a:endParaRPr lang="en-US" dirty="0"/>
          </a:p>
        </p:txBody>
      </p:sp>
      <p:sp>
        <p:nvSpPr>
          <p:cNvPr id="15" name="مخطط انسيابي: قرار 14"/>
          <p:cNvSpPr/>
          <p:nvPr/>
        </p:nvSpPr>
        <p:spPr>
          <a:xfrm>
            <a:off x="4824028" y="3067060"/>
            <a:ext cx="540060" cy="288032"/>
          </a:xfrm>
          <a:prstGeom prst="flowChartDecisi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dirty="0" smtClean="0"/>
              <a:t>4</a:t>
            </a:r>
            <a:endParaRPr lang="en-US" dirty="0"/>
          </a:p>
        </p:txBody>
      </p:sp>
      <p:sp>
        <p:nvSpPr>
          <p:cNvPr id="16" name="مخطط انسيابي: قرار 15"/>
          <p:cNvSpPr/>
          <p:nvPr/>
        </p:nvSpPr>
        <p:spPr>
          <a:xfrm>
            <a:off x="5004048" y="3429000"/>
            <a:ext cx="432048" cy="288032"/>
          </a:xfrm>
          <a:prstGeom prst="flowChartDecisi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dirty="0" smtClean="0"/>
              <a:t>3</a:t>
            </a:r>
            <a:endParaRPr lang="en-US" dirty="0"/>
          </a:p>
        </p:txBody>
      </p:sp>
      <p:sp>
        <p:nvSpPr>
          <p:cNvPr id="17" name="مخطط انسيابي: قرار 16"/>
          <p:cNvSpPr/>
          <p:nvPr/>
        </p:nvSpPr>
        <p:spPr>
          <a:xfrm>
            <a:off x="5148064" y="4005064"/>
            <a:ext cx="504056" cy="288032"/>
          </a:xfrm>
          <a:prstGeom prst="flowChartDecisi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dirty="0" smtClean="0"/>
              <a:t>2</a:t>
            </a:r>
            <a:endParaRPr lang="en-US" dirty="0"/>
          </a:p>
        </p:txBody>
      </p:sp>
      <p:sp>
        <p:nvSpPr>
          <p:cNvPr id="18" name="مخطط انسيابي: قرار 17"/>
          <p:cNvSpPr/>
          <p:nvPr/>
        </p:nvSpPr>
        <p:spPr>
          <a:xfrm>
            <a:off x="5868144" y="4725144"/>
            <a:ext cx="504056" cy="288032"/>
          </a:xfrm>
          <a:prstGeom prst="flowChartDecisi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smtClean="0"/>
              <a:t>1</a:t>
            </a:r>
            <a:endParaRPr lang="en-US" dirty="0"/>
          </a:p>
        </p:txBody>
      </p:sp>
    </p:spTree>
    <p:extLst>
      <p:ext uri="{BB962C8B-B14F-4D97-AF65-F5344CB8AC3E}">
        <p14:creationId xmlns:p14="http://schemas.microsoft.com/office/powerpoint/2010/main" val="37539927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332656"/>
            <a:ext cx="8712968" cy="5755422"/>
          </a:xfrm>
          <a:prstGeom prst="rect">
            <a:avLst/>
          </a:prstGeom>
          <a:blipFill>
            <a:blip r:embed="rId3">
              <a:alphaModFix amt="20000"/>
            </a:blip>
            <a:stretch>
              <a:fillRect b="-1000"/>
            </a:stretch>
          </a:blipFill>
        </p:spPr>
        <p:style>
          <a:lnRef idx="1">
            <a:schemeClr val="accent6"/>
          </a:lnRef>
          <a:fillRef idx="2">
            <a:schemeClr val="accent6"/>
          </a:fillRef>
          <a:effectRef idx="1">
            <a:schemeClr val="accent6"/>
          </a:effectRef>
          <a:fontRef idx="minor">
            <a:schemeClr val="dk1"/>
          </a:fontRef>
        </p:style>
        <p:txBody>
          <a:bodyPr wrap="square">
            <a:spAutoFit/>
          </a:bodyPr>
          <a:lstStyle/>
          <a:p>
            <a:r>
              <a:rPr lang="ar-IQ" sz="3200" b="1" dirty="0">
                <a:solidFill>
                  <a:srgbClr val="FF0000"/>
                </a:solidFill>
              </a:rPr>
              <a:t>3- المدرسة البنائية والتصميم التعليمي : </a:t>
            </a:r>
            <a:endParaRPr lang="ar-IQ" sz="3200" b="1" dirty="0" smtClean="0">
              <a:solidFill>
                <a:srgbClr val="FF0000"/>
              </a:solidFill>
            </a:endParaRPr>
          </a:p>
          <a:p>
            <a:r>
              <a:rPr lang="ar-IQ" sz="2400" b="1" dirty="0" smtClean="0"/>
              <a:t>تعد </a:t>
            </a:r>
            <a:r>
              <a:rPr lang="ar-IQ" sz="2400" b="1" dirty="0"/>
              <a:t>النظرية البنائية من أكثر نظريات التعلم </a:t>
            </a:r>
            <a:r>
              <a:rPr lang="ar-IQ" sz="2400" b="1" dirty="0" smtClean="0"/>
              <a:t>التي </a:t>
            </a:r>
            <a:r>
              <a:rPr lang="ar-IQ" sz="2400" b="1" dirty="0"/>
              <a:t>ينادي </a:t>
            </a:r>
            <a:r>
              <a:rPr lang="ar-IQ" sz="2400" b="1" dirty="0" smtClean="0"/>
              <a:t>بها الًتربويون في </a:t>
            </a:r>
            <a:r>
              <a:rPr lang="ar-IQ" sz="2400" b="1" dirty="0"/>
              <a:t>العصر </a:t>
            </a:r>
            <a:r>
              <a:rPr lang="ar-IQ" sz="2400" b="1" dirty="0" smtClean="0"/>
              <a:t>الحديث</a:t>
            </a:r>
            <a:r>
              <a:rPr lang="ar-IQ" sz="2400" b="1" dirty="0"/>
              <a:t>، فقد أثرت أفكار كل </a:t>
            </a:r>
            <a:r>
              <a:rPr lang="ar-IQ" sz="2400" b="1" dirty="0" smtClean="0"/>
              <a:t>ديوي (19966)، وجان بياجية ، (1972) </a:t>
            </a:r>
            <a:r>
              <a:rPr lang="ar-IQ" sz="2400" b="1" dirty="0" err="1" smtClean="0"/>
              <a:t>وفيجو</a:t>
            </a:r>
            <a:r>
              <a:rPr lang="ar-IQ" sz="2400" b="1" dirty="0" smtClean="0"/>
              <a:t> فسكي (1978) </a:t>
            </a:r>
            <a:r>
              <a:rPr lang="ar-IQ" sz="2400" b="1" dirty="0" err="1" smtClean="0"/>
              <a:t>وبرونر</a:t>
            </a:r>
            <a:r>
              <a:rPr lang="ar-IQ" sz="2400" b="1" dirty="0" smtClean="0"/>
              <a:t> (1990)في </a:t>
            </a:r>
            <a:r>
              <a:rPr lang="ar-IQ" sz="2400" b="1" dirty="0"/>
              <a:t>تصميم </a:t>
            </a:r>
            <a:r>
              <a:rPr lang="ar-IQ" sz="2400" b="1" dirty="0" smtClean="0"/>
              <a:t>المواقف  </a:t>
            </a:r>
            <a:r>
              <a:rPr lang="ar-IQ" sz="2400" b="1" dirty="0"/>
              <a:t>التعليمية </a:t>
            </a:r>
            <a:r>
              <a:rPr lang="ar-IQ" sz="2400" b="1" dirty="0" smtClean="0"/>
              <a:t>المختلفة ، </a:t>
            </a:r>
            <a:r>
              <a:rPr lang="ar-IQ" sz="2400" b="1" dirty="0"/>
              <a:t>وخاصة </a:t>
            </a:r>
            <a:r>
              <a:rPr lang="ar-IQ" sz="2400" b="1" dirty="0" smtClean="0"/>
              <a:t>الحقيقية </a:t>
            </a:r>
            <a:r>
              <a:rPr lang="ar-IQ" sz="2400" b="1" dirty="0"/>
              <a:t>منها </a:t>
            </a:r>
            <a:r>
              <a:rPr lang="ar-IQ" sz="2400" b="1" dirty="0" smtClean="0"/>
              <a:t>والاجتماعية</a:t>
            </a:r>
            <a:r>
              <a:rPr lang="ar-IQ" sz="2400" b="1" dirty="0"/>
              <a:t>. ويؤكد أصحاب النظرية البنائية على </a:t>
            </a:r>
            <a:r>
              <a:rPr lang="ar-IQ" sz="2400" b="1" dirty="0" smtClean="0"/>
              <a:t>توفَير  بيئة </a:t>
            </a:r>
            <a:r>
              <a:rPr lang="ar-IQ" sz="2400" b="1" dirty="0"/>
              <a:t>تعلم واقعية، يكتسب الطالب من </a:t>
            </a:r>
            <a:r>
              <a:rPr lang="ar-IQ" sz="2400" b="1" dirty="0" smtClean="0"/>
              <a:t>خلال المعرفة ، </a:t>
            </a:r>
            <a:r>
              <a:rPr lang="ar-IQ" sz="2400" b="1" dirty="0"/>
              <a:t>وأن تكون </a:t>
            </a:r>
            <a:r>
              <a:rPr lang="ar-IQ" sz="2400" b="1" dirty="0" smtClean="0"/>
              <a:t>هذه </a:t>
            </a:r>
            <a:r>
              <a:rPr lang="ar-IQ" sz="2400" b="1" dirty="0"/>
              <a:t>البيئة مناسبة </a:t>
            </a:r>
            <a:r>
              <a:rPr lang="ar-IQ" sz="2400" b="1" dirty="0" smtClean="0"/>
              <a:t>لأهداف </a:t>
            </a:r>
            <a:r>
              <a:rPr lang="ar-IQ" sz="2400" b="1" dirty="0"/>
              <a:t>التعلم ، كما إن انتقال التعلم يعتمد - بشكل </a:t>
            </a:r>
            <a:r>
              <a:rPr lang="ar-IQ" sz="2400" b="1" dirty="0" smtClean="0"/>
              <a:t>كبَير - </a:t>
            </a:r>
            <a:r>
              <a:rPr lang="ar-IQ" sz="2400" b="1" dirty="0"/>
              <a:t>على مدى </a:t>
            </a:r>
            <a:r>
              <a:rPr lang="ar-IQ" sz="2400" b="1" dirty="0" smtClean="0"/>
              <a:t>اتقان المهام </a:t>
            </a:r>
            <a:r>
              <a:rPr lang="ar-IQ" sz="2400" b="1" dirty="0"/>
              <a:t>التعليمية مع </a:t>
            </a:r>
            <a:r>
              <a:rPr lang="ar-IQ" sz="2400" b="1" dirty="0" smtClean="0"/>
              <a:t>الاوضاع الحياتية  </a:t>
            </a:r>
            <a:r>
              <a:rPr lang="ar-IQ" sz="2400" b="1" dirty="0"/>
              <a:t>ذات </a:t>
            </a:r>
            <a:r>
              <a:rPr lang="ar-IQ" sz="2400" b="1" dirty="0" smtClean="0"/>
              <a:t>العلاقة بموضوع </a:t>
            </a:r>
            <a:r>
              <a:rPr lang="ar-IQ" sz="2400" b="1" dirty="0"/>
              <a:t>التعلم. </a:t>
            </a:r>
            <a:r>
              <a:rPr lang="ar-IQ" sz="2400" b="1" dirty="0" smtClean="0"/>
              <a:t>) ويعد </a:t>
            </a:r>
            <a:r>
              <a:rPr lang="ar-IQ" sz="2400" b="1" dirty="0"/>
              <a:t>" جان </a:t>
            </a:r>
            <a:r>
              <a:rPr lang="ar-IQ" sz="2400" b="1" dirty="0" err="1" smtClean="0"/>
              <a:t>بياجيه</a:t>
            </a:r>
            <a:r>
              <a:rPr lang="ar-IQ" sz="2400" b="1" dirty="0" smtClean="0"/>
              <a:t>  </a:t>
            </a:r>
            <a:r>
              <a:rPr lang="ar-IQ" sz="2400" b="1" dirty="0"/>
              <a:t>" </a:t>
            </a:r>
            <a:r>
              <a:rPr lang="en-US" sz="2400" b="1" dirty="0"/>
              <a:t>Piaget Jean </a:t>
            </a:r>
            <a:r>
              <a:rPr lang="ar-IQ" sz="2400" b="1" dirty="0" smtClean="0"/>
              <a:t> مؤسس </a:t>
            </a:r>
            <a:r>
              <a:rPr lang="ar-IQ" sz="2400" b="1" dirty="0"/>
              <a:t>البنائية </a:t>
            </a:r>
            <a:r>
              <a:rPr lang="ar-IQ" sz="2400" b="1" dirty="0" smtClean="0"/>
              <a:t>في </a:t>
            </a:r>
            <a:r>
              <a:rPr lang="ar-IQ" sz="2400" b="1" dirty="0"/>
              <a:t>العصر </a:t>
            </a:r>
            <a:r>
              <a:rPr lang="ar-IQ" sz="2400" b="1" dirty="0" smtClean="0"/>
              <a:t>الحديث</a:t>
            </a:r>
            <a:r>
              <a:rPr lang="ar-IQ" sz="2400" b="1" dirty="0"/>
              <a:t>؛ حيث يرى أن </a:t>
            </a:r>
            <a:r>
              <a:rPr lang="ar-IQ" sz="2400" b="1" dirty="0" smtClean="0"/>
              <a:t>التفكَير  </a:t>
            </a:r>
            <a:r>
              <a:rPr lang="ar-IQ" sz="2400" b="1" dirty="0"/>
              <a:t>عملية تنظيم وتكيف، ومن </a:t>
            </a:r>
            <a:r>
              <a:rPr lang="ar-IQ" sz="2400" b="1" dirty="0" smtClean="0"/>
              <a:t>خلال هاتين العمليتين يكتسب </a:t>
            </a:r>
            <a:r>
              <a:rPr lang="ar-IQ" sz="2400" b="1" dirty="0"/>
              <a:t>الفرد </a:t>
            </a:r>
            <a:r>
              <a:rPr lang="ar-IQ" sz="2400" b="1" dirty="0" smtClean="0"/>
              <a:t>قدرته المعرفية </a:t>
            </a:r>
            <a:r>
              <a:rPr lang="en-US" sz="2400" b="1" dirty="0" smtClean="0"/>
              <a:t>Capabilities </a:t>
            </a:r>
            <a:r>
              <a:rPr lang="en-US" sz="2400" b="1" dirty="0"/>
              <a:t>Cognitive ،</a:t>
            </a:r>
            <a:r>
              <a:rPr lang="ar-IQ" sz="2400" b="1" dirty="0"/>
              <a:t>فالتنظيم </a:t>
            </a:r>
            <a:r>
              <a:rPr lang="ar-IQ" sz="2400" b="1" dirty="0" smtClean="0"/>
              <a:t>هو الجانب البنائي </a:t>
            </a:r>
            <a:r>
              <a:rPr lang="ar-IQ" sz="2400" b="1" dirty="0"/>
              <a:t>من </a:t>
            </a:r>
            <a:r>
              <a:rPr lang="ar-IQ" sz="2400" b="1" dirty="0" smtClean="0"/>
              <a:t>التفكَير  </a:t>
            </a:r>
            <a:r>
              <a:rPr lang="ar-IQ" sz="2400" b="1" dirty="0"/>
              <a:t>، أما التكيف فهو عملية سعي الفرد </a:t>
            </a:r>
            <a:r>
              <a:rPr lang="ar-IQ" sz="2400" b="1" dirty="0" err="1"/>
              <a:t>ل</a:t>
            </a:r>
            <a:r>
              <a:rPr lang="ar-IQ" sz="2400" b="1" dirty="0" err="1" smtClean="0"/>
              <a:t>ايجاد</a:t>
            </a:r>
            <a:r>
              <a:rPr lang="ar-IQ" sz="2400" b="1" dirty="0" smtClean="0"/>
              <a:t>  </a:t>
            </a:r>
            <a:r>
              <a:rPr lang="ar-IQ" sz="2400" b="1" dirty="0"/>
              <a:t>التوازن </a:t>
            </a:r>
            <a:r>
              <a:rPr lang="ar-IQ" sz="2400" b="1" dirty="0" smtClean="0"/>
              <a:t>بين  </a:t>
            </a:r>
            <a:r>
              <a:rPr lang="ar-IQ" sz="2400" b="1" dirty="0"/>
              <a:t>ما يعرف </a:t>
            </a:r>
            <a:r>
              <a:rPr lang="ar-IQ" sz="2400" b="1" dirty="0" smtClean="0"/>
              <a:t>(خبرته ) والظواهر والاحداث التي يتفاعل </a:t>
            </a:r>
            <a:r>
              <a:rPr lang="ar-IQ" sz="2400" b="1" dirty="0"/>
              <a:t>معها </a:t>
            </a:r>
            <a:r>
              <a:rPr lang="ar-IQ" sz="2400" b="1" dirty="0" smtClean="0"/>
              <a:t>في  </a:t>
            </a:r>
            <a:r>
              <a:rPr lang="ar-IQ" sz="2400" b="1" dirty="0"/>
              <a:t>البيئة </a:t>
            </a:r>
            <a:r>
              <a:rPr lang="ar-IQ" sz="2400" b="1" dirty="0" smtClean="0"/>
              <a:t>.) وتقوم </a:t>
            </a:r>
            <a:r>
              <a:rPr lang="ar-IQ" sz="2400" b="1" dirty="0"/>
              <a:t>النظرية البنائية على اعتقاد أن </a:t>
            </a:r>
            <a:r>
              <a:rPr lang="ar-IQ" sz="2400" b="1" dirty="0" smtClean="0"/>
              <a:t>المتعلمين  </a:t>
            </a:r>
            <a:r>
              <a:rPr lang="ar-IQ" sz="2400" b="1" dirty="0"/>
              <a:t>ينشئون معرفتهم الشخصية من </a:t>
            </a:r>
            <a:r>
              <a:rPr lang="ar-IQ" sz="2400" b="1" dirty="0" smtClean="0"/>
              <a:t>خلال خبراتهم ، والمعرفة تبنى  </a:t>
            </a:r>
            <a:r>
              <a:rPr lang="ar-IQ" sz="2400" b="1" dirty="0"/>
              <a:t>بواسطة ً </a:t>
            </a:r>
            <a:r>
              <a:rPr lang="ar-IQ" sz="2400" b="1" dirty="0" smtClean="0"/>
              <a:t>المتعلم  وتلعب الخبرات والتفاعلات الاجتماعية  </a:t>
            </a:r>
            <a:r>
              <a:rPr lang="ar-IQ" sz="2400" b="1" dirty="0"/>
              <a:t>دورا مهما </a:t>
            </a:r>
            <a:r>
              <a:rPr lang="ar-IQ" sz="2400" b="1" dirty="0" smtClean="0"/>
              <a:t>في عملية التعلم . </a:t>
            </a:r>
            <a:endParaRPr lang="ar-IQ" sz="2400" b="1" dirty="0"/>
          </a:p>
          <a:p>
            <a:endParaRPr lang="en-US" sz="2400" dirty="0"/>
          </a:p>
        </p:txBody>
      </p:sp>
    </p:spTree>
    <p:extLst>
      <p:ext uri="{BB962C8B-B14F-4D97-AF65-F5344CB8AC3E}">
        <p14:creationId xmlns:p14="http://schemas.microsoft.com/office/powerpoint/2010/main" val="11602870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87908" y="260648"/>
            <a:ext cx="8568952" cy="6124754"/>
          </a:xfrm>
          <a:prstGeom prst="rect">
            <a:avLst/>
          </a:prstGeom>
          <a:blipFill>
            <a:blip r:embed="rId2">
              <a:alphaModFix amt="20000"/>
            </a:blip>
            <a:stretch>
              <a:fillRect b="-1000"/>
            </a:stretch>
          </a:blipFill>
        </p:spPr>
        <p:style>
          <a:lnRef idx="1">
            <a:schemeClr val="accent5"/>
          </a:lnRef>
          <a:fillRef idx="2">
            <a:schemeClr val="accent5"/>
          </a:fillRef>
          <a:effectRef idx="1">
            <a:schemeClr val="accent5"/>
          </a:effectRef>
          <a:fontRef idx="minor">
            <a:schemeClr val="dk1"/>
          </a:fontRef>
        </p:style>
        <p:txBody>
          <a:bodyPr wrap="square">
            <a:spAutoFit/>
          </a:bodyPr>
          <a:lstStyle/>
          <a:p>
            <a:r>
              <a:rPr lang="ar-IQ" sz="3200" b="1" dirty="0">
                <a:solidFill>
                  <a:srgbClr val="FF0000"/>
                </a:solidFill>
              </a:rPr>
              <a:t>-أبرز </a:t>
            </a:r>
            <a:r>
              <a:rPr lang="ar-IQ" sz="3200" b="1" dirty="0" err="1">
                <a:solidFill>
                  <a:srgbClr val="FF0000"/>
                </a:solidFill>
              </a:rPr>
              <a:t>مالمح</a:t>
            </a:r>
            <a:r>
              <a:rPr lang="ar-IQ" sz="3200" b="1" dirty="0">
                <a:solidFill>
                  <a:srgbClr val="FF0000"/>
                </a:solidFill>
              </a:rPr>
              <a:t> المدرسة البنائية المتعلقة بتصميم التعليم: </a:t>
            </a:r>
            <a:endParaRPr lang="ar-IQ" sz="3200" b="1" dirty="0" smtClean="0">
              <a:solidFill>
                <a:srgbClr val="FF0000"/>
              </a:solidFill>
            </a:endParaRPr>
          </a:p>
          <a:p>
            <a:pPr marL="342900" indent="-342900">
              <a:buFont typeface="Arial" charset="0"/>
              <a:buChar char="•"/>
            </a:pPr>
            <a:r>
              <a:rPr lang="ar-IQ" sz="2400" b="1" dirty="0" smtClean="0"/>
              <a:t>اهم أوجه الافادة  </a:t>
            </a:r>
            <a:r>
              <a:rPr lang="ar-IQ" sz="2400" b="1" dirty="0"/>
              <a:t>من </a:t>
            </a:r>
            <a:r>
              <a:rPr lang="ar-IQ" sz="2400" b="1" dirty="0" smtClean="0"/>
              <a:t>المنظور البنائي في تحسين نماذج التصميم </a:t>
            </a:r>
            <a:r>
              <a:rPr lang="ar-IQ" sz="2400" b="1" dirty="0"/>
              <a:t>التعليمي فيما يلي : 1 </a:t>
            </a:r>
            <a:r>
              <a:rPr lang="ar-IQ" sz="2400" b="1" dirty="0" smtClean="0"/>
              <a:t>–تحليل المحتوى : </a:t>
            </a:r>
            <a:r>
              <a:rPr lang="ar-IQ" sz="2400" b="1" dirty="0"/>
              <a:t>ترى البنائية أن </a:t>
            </a:r>
            <a:r>
              <a:rPr lang="ar-IQ" sz="2400" b="1" dirty="0" smtClean="0"/>
              <a:t>المتعلم </a:t>
            </a:r>
            <a:r>
              <a:rPr lang="ar-IQ" sz="2400" b="1" dirty="0"/>
              <a:t>ينبغي أن يتوصل </a:t>
            </a:r>
            <a:r>
              <a:rPr lang="ar-IQ" sz="2400" b="1" dirty="0" smtClean="0"/>
              <a:t>بنفسه الى المعرفة (التعلم) وبطريقته  الخاصة فلا تحدد المحتوى </a:t>
            </a:r>
            <a:r>
              <a:rPr lang="ar-IQ" sz="2400" b="1" dirty="0"/>
              <a:t>مسبقا   بشكل تفصيلي</a:t>
            </a:r>
            <a:r>
              <a:rPr lang="ar-IQ" sz="2400" b="1" dirty="0" smtClean="0"/>
              <a:t>،؛ بل يكتفي بالأفكار </a:t>
            </a:r>
            <a:r>
              <a:rPr lang="ar-IQ" sz="2400" b="1" dirty="0"/>
              <a:t>الرئيسة </a:t>
            </a:r>
            <a:r>
              <a:rPr lang="ar-IQ" sz="2400" b="1" dirty="0" smtClean="0"/>
              <a:t>فيه، </a:t>
            </a:r>
            <a:r>
              <a:rPr lang="ar-IQ" sz="2400" b="1" dirty="0"/>
              <a:t>وعلى </a:t>
            </a:r>
            <a:r>
              <a:rPr lang="ar-IQ" sz="2400" b="1" dirty="0" smtClean="0"/>
              <a:t>المتعلم  </a:t>
            </a:r>
            <a:r>
              <a:rPr lang="ar-IQ" sz="2400" b="1" dirty="0"/>
              <a:t>البحث عن </a:t>
            </a:r>
            <a:r>
              <a:rPr lang="ar-IQ" sz="2400" b="1" dirty="0" smtClean="0"/>
              <a:t>المعلومات </a:t>
            </a:r>
            <a:r>
              <a:rPr lang="ar-IQ" sz="2400" b="1" dirty="0"/>
              <a:t>التفصيلية </a:t>
            </a:r>
            <a:r>
              <a:rPr lang="ar-IQ" sz="2400" b="1" dirty="0" smtClean="0"/>
              <a:t>المناسبة </a:t>
            </a:r>
            <a:r>
              <a:rPr lang="ar-IQ" sz="2400" b="1" dirty="0"/>
              <a:t>من مصادر متعددة ترتبط </a:t>
            </a:r>
            <a:r>
              <a:rPr lang="ar-IQ" sz="2400" b="1" dirty="0" smtClean="0"/>
              <a:t>بالحياة  </a:t>
            </a:r>
            <a:r>
              <a:rPr lang="ar-IQ" sz="2400" b="1" dirty="0"/>
              <a:t>الواقعية للناس وليس </a:t>
            </a:r>
            <a:r>
              <a:rPr lang="ar-IQ" sz="2400" b="1" dirty="0" smtClean="0"/>
              <a:t>بمعزل </a:t>
            </a:r>
            <a:r>
              <a:rPr lang="ar-IQ" sz="2400" b="1" dirty="0"/>
              <a:t>عنها، لكي يكون </a:t>
            </a:r>
            <a:r>
              <a:rPr lang="ar-IQ" sz="2400" b="1" dirty="0" smtClean="0"/>
              <a:t>لها </a:t>
            </a:r>
            <a:r>
              <a:rPr lang="ar-IQ" sz="2400" b="1" dirty="0"/>
              <a:t>قيمة وظيفية </a:t>
            </a:r>
            <a:r>
              <a:rPr lang="ar-IQ" sz="2400" b="1" dirty="0" smtClean="0"/>
              <a:t>في حياته، </a:t>
            </a:r>
            <a:r>
              <a:rPr lang="ar-IQ" sz="2400" b="1" dirty="0"/>
              <a:t>كما تدعو البنائية </a:t>
            </a:r>
            <a:r>
              <a:rPr lang="ar-IQ" sz="2400" b="1" dirty="0" smtClean="0"/>
              <a:t>الى </a:t>
            </a:r>
            <a:r>
              <a:rPr lang="ar-IQ" sz="2400" b="1" dirty="0"/>
              <a:t>استخدام </a:t>
            </a:r>
            <a:r>
              <a:rPr lang="ar-IQ" sz="2400" b="1" dirty="0" smtClean="0"/>
              <a:t>المدخل  </a:t>
            </a:r>
            <a:r>
              <a:rPr lang="ar-IQ" sz="2400" b="1" dirty="0" err="1" smtClean="0"/>
              <a:t>الخبراتي</a:t>
            </a:r>
            <a:r>
              <a:rPr lang="ar-IQ" sz="2400" b="1" dirty="0" smtClean="0"/>
              <a:t>  في </a:t>
            </a:r>
            <a:r>
              <a:rPr lang="ar-IQ" sz="2400" b="1" dirty="0"/>
              <a:t>تصميم التعليم، وعلى ذلك فالبنائية ترفض </a:t>
            </a:r>
            <a:r>
              <a:rPr lang="ar-IQ" sz="2400" b="1" dirty="0" smtClean="0"/>
              <a:t>ًتحديد المهام التعليمية النهائية والفرعية ، </a:t>
            </a:r>
            <a:r>
              <a:rPr lang="ar-IQ" sz="2400" b="1" dirty="0"/>
              <a:t>وتقتصر فقط على وصفها </a:t>
            </a:r>
            <a:endParaRPr lang="ar-IQ" sz="2400" b="1" dirty="0" smtClean="0"/>
          </a:p>
          <a:p>
            <a:r>
              <a:rPr lang="ar-IQ" sz="2400" b="1" dirty="0" smtClean="0"/>
              <a:t>2 – تحليل المتعلمين : </a:t>
            </a:r>
            <a:r>
              <a:rPr lang="ar-IQ" sz="2400" b="1" dirty="0"/>
              <a:t>ترى البنائية أن لكل فرد </a:t>
            </a:r>
            <a:r>
              <a:rPr lang="ar-IQ" sz="2400" b="1" dirty="0" smtClean="0"/>
              <a:t>خصائصه </a:t>
            </a:r>
            <a:r>
              <a:rPr lang="ar-IQ" sz="2400" b="1" dirty="0"/>
              <a:t>وأفكاره </a:t>
            </a:r>
            <a:r>
              <a:rPr lang="ar-IQ" sz="2400" b="1" dirty="0" smtClean="0"/>
              <a:t>وخلفياته وخبراته الفردية </a:t>
            </a:r>
            <a:r>
              <a:rPr lang="ar-IQ" sz="2400" b="1" dirty="0"/>
              <a:t>وطريقة </a:t>
            </a:r>
            <a:r>
              <a:rPr lang="ar-IQ" sz="2400" b="1" dirty="0" smtClean="0"/>
              <a:t>تعلمه الخاصة ،ومن ثم تنظر الى كل متعلم كفرد بعينه وليس متعلما عاما .</a:t>
            </a:r>
          </a:p>
          <a:p>
            <a:r>
              <a:rPr lang="ar-IQ" sz="2400" b="1" dirty="0" smtClean="0"/>
              <a:t>3- </a:t>
            </a:r>
            <a:r>
              <a:rPr lang="ar-IQ" sz="2400" b="1" dirty="0"/>
              <a:t>وصف </a:t>
            </a:r>
            <a:r>
              <a:rPr lang="ar-IQ" sz="2400" b="1" dirty="0" smtClean="0"/>
              <a:t>الاهداف  </a:t>
            </a:r>
            <a:r>
              <a:rPr lang="ar-IQ" sz="2400" b="1" dirty="0"/>
              <a:t>: ترى البنائية أن كل </a:t>
            </a:r>
            <a:r>
              <a:rPr lang="ar-IQ" sz="2400" b="1" dirty="0" smtClean="0"/>
              <a:t>مجال  </a:t>
            </a:r>
            <a:r>
              <a:rPr lang="ar-IQ" sz="2400" b="1" dirty="0"/>
              <a:t>دراسي </a:t>
            </a:r>
            <a:r>
              <a:rPr lang="ar-IQ" sz="2400" b="1" dirty="0" smtClean="0"/>
              <a:t>له طرائقه الفريدة لتعلمه، </a:t>
            </a:r>
            <a:r>
              <a:rPr lang="ar-IQ" sz="2400" b="1" dirty="0"/>
              <a:t>ومهمة التحليل التعليمي </a:t>
            </a:r>
            <a:r>
              <a:rPr lang="ar-IQ" sz="2400" b="1" dirty="0" smtClean="0"/>
              <a:t>في </a:t>
            </a:r>
            <a:r>
              <a:rPr lang="ar-IQ" sz="2400" b="1" dirty="0"/>
              <a:t>البنائية وصف </a:t>
            </a:r>
            <a:r>
              <a:rPr lang="ar-IQ" sz="2400" b="1" dirty="0" smtClean="0"/>
              <a:t>هذه </a:t>
            </a:r>
            <a:r>
              <a:rPr lang="ar-IQ" sz="2400" b="1" dirty="0"/>
              <a:t>الطرائق الفريدة </a:t>
            </a:r>
            <a:r>
              <a:rPr lang="ar-IQ" sz="2400" b="1" dirty="0" smtClean="0"/>
              <a:t>.</a:t>
            </a:r>
          </a:p>
          <a:p>
            <a:r>
              <a:rPr lang="ar-IQ" sz="2400" b="1" dirty="0" smtClean="0"/>
              <a:t> </a:t>
            </a:r>
            <a:r>
              <a:rPr lang="ar-IQ" sz="2400" b="1" dirty="0"/>
              <a:t>4- </a:t>
            </a:r>
            <a:r>
              <a:rPr lang="ar-IQ" sz="2400" b="1" dirty="0" err="1"/>
              <a:t>التقومي</a:t>
            </a:r>
            <a:r>
              <a:rPr lang="ar-IQ" sz="2400" b="1" dirty="0"/>
              <a:t> : ترى البنائية أن </a:t>
            </a:r>
            <a:r>
              <a:rPr lang="ar-IQ" sz="2400" b="1" dirty="0" smtClean="0"/>
              <a:t>الاهداف  تتمثل في تحسين قدرة المتعلم </a:t>
            </a:r>
            <a:r>
              <a:rPr lang="ar-IQ" sz="2400" b="1" dirty="0"/>
              <a:t>على ما </a:t>
            </a:r>
            <a:r>
              <a:rPr lang="ar-IQ" sz="2400" b="1" dirty="0" smtClean="0"/>
              <a:t>تعلمه </a:t>
            </a:r>
            <a:r>
              <a:rPr lang="ar-IQ" sz="2400" b="1" dirty="0"/>
              <a:t>عن موضوع ما ضمن </a:t>
            </a:r>
            <a:r>
              <a:rPr lang="ar-IQ" sz="2400" b="1" dirty="0" smtClean="0"/>
              <a:t>سياقه </a:t>
            </a:r>
            <a:r>
              <a:rPr lang="ar-IQ" sz="2400" b="1" dirty="0"/>
              <a:t>البيئي </a:t>
            </a:r>
            <a:r>
              <a:rPr lang="ar-IQ" sz="2400" b="1" dirty="0" smtClean="0"/>
              <a:t>في  </a:t>
            </a:r>
            <a:r>
              <a:rPr lang="ar-IQ" sz="2400" b="1" dirty="0"/>
              <a:t>مهام </a:t>
            </a:r>
            <a:r>
              <a:rPr lang="ar-IQ" sz="2400" dirty="0"/>
              <a:t>حقيقية </a:t>
            </a:r>
            <a:r>
              <a:rPr lang="ar-IQ" dirty="0" smtClean="0"/>
              <a:t>.)</a:t>
            </a:r>
            <a:r>
              <a:rPr lang="ar-IQ" dirty="0"/>
              <a:t>أبوخطوة،2010 :21.</a:t>
            </a:r>
            <a:endParaRPr lang="en-US" dirty="0"/>
          </a:p>
        </p:txBody>
      </p:sp>
    </p:spTree>
    <p:extLst>
      <p:ext uri="{BB962C8B-B14F-4D97-AF65-F5344CB8AC3E}">
        <p14:creationId xmlns:p14="http://schemas.microsoft.com/office/powerpoint/2010/main" val="4286947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p14="http://schemas.microsoft.com/office/powerpoint/2010/main" val="752414477"/>
              </p:ext>
            </p:extLst>
          </p:nvPr>
        </p:nvGraphicFramePr>
        <p:xfrm>
          <a:off x="323528" y="881336"/>
          <a:ext cx="8424936" cy="59766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4467618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44500" y="620688"/>
            <a:ext cx="8352928" cy="5386090"/>
          </a:xfrm>
          <a:prstGeom prst="rect">
            <a:avLst/>
          </a:prstGeom>
          <a:blipFill>
            <a:blip r:embed="rId2">
              <a:alphaModFix amt="20000"/>
            </a:blip>
            <a:stretch>
              <a:fillRect b="-1000"/>
            </a:stretch>
          </a:blipFill>
        </p:spPr>
        <p:style>
          <a:lnRef idx="1">
            <a:schemeClr val="accent2"/>
          </a:lnRef>
          <a:fillRef idx="2">
            <a:schemeClr val="accent2"/>
          </a:fillRef>
          <a:effectRef idx="1">
            <a:schemeClr val="accent2"/>
          </a:effectRef>
          <a:fontRef idx="minor">
            <a:schemeClr val="dk1"/>
          </a:fontRef>
        </p:style>
        <p:txBody>
          <a:bodyPr wrap="square">
            <a:spAutoFit/>
          </a:bodyPr>
          <a:lstStyle/>
          <a:p>
            <a:r>
              <a:rPr lang="ar-IQ" sz="3200" b="1" dirty="0" smtClean="0">
                <a:solidFill>
                  <a:srgbClr val="FF0000"/>
                </a:solidFill>
              </a:rPr>
              <a:t>وبإيجاز </a:t>
            </a:r>
            <a:r>
              <a:rPr lang="ar-IQ" sz="3200" b="1" dirty="0">
                <a:solidFill>
                  <a:srgbClr val="FF0000"/>
                </a:solidFill>
              </a:rPr>
              <a:t>فإن هذه المدرسة تؤكد علي</a:t>
            </a:r>
            <a:r>
              <a:rPr lang="ar-IQ" sz="3200" b="1" dirty="0" smtClean="0">
                <a:solidFill>
                  <a:srgbClr val="FF0000"/>
                </a:solidFill>
              </a:rPr>
              <a:t>.</a:t>
            </a:r>
          </a:p>
          <a:p>
            <a:r>
              <a:rPr lang="ar-IQ" sz="2400" dirty="0" smtClean="0"/>
              <a:t> 1</a:t>
            </a:r>
            <a:r>
              <a:rPr lang="ar-IQ" sz="2400" b="1" dirty="0" smtClean="0"/>
              <a:t>-  </a:t>
            </a:r>
            <a:r>
              <a:rPr lang="ar-IQ" sz="2400" b="1" dirty="0"/>
              <a:t>بناء المعرفة يتم بوساطة المتعلم بدال من نقل المعرفة بوسط المعلم</a:t>
            </a:r>
            <a:r>
              <a:rPr lang="ar-IQ" sz="2400" b="1" dirty="0" smtClean="0"/>
              <a:t>.</a:t>
            </a:r>
          </a:p>
          <a:p>
            <a:r>
              <a:rPr lang="ar-IQ" sz="2400" b="1" dirty="0" smtClean="0"/>
              <a:t> 2-  </a:t>
            </a:r>
            <a:r>
              <a:rPr lang="ar-IQ" sz="2400" b="1" dirty="0"/>
              <a:t>ضرورة </a:t>
            </a:r>
            <a:r>
              <a:rPr lang="ar-IQ" sz="2400" b="1" dirty="0" smtClean="0"/>
              <a:t>الاهتمام </a:t>
            </a:r>
            <a:r>
              <a:rPr lang="ar-IQ" sz="2400" b="1" dirty="0"/>
              <a:t>بالنمو المعرفي </a:t>
            </a:r>
            <a:r>
              <a:rPr lang="ar-IQ" sz="2400" b="1" dirty="0" smtClean="0"/>
              <a:t>الإدراكي  </a:t>
            </a:r>
            <a:r>
              <a:rPr lang="en-US" sz="2400" b="1" dirty="0" smtClean="0"/>
              <a:t>Development </a:t>
            </a:r>
            <a:r>
              <a:rPr lang="en-US" sz="2400" b="1" dirty="0"/>
              <a:t>Cognitive </a:t>
            </a:r>
            <a:r>
              <a:rPr lang="ar-IQ" sz="2400" b="1" dirty="0" smtClean="0"/>
              <a:t> للفرد </a:t>
            </a:r>
            <a:r>
              <a:rPr lang="ar-IQ" sz="2400" b="1" dirty="0"/>
              <a:t>وتكييف الخبرات التعليمية طبقا لذلك </a:t>
            </a:r>
            <a:r>
              <a:rPr lang="ar-IQ" sz="2400" b="1" dirty="0" smtClean="0"/>
              <a:t>وهذا </a:t>
            </a:r>
            <a:r>
              <a:rPr lang="ar-IQ" sz="2400" b="1" dirty="0"/>
              <a:t>ما يشار إليه بالبنائية الفردية </a:t>
            </a:r>
            <a:r>
              <a:rPr lang="ar-IQ" sz="2400" b="1" dirty="0">
                <a:solidFill>
                  <a:prstClr val="black"/>
                </a:solidFill>
              </a:rPr>
              <a:t>ويعود الفضل في ظهورها للعالم جان </a:t>
            </a:r>
            <a:r>
              <a:rPr lang="ar-IQ" sz="2400" b="1" dirty="0" err="1">
                <a:solidFill>
                  <a:prstClr val="black"/>
                </a:solidFill>
              </a:rPr>
              <a:t>بياجييه</a:t>
            </a:r>
            <a:r>
              <a:rPr lang="ar-IQ" sz="2400" b="1" dirty="0">
                <a:solidFill>
                  <a:prstClr val="black"/>
                </a:solidFill>
              </a:rPr>
              <a:t> </a:t>
            </a:r>
            <a:r>
              <a:rPr lang="ar-IQ" sz="2400" b="1" dirty="0" smtClean="0">
                <a:solidFill>
                  <a:prstClr val="black"/>
                </a:solidFill>
              </a:rPr>
              <a:t>(1980 </a:t>
            </a:r>
            <a:r>
              <a:rPr lang="ar-IQ" sz="2400" b="1" dirty="0">
                <a:solidFill>
                  <a:prstClr val="black"/>
                </a:solidFill>
              </a:rPr>
              <a:t>-1896 </a:t>
            </a:r>
            <a:r>
              <a:rPr lang="ar-IQ" sz="2400" b="1" dirty="0" smtClean="0">
                <a:solidFill>
                  <a:prstClr val="black"/>
                </a:solidFill>
              </a:rPr>
              <a:t>).</a:t>
            </a:r>
            <a:r>
              <a:rPr lang="ar-IQ" sz="2400" b="1" dirty="0"/>
              <a:t> </a:t>
            </a:r>
            <a:endParaRPr lang="ar-IQ" sz="2400" b="1" dirty="0" smtClean="0"/>
          </a:p>
          <a:p>
            <a:endParaRPr lang="ar-IQ" sz="2400" b="1" dirty="0" smtClean="0"/>
          </a:p>
          <a:p>
            <a:r>
              <a:rPr lang="ar-IQ" sz="2400" b="1" dirty="0" smtClean="0"/>
              <a:t>2- النمو العقلي يتأثر كثيرا  </a:t>
            </a:r>
            <a:r>
              <a:rPr lang="ar-IQ" sz="2400" b="1" dirty="0" smtClean="0">
                <a:solidFill>
                  <a:prstClr val="black"/>
                </a:solidFill>
              </a:rPr>
              <a:t>بالتفاعل الاجتماعي </a:t>
            </a:r>
            <a:r>
              <a:rPr lang="ar-IQ" sz="2400" b="1" dirty="0">
                <a:solidFill>
                  <a:prstClr val="black"/>
                </a:solidFill>
              </a:rPr>
              <a:t>ومن هنا تأتي أهمية: التعليم التعاوني والشراكة الفكرية </a:t>
            </a:r>
            <a:r>
              <a:rPr lang="ar-IQ" sz="2400" b="1" dirty="0" smtClean="0"/>
              <a:t>والشراكة </a:t>
            </a:r>
            <a:r>
              <a:rPr lang="ar-IQ" sz="2400" b="1" dirty="0"/>
              <a:t>في الذكاء </a:t>
            </a:r>
            <a:r>
              <a:rPr lang="ar-IQ" sz="2400" b="1" dirty="0" smtClean="0"/>
              <a:t>والتعددية </a:t>
            </a:r>
            <a:r>
              <a:rPr lang="ar-IQ" sz="2400" b="1" dirty="0"/>
              <a:t>في وجهات النظر بين المتعلمين </a:t>
            </a:r>
            <a:r>
              <a:rPr lang="ar-IQ" sz="2400" b="1" dirty="0" smtClean="0"/>
              <a:t>أثناء </a:t>
            </a:r>
            <a:r>
              <a:rPr lang="ar-IQ" sz="2400" b="1" dirty="0"/>
              <a:t>عملية </a:t>
            </a:r>
            <a:r>
              <a:rPr lang="ar-IQ" sz="2400" b="1" dirty="0" smtClean="0"/>
              <a:t>التعلم </a:t>
            </a:r>
            <a:r>
              <a:rPr lang="ar-IQ" sz="2400" b="1" dirty="0"/>
              <a:t>مع إهمال التعلم التنافسي </a:t>
            </a:r>
            <a:r>
              <a:rPr lang="ar-IQ" sz="2400" b="1" dirty="0" smtClean="0"/>
              <a:t>وهذا </a:t>
            </a:r>
            <a:r>
              <a:rPr lang="ar-IQ" sz="2400" b="1" dirty="0"/>
              <a:t>ما يشار إليه بالبنائية </a:t>
            </a:r>
            <a:r>
              <a:rPr lang="ar-IQ" sz="2400" b="1" dirty="0" smtClean="0"/>
              <a:t>الاجتماعية والتي </a:t>
            </a:r>
            <a:r>
              <a:rPr lang="ar-IQ" sz="2400" b="1" dirty="0"/>
              <a:t>يعود الفضل في ظهورها للعالم فيجو </a:t>
            </a:r>
            <a:r>
              <a:rPr lang="ar-IQ" sz="2400" b="1" dirty="0" smtClean="0"/>
              <a:t>تسكي.</a:t>
            </a:r>
          </a:p>
          <a:p>
            <a:r>
              <a:rPr lang="ar-IQ" sz="2400" b="1" dirty="0" smtClean="0"/>
              <a:t>3- التفكير </a:t>
            </a:r>
            <a:r>
              <a:rPr lang="ar-IQ" sz="2400" b="1" dirty="0"/>
              <a:t>التأملي </a:t>
            </a:r>
            <a:r>
              <a:rPr lang="en-US" sz="2400" b="1" dirty="0"/>
              <a:t>Thinking Reflection </a:t>
            </a:r>
            <a:r>
              <a:rPr lang="ar-IQ" sz="2400" b="1" dirty="0"/>
              <a:t>والتفكير حول التفكير واتاحة الفرصة للمتعلم بالتحكم في تعلمه وتوجيه لهذا التعلم مع تعقيبه علي ما تعلم </a:t>
            </a:r>
            <a:r>
              <a:rPr lang="ar-IQ" sz="2400" b="1" dirty="0" smtClean="0"/>
              <a:t>أي ( </a:t>
            </a:r>
            <a:r>
              <a:rPr lang="ar-IQ" sz="2400" b="1" dirty="0"/>
              <a:t>يدرك المتعلم معرفة كيف يعرف </a:t>
            </a:r>
            <a:r>
              <a:rPr lang="ar-IQ" sz="2400" b="1" dirty="0" smtClean="0"/>
              <a:t>وكيف </a:t>
            </a:r>
            <a:r>
              <a:rPr lang="ar-IQ" sz="2400" b="1" dirty="0"/>
              <a:t>يفكر </a:t>
            </a:r>
            <a:r>
              <a:rPr lang="ar-IQ" sz="2400" b="1" dirty="0" smtClean="0"/>
              <a:t>وكيف </a:t>
            </a:r>
            <a:r>
              <a:rPr lang="ar-IQ" sz="2400" b="1" dirty="0"/>
              <a:t>يتعلم . ومقدرته على شرح لماذا وكيف حل مشكلة </a:t>
            </a:r>
            <a:r>
              <a:rPr lang="ar-IQ" sz="2400" b="1" dirty="0" smtClean="0"/>
              <a:t>معينة)كل </a:t>
            </a:r>
            <a:r>
              <a:rPr lang="ar-IQ" sz="2400" b="1" dirty="0"/>
              <a:t>ذلك يحتل مكانة مهمة في المدرسة البنائية.</a:t>
            </a:r>
            <a:endParaRPr lang="en-US" sz="2400" b="1" dirty="0"/>
          </a:p>
        </p:txBody>
      </p:sp>
    </p:spTree>
    <p:extLst>
      <p:ext uri="{BB962C8B-B14F-4D97-AF65-F5344CB8AC3E}">
        <p14:creationId xmlns:p14="http://schemas.microsoft.com/office/powerpoint/2010/main" val="38529476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50664" y="404664"/>
            <a:ext cx="8856984" cy="6370975"/>
          </a:xfrm>
          <a:prstGeom prst="rect">
            <a:avLst/>
          </a:prstGeom>
          <a:blipFill>
            <a:blip r:embed="rId2">
              <a:alphaModFix amt="20000"/>
            </a:blip>
            <a:stretch>
              <a:fillRect b="-1000"/>
            </a:stretch>
          </a:blipFill>
        </p:spPr>
        <p:style>
          <a:lnRef idx="1">
            <a:schemeClr val="accent4"/>
          </a:lnRef>
          <a:fillRef idx="2">
            <a:schemeClr val="accent4"/>
          </a:fillRef>
          <a:effectRef idx="1">
            <a:schemeClr val="accent4"/>
          </a:effectRef>
          <a:fontRef idx="minor">
            <a:schemeClr val="dk1"/>
          </a:fontRef>
        </p:style>
        <p:txBody>
          <a:bodyPr wrap="square">
            <a:spAutoFit/>
          </a:bodyPr>
          <a:lstStyle/>
          <a:p>
            <a:r>
              <a:rPr lang="ar-IQ" sz="2400" b="1" dirty="0" smtClean="0"/>
              <a:t>4- التعلم يحدث </a:t>
            </a:r>
            <a:r>
              <a:rPr lang="ar-IQ" sz="2400" b="1" dirty="0"/>
              <a:t>في سياقات واقعية ذات </a:t>
            </a:r>
            <a:r>
              <a:rPr lang="ar-IQ" sz="2400" b="1" dirty="0" smtClean="0"/>
              <a:t>معنى ، </a:t>
            </a:r>
            <a:r>
              <a:rPr lang="ar-IQ" sz="2400" b="1" dirty="0"/>
              <a:t>فالسياقات الضعيفة </a:t>
            </a:r>
            <a:r>
              <a:rPr lang="ar-IQ" sz="2400" b="1" dirty="0" smtClean="0"/>
              <a:t>( أي </a:t>
            </a:r>
            <a:r>
              <a:rPr lang="ar-IQ" sz="2400" b="1" dirty="0"/>
              <a:t>المحتوى الذي يقدم معرفة مجردة من ُ سياقاتها وظروفها التي </a:t>
            </a:r>
            <a:r>
              <a:rPr lang="ar-IQ" sz="2400" b="1" dirty="0" smtClean="0"/>
              <a:t>تحدث فيها) سوف  </a:t>
            </a:r>
            <a:r>
              <a:rPr lang="ar-IQ" sz="2400" b="1" dirty="0"/>
              <a:t>نتج معرفة </a:t>
            </a:r>
            <a:r>
              <a:rPr lang="ar-IQ" sz="2400" b="1" dirty="0" smtClean="0"/>
              <a:t>هزيلة وهشة حيث </a:t>
            </a:r>
            <a:r>
              <a:rPr lang="ar-IQ" sz="2400" b="1" dirty="0"/>
              <a:t>يصبح التعلم </a:t>
            </a:r>
            <a:r>
              <a:rPr lang="ar-IQ" sz="2400" b="1" dirty="0" smtClean="0"/>
              <a:t>متمركز حول</a:t>
            </a:r>
            <a:r>
              <a:rPr lang="ar-IQ" sz="2400" b="1" dirty="0"/>
              <a:t>: تذكر </a:t>
            </a:r>
            <a:r>
              <a:rPr lang="ar-IQ" sz="2400" b="1" dirty="0" smtClean="0"/>
              <a:t>المعلومات </a:t>
            </a:r>
            <a:r>
              <a:rPr lang="ar-IQ" sz="2400" b="1" dirty="0"/>
              <a:t>المجردة التي </a:t>
            </a:r>
            <a:r>
              <a:rPr lang="ar-IQ" sz="2400" b="1" dirty="0" smtClean="0"/>
              <a:t>لا </a:t>
            </a:r>
            <a:r>
              <a:rPr lang="ar-IQ" sz="2400" b="1" dirty="0"/>
              <a:t>معنى لها وليس أدوات مفيدة لفهم العلم والبيئة المحيطة والتفاعل معها</a:t>
            </a:r>
            <a:r>
              <a:rPr lang="ar-IQ" sz="2400" b="1" dirty="0" smtClean="0"/>
              <a:t>.</a:t>
            </a:r>
          </a:p>
          <a:p>
            <a:r>
              <a:rPr lang="ar-IQ" sz="2400" b="1" dirty="0"/>
              <a:t>5- التكنولوجيا أو التقنية بعملياتها و منتوجاتها </a:t>
            </a:r>
            <a:r>
              <a:rPr lang="ar-IQ" sz="2400" b="1" dirty="0" smtClean="0"/>
              <a:t>تمثل </a:t>
            </a:r>
            <a:r>
              <a:rPr lang="ar-IQ" sz="2400" b="1" dirty="0"/>
              <a:t>أدوات البناء التعلم وليست أدوات </a:t>
            </a:r>
            <a:r>
              <a:rPr lang="ar-IQ" sz="2400" b="1" dirty="0" smtClean="0"/>
              <a:t>للتعلم ، </a:t>
            </a:r>
            <a:r>
              <a:rPr lang="ar-IQ" sz="2400" b="1" dirty="0"/>
              <a:t>وبمعنى أخر أدوات يتعلم معها </a:t>
            </a:r>
            <a:r>
              <a:rPr lang="en-US" sz="2400" b="1" dirty="0"/>
              <a:t>With </a:t>
            </a:r>
            <a:r>
              <a:rPr lang="ar-IQ" sz="2400" b="1" dirty="0"/>
              <a:t>المتعلم وليس </a:t>
            </a:r>
            <a:r>
              <a:rPr lang="ar-IQ" sz="2400" b="1" dirty="0" smtClean="0"/>
              <a:t>التعلم </a:t>
            </a:r>
            <a:r>
              <a:rPr lang="ar-IQ" sz="2400" b="1" dirty="0"/>
              <a:t>منها </a:t>
            </a:r>
            <a:r>
              <a:rPr lang="ar-IQ" sz="2400" b="1" dirty="0" smtClean="0"/>
              <a:t>( </a:t>
            </a:r>
            <a:r>
              <a:rPr lang="ar-IQ" sz="2400" b="1" dirty="0"/>
              <a:t>كما </a:t>
            </a:r>
            <a:r>
              <a:rPr lang="ar-IQ" sz="2400" b="1" dirty="0" smtClean="0"/>
              <a:t>في المدرسة </a:t>
            </a:r>
            <a:r>
              <a:rPr lang="ar-IQ" sz="2400" b="1" dirty="0"/>
              <a:t>السلوكية </a:t>
            </a:r>
            <a:r>
              <a:rPr lang="ar-IQ" sz="2400" b="1" dirty="0" smtClean="0"/>
              <a:t>) </a:t>
            </a:r>
            <a:r>
              <a:rPr lang="ar-IQ" sz="2400" b="1" dirty="0"/>
              <a:t>; وهذا </a:t>
            </a:r>
            <a:r>
              <a:rPr lang="ar-IQ" sz="2400" b="1" dirty="0" smtClean="0"/>
              <a:t>يتطلب تحولا </a:t>
            </a:r>
            <a:r>
              <a:rPr lang="ar-IQ" sz="2400" b="1" dirty="0"/>
              <a:t>جوهريا في دور التكنولوجيا التقليدي في المدارس </a:t>
            </a:r>
            <a:r>
              <a:rPr lang="ar-IQ" sz="2400" b="1" dirty="0" smtClean="0"/>
              <a:t>.</a:t>
            </a:r>
          </a:p>
          <a:p>
            <a:r>
              <a:rPr lang="ar-IQ" sz="2400" b="1" dirty="0"/>
              <a:t>6- المتعلم </a:t>
            </a:r>
            <a:r>
              <a:rPr lang="ar-IQ" sz="2400" b="1" dirty="0" smtClean="0"/>
              <a:t>مطالب </a:t>
            </a:r>
            <a:r>
              <a:rPr lang="ar-IQ" sz="2400" b="1" dirty="0"/>
              <a:t>بممارسة مهارات </a:t>
            </a:r>
            <a:r>
              <a:rPr lang="ar-IQ" sz="2400" b="1" dirty="0" smtClean="0"/>
              <a:t>الاستقصاء </a:t>
            </a:r>
            <a:r>
              <a:rPr lang="en-US" sz="2400" b="1" dirty="0"/>
              <a:t>Inquiry </a:t>
            </a:r>
            <a:r>
              <a:rPr lang="ar-IQ" sz="2400" b="1" dirty="0"/>
              <a:t>لحل </a:t>
            </a:r>
            <a:r>
              <a:rPr lang="ar-IQ" sz="2400" b="1" dirty="0" smtClean="0"/>
              <a:t>مشكلات </a:t>
            </a:r>
            <a:r>
              <a:rPr lang="ar-IQ" sz="2400" b="1" dirty="0"/>
              <a:t>حقيقية في البيئة وممارسة مهارات التعلم الذاتي ومهارات التواصل والتعاون مع </a:t>
            </a:r>
            <a:r>
              <a:rPr lang="ar-IQ" sz="2400" b="1" dirty="0" smtClean="0"/>
              <a:t>الآخرين </a:t>
            </a:r>
            <a:r>
              <a:rPr lang="ar-IQ" sz="2400" b="1" dirty="0"/>
              <a:t>. مصدر </a:t>
            </a:r>
            <a:endParaRPr lang="ar-IQ" sz="2400" b="1" dirty="0" smtClean="0"/>
          </a:p>
          <a:p>
            <a:endParaRPr lang="ar-IQ" sz="2400" dirty="0"/>
          </a:p>
          <a:p>
            <a:endParaRPr lang="ar-IQ" sz="2400" dirty="0" smtClean="0"/>
          </a:p>
          <a:p>
            <a:endParaRPr lang="ar-IQ" sz="2400" dirty="0"/>
          </a:p>
          <a:p>
            <a:endParaRPr lang="ar-IQ" sz="2400" dirty="0" smtClean="0"/>
          </a:p>
          <a:p>
            <a:endParaRPr lang="ar-IQ" sz="2400" dirty="0"/>
          </a:p>
          <a:p>
            <a:endParaRPr lang="ar-IQ" sz="2400" dirty="0" smtClean="0"/>
          </a:p>
          <a:p>
            <a:endParaRPr lang="ar-IQ" sz="2400" dirty="0"/>
          </a:p>
          <a:p>
            <a:endParaRPr lang="en-US" sz="2400" dirty="0"/>
          </a:p>
        </p:txBody>
      </p:sp>
      <p:sp>
        <p:nvSpPr>
          <p:cNvPr id="3" name="مستطيل 2"/>
          <p:cNvSpPr/>
          <p:nvPr/>
        </p:nvSpPr>
        <p:spPr>
          <a:xfrm>
            <a:off x="6292924" y="3944156"/>
            <a:ext cx="2304256" cy="115212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IQ" dirty="0" smtClean="0"/>
              <a:t>مصدر التعلم برنامج وسائط متعددة في صورة مشكلات </a:t>
            </a:r>
            <a:endParaRPr lang="en-US" dirty="0"/>
          </a:p>
        </p:txBody>
      </p:sp>
      <p:sp>
        <p:nvSpPr>
          <p:cNvPr id="4" name="مستطيل 3"/>
          <p:cNvSpPr/>
          <p:nvPr/>
        </p:nvSpPr>
        <p:spPr>
          <a:xfrm>
            <a:off x="4211960" y="3944156"/>
            <a:ext cx="1224136" cy="93610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IQ" dirty="0" smtClean="0"/>
              <a:t>المتعلم </a:t>
            </a:r>
            <a:endParaRPr lang="en-US" dirty="0"/>
          </a:p>
        </p:txBody>
      </p:sp>
      <p:sp>
        <p:nvSpPr>
          <p:cNvPr id="5" name="مستطيل 4"/>
          <p:cNvSpPr/>
          <p:nvPr/>
        </p:nvSpPr>
        <p:spPr>
          <a:xfrm>
            <a:off x="251520" y="4012468"/>
            <a:ext cx="3117948" cy="129614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dirty="0" smtClean="0"/>
              <a:t>تعلم سياق ذا معنى بناء المتعلم نفسه يمكن الاستفادة منه في موقف جديد مع وجود حافز ودافعية قوية .</a:t>
            </a:r>
            <a:endParaRPr lang="en-US" dirty="0"/>
          </a:p>
        </p:txBody>
      </p:sp>
      <p:sp>
        <p:nvSpPr>
          <p:cNvPr id="6" name="شكل بيضاوي 5"/>
          <p:cNvSpPr/>
          <p:nvPr/>
        </p:nvSpPr>
        <p:spPr>
          <a:xfrm>
            <a:off x="2915816" y="5445224"/>
            <a:ext cx="3744416" cy="1042383"/>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IQ" dirty="0" smtClean="0"/>
              <a:t>متعلم متحكم في كل عناصر البرنامج ومحتوى البرنامج يشكل ادوات لبناء المعرفة الجديدة </a:t>
            </a:r>
            <a:endParaRPr lang="en-US" dirty="0"/>
          </a:p>
        </p:txBody>
      </p:sp>
      <p:sp>
        <p:nvSpPr>
          <p:cNvPr id="7" name="سهم إلى اليسار 6"/>
          <p:cNvSpPr/>
          <p:nvPr/>
        </p:nvSpPr>
        <p:spPr>
          <a:xfrm>
            <a:off x="5436096" y="4412208"/>
            <a:ext cx="792088" cy="384944"/>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سهم للأسفل 7"/>
          <p:cNvSpPr/>
          <p:nvPr/>
        </p:nvSpPr>
        <p:spPr>
          <a:xfrm>
            <a:off x="4644008" y="4880260"/>
            <a:ext cx="360040" cy="564964"/>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9468" y="4339861"/>
            <a:ext cx="842492" cy="407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530705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836712"/>
            <a:ext cx="8424936" cy="5386090"/>
          </a:xfrm>
          <a:prstGeom prst="rect">
            <a:avLst/>
          </a:prstGeom>
          <a:blipFill>
            <a:blip r:embed="rId2">
              <a:alphaModFix amt="20000"/>
            </a:blip>
            <a:stretch>
              <a:fillRect b="-1000"/>
            </a:stretch>
          </a:blipFill>
        </p:spPr>
        <p:style>
          <a:lnRef idx="1">
            <a:schemeClr val="accent4"/>
          </a:lnRef>
          <a:fillRef idx="2">
            <a:schemeClr val="accent4"/>
          </a:fillRef>
          <a:effectRef idx="1">
            <a:schemeClr val="accent4"/>
          </a:effectRef>
          <a:fontRef idx="minor">
            <a:schemeClr val="dk1"/>
          </a:fontRef>
        </p:style>
        <p:txBody>
          <a:bodyPr wrap="square">
            <a:spAutoFit/>
          </a:bodyPr>
          <a:lstStyle/>
          <a:p>
            <a:r>
              <a:rPr lang="ar-IQ" sz="3200" b="1" dirty="0">
                <a:solidFill>
                  <a:srgbClr val="FF0000"/>
                </a:solidFill>
              </a:rPr>
              <a:t>تطبيق على النظرية البنائية الواقع </a:t>
            </a:r>
            <a:r>
              <a:rPr lang="ar-IQ" sz="3200" b="1" dirty="0" err="1" smtClean="0">
                <a:solidFill>
                  <a:srgbClr val="FF0000"/>
                </a:solidFill>
              </a:rPr>
              <a:t>الفًتراضي</a:t>
            </a:r>
            <a:r>
              <a:rPr lang="ar-IQ" sz="3200" b="1" dirty="0" smtClean="0">
                <a:solidFill>
                  <a:srgbClr val="FF0000"/>
                </a:solidFill>
              </a:rPr>
              <a:t> </a:t>
            </a:r>
            <a:r>
              <a:rPr lang="ar-IQ" sz="3200" b="1" dirty="0">
                <a:solidFill>
                  <a:srgbClr val="FF0000"/>
                </a:solidFill>
              </a:rPr>
              <a:t>،</a:t>
            </a:r>
            <a:r>
              <a:rPr lang="en-US" sz="3200" b="1" dirty="0">
                <a:solidFill>
                  <a:srgbClr val="FF0000"/>
                </a:solidFill>
              </a:rPr>
              <a:t>life Second، </a:t>
            </a:r>
            <a:r>
              <a:rPr lang="ar-IQ" sz="3200" b="1" dirty="0" smtClean="0">
                <a:solidFill>
                  <a:srgbClr val="FF0000"/>
                </a:solidFill>
              </a:rPr>
              <a:t>الرحلات المعرفية  </a:t>
            </a:r>
            <a:r>
              <a:rPr lang="ar-IQ" sz="2800" b="1" dirty="0" smtClean="0"/>
              <a:t>.</a:t>
            </a:r>
          </a:p>
          <a:p>
            <a:r>
              <a:rPr lang="ar-IQ" sz="2800" b="1" dirty="0" smtClean="0">
                <a:solidFill>
                  <a:srgbClr val="00B050"/>
                </a:solidFill>
              </a:rPr>
              <a:t>- مميزاته :</a:t>
            </a:r>
          </a:p>
          <a:p>
            <a:r>
              <a:rPr lang="ar-IQ" sz="2800" b="1" dirty="0" smtClean="0"/>
              <a:t>1-تعزيز </a:t>
            </a:r>
            <a:r>
              <a:rPr lang="ar-IQ" sz="2800" b="1" dirty="0"/>
              <a:t>التعلم البنائي </a:t>
            </a:r>
            <a:r>
              <a:rPr lang="ar-IQ" sz="2800" b="1" dirty="0" smtClean="0"/>
              <a:t>والتجريبي  حيث يبني المتعلم معارفه بنفسه  ويخضعها للتجريب. </a:t>
            </a:r>
          </a:p>
          <a:p>
            <a:r>
              <a:rPr lang="ar-IQ" sz="2800" b="1" dirty="0" smtClean="0"/>
              <a:t>2-توفَير الفرصة </a:t>
            </a:r>
            <a:r>
              <a:rPr lang="ar-IQ" sz="2800" b="1" dirty="0"/>
              <a:t>لتكرار </a:t>
            </a:r>
            <a:r>
              <a:rPr lang="ar-IQ" sz="2800" b="1" dirty="0" smtClean="0"/>
              <a:t>الممارسة </a:t>
            </a:r>
            <a:r>
              <a:rPr lang="ar-IQ" sz="2800" b="1" dirty="0"/>
              <a:t>مره بعد مره بطريقة </a:t>
            </a:r>
            <a:r>
              <a:rPr lang="ar-IQ" sz="2800" b="1" dirty="0" smtClean="0"/>
              <a:t>.</a:t>
            </a:r>
          </a:p>
          <a:p>
            <a:r>
              <a:rPr lang="ar-IQ" sz="2800" b="1" dirty="0" smtClean="0"/>
              <a:t>3-تناسب </a:t>
            </a:r>
            <a:r>
              <a:rPr lang="ar-IQ" sz="2800" b="1" dirty="0"/>
              <a:t>قدرات </a:t>
            </a:r>
            <a:r>
              <a:rPr lang="ar-IQ" sz="2800" b="1" dirty="0" smtClean="0"/>
              <a:t>المتعلم </a:t>
            </a:r>
            <a:r>
              <a:rPr lang="ar-IQ" sz="2800" b="1" dirty="0"/>
              <a:t>وخطوه </a:t>
            </a:r>
            <a:r>
              <a:rPr lang="ar-IQ" sz="2800" b="1" dirty="0" smtClean="0"/>
              <a:t>الذاتي.</a:t>
            </a:r>
          </a:p>
          <a:p>
            <a:r>
              <a:rPr lang="ar-IQ" sz="2800" b="1" dirty="0" smtClean="0"/>
              <a:t>4-إثارة المستويات </a:t>
            </a:r>
            <a:r>
              <a:rPr lang="ar-IQ" sz="2800" b="1" dirty="0"/>
              <a:t>العليا من </a:t>
            </a:r>
            <a:r>
              <a:rPr lang="ar-IQ" sz="2800" b="1" dirty="0" smtClean="0"/>
              <a:t>التفكَير.</a:t>
            </a:r>
          </a:p>
          <a:p>
            <a:endParaRPr lang="ar-IQ" sz="2800" b="1" dirty="0"/>
          </a:p>
          <a:p>
            <a:endParaRPr lang="ar-IQ" sz="2800" b="1" dirty="0" smtClean="0"/>
          </a:p>
          <a:p>
            <a:endParaRPr lang="ar-IQ" sz="2800" b="1" dirty="0"/>
          </a:p>
          <a:p>
            <a:endParaRPr lang="en-US" sz="2800" b="1" dirty="0"/>
          </a:p>
        </p:txBody>
      </p:sp>
    </p:spTree>
    <p:extLst>
      <p:ext uri="{BB962C8B-B14F-4D97-AF65-F5344CB8AC3E}">
        <p14:creationId xmlns:p14="http://schemas.microsoft.com/office/powerpoint/2010/main" val="31926802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60052" y="548680"/>
            <a:ext cx="8640960" cy="5755422"/>
          </a:xfrm>
          <a:prstGeom prst="rect">
            <a:avLst/>
          </a:prstGeom>
          <a:blipFill>
            <a:blip r:embed="rId2">
              <a:alphaModFix amt="20000"/>
            </a:blip>
            <a:stretch>
              <a:fillRect b="-1000"/>
            </a:stretch>
          </a:blipFill>
        </p:spPr>
        <p:style>
          <a:lnRef idx="1">
            <a:schemeClr val="accent3"/>
          </a:lnRef>
          <a:fillRef idx="2">
            <a:schemeClr val="accent3"/>
          </a:fillRef>
          <a:effectRef idx="1">
            <a:schemeClr val="accent3"/>
          </a:effectRef>
          <a:fontRef idx="minor">
            <a:schemeClr val="dk1"/>
          </a:fontRef>
        </p:style>
        <p:txBody>
          <a:bodyPr wrap="square">
            <a:spAutoFit/>
          </a:bodyPr>
          <a:lstStyle/>
          <a:p>
            <a:r>
              <a:rPr lang="ar-IQ" sz="3200" b="1" dirty="0">
                <a:solidFill>
                  <a:srgbClr val="FF0000"/>
                </a:solidFill>
              </a:rPr>
              <a:t>نقد المدرسة البنائية: </a:t>
            </a:r>
            <a:endParaRPr lang="ar-IQ" sz="3200" b="1" dirty="0" smtClean="0">
              <a:solidFill>
                <a:srgbClr val="FF0000"/>
              </a:solidFill>
            </a:endParaRPr>
          </a:p>
          <a:p>
            <a:r>
              <a:rPr lang="ar-IQ" sz="2800" b="1" dirty="0" smtClean="0"/>
              <a:t>يرى </a:t>
            </a:r>
            <a:r>
              <a:rPr lang="ar-IQ" sz="2800" b="1" dirty="0"/>
              <a:t>حسن زيتون و كمال زيتون )2003 ، 279– 294 </a:t>
            </a:r>
            <a:r>
              <a:rPr lang="ar-IQ" sz="2800" b="1" dirty="0" smtClean="0"/>
              <a:t>)</a:t>
            </a:r>
          </a:p>
          <a:p>
            <a:r>
              <a:rPr lang="ar-IQ" sz="2800" b="1" dirty="0" smtClean="0"/>
              <a:t>أن المنظور </a:t>
            </a:r>
            <a:r>
              <a:rPr lang="ar-IQ" sz="2800" b="1" dirty="0"/>
              <a:t>البنائي </a:t>
            </a:r>
            <a:r>
              <a:rPr lang="ar-IQ" sz="2800" b="1" dirty="0" smtClean="0"/>
              <a:t>لا يحقق كل اهداف التعلم </a:t>
            </a:r>
            <a:r>
              <a:rPr lang="ar-IQ" sz="2800" b="1" dirty="0"/>
              <a:t>على </a:t>
            </a:r>
            <a:r>
              <a:rPr lang="ar-IQ" sz="2800" b="1" dirty="0" smtClean="0"/>
              <a:t>النحو المرجو ، ولا ينمي </a:t>
            </a:r>
            <a:r>
              <a:rPr lang="ar-IQ" sz="2800" b="1" dirty="0"/>
              <a:t>كل أنواع </a:t>
            </a:r>
            <a:r>
              <a:rPr lang="ar-IQ" sz="2800" b="1" dirty="0" smtClean="0"/>
              <a:t>المعرفة </a:t>
            </a:r>
            <a:r>
              <a:rPr lang="ar-IQ" sz="2800" b="1" dirty="0"/>
              <a:t>بنفس الفعالية ، وأن </a:t>
            </a:r>
            <a:r>
              <a:rPr lang="ar-IQ" sz="2800" b="1" dirty="0" smtClean="0"/>
              <a:t>هناك </a:t>
            </a:r>
            <a:r>
              <a:rPr lang="ar-IQ" sz="2800" b="1" dirty="0"/>
              <a:t>بعض </a:t>
            </a:r>
            <a:r>
              <a:rPr lang="ar-IQ" sz="2800" b="1" dirty="0" smtClean="0"/>
              <a:t>المشكلات </a:t>
            </a:r>
            <a:r>
              <a:rPr lang="ar-IQ" sz="2800" b="1" dirty="0"/>
              <a:t>تدور حول </a:t>
            </a:r>
            <a:r>
              <a:rPr lang="ar-IQ" sz="2800" b="1" dirty="0" smtClean="0"/>
              <a:t>المنظور </a:t>
            </a:r>
            <a:r>
              <a:rPr lang="ar-IQ" sz="2800" b="1" dirty="0"/>
              <a:t>البنائي </a:t>
            </a:r>
            <a:r>
              <a:rPr lang="ar-IQ" sz="2800" b="1" dirty="0" smtClean="0"/>
              <a:t>في التعليم</a:t>
            </a:r>
            <a:r>
              <a:rPr lang="ar-IQ" sz="2800" b="1" dirty="0"/>
              <a:t>، وتتمثل فيما يلي </a:t>
            </a:r>
            <a:r>
              <a:rPr lang="ar-IQ" sz="2800" b="1" dirty="0" smtClean="0"/>
              <a:t>:</a:t>
            </a:r>
          </a:p>
          <a:p>
            <a:r>
              <a:rPr lang="ar-IQ" sz="2800" b="1" dirty="0"/>
              <a:t>1</a:t>
            </a:r>
            <a:r>
              <a:rPr lang="ar-IQ" sz="2800" b="1" dirty="0" smtClean="0"/>
              <a:t> </a:t>
            </a:r>
            <a:r>
              <a:rPr lang="ar-IQ" sz="2800" b="1" dirty="0"/>
              <a:t>- صعوبة بناء كل </a:t>
            </a:r>
            <a:r>
              <a:rPr lang="ar-IQ" sz="2800" b="1" dirty="0" smtClean="0"/>
              <a:t>المعرفة </a:t>
            </a:r>
            <a:r>
              <a:rPr lang="ar-IQ" sz="2800" b="1" dirty="0"/>
              <a:t>بواسطة </a:t>
            </a:r>
            <a:r>
              <a:rPr lang="ar-IQ" sz="2800" b="1" dirty="0" smtClean="0"/>
              <a:t>المتعلم</a:t>
            </a:r>
            <a:r>
              <a:rPr lang="ar-IQ" sz="2800" b="1" dirty="0"/>
              <a:t>، </a:t>
            </a:r>
            <a:r>
              <a:rPr lang="ar-IQ" sz="2800" b="1" dirty="0" smtClean="0"/>
              <a:t>وبخاصة </a:t>
            </a:r>
            <a:r>
              <a:rPr lang="ar-IQ" sz="2800" b="1" dirty="0"/>
              <a:t>بعض أنواع </a:t>
            </a:r>
            <a:r>
              <a:rPr lang="ar-IQ" sz="2800" b="1" dirty="0" smtClean="0"/>
              <a:t>المعرفة </a:t>
            </a:r>
            <a:r>
              <a:rPr lang="ar-IQ" sz="2800" b="1" dirty="0"/>
              <a:t>التقريرية؛ حيث يصعب أو يستحيل تنميتها من </a:t>
            </a:r>
            <a:r>
              <a:rPr lang="ar-IQ" sz="2800" b="1" dirty="0" smtClean="0"/>
              <a:t>خلال </a:t>
            </a:r>
            <a:r>
              <a:rPr lang="ar-IQ" sz="2800" b="1" dirty="0" err="1" smtClean="0"/>
              <a:t>ىهذا</a:t>
            </a:r>
            <a:r>
              <a:rPr lang="ar-IQ" sz="2800" b="1" dirty="0" smtClean="0"/>
              <a:t> المنظور.</a:t>
            </a:r>
          </a:p>
          <a:p>
            <a:r>
              <a:rPr lang="ar-IQ" sz="2800" b="1" dirty="0"/>
              <a:t>2</a:t>
            </a:r>
            <a:r>
              <a:rPr lang="ar-IQ" sz="2800" b="1" dirty="0" smtClean="0"/>
              <a:t> </a:t>
            </a:r>
            <a:r>
              <a:rPr lang="ar-IQ" sz="2800" b="1" dirty="0"/>
              <a:t>- </a:t>
            </a:r>
            <a:r>
              <a:rPr lang="ar-IQ" sz="2800" b="1" dirty="0" smtClean="0"/>
              <a:t>التعقيد </a:t>
            </a:r>
            <a:r>
              <a:rPr lang="ar-IQ" sz="2800" b="1" dirty="0" err="1" smtClean="0"/>
              <a:t>المعريفي</a:t>
            </a:r>
            <a:r>
              <a:rPr lang="ar-IQ" sz="2800" b="1" dirty="0" smtClean="0"/>
              <a:t> </a:t>
            </a:r>
            <a:r>
              <a:rPr lang="ar-IQ" sz="2800" b="1" dirty="0"/>
              <a:t>لبعض مهام التعلم، </a:t>
            </a:r>
            <a:r>
              <a:rPr lang="ar-IQ" sz="2800" b="1" dirty="0" smtClean="0"/>
              <a:t>وبخاصة </a:t>
            </a:r>
            <a:r>
              <a:rPr lang="ar-IQ" sz="2800" b="1" dirty="0"/>
              <a:t>إذا </a:t>
            </a:r>
            <a:r>
              <a:rPr lang="ar-IQ" sz="2800" b="1" dirty="0" smtClean="0"/>
              <a:t>لم </a:t>
            </a:r>
            <a:r>
              <a:rPr lang="ar-IQ" sz="2800" b="1" dirty="0"/>
              <a:t>يتوافر لدى </a:t>
            </a:r>
            <a:r>
              <a:rPr lang="ar-IQ" sz="2800" b="1" dirty="0" smtClean="0"/>
              <a:t>المتعلم الخلفية  المعرفية التي  تعينه </a:t>
            </a:r>
            <a:r>
              <a:rPr lang="ar-IQ" sz="2800" b="1" dirty="0"/>
              <a:t>على حل مهام التعلم، </a:t>
            </a:r>
            <a:endParaRPr lang="ar-IQ" sz="2800" b="1" dirty="0" smtClean="0"/>
          </a:p>
          <a:p>
            <a:r>
              <a:rPr lang="ar-IQ" sz="2800" b="1" dirty="0" smtClean="0"/>
              <a:t>3- </a:t>
            </a:r>
            <a:r>
              <a:rPr lang="ar-IQ" sz="2800" b="1" dirty="0"/>
              <a:t>مشكلة </a:t>
            </a:r>
            <a:r>
              <a:rPr lang="ar-IQ" sz="2800" b="1" dirty="0" smtClean="0"/>
              <a:t>التقويم ، وهي </a:t>
            </a:r>
            <a:r>
              <a:rPr lang="ar-IQ" sz="2800" b="1" dirty="0"/>
              <a:t>من </a:t>
            </a:r>
            <a:r>
              <a:rPr lang="ar-IQ" sz="2800" b="1" dirty="0" smtClean="0"/>
              <a:t>أكبر </a:t>
            </a:r>
            <a:r>
              <a:rPr lang="ar-IQ" sz="2800" b="1" dirty="0"/>
              <a:t>التحديات </a:t>
            </a:r>
            <a:r>
              <a:rPr lang="ar-IQ" sz="2800" b="1" dirty="0" smtClean="0"/>
              <a:t>الموجهة </a:t>
            </a:r>
            <a:r>
              <a:rPr lang="ar-IQ" sz="2800" b="1" dirty="0"/>
              <a:t>للمنظور البنائي؛ حيث </a:t>
            </a:r>
            <a:r>
              <a:rPr lang="ar-IQ" sz="2800" b="1" dirty="0" smtClean="0"/>
              <a:t>َلم  </a:t>
            </a:r>
            <a:r>
              <a:rPr lang="ar-IQ" sz="2800" b="1" dirty="0"/>
              <a:t>يقدم بعد صيغة متكاملة ومقبولة عن </a:t>
            </a:r>
            <a:r>
              <a:rPr lang="ar-IQ" sz="2800" b="1" dirty="0" smtClean="0"/>
              <a:t>التقويم تساير </a:t>
            </a:r>
            <a:r>
              <a:rPr lang="ar-IQ" sz="2800" b="1" dirty="0"/>
              <a:t>إطاره الفلسفي والسيكولوجي، إذ </a:t>
            </a:r>
            <a:r>
              <a:rPr lang="ar-IQ" sz="2800" b="1" dirty="0" smtClean="0"/>
              <a:t>لا </a:t>
            </a:r>
            <a:r>
              <a:rPr lang="ar-IQ" sz="2800" b="1" dirty="0"/>
              <a:t>يقبل البنائيون </a:t>
            </a:r>
            <a:r>
              <a:rPr lang="ar-IQ" sz="2800" b="1" dirty="0" smtClean="0"/>
              <a:t>نمطي التقويم، </a:t>
            </a:r>
            <a:r>
              <a:rPr lang="ar-IQ" sz="2800" b="1" dirty="0"/>
              <a:t>مرجعي </a:t>
            </a:r>
            <a:r>
              <a:rPr lang="ar-IQ" sz="2800" b="1" dirty="0" smtClean="0"/>
              <a:t>المحك ، </a:t>
            </a:r>
            <a:r>
              <a:rPr lang="ar-IQ" sz="2800" b="1" dirty="0"/>
              <a:t>أو معياري </a:t>
            </a:r>
            <a:r>
              <a:rPr lang="ar-IQ" sz="2800" b="1" dirty="0" smtClean="0"/>
              <a:t>المحك .</a:t>
            </a:r>
            <a:endParaRPr lang="en-US" sz="2800" b="1" dirty="0"/>
          </a:p>
        </p:txBody>
      </p:sp>
    </p:spTree>
    <p:extLst>
      <p:ext uri="{BB962C8B-B14F-4D97-AF65-F5344CB8AC3E}">
        <p14:creationId xmlns:p14="http://schemas.microsoft.com/office/powerpoint/2010/main" val="24857862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260648"/>
            <a:ext cx="8733656" cy="6192688"/>
          </a:xfrm>
          <a:blipFill>
            <a:blip r:embed="rId2">
              <a:alphaModFix amt="20000"/>
            </a:blip>
            <a:stretch>
              <a:fillRect b="-1000"/>
            </a:stretch>
          </a:blipFill>
        </p:spPr>
        <p:style>
          <a:lnRef idx="1">
            <a:schemeClr val="accent3"/>
          </a:lnRef>
          <a:fillRef idx="2">
            <a:schemeClr val="accent3"/>
          </a:fillRef>
          <a:effectRef idx="1">
            <a:schemeClr val="accent3"/>
          </a:effectRef>
          <a:fontRef idx="minor">
            <a:schemeClr val="dk1"/>
          </a:fontRef>
        </p:style>
        <p:txBody>
          <a:bodyPr>
            <a:normAutofit/>
          </a:bodyPr>
          <a:lstStyle/>
          <a:p>
            <a:pPr lvl="0" algn="r">
              <a:spcBef>
                <a:spcPts val="0"/>
              </a:spcBef>
            </a:pPr>
            <a:r>
              <a:rPr lang="ar-IQ" sz="2800" b="1" dirty="0" smtClean="0">
                <a:solidFill>
                  <a:srgbClr val="FF0000"/>
                </a:solidFill>
              </a:rPr>
              <a:t>-التقويم معياري المرجع : (من وسائل الاختبارات الختامي )</a:t>
            </a:r>
            <a:br>
              <a:rPr lang="ar-IQ" sz="2800" b="1" dirty="0" smtClean="0">
                <a:solidFill>
                  <a:srgbClr val="FF0000"/>
                </a:solidFill>
              </a:rPr>
            </a:br>
            <a:r>
              <a:rPr lang="ar-IQ" sz="2000" b="1" dirty="0" smtClean="0"/>
              <a:t>هي تلك الاختبارات التي تقوم على تحديد اداء الطلاب استنادا الى معايير معينة ( غيره من اقرانه من الطلاب مثلا ) تستوي معهم في مستوى التحصيل او المستوى العمري ، دون اعتبار للنوعية هذا الانجاز وكفاءته في الحياة الواقعية </a:t>
            </a:r>
            <a:br>
              <a:rPr lang="ar-IQ" sz="2000" b="1" dirty="0" smtClean="0"/>
            </a:br>
            <a:r>
              <a:rPr lang="ar-IQ" sz="2000" b="1" dirty="0" smtClean="0"/>
              <a:t>- خصائصه:</a:t>
            </a:r>
            <a:br>
              <a:rPr lang="ar-IQ" sz="2000" b="1" dirty="0" smtClean="0"/>
            </a:br>
            <a:r>
              <a:rPr lang="ar-IQ" sz="2000" b="1" dirty="0" smtClean="0"/>
              <a:t>1- الاهتمام فيها ينصب على درجة تمثيل الاسئلة والاهداف لمساق دراسي .</a:t>
            </a:r>
            <a:br>
              <a:rPr lang="ar-IQ" sz="2000" b="1" dirty="0" smtClean="0"/>
            </a:br>
            <a:r>
              <a:rPr lang="ar-IQ" sz="2000" b="1" dirty="0" smtClean="0"/>
              <a:t>2- يعد المعلم فيها مواصفات للاختبار الذي يمثل مخططا تفصيليا لتوزيع الاسئلة على اجزاء المحتوى ومستويات الاهداف التعليمية المرتبطة بالمحتوى .</a:t>
            </a:r>
            <a:br>
              <a:rPr lang="ar-IQ" sz="2000" b="1" dirty="0" smtClean="0"/>
            </a:br>
            <a:r>
              <a:rPr lang="ar-IQ" sz="2000" b="1" dirty="0" smtClean="0"/>
              <a:t>3- فيه يوصف اداء الطالب على هذه الاختبارات بالنسبة الى زملائه في الصف او المدرسة .</a:t>
            </a:r>
            <a:br>
              <a:rPr lang="ar-IQ" sz="2000" b="1" dirty="0" smtClean="0"/>
            </a:br>
            <a:r>
              <a:rPr lang="ar-IQ" sz="2000" b="1" dirty="0" smtClean="0"/>
              <a:t>4- تهتم اذا ما يثبت بشك جيد بالفروق الفردية بين المتعلمين .</a:t>
            </a:r>
            <a:br>
              <a:rPr lang="ar-IQ" sz="2000" b="1" dirty="0" smtClean="0"/>
            </a:br>
            <a:r>
              <a:rPr lang="ar-IQ" sz="2000" b="1" dirty="0" smtClean="0"/>
              <a:t>5- تستند الى مجموعة معيارية هي طلبة الصف او المدرسة المتقدمين للاختبار.</a:t>
            </a:r>
            <a:br>
              <a:rPr lang="ar-IQ" sz="2000" b="1" dirty="0" smtClean="0"/>
            </a:br>
            <a:r>
              <a:rPr lang="ar-IQ" sz="2000" b="1" dirty="0" smtClean="0"/>
              <a:t>6- النتيجة فيها لا تدلنا على حقيقة الطالب من النواتج التعليمية بشكل محدد. ولا تعطينا مدلول حد الاداء للمهمات والواجبات .</a:t>
            </a:r>
            <a:br>
              <a:rPr lang="ar-IQ" sz="2000" b="1" dirty="0" smtClean="0"/>
            </a:br>
            <a:r>
              <a:rPr lang="ar-IQ" sz="2000" b="1" dirty="0" smtClean="0"/>
              <a:t>7- كل ما يمكن ان تدلنا عليه هو مدى ارتفاع او انخفاض درجة الطالب بالمقارنة مع درجات زملائهم المتقدمين للاختبار .</a:t>
            </a:r>
            <a:br>
              <a:rPr lang="ar-IQ" sz="2000" b="1" dirty="0" smtClean="0"/>
            </a:br>
            <a:r>
              <a:rPr lang="ar-IQ" sz="2000" b="1" dirty="0" smtClean="0"/>
              <a:t>8- الصدق والثبات فيها يعتمد على مهارة المعلم في ثبات الاسئلة واعدادها . </a:t>
            </a:r>
            <a:br>
              <a:rPr lang="ar-IQ" sz="2000" b="1" dirty="0" smtClean="0"/>
            </a:br>
            <a:r>
              <a:rPr lang="ar-IQ" sz="2000" dirty="0" smtClean="0"/>
              <a:t> </a:t>
            </a:r>
            <a:endParaRPr lang="en-US" sz="2000" dirty="0"/>
          </a:p>
        </p:txBody>
      </p:sp>
    </p:spTree>
    <p:extLst>
      <p:ext uri="{BB962C8B-B14F-4D97-AF65-F5344CB8AC3E}">
        <p14:creationId xmlns:p14="http://schemas.microsoft.com/office/powerpoint/2010/main" val="27356750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7504" y="188640"/>
            <a:ext cx="8928992" cy="6669360"/>
          </a:xfrm>
          <a:blipFill>
            <a:blip r:embed="rId2">
              <a:alphaModFix amt="20000"/>
            </a:blip>
            <a:stretch>
              <a:fillRect b="-1000"/>
            </a:stretch>
          </a:blipFill>
        </p:spPr>
        <p:style>
          <a:lnRef idx="1">
            <a:schemeClr val="accent6"/>
          </a:lnRef>
          <a:fillRef idx="2">
            <a:schemeClr val="accent6"/>
          </a:fillRef>
          <a:effectRef idx="1">
            <a:schemeClr val="accent6"/>
          </a:effectRef>
          <a:fontRef idx="minor">
            <a:schemeClr val="dk1"/>
          </a:fontRef>
        </p:style>
        <p:txBody>
          <a:bodyPr>
            <a:normAutofit fontScale="90000"/>
          </a:bodyPr>
          <a:lstStyle/>
          <a:p>
            <a:pPr algn="r"/>
            <a:r>
              <a:rPr lang="ar-IQ" sz="3600" b="1" dirty="0" smtClean="0">
                <a:solidFill>
                  <a:srgbClr val="FF0000"/>
                </a:solidFill>
              </a:rPr>
              <a:t>- ا</a:t>
            </a:r>
            <a:r>
              <a:rPr lang="ar-IQ" sz="3100" b="1" dirty="0" smtClean="0">
                <a:solidFill>
                  <a:srgbClr val="FF0000"/>
                </a:solidFill>
              </a:rPr>
              <a:t>لتقويم محكي المرجع :(من وسائل التقويم التكويني )</a:t>
            </a:r>
            <a:br>
              <a:rPr lang="ar-IQ" sz="3100" b="1" dirty="0" smtClean="0">
                <a:solidFill>
                  <a:srgbClr val="FF0000"/>
                </a:solidFill>
              </a:rPr>
            </a:br>
            <a:r>
              <a:rPr lang="ar-IQ" sz="2000" dirty="0" smtClean="0"/>
              <a:t>هي تلك الاختبارات التي ترتبط بمحك مميز ، حيث يقارن المعلم اداء طلابه بمستوى اداء معين ، فالطالب الناجح من حصل على 70% مثلا ، وسميت محكية نسبة الى المحتوى حيث مقدار تحصيل الطالب من المحتوى هو المحك .</a:t>
            </a:r>
            <a:br>
              <a:rPr lang="ar-IQ" sz="2000" dirty="0" smtClean="0"/>
            </a:br>
            <a:r>
              <a:rPr lang="ar-IQ" sz="2000" dirty="0" smtClean="0"/>
              <a:t>هي اختبارات صممت لتحديد ما يستطيع المتعلم اداءه من مهارات وليس ما يعرفه فقط. وهي مرتبطة بمعايير ، موضوعيه سلفا للأداء ( قوائم مهارات المواد ).</a:t>
            </a:r>
            <a:br>
              <a:rPr lang="ar-IQ" sz="2000" dirty="0" smtClean="0"/>
            </a:br>
            <a:r>
              <a:rPr lang="ar-IQ" sz="2700" dirty="0" smtClean="0">
                <a:solidFill>
                  <a:srgbClr val="FF0000"/>
                </a:solidFill>
              </a:rPr>
              <a:t>خصائصه :</a:t>
            </a:r>
            <a:r>
              <a:rPr lang="ar-IQ" sz="2000" dirty="0" smtClean="0"/>
              <a:t/>
            </a:r>
            <a:br>
              <a:rPr lang="ar-IQ" sz="2000" dirty="0" smtClean="0"/>
            </a:br>
            <a:r>
              <a:rPr lang="ar-IQ" sz="2000" dirty="0" smtClean="0"/>
              <a:t>1- بوصف اداء التلميذ فيها بعبارات سلوكية توضح ما يستطيع التلميذ ان يقوم به ( دون الرجوع الى مستوى اداء الافراد الاخرين من المجموعة ).</a:t>
            </a:r>
            <a:r>
              <a:rPr lang="ar-IQ" sz="2000" dirty="0"/>
              <a:t> </a:t>
            </a:r>
            <a:r>
              <a:rPr lang="ar-IQ" sz="2000" dirty="0" smtClean="0"/>
              <a:t>مثال : يستطيع احمد ان يعرف ان يقرأ جميع الكلمات في كتاب القراءة بما لا يزيد عن ثلاث اخطاء.</a:t>
            </a:r>
            <a:br>
              <a:rPr lang="ar-IQ" sz="2000" dirty="0" smtClean="0"/>
            </a:br>
            <a:r>
              <a:rPr lang="ar-IQ" sz="2000" dirty="0" smtClean="0"/>
              <a:t>2- وفي الاختبارات ( اتقان المتعلم ) يتحدد مستوى الاداء المقبول سلفا ( الحد الادنى ) ويكون متضمنا في الهدف السلوكي للاختبار </a:t>
            </a:r>
            <a:r>
              <a:rPr lang="ar-IQ" sz="2000" dirty="0" err="1" smtClean="0"/>
              <a:t>كالاتقان</a:t>
            </a:r>
            <a:r>
              <a:rPr lang="ar-IQ" sz="2000" dirty="0" smtClean="0"/>
              <a:t> على مستوى 90% مثلا.</a:t>
            </a:r>
            <a:br>
              <a:rPr lang="ar-IQ" sz="2000" dirty="0" smtClean="0"/>
            </a:br>
            <a:r>
              <a:rPr lang="ar-IQ" sz="2000" dirty="0" smtClean="0"/>
              <a:t>3- توفر مستوى السلوك النوعي للمحك مستوى مطلقا للمقارنة بما قد يحققه الطالب لذا سميت بالاختبارات ( محكية المرجع)</a:t>
            </a:r>
            <a:br>
              <a:rPr lang="ar-IQ" sz="2000" dirty="0" smtClean="0"/>
            </a:br>
            <a:r>
              <a:rPr lang="ar-IQ" sz="2000" dirty="0" smtClean="0"/>
              <a:t>4- مع الاقرار بالفروق الفردية بين المتعلمين يصبح الوصول الى درجة الاتقان ممكنه في بعض المهارات الاساسية ( الحد الادنى ) ويصعب تحقيقها في المهارات العليا اكثر من تعقيدا مثل (الاستيعاب القرائي )</a:t>
            </a:r>
            <a:br>
              <a:rPr lang="ar-IQ" sz="2000" dirty="0" smtClean="0"/>
            </a:br>
            <a:r>
              <a:rPr lang="ar-IQ" sz="2000" dirty="0" smtClean="0"/>
              <a:t>5- يمكن تصميمها لتخدم المجالات التي تخدمها الانواع الاخرى من الاختبارات فهي تستخدم في مجال التعليم الاغراض الاتية : </a:t>
            </a:r>
            <a:br>
              <a:rPr lang="ar-IQ" sz="2000" dirty="0" smtClean="0"/>
            </a:br>
            <a:r>
              <a:rPr lang="ar-IQ" sz="2000" dirty="0" smtClean="0"/>
              <a:t>- قياس مدى التقدم في انهاء تعلم المعارف والمهارات خلال تدريس وحدة دراسية ( اختبار تشكيلي )</a:t>
            </a:r>
            <a:br>
              <a:rPr lang="ar-IQ" sz="2000" dirty="0" smtClean="0"/>
            </a:br>
            <a:r>
              <a:rPr lang="ar-IQ" sz="2000" dirty="0" smtClean="0"/>
              <a:t>- تحديد الصعوبات الدراسية وايضاح طبيعتها ( اختبار تشخيصي )</a:t>
            </a:r>
            <a:r>
              <a:rPr lang="ar-IQ" sz="2000" dirty="0"/>
              <a:t/>
            </a:r>
            <a:br>
              <a:rPr lang="ar-IQ" sz="2000" dirty="0"/>
            </a:br>
            <a:r>
              <a:rPr lang="ar-IQ" sz="2000" dirty="0" smtClean="0"/>
              <a:t>- قياس نواتج التعليم بعد تدريس وحدة دراسية ( اختبار تحصيلي )</a:t>
            </a:r>
            <a:br>
              <a:rPr lang="ar-IQ" sz="2000" dirty="0" smtClean="0"/>
            </a:br>
            <a:r>
              <a:rPr lang="ar-IQ" sz="2000" dirty="0" smtClean="0"/>
              <a:t>- الاختبارات المحكية تقيس اتقان اساسيات التعلم عندما تكون المهمات التعليمية محددة بوضوح على شكل اهداف او مهارات سلوكية تفصيلية في هذه الحالة يحدد مستوى مقبول من الاداء </a:t>
            </a:r>
            <a:endParaRPr lang="en-US" dirty="0"/>
          </a:p>
        </p:txBody>
      </p:sp>
    </p:spTree>
    <p:extLst>
      <p:ext uri="{BB962C8B-B14F-4D97-AF65-F5344CB8AC3E}">
        <p14:creationId xmlns:p14="http://schemas.microsoft.com/office/powerpoint/2010/main" val="3822451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extLst>
              <p:ext uri="{D42A27DB-BD31-4B8C-83A1-F6EECF244321}">
                <p14:modId xmlns:p14="http://schemas.microsoft.com/office/powerpoint/2010/main" val="4224466997"/>
              </p:ext>
            </p:extLst>
          </p:nvPr>
        </p:nvGraphicFramePr>
        <p:xfrm>
          <a:off x="251519" y="188640"/>
          <a:ext cx="8640961" cy="7458456"/>
        </p:xfrm>
        <a:graphic>
          <a:graphicData uri="http://schemas.openxmlformats.org/drawingml/2006/table">
            <a:tbl>
              <a:tblPr firstRow="1" bandRow="1">
                <a:tableStyleId>{E8B1032C-EA38-4F05-BA0D-38AFFFC7BED3}</a:tableStyleId>
              </a:tblPr>
              <a:tblGrid>
                <a:gridCol w="3258067"/>
                <a:gridCol w="3187241"/>
                <a:gridCol w="2195653"/>
              </a:tblGrid>
              <a:tr h="672795">
                <a:tc>
                  <a:txBody>
                    <a:bodyPr/>
                    <a:lstStyle/>
                    <a:p>
                      <a:pPr marL="0" marR="0" lvl="0" indent="0" algn="ctr" defTabSz="914400" rtl="1" eaLnBrk="1" fontAlgn="base" latinLnBrk="0" hangingPunct="1">
                        <a:lnSpc>
                          <a:spcPct val="115000"/>
                        </a:lnSpc>
                        <a:spcBef>
                          <a:spcPct val="0"/>
                        </a:spcBef>
                        <a:spcAft>
                          <a:spcPct val="0"/>
                        </a:spcAft>
                        <a:buClrTx/>
                        <a:buSzTx/>
                        <a:buFontTx/>
                        <a:buNone/>
                        <a:tabLst/>
                        <a:defRPr/>
                      </a:pPr>
                      <a:r>
                        <a:rPr kumimoji="0" lang="ar-SA" sz="1800" u="none" strike="noStrike" kern="1200" cap="none" spc="0" normalizeH="0" baseline="0" noProof="0" dirty="0" smtClean="0">
                          <a:ln>
                            <a:noFill/>
                          </a:ln>
                          <a:effectLst/>
                          <a:uLnTx/>
                          <a:uFillTx/>
                        </a:rPr>
                        <a:t>النظرية البنائية</a:t>
                      </a:r>
                      <a:endParaRPr kumimoji="0" lang="en-US" sz="1200" u="none" strike="noStrike" kern="1200" cap="none" spc="0" normalizeH="0" baseline="0" noProof="0" dirty="0" smtClean="0">
                        <a:ln>
                          <a:noFill/>
                        </a:ln>
                        <a:effectLst/>
                        <a:uLnTx/>
                        <a:uFillTx/>
                      </a:endParaRPr>
                    </a:p>
                    <a:p>
                      <a:endParaRPr lang="en-US" dirty="0"/>
                    </a:p>
                  </a:txBody>
                  <a:tcPr>
                    <a:blipFill>
                      <a:blip r:embed="rId2">
                        <a:alphaModFix amt="20000"/>
                      </a:blip>
                      <a:stretch>
                        <a:fillRect b="-1000"/>
                      </a:stretch>
                    </a:blip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defRPr/>
                      </a:pPr>
                      <a:r>
                        <a:rPr kumimoji="0" lang="ar-SA" sz="1800" u="none" strike="noStrike" kern="1200" cap="none" spc="0" normalizeH="0" baseline="0" noProof="0" dirty="0" smtClean="0">
                          <a:ln>
                            <a:noFill/>
                          </a:ln>
                          <a:effectLst/>
                          <a:uLnTx/>
                          <a:uFillTx/>
                        </a:rPr>
                        <a:t>النظرية السلوكية</a:t>
                      </a:r>
                      <a:endParaRPr kumimoji="0" lang="en-US" sz="1200" b="1" i="0" u="none" strike="noStrike" kern="1200" cap="none" spc="0" normalizeH="0" baseline="0" noProof="0" dirty="0" smtClean="0">
                        <a:ln>
                          <a:noFill/>
                        </a:ln>
                        <a:solidFill>
                          <a:srgbClr val="FFFFFF"/>
                        </a:solidFill>
                        <a:effectLst/>
                        <a:uLnTx/>
                        <a:uFillTx/>
                        <a:latin typeface="Times New Roman" panose="02020603050405020304" pitchFamily="18" charset="0"/>
                        <a:ea typeface="Times New Roman" panose="02020603050405020304" pitchFamily="18" charset="0"/>
                        <a:cs typeface="Traditional Arabic" pitchFamily="2" charset="-78"/>
                      </a:endParaRPr>
                    </a:p>
                  </a:txBody>
                  <a:tcPr>
                    <a:blipFill>
                      <a:blip r:embed="rId2">
                        <a:alphaModFix amt="20000"/>
                      </a:blip>
                      <a:stretch>
                        <a:fillRect b="-1000"/>
                      </a:stretch>
                    </a:blip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defRPr/>
                      </a:pPr>
                      <a:r>
                        <a:rPr kumimoji="0" lang="ar-SA" sz="1800" u="none" strike="noStrike" kern="1200" cap="none" spc="0" normalizeH="0" baseline="0" noProof="0" dirty="0" smtClean="0">
                          <a:ln>
                            <a:noFill/>
                          </a:ln>
                          <a:effectLst/>
                          <a:uLnTx/>
                          <a:uFillTx/>
                        </a:rPr>
                        <a:t>وجه المقارنة</a:t>
                      </a:r>
                      <a:endParaRPr kumimoji="0" lang="en-US" sz="1200" u="none" strike="noStrike" kern="1200" cap="none" spc="0" normalizeH="0" baseline="0" noProof="0" dirty="0" smtClean="0">
                        <a:ln>
                          <a:noFill/>
                        </a:ln>
                        <a:effectLst/>
                        <a:uLnTx/>
                        <a:uFillTx/>
                      </a:endParaRPr>
                    </a:p>
                    <a:p>
                      <a:endParaRPr lang="en-US" dirty="0"/>
                    </a:p>
                  </a:txBody>
                  <a:tcPr>
                    <a:blipFill>
                      <a:blip r:embed="rId2">
                        <a:alphaModFix amt="20000"/>
                      </a:blip>
                      <a:stretch>
                        <a:fillRect b="-1000"/>
                      </a:stretch>
                    </a:blipFill>
                  </a:tcPr>
                </a:tc>
              </a:tr>
              <a:tr h="1648122">
                <a:tc>
                  <a:txBody>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kumimoji="0" lang="ar-SA" sz="1600" u="none" strike="noStrike" kern="1200" cap="none" spc="0" normalizeH="0" baseline="0" noProof="0" dirty="0" smtClean="0">
                          <a:ln>
                            <a:noFill/>
                          </a:ln>
                          <a:effectLst/>
                          <a:uLnTx/>
                          <a:uFillTx/>
                        </a:rPr>
                        <a:t>- لا يوجد تحديد مسبق لأهداف التعلم ،بل تتحدد من واقع عملية التعلم. </a:t>
                      </a:r>
                      <a:endParaRPr kumimoji="0" lang="en-US" sz="1600" u="none" strike="noStrike" kern="1200" cap="none" spc="0" normalizeH="0" baseline="0" noProof="0" dirty="0" smtClean="0">
                        <a:ln>
                          <a:noFill/>
                        </a:ln>
                        <a:effectLst/>
                        <a:uLnTx/>
                        <a:uFillTx/>
                      </a:endParaRPr>
                    </a:p>
                    <a:p>
                      <a:pPr marL="0" marR="0" lvl="0" indent="0" algn="r" defTabSz="914400" rtl="1" eaLnBrk="1" fontAlgn="base" latinLnBrk="0" hangingPunct="1">
                        <a:lnSpc>
                          <a:spcPct val="100000"/>
                        </a:lnSpc>
                        <a:spcBef>
                          <a:spcPct val="0"/>
                        </a:spcBef>
                        <a:spcAft>
                          <a:spcPct val="0"/>
                        </a:spcAft>
                        <a:buClrTx/>
                        <a:buSzTx/>
                        <a:buFontTx/>
                        <a:buNone/>
                        <a:tabLst/>
                        <a:defRPr/>
                      </a:pPr>
                      <a:r>
                        <a:rPr kumimoji="0" lang="ar-SA" sz="1600" u="none" strike="noStrike" kern="1200" cap="none" spc="0" normalizeH="0" baseline="0" noProof="0" dirty="0" smtClean="0">
                          <a:ln>
                            <a:noFill/>
                          </a:ln>
                          <a:effectLst/>
                          <a:uLnTx/>
                          <a:uFillTx/>
                        </a:rPr>
                        <a:t>- تتحدد من عملية مفاوضة اجتماعية بين المعلم والتلاميذ يسعى التلميذ لتحقيقها .  </a:t>
                      </a:r>
                      <a:endParaRPr kumimoji="0" lang="en-US" sz="1600" u="none" strike="noStrike" kern="1200" cap="none" spc="0" normalizeH="0" baseline="0" noProof="0" dirty="0" smtClean="0">
                        <a:ln>
                          <a:noFill/>
                        </a:ln>
                        <a:effectLst/>
                        <a:uLnTx/>
                        <a:uFillTx/>
                      </a:endParaRPr>
                    </a:p>
                    <a:p>
                      <a:pPr algn="r"/>
                      <a:endParaRPr lang="en-US" dirty="0"/>
                    </a:p>
                  </a:txBody>
                  <a:tcPr>
                    <a:blipFill>
                      <a:blip r:embed="rId2">
                        <a:alphaModFix amt="20000"/>
                      </a:blip>
                      <a:stretch>
                        <a:fillRect b="-1000"/>
                      </a:stretch>
                    </a:blipFill>
                  </a:tcPr>
                </a:tc>
                <a:tc>
                  <a:txBody>
                    <a:bodyPr/>
                    <a:lstStyle/>
                    <a:p>
                      <a:pPr marL="0" marR="0" lvl="0" indent="0" algn="r" defTabSz="914400" rtl="1" eaLnBrk="1" fontAlgn="base" latinLnBrk="0" hangingPunct="1">
                        <a:lnSpc>
                          <a:spcPct val="115000"/>
                        </a:lnSpc>
                        <a:spcBef>
                          <a:spcPct val="0"/>
                        </a:spcBef>
                        <a:spcAft>
                          <a:spcPct val="0"/>
                        </a:spcAft>
                        <a:buClrTx/>
                        <a:buSzTx/>
                        <a:buFontTx/>
                        <a:buNone/>
                        <a:tabLst/>
                        <a:defRPr/>
                      </a:pPr>
                      <a:r>
                        <a:rPr kumimoji="0" lang="ar-SA" sz="1800" u="none" strike="noStrike" kern="1200" cap="none" spc="0" normalizeH="0" baseline="0" noProof="0" dirty="0" smtClean="0">
                          <a:ln>
                            <a:noFill/>
                          </a:ln>
                          <a:effectLst/>
                          <a:uLnTx/>
                          <a:uFillTx/>
                        </a:rPr>
                        <a:t>- تتحدد الأهداف مسبقاً من قبل المعلم أو مصمم المنهج </a:t>
                      </a:r>
                      <a:endParaRPr kumimoji="0" lang="en-US" sz="1800" u="none" strike="noStrike" kern="1200" cap="none" spc="0" normalizeH="0" baseline="0" noProof="0" dirty="0" smtClean="0">
                        <a:ln>
                          <a:noFill/>
                        </a:ln>
                        <a:effectLst/>
                        <a:uLnTx/>
                        <a:uFillTx/>
                      </a:endParaRPr>
                    </a:p>
                    <a:p>
                      <a:pPr marL="0" marR="0" lvl="0" indent="0" algn="r" defTabSz="914400" rtl="1" eaLnBrk="1" fontAlgn="base" latinLnBrk="0" hangingPunct="1">
                        <a:lnSpc>
                          <a:spcPct val="115000"/>
                        </a:lnSpc>
                        <a:spcBef>
                          <a:spcPct val="0"/>
                        </a:spcBef>
                        <a:spcAft>
                          <a:spcPct val="0"/>
                        </a:spcAft>
                        <a:buClrTx/>
                        <a:buSzTx/>
                        <a:buFontTx/>
                        <a:buNone/>
                        <a:tabLst/>
                        <a:defRPr/>
                      </a:pPr>
                      <a:r>
                        <a:rPr kumimoji="0" lang="ar-SA" sz="1800" u="none" strike="noStrike" kern="1200" cap="none" spc="0" normalizeH="0" baseline="0" noProof="0" dirty="0" smtClean="0">
                          <a:ln>
                            <a:noFill/>
                          </a:ln>
                          <a:effectLst/>
                          <a:uLnTx/>
                          <a:uFillTx/>
                        </a:rPr>
                        <a:t>- تصاغ في صورة أهداف سلوكية. </a:t>
                      </a:r>
                      <a:endParaRPr kumimoji="0" lang="en-US" sz="1800" u="none" strike="noStrike" kern="1200" cap="none" spc="0" normalizeH="0" baseline="0" noProof="0" dirty="0" smtClean="0">
                        <a:ln>
                          <a:noFill/>
                        </a:ln>
                        <a:effectLst/>
                        <a:uLnTx/>
                        <a:uFillTx/>
                      </a:endParaRPr>
                    </a:p>
                    <a:p>
                      <a:pPr marL="0" marR="0" lvl="0" indent="0" algn="r" defTabSz="914400" rtl="1" eaLnBrk="1" fontAlgn="base" latinLnBrk="0" hangingPunct="1">
                        <a:lnSpc>
                          <a:spcPct val="115000"/>
                        </a:lnSpc>
                        <a:spcBef>
                          <a:spcPct val="0"/>
                        </a:spcBef>
                        <a:spcAft>
                          <a:spcPct val="0"/>
                        </a:spcAft>
                        <a:buClrTx/>
                        <a:buSzTx/>
                        <a:buFontTx/>
                        <a:buNone/>
                        <a:tabLst/>
                        <a:defRPr/>
                      </a:pPr>
                      <a:r>
                        <a:rPr kumimoji="0" lang="ar-SA" sz="1800" u="none" strike="noStrike" kern="1200" cap="none" spc="0" normalizeH="0" baseline="0" noProof="0" dirty="0" smtClean="0">
                          <a:ln>
                            <a:noFill/>
                          </a:ln>
                          <a:effectLst/>
                          <a:uLnTx/>
                          <a:uFillTx/>
                        </a:rPr>
                        <a:t>- يحلل المحتوى إلى وحدات سلوكية صغيرة</a:t>
                      </a:r>
                      <a:endParaRPr lang="en-US" dirty="0"/>
                    </a:p>
                  </a:txBody>
                  <a:tcPr>
                    <a:blipFill>
                      <a:blip r:embed="rId2">
                        <a:alphaModFix amt="20000"/>
                      </a:blip>
                      <a:stretch>
                        <a:fillRect b="-1000"/>
                      </a:stretch>
                    </a:blip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2400" u="none" strike="noStrike" kern="1200" cap="none" spc="0" normalizeH="0" baseline="0" noProof="0" dirty="0" smtClean="0">
                          <a:ln>
                            <a:noFill/>
                          </a:ln>
                          <a:effectLst/>
                          <a:uLnTx/>
                          <a:uFillTx/>
                        </a:rPr>
                        <a:t>الأهداف التعليمية وكيفية صياغتها</a:t>
                      </a:r>
                      <a:endParaRPr kumimoji="0" lang="en-US" sz="2400" u="none" strike="noStrike" kern="1200" cap="none" spc="0" normalizeH="0" baseline="0" noProof="0" dirty="0" smtClean="0">
                        <a:ln>
                          <a:noFill/>
                        </a:ln>
                        <a:effectLst/>
                        <a:uLnTx/>
                        <a:uFillTx/>
                      </a:endParaRPr>
                    </a:p>
                    <a:p>
                      <a:pPr algn="r"/>
                      <a:endParaRPr lang="en-US" dirty="0"/>
                    </a:p>
                  </a:txBody>
                  <a:tcPr>
                    <a:blipFill>
                      <a:blip r:embed="rId2">
                        <a:alphaModFix amt="20000"/>
                      </a:blip>
                      <a:stretch>
                        <a:fillRect b="-1000"/>
                      </a:stretch>
                    </a:blipFill>
                  </a:tcPr>
                </a:tc>
              </a:tr>
              <a:tr h="1192066">
                <a:tc>
                  <a:txBody>
                    <a:bodyPr/>
                    <a:lstStyle/>
                    <a:p>
                      <a:pPr marL="0" marR="0" lvl="0" indent="0" algn="r" defTabSz="914400" rtl="1" eaLnBrk="1" fontAlgn="base" latinLnBrk="0" hangingPunct="1">
                        <a:lnSpc>
                          <a:spcPct val="115000"/>
                        </a:lnSpc>
                        <a:spcBef>
                          <a:spcPct val="0"/>
                        </a:spcBef>
                        <a:spcAft>
                          <a:spcPct val="0"/>
                        </a:spcAft>
                        <a:buClrTx/>
                        <a:buSzTx/>
                        <a:buFontTx/>
                        <a:buNone/>
                        <a:tabLst/>
                        <a:defRPr/>
                      </a:pPr>
                      <a:r>
                        <a:rPr kumimoji="0" lang="ar-SA" sz="1600" u="none" strike="noStrike" kern="1200" cap="none" spc="0" normalizeH="0" baseline="0" noProof="0" dirty="0" smtClean="0">
                          <a:ln>
                            <a:noFill/>
                          </a:ln>
                          <a:effectLst/>
                          <a:uLnTx/>
                          <a:uFillTx/>
                        </a:rPr>
                        <a:t>- غالباً في صورة مهام أو مشكلات حقيقية، ذات صلة بحياة التلاميذ </a:t>
                      </a:r>
                      <a:endParaRPr kumimoji="0" lang="en-US" sz="1600" u="none" strike="noStrike" kern="1200" cap="none" spc="0" normalizeH="0" baseline="0" noProof="0" dirty="0" smtClean="0">
                        <a:ln>
                          <a:noFill/>
                        </a:ln>
                        <a:effectLst/>
                        <a:uLnTx/>
                        <a:uFillTx/>
                      </a:endParaRPr>
                    </a:p>
                    <a:p>
                      <a:pPr algn="r"/>
                      <a:endParaRPr lang="en-US" dirty="0"/>
                    </a:p>
                  </a:txBody>
                  <a:tcPr>
                    <a:blipFill>
                      <a:blip r:embed="rId2">
                        <a:alphaModFix amt="20000"/>
                      </a:blip>
                      <a:stretch>
                        <a:fillRect b="-1000"/>
                      </a:stretch>
                    </a:blipFill>
                  </a:tcPr>
                </a:tc>
                <a:tc>
                  <a:txBody>
                    <a:bodyPr/>
                    <a:lstStyle/>
                    <a:p>
                      <a:pPr marL="0" marR="0" lvl="0" indent="0" algn="r" defTabSz="914400" rtl="1" eaLnBrk="1" fontAlgn="base" latinLnBrk="0" hangingPunct="1">
                        <a:lnSpc>
                          <a:spcPct val="115000"/>
                        </a:lnSpc>
                        <a:spcBef>
                          <a:spcPct val="0"/>
                        </a:spcBef>
                        <a:spcAft>
                          <a:spcPct val="0"/>
                        </a:spcAft>
                        <a:buClrTx/>
                        <a:buSzTx/>
                        <a:buFontTx/>
                        <a:buNone/>
                        <a:tabLst/>
                        <a:defRPr/>
                      </a:pPr>
                      <a:r>
                        <a:rPr kumimoji="0" lang="ar-SA" sz="1600" u="none" strike="noStrike" kern="1200" cap="none" spc="0" normalizeH="0" baseline="0" noProof="0" dirty="0" smtClean="0">
                          <a:ln>
                            <a:noFill/>
                          </a:ln>
                          <a:effectLst/>
                          <a:uLnTx/>
                          <a:uFillTx/>
                        </a:rPr>
                        <a:t>- غالباً في صورة برامج تعليمية على شكل إطارات أو وحدات تعليمية متسلسلة ، ومتدرجة في الصعوبة وتغطي كافة عناصر المنهج . </a:t>
                      </a:r>
                      <a:endParaRPr kumimoji="0" lang="en-US" sz="1600" u="none" strike="noStrike" kern="1200" cap="none" spc="0" normalizeH="0" baseline="0" noProof="0" dirty="0" smtClean="0">
                        <a:ln>
                          <a:noFill/>
                        </a:ln>
                        <a:effectLst/>
                        <a:uLnTx/>
                        <a:uFillTx/>
                      </a:endParaRPr>
                    </a:p>
                    <a:p>
                      <a:pPr algn="r"/>
                      <a:endParaRPr lang="en-US" dirty="0"/>
                    </a:p>
                  </a:txBody>
                  <a:tcPr>
                    <a:blipFill>
                      <a:blip r:embed="rId2">
                        <a:alphaModFix amt="20000"/>
                      </a:blip>
                      <a:stretch>
                        <a:fillRect b="-1000"/>
                      </a:stretch>
                    </a:blip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2400" u="none" strike="noStrike" kern="1200" cap="none" spc="0" normalizeH="0" baseline="0" noProof="0" dirty="0" smtClean="0">
                          <a:ln>
                            <a:noFill/>
                          </a:ln>
                          <a:effectLst/>
                          <a:uLnTx/>
                          <a:uFillTx/>
                        </a:rPr>
                        <a:t>محتوى التعلم </a:t>
                      </a:r>
                      <a:endParaRPr kumimoji="0" lang="en-US" sz="2400" u="none" strike="noStrike" kern="1200" cap="none" spc="0" normalizeH="0" baseline="0" noProof="0" dirty="0" smtClean="0">
                        <a:ln>
                          <a:noFill/>
                        </a:ln>
                        <a:effectLst/>
                        <a:uLnTx/>
                        <a:uFillTx/>
                      </a:endParaRPr>
                    </a:p>
                    <a:p>
                      <a:pPr algn="r"/>
                      <a:endParaRPr lang="en-US" dirty="0"/>
                    </a:p>
                  </a:txBody>
                  <a:tcPr>
                    <a:blipFill>
                      <a:blip r:embed="rId2">
                        <a:alphaModFix amt="20000"/>
                      </a:blip>
                      <a:stretch>
                        <a:fillRect b="-1000"/>
                      </a:stretch>
                    </a:blipFill>
                  </a:tcPr>
                </a:tc>
              </a:tr>
              <a:tr h="1192066">
                <a:tc>
                  <a:txBody>
                    <a:bodyPr/>
                    <a:lstStyle/>
                    <a:p>
                      <a:pPr algn="r"/>
                      <a:r>
                        <a:rPr kumimoji="0" lang="ar-SA" sz="1600" u="none" strike="noStrike" kern="1200" cap="none" spc="0" normalizeH="0" baseline="0" noProof="0" dirty="0" smtClean="0">
                          <a:ln>
                            <a:noFill/>
                          </a:ln>
                          <a:effectLst/>
                          <a:uLnTx/>
                          <a:uFillTx/>
                        </a:rPr>
                        <a:t>- تعتمد غالباً على مواجهة التلاميذ بموقف مشكل حقيقي، يحاول إيجاد حلول له من خلال البحث والتنقيب ومن خلال المفاوضة الاجتماعية للحلول</a:t>
                      </a:r>
                      <a:endParaRPr lang="en-US" dirty="0"/>
                    </a:p>
                  </a:txBody>
                  <a:tcPr>
                    <a:blipFill>
                      <a:blip r:embed="rId2">
                        <a:alphaModFix amt="20000"/>
                      </a:blip>
                      <a:stretch>
                        <a:fillRect b="-1000"/>
                      </a:stretch>
                    </a:blipFill>
                  </a:tcPr>
                </a:tc>
                <a:tc>
                  <a:txBody>
                    <a:bodyPr/>
                    <a:lstStyle/>
                    <a:p>
                      <a:pPr marL="0" marR="0" lvl="0" indent="0" algn="r" defTabSz="914400" rtl="1" eaLnBrk="1" fontAlgn="base" latinLnBrk="0" hangingPunct="1">
                        <a:lnSpc>
                          <a:spcPct val="115000"/>
                        </a:lnSpc>
                        <a:spcBef>
                          <a:spcPct val="0"/>
                        </a:spcBef>
                        <a:spcAft>
                          <a:spcPct val="0"/>
                        </a:spcAft>
                        <a:buClrTx/>
                        <a:buSzTx/>
                        <a:buFontTx/>
                        <a:buNone/>
                        <a:tabLst/>
                        <a:defRPr/>
                      </a:pPr>
                      <a:r>
                        <a:rPr kumimoji="0" lang="ar-SA" sz="1600" u="none" strike="noStrike" kern="1200" cap="none" spc="0" normalizeH="0" baseline="0" noProof="0" dirty="0" smtClean="0">
                          <a:ln>
                            <a:noFill/>
                          </a:ln>
                          <a:effectLst/>
                          <a:uLnTx/>
                          <a:uFillTx/>
                        </a:rPr>
                        <a:t>تعتمد على التعلم الفردي مثل: التعلم بالكتب المبرمجة و التعلم بالحاسوب، وأشرطة التسجيل الصوتية. </a:t>
                      </a:r>
                      <a:endParaRPr kumimoji="0" lang="en-US" sz="1600" u="none" strike="noStrike" kern="1200" cap="none" spc="0" normalizeH="0" baseline="0" noProof="0" dirty="0" smtClean="0">
                        <a:ln>
                          <a:noFill/>
                        </a:ln>
                        <a:effectLst/>
                        <a:uLnTx/>
                        <a:uFillTx/>
                      </a:endParaRPr>
                    </a:p>
                    <a:p>
                      <a:pPr algn="r"/>
                      <a:endParaRPr lang="en-US" dirty="0"/>
                    </a:p>
                  </a:txBody>
                  <a:tcPr>
                    <a:blipFill>
                      <a:blip r:embed="rId2">
                        <a:alphaModFix amt="20000"/>
                      </a:blip>
                      <a:stretch>
                        <a:fillRect b="-1000"/>
                      </a:stretch>
                    </a:blipFill>
                  </a:tcPr>
                </a:tc>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kumimoji="0" lang="ar-SA" sz="2400" u="none" strike="noStrike" kern="1200" cap="none" spc="0" normalizeH="0" baseline="0" noProof="0" dirty="0" smtClean="0">
                          <a:ln>
                            <a:noFill/>
                          </a:ln>
                          <a:effectLst/>
                          <a:uLnTx/>
                          <a:uFillTx/>
                        </a:rPr>
                        <a:t>استراتيجيات التدريس </a:t>
                      </a:r>
                      <a:endParaRPr kumimoji="0" lang="en-US" sz="2400" u="none" strike="noStrike" kern="1200" cap="none" spc="0" normalizeH="0" baseline="0" noProof="0" dirty="0" smtClean="0">
                        <a:ln>
                          <a:noFill/>
                        </a:ln>
                        <a:effectLst/>
                        <a:uLnTx/>
                        <a:uFillTx/>
                      </a:endParaRPr>
                    </a:p>
                    <a:p>
                      <a:pPr algn="r"/>
                      <a:endParaRPr lang="en-US" dirty="0"/>
                    </a:p>
                  </a:txBody>
                  <a:tcPr>
                    <a:blipFill>
                      <a:blip r:embed="rId2">
                        <a:alphaModFix amt="20000"/>
                      </a:blip>
                      <a:stretch>
                        <a:fillRect b="-1000"/>
                      </a:stretch>
                    </a:blipFill>
                  </a:tcPr>
                </a:tc>
              </a:tr>
              <a:tr h="1192066">
                <a:tc>
                  <a:txBody>
                    <a:bodyPr/>
                    <a:lstStyle/>
                    <a:p>
                      <a:pPr marL="0" marR="0" lvl="0" indent="0" algn="r" defTabSz="914400" rtl="1" eaLnBrk="1" fontAlgn="base" latinLnBrk="0" hangingPunct="1">
                        <a:lnSpc>
                          <a:spcPct val="115000"/>
                        </a:lnSpc>
                        <a:spcBef>
                          <a:spcPct val="0"/>
                        </a:spcBef>
                        <a:spcAft>
                          <a:spcPct val="0"/>
                        </a:spcAft>
                        <a:buClrTx/>
                        <a:buSzTx/>
                        <a:buFontTx/>
                        <a:buNone/>
                        <a:tabLst/>
                        <a:defRPr/>
                      </a:pPr>
                      <a:r>
                        <a:rPr kumimoji="0" lang="ar-SA" sz="1600" u="none" strike="noStrike" kern="1200" cap="none" spc="0" normalizeH="0" baseline="0" noProof="0" dirty="0" smtClean="0">
                          <a:ln>
                            <a:noFill/>
                          </a:ln>
                          <a:effectLst/>
                          <a:uLnTx/>
                          <a:uFillTx/>
                        </a:rPr>
                        <a:t>- التعزيز عملية داخلية، تتولد عندما يصل المتعلم لحل مشكلة حقيقية، ويقوم بتطوير التراكيب المعرفية له وتحقيق التكيف مع الواقع. </a:t>
                      </a:r>
                      <a:endParaRPr kumimoji="0" lang="en-US" sz="1600" u="none" strike="noStrike" kern="1200" cap="none" spc="0" normalizeH="0" baseline="0" noProof="0" dirty="0" smtClean="0">
                        <a:ln>
                          <a:noFill/>
                        </a:ln>
                        <a:effectLst/>
                        <a:uLnTx/>
                        <a:uFillTx/>
                      </a:endParaRPr>
                    </a:p>
                    <a:p>
                      <a:pPr algn="r"/>
                      <a:endParaRPr lang="en-US" dirty="0"/>
                    </a:p>
                  </a:txBody>
                  <a:tcPr>
                    <a:blipFill>
                      <a:blip r:embed="rId2">
                        <a:alphaModFix amt="20000"/>
                      </a:blip>
                      <a:stretch>
                        <a:fillRect b="-1000"/>
                      </a:stretch>
                    </a:blipFill>
                  </a:tcPr>
                </a:tc>
                <a:tc>
                  <a:txBody>
                    <a:bodyPr/>
                    <a:lstStyle/>
                    <a:p>
                      <a:pPr marL="0" marR="0" lvl="0" indent="0" algn="r" defTabSz="914400" rtl="1" eaLnBrk="1" fontAlgn="base" latinLnBrk="0" hangingPunct="1">
                        <a:lnSpc>
                          <a:spcPct val="115000"/>
                        </a:lnSpc>
                        <a:spcBef>
                          <a:spcPct val="0"/>
                        </a:spcBef>
                        <a:spcAft>
                          <a:spcPct val="0"/>
                        </a:spcAft>
                        <a:buClrTx/>
                        <a:buSzTx/>
                        <a:buFontTx/>
                        <a:buNone/>
                        <a:tabLst/>
                        <a:defRPr/>
                      </a:pPr>
                      <a:r>
                        <a:rPr kumimoji="0" lang="ar-SA" sz="1600" u="none" strike="noStrike" kern="1200" cap="none" spc="0" normalizeH="0" baseline="0" noProof="0" dirty="0" smtClean="0">
                          <a:ln>
                            <a:noFill/>
                          </a:ln>
                          <a:effectLst/>
                          <a:uLnTx/>
                          <a:uFillTx/>
                        </a:rPr>
                        <a:t>- يرتبط التعزيز بعوامل خارجية، تكون من قبل المعلم. </a:t>
                      </a:r>
                      <a:endParaRPr kumimoji="0" lang="en-US" sz="1600" u="none" strike="noStrike" kern="1200" cap="none" spc="0" normalizeH="0" baseline="0" noProof="0" dirty="0" smtClean="0">
                        <a:ln>
                          <a:noFill/>
                        </a:ln>
                        <a:effectLst/>
                        <a:uLnTx/>
                        <a:uFillTx/>
                      </a:endParaRPr>
                    </a:p>
                    <a:p>
                      <a:pPr algn="r"/>
                      <a:endParaRPr lang="en-US" dirty="0"/>
                    </a:p>
                  </a:txBody>
                  <a:tcPr>
                    <a:blipFill>
                      <a:blip r:embed="rId2">
                        <a:alphaModFix amt="20000"/>
                      </a:blip>
                      <a:stretch>
                        <a:fillRect b="-1000"/>
                      </a:stretch>
                    </a:blipFill>
                  </a:tcPr>
                </a:tc>
                <a:tc>
                  <a:txBody>
                    <a:bodyPr/>
                    <a:lstStyle/>
                    <a:p>
                      <a:pPr algn="r"/>
                      <a:endParaRPr lang="en-US" dirty="0"/>
                    </a:p>
                  </a:txBody>
                  <a:tcPr>
                    <a:blipFill>
                      <a:blip r:embed="rId2">
                        <a:alphaModFix amt="20000"/>
                      </a:blip>
                      <a:stretch>
                        <a:fillRect b="-1000"/>
                      </a:stretch>
                    </a:blipFill>
                  </a:tcPr>
                </a:tc>
              </a:tr>
              <a:tr h="1469011">
                <a:tc>
                  <a:txBody>
                    <a:bodyPr/>
                    <a:lstStyle/>
                    <a:p>
                      <a:pPr marL="0" marR="0" lvl="0" indent="0" algn="justLow" defTabSz="914400" rtl="1" eaLnBrk="1" fontAlgn="base" latinLnBrk="0" hangingPunct="1">
                        <a:lnSpc>
                          <a:spcPct val="115000"/>
                        </a:lnSpc>
                        <a:spcBef>
                          <a:spcPct val="0"/>
                        </a:spcBef>
                        <a:spcAft>
                          <a:spcPct val="0"/>
                        </a:spcAft>
                        <a:buClrTx/>
                        <a:buSzTx/>
                        <a:buFontTx/>
                        <a:buNone/>
                        <a:tabLst/>
                        <a:defRPr/>
                      </a:pPr>
                      <a:r>
                        <a:rPr kumimoji="0" lang="ar-SA" sz="1600" u="none" strike="noStrike" kern="1200" cap="none" spc="0" normalizeH="0" baseline="0" noProof="0" dirty="0" smtClean="0">
                          <a:ln>
                            <a:noFill/>
                          </a:ln>
                          <a:effectLst/>
                          <a:uLnTx/>
                          <a:uFillTx/>
                        </a:rPr>
                        <a:t>- مكتشف لما يتعلمه من خلال ممارسته للتفكير العلمي. </a:t>
                      </a:r>
                      <a:endParaRPr kumimoji="0" lang="en-US" sz="1600" u="none" strike="noStrike" kern="1200" cap="none" spc="0" normalizeH="0" baseline="0" noProof="0" dirty="0" smtClean="0">
                        <a:ln>
                          <a:noFill/>
                        </a:ln>
                        <a:effectLst/>
                        <a:uLnTx/>
                        <a:uFillTx/>
                      </a:endParaRPr>
                    </a:p>
                    <a:p>
                      <a:pPr marL="0" marR="0" lvl="0" indent="0" algn="justLow" defTabSz="914400" rtl="1" eaLnBrk="1" fontAlgn="base" latinLnBrk="0" hangingPunct="1">
                        <a:lnSpc>
                          <a:spcPct val="115000"/>
                        </a:lnSpc>
                        <a:spcBef>
                          <a:spcPct val="0"/>
                        </a:spcBef>
                        <a:spcAft>
                          <a:spcPct val="0"/>
                        </a:spcAft>
                        <a:buClrTx/>
                        <a:buSzTx/>
                        <a:buFontTx/>
                        <a:buNone/>
                        <a:tabLst/>
                        <a:defRPr/>
                      </a:pPr>
                      <a:r>
                        <a:rPr kumimoji="0" lang="ar-SA" sz="1600" u="none" strike="noStrike" kern="1200" cap="none" spc="0" normalizeH="0" baseline="0" noProof="0" dirty="0" smtClean="0">
                          <a:ln>
                            <a:noFill/>
                          </a:ln>
                          <a:effectLst/>
                          <a:uLnTx/>
                          <a:uFillTx/>
                        </a:rPr>
                        <a:t>- باحث عن المعنى لخبراته مع مهام </a:t>
                      </a:r>
                      <a:r>
                        <a:rPr kumimoji="0" lang="ar-SA" sz="1600" u="none" strike="noStrike" kern="1200" cap="none" spc="0" normalizeH="0" baseline="0" noProof="0" dirty="0" err="1" smtClean="0">
                          <a:ln>
                            <a:noFill/>
                          </a:ln>
                          <a:effectLst/>
                          <a:uLnTx/>
                          <a:uFillTx/>
                        </a:rPr>
                        <a:t>التعلم،بان</a:t>
                      </a:r>
                      <a:r>
                        <a:rPr kumimoji="0" lang="ar-SA" sz="1600" u="none" strike="noStrike" kern="1200" cap="none" spc="0" normalizeH="0" baseline="0" noProof="0" dirty="0" smtClean="0">
                          <a:ln>
                            <a:noFill/>
                          </a:ln>
                          <a:effectLst/>
                          <a:uLnTx/>
                          <a:uFillTx/>
                        </a:rPr>
                        <a:t> لمعرفته ومتفاعل مع زملاءه </a:t>
                      </a:r>
                      <a:endParaRPr kumimoji="0" lang="en-US" sz="1600" u="none" strike="noStrike" kern="1200" cap="none" spc="0" normalizeH="0" baseline="0" noProof="0" dirty="0" smtClean="0">
                        <a:ln>
                          <a:noFill/>
                        </a:ln>
                        <a:effectLst/>
                        <a:uLnTx/>
                        <a:uFillTx/>
                      </a:endParaRPr>
                    </a:p>
                    <a:p>
                      <a:endParaRPr lang="en-US" dirty="0"/>
                    </a:p>
                  </a:txBody>
                  <a:tcPr>
                    <a:blipFill>
                      <a:blip r:embed="rId2">
                        <a:alphaModFix amt="20000"/>
                      </a:blip>
                      <a:stretch>
                        <a:fillRect b="-1000"/>
                      </a:stretch>
                    </a:blipFill>
                  </a:tcPr>
                </a:tc>
                <a:tc>
                  <a:txBody>
                    <a:bodyPr/>
                    <a:lstStyle/>
                    <a:p>
                      <a:pPr marL="0" marR="0" lvl="0" indent="0" algn="justLow" defTabSz="914400" rtl="1" eaLnBrk="1" fontAlgn="base" latinLnBrk="0" hangingPunct="1">
                        <a:lnSpc>
                          <a:spcPct val="115000"/>
                        </a:lnSpc>
                        <a:spcBef>
                          <a:spcPct val="0"/>
                        </a:spcBef>
                        <a:spcAft>
                          <a:spcPct val="0"/>
                        </a:spcAft>
                        <a:buClrTx/>
                        <a:buSzTx/>
                        <a:buFontTx/>
                        <a:buNone/>
                        <a:tabLst/>
                        <a:defRPr/>
                      </a:pPr>
                      <a:r>
                        <a:rPr kumimoji="0" lang="ar-SA" sz="1600" u="none" strike="noStrike" kern="1200" cap="none" spc="0" normalizeH="0" baseline="0" noProof="0" dirty="0" smtClean="0">
                          <a:ln>
                            <a:noFill/>
                          </a:ln>
                          <a:effectLst/>
                          <a:uLnTx/>
                          <a:uFillTx/>
                        </a:rPr>
                        <a:t>- إيجابي في تحصيل المحتوى.</a:t>
                      </a:r>
                      <a:endParaRPr kumimoji="0" lang="en-US" sz="1600" u="none" strike="noStrike" kern="1200" cap="none" spc="0" normalizeH="0" baseline="0" noProof="0" dirty="0" smtClean="0">
                        <a:ln>
                          <a:noFill/>
                        </a:ln>
                        <a:effectLst/>
                        <a:uLnTx/>
                        <a:uFillTx/>
                      </a:endParaRPr>
                    </a:p>
                    <a:p>
                      <a:pPr marL="0" marR="0" lvl="0" indent="0" algn="justLow" defTabSz="914400" rtl="1" eaLnBrk="1" fontAlgn="base" latinLnBrk="0" hangingPunct="1">
                        <a:lnSpc>
                          <a:spcPct val="115000"/>
                        </a:lnSpc>
                        <a:spcBef>
                          <a:spcPct val="0"/>
                        </a:spcBef>
                        <a:spcAft>
                          <a:spcPct val="0"/>
                        </a:spcAft>
                        <a:buClrTx/>
                        <a:buSzTx/>
                        <a:buFontTx/>
                        <a:buNone/>
                        <a:tabLst/>
                        <a:defRPr/>
                      </a:pPr>
                      <a:r>
                        <a:rPr kumimoji="0" lang="ar-SA" sz="1600" u="none" strike="noStrike" kern="1200" cap="none" spc="0" normalizeH="0" baseline="0" noProof="0" dirty="0" smtClean="0">
                          <a:ln>
                            <a:noFill/>
                          </a:ln>
                          <a:effectLst/>
                          <a:uLnTx/>
                          <a:uFillTx/>
                        </a:rPr>
                        <a:t>- يستجيب للأسئلة الموجودة بالبرنامج التعليمي </a:t>
                      </a:r>
                      <a:endParaRPr lang="en-US" dirty="0"/>
                    </a:p>
                  </a:txBody>
                  <a:tcPr>
                    <a:blipFill>
                      <a:blip r:embed="rId2">
                        <a:alphaModFix amt="20000"/>
                      </a:blip>
                      <a:stretch>
                        <a:fillRect b="-1000"/>
                      </a:stretch>
                    </a:blipFill>
                  </a:tcPr>
                </a:tc>
                <a:tc>
                  <a:txBody>
                    <a:bodyPr/>
                    <a:lstStyle/>
                    <a:p>
                      <a:pPr marL="0" marR="0" lvl="0" indent="0" algn="justLow" defTabSz="914400" rtl="1" eaLnBrk="1" fontAlgn="auto" latinLnBrk="0" hangingPunct="1">
                        <a:lnSpc>
                          <a:spcPct val="115000"/>
                        </a:lnSpc>
                        <a:spcBef>
                          <a:spcPts val="0"/>
                        </a:spcBef>
                        <a:spcAft>
                          <a:spcPts val="0"/>
                        </a:spcAft>
                        <a:buClrTx/>
                        <a:buSzTx/>
                        <a:buFontTx/>
                        <a:buNone/>
                        <a:tabLst/>
                        <a:defRPr/>
                      </a:pPr>
                      <a:r>
                        <a:rPr kumimoji="0" lang="ar-SA" sz="2400" u="none" strike="noStrike" kern="1200" cap="none" spc="0" normalizeH="0" baseline="0" noProof="0" dirty="0" smtClean="0">
                          <a:ln>
                            <a:noFill/>
                          </a:ln>
                          <a:effectLst/>
                          <a:uLnTx/>
                          <a:uFillTx/>
                        </a:rPr>
                        <a:t>دور المتعلم</a:t>
                      </a:r>
                      <a:endParaRPr kumimoji="0" lang="en-US" sz="2400" u="none" strike="noStrike" kern="1200" cap="none" spc="0" normalizeH="0" baseline="0" noProof="0" dirty="0" smtClean="0">
                        <a:ln>
                          <a:noFill/>
                        </a:ln>
                        <a:effectLst/>
                        <a:uLnTx/>
                        <a:uFillTx/>
                      </a:endParaRPr>
                    </a:p>
                    <a:p>
                      <a:endParaRPr lang="en-US" dirty="0"/>
                    </a:p>
                  </a:txBody>
                  <a:tcPr>
                    <a:blipFill>
                      <a:blip r:embed="rId2">
                        <a:alphaModFix amt="20000"/>
                      </a:blip>
                      <a:stretch>
                        <a:fillRect b="-1000"/>
                      </a:stretch>
                    </a:blipFill>
                  </a:tcPr>
                </a:tc>
              </a:tr>
            </a:tbl>
          </a:graphicData>
        </a:graphic>
      </p:graphicFrame>
      <p:sp>
        <p:nvSpPr>
          <p:cNvPr id="3" name="مربع نص 2"/>
          <p:cNvSpPr txBox="1"/>
          <p:nvPr/>
        </p:nvSpPr>
        <p:spPr>
          <a:xfrm>
            <a:off x="7000874" y="3573016"/>
            <a:ext cx="1571625" cy="2606676"/>
          </a:xfrm>
          <a:prstGeom prst="rect">
            <a:avLst/>
          </a:prstGeom>
          <a:noFill/>
        </p:spPr>
        <p:txBody>
          <a:bodyPr rtlCol="1">
            <a:spAutoFit/>
          </a:bodyPr>
          <a:lstStyle/>
          <a:p>
            <a:pPr marL="0" marR="0" lvl="0" indent="0" algn="justLow" defTabSz="914400" rtl="1" eaLnBrk="1" fontAlgn="auto" latinLnBrk="0" hangingPunct="1">
              <a:lnSpc>
                <a:spcPct val="115000"/>
              </a:lnSpc>
              <a:spcBef>
                <a:spcPts val="0"/>
              </a:spcBef>
              <a:spcAft>
                <a:spcPts val="0"/>
              </a:spcAft>
              <a:buClrTx/>
              <a:buSzTx/>
              <a:buFontTx/>
              <a:buNone/>
              <a:tabLst/>
              <a:defRPr/>
            </a:pPr>
            <a:endParaRPr kumimoji="0" lang="ar-IQ" sz="2400" b="1" i="0" u="none" strike="noStrike" kern="0" cap="none" spc="0" normalizeH="0" baseline="0" noProof="0" dirty="0" smtClean="0">
              <a:ln>
                <a:noFill/>
              </a:ln>
              <a:solidFill>
                <a:srgbClr val="ED7D31">
                  <a:lumMod val="75000"/>
                </a:srgbClr>
              </a:solidFill>
              <a:effectLst/>
              <a:uLnTx/>
              <a:uFillTx/>
              <a:latin typeface="Times New Roman"/>
              <a:ea typeface="Times New Roman"/>
              <a:cs typeface="Traditional Arabic"/>
            </a:endParaRPr>
          </a:p>
          <a:p>
            <a:pPr marL="0" marR="0" lvl="0" indent="0" algn="justLow" defTabSz="914400" rtl="1" eaLnBrk="1" fontAlgn="auto" latinLnBrk="0" hangingPunct="1">
              <a:lnSpc>
                <a:spcPct val="115000"/>
              </a:lnSpc>
              <a:spcBef>
                <a:spcPts val="0"/>
              </a:spcBef>
              <a:spcAft>
                <a:spcPts val="0"/>
              </a:spcAft>
              <a:buClrTx/>
              <a:buSzTx/>
              <a:buFontTx/>
              <a:buNone/>
              <a:tabLst/>
              <a:defRPr/>
            </a:pPr>
            <a:endParaRPr lang="ar-IQ" sz="2400" b="1" kern="0" dirty="0">
              <a:solidFill>
                <a:srgbClr val="ED7D31">
                  <a:lumMod val="75000"/>
                </a:srgbClr>
              </a:solidFill>
              <a:latin typeface="Times New Roman"/>
              <a:ea typeface="Times New Roman"/>
              <a:cs typeface="Traditional Arabic"/>
            </a:endParaRPr>
          </a:p>
          <a:p>
            <a:pPr marL="0" marR="0" lvl="0" indent="0" algn="justLow" defTabSz="914400" rtl="1" eaLnBrk="1" fontAlgn="auto" latinLnBrk="0" hangingPunct="1">
              <a:lnSpc>
                <a:spcPct val="115000"/>
              </a:lnSpc>
              <a:spcBef>
                <a:spcPts val="0"/>
              </a:spcBef>
              <a:spcAft>
                <a:spcPts val="0"/>
              </a:spcAft>
              <a:buClrTx/>
              <a:buSzTx/>
              <a:buFontTx/>
              <a:buNone/>
              <a:tabLst/>
              <a:defRPr/>
            </a:pPr>
            <a:endParaRPr kumimoji="0" lang="ar-IQ" sz="2400" b="1" i="0" u="none" strike="noStrike" kern="0" cap="none" spc="0" normalizeH="0" baseline="0" noProof="0" dirty="0" smtClean="0">
              <a:ln>
                <a:noFill/>
              </a:ln>
              <a:solidFill>
                <a:srgbClr val="ED7D31">
                  <a:lumMod val="75000"/>
                </a:srgbClr>
              </a:solidFill>
              <a:effectLst/>
              <a:uLnTx/>
              <a:uFillTx/>
              <a:latin typeface="Times New Roman"/>
              <a:ea typeface="Times New Roman"/>
              <a:cs typeface="Traditional Arabic"/>
            </a:endParaRPr>
          </a:p>
          <a:p>
            <a:pPr marL="0" marR="0" lvl="0" indent="0" algn="justLow" defTabSz="914400" rtl="1" eaLnBrk="1" fontAlgn="auto" latinLnBrk="0" hangingPunct="1">
              <a:lnSpc>
                <a:spcPct val="115000"/>
              </a:lnSpc>
              <a:spcBef>
                <a:spcPts val="0"/>
              </a:spcBef>
              <a:spcAft>
                <a:spcPts val="0"/>
              </a:spcAft>
              <a:buClrTx/>
              <a:buSzTx/>
              <a:buFontTx/>
              <a:buNone/>
              <a:tabLst/>
              <a:defRPr/>
            </a:pPr>
            <a:endParaRPr kumimoji="0" lang="ar-IQ" sz="2400" b="1" i="0" u="none" strike="noStrike" kern="0" cap="none" spc="0" normalizeH="0" baseline="0" noProof="0" dirty="0" smtClean="0">
              <a:ln>
                <a:noFill/>
              </a:ln>
              <a:solidFill>
                <a:srgbClr val="ED7D31">
                  <a:lumMod val="75000"/>
                </a:srgbClr>
              </a:solidFill>
              <a:effectLst/>
              <a:uLnTx/>
              <a:uFillTx/>
              <a:latin typeface="Times New Roman"/>
              <a:ea typeface="Times New Roman"/>
              <a:cs typeface="Traditional Arabic"/>
            </a:endParaRPr>
          </a:p>
          <a:p>
            <a:pPr marL="0" marR="0" lvl="0" indent="0" algn="justLow" defTabSz="914400" rtl="1" eaLnBrk="1" fontAlgn="auto" latinLnBrk="0" hangingPunct="1">
              <a:lnSpc>
                <a:spcPct val="115000"/>
              </a:lnSpc>
              <a:spcBef>
                <a:spcPts val="0"/>
              </a:spcBef>
              <a:spcAft>
                <a:spcPts val="0"/>
              </a:spcAft>
              <a:buClrTx/>
              <a:buSzTx/>
              <a:buFontTx/>
              <a:buNone/>
              <a:tabLst/>
              <a:defRPr/>
            </a:pPr>
            <a:r>
              <a:rPr kumimoji="0" lang="ar-SA" sz="2400" b="1" i="0" u="none" strike="noStrike" kern="0" cap="none" spc="0" normalizeH="0" baseline="0" noProof="0" dirty="0" smtClean="0">
                <a:ln>
                  <a:noFill/>
                </a:ln>
                <a:solidFill>
                  <a:srgbClr val="ED7D31">
                    <a:lumMod val="75000"/>
                  </a:srgbClr>
                </a:solidFill>
                <a:effectLst/>
                <a:uLnTx/>
                <a:uFillTx/>
                <a:latin typeface="Times New Roman"/>
                <a:ea typeface="Times New Roman"/>
                <a:cs typeface="Traditional Arabic"/>
              </a:rPr>
              <a:t>عملية </a:t>
            </a:r>
            <a:r>
              <a:rPr kumimoji="0" lang="ar-SA" sz="2400" b="1" i="0" u="none" strike="noStrike" kern="0" cap="none" spc="0" normalizeH="0" baseline="0" noProof="0" dirty="0">
                <a:ln>
                  <a:noFill/>
                </a:ln>
                <a:solidFill>
                  <a:srgbClr val="ED7D31">
                    <a:lumMod val="75000"/>
                  </a:srgbClr>
                </a:solidFill>
                <a:effectLst/>
                <a:uLnTx/>
                <a:uFillTx/>
                <a:latin typeface="Times New Roman"/>
                <a:ea typeface="Times New Roman"/>
                <a:cs typeface="Traditional Arabic"/>
              </a:rPr>
              <a:t>التعزيز</a:t>
            </a:r>
            <a:endParaRPr kumimoji="0" lang="en-US" sz="2400" b="1" i="0" u="none" strike="noStrike" kern="0" cap="none" spc="0" normalizeH="0" baseline="0" noProof="0" dirty="0">
              <a:ln>
                <a:noFill/>
              </a:ln>
              <a:solidFill>
                <a:srgbClr val="ED7D31">
                  <a:lumMod val="75000"/>
                </a:srgbClr>
              </a:solidFill>
              <a:effectLst/>
              <a:uLnTx/>
              <a:uFillTx/>
              <a:latin typeface="Times New Roman"/>
              <a:ea typeface="Times New Roman"/>
              <a:cs typeface="+mn-cs"/>
            </a:endParaRPr>
          </a:p>
          <a:p>
            <a:pPr marL="0" marR="0" lvl="0" indent="0" algn="justLow" defTabSz="914400" rtl="1" eaLnBrk="1" fontAlgn="auto" latinLnBrk="0" hangingPunct="1">
              <a:lnSpc>
                <a:spcPct val="115000"/>
              </a:lnSpc>
              <a:spcBef>
                <a:spcPts val="0"/>
              </a:spcBef>
              <a:spcAft>
                <a:spcPts val="0"/>
              </a:spcAft>
              <a:buClrTx/>
              <a:buSzTx/>
              <a:buFontTx/>
              <a:buNone/>
              <a:tabLst/>
              <a:defRPr/>
            </a:pPr>
            <a:endParaRPr kumimoji="0" lang="en-US" sz="2400" b="1" i="0" u="none" strike="noStrike" kern="0" cap="none" spc="0" normalizeH="0" baseline="0" noProof="0" dirty="0">
              <a:ln>
                <a:noFill/>
              </a:ln>
              <a:solidFill>
                <a:srgbClr val="ED7D31">
                  <a:lumMod val="75000"/>
                </a:srgbClr>
              </a:solidFill>
              <a:effectLst/>
              <a:uLnTx/>
              <a:uFillTx/>
              <a:latin typeface="Times New Roman"/>
              <a:ea typeface="Times New Roman"/>
              <a:cs typeface="+mn-cs"/>
            </a:endParaRPr>
          </a:p>
        </p:txBody>
      </p:sp>
    </p:spTree>
    <p:extLst>
      <p:ext uri="{BB962C8B-B14F-4D97-AF65-F5344CB8AC3E}">
        <p14:creationId xmlns:p14="http://schemas.microsoft.com/office/powerpoint/2010/main" val="89952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0" dur="1000" fill="hold"/>
                                        <p:tgtEl>
                                          <p:spTgt spid="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extLst>
              <p:ext uri="{D42A27DB-BD31-4B8C-83A1-F6EECF244321}">
                <p14:modId xmlns:p14="http://schemas.microsoft.com/office/powerpoint/2010/main" val="476154862"/>
              </p:ext>
            </p:extLst>
          </p:nvPr>
        </p:nvGraphicFramePr>
        <p:xfrm>
          <a:off x="251520" y="548680"/>
          <a:ext cx="8784976" cy="5474208"/>
        </p:xfrm>
        <a:graphic>
          <a:graphicData uri="http://schemas.openxmlformats.org/drawingml/2006/table">
            <a:tbl>
              <a:tblPr firstRow="1" bandRow="1">
                <a:tableStyleId>{E8B1032C-EA38-4F05-BA0D-38AFFFC7BED3}</a:tableStyleId>
              </a:tblPr>
              <a:tblGrid>
                <a:gridCol w="4409880"/>
                <a:gridCol w="3104906"/>
                <a:gridCol w="1270190"/>
              </a:tblGrid>
              <a:tr h="1082067">
                <a:tc>
                  <a:txBody>
                    <a:bodyPr/>
                    <a:lstStyle/>
                    <a:p>
                      <a:pPr marL="0" marR="0" lvl="0" indent="0" algn="justLow" defTabSz="914400" rtl="1" eaLnBrk="1" fontAlgn="base" latinLnBrk="0" hangingPunct="1">
                        <a:lnSpc>
                          <a:spcPct val="115000"/>
                        </a:lnSpc>
                        <a:spcBef>
                          <a:spcPct val="0"/>
                        </a:spcBef>
                        <a:spcAft>
                          <a:spcPct val="0"/>
                        </a:spcAft>
                        <a:buClrTx/>
                        <a:buSzTx/>
                        <a:buFontTx/>
                        <a:buNone/>
                        <a:tabLst/>
                        <a:defRPr/>
                      </a:pPr>
                      <a:r>
                        <a:rPr kumimoji="0" lang="ar-SA" sz="1600" u="none" strike="noStrike" kern="1200" cap="none" spc="0" normalizeH="0" baseline="0" noProof="0" dirty="0" smtClean="0">
                          <a:ln>
                            <a:noFill/>
                          </a:ln>
                          <a:effectLst/>
                          <a:uLnTx/>
                          <a:uFillTx/>
                        </a:rPr>
                        <a:t>- يطرح المشكلات أو مهام التعلم ليتحدى تفكير التلاميذ. </a:t>
                      </a:r>
                      <a:endParaRPr kumimoji="0" lang="en-US" sz="1600" u="none" strike="noStrike" kern="1200" cap="none" spc="0" normalizeH="0" baseline="0" noProof="0" dirty="0" smtClean="0">
                        <a:ln>
                          <a:noFill/>
                        </a:ln>
                        <a:effectLst/>
                        <a:uLnTx/>
                        <a:uFillTx/>
                      </a:endParaRPr>
                    </a:p>
                    <a:p>
                      <a:pPr marL="0" marR="0" lvl="0" indent="0" algn="justLow" defTabSz="914400" rtl="1" eaLnBrk="1" fontAlgn="base" latinLnBrk="0" hangingPunct="1">
                        <a:lnSpc>
                          <a:spcPct val="115000"/>
                        </a:lnSpc>
                        <a:spcBef>
                          <a:spcPct val="0"/>
                        </a:spcBef>
                        <a:spcAft>
                          <a:spcPct val="0"/>
                        </a:spcAft>
                        <a:buClrTx/>
                        <a:buSzTx/>
                        <a:buFontTx/>
                        <a:buNone/>
                        <a:tabLst/>
                        <a:defRPr/>
                      </a:pPr>
                      <a:r>
                        <a:rPr kumimoji="0" lang="ar-SA" sz="1600" u="none" strike="noStrike" kern="1200" cap="none" spc="0" normalizeH="0" baseline="0" noProof="0" dirty="0" smtClean="0">
                          <a:ln>
                            <a:noFill/>
                          </a:ln>
                          <a:effectLst/>
                          <a:uLnTx/>
                          <a:uFillTx/>
                        </a:rPr>
                        <a:t>- منظم لبيئة التعلم وموفر لأدوات التعلم ، ميسر ومشجع للتفكير  </a:t>
                      </a:r>
                      <a:endParaRPr kumimoji="0" lang="en-US" sz="1600" u="none" strike="noStrike" kern="1200" cap="none" spc="0" normalizeH="0" baseline="0" noProof="0" dirty="0" smtClean="0">
                        <a:ln>
                          <a:noFill/>
                        </a:ln>
                        <a:effectLst/>
                        <a:uLnTx/>
                        <a:uFillTx/>
                      </a:endParaRPr>
                    </a:p>
                    <a:p>
                      <a:endParaRPr lang="en-US" dirty="0"/>
                    </a:p>
                  </a:txBody>
                  <a:tcPr>
                    <a:blipFill>
                      <a:blip r:embed="rId2">
                        <a:alphaModFix amt="20000"/>
                      </a:blip>
                      <a:stretch>
                        <a:fillRect b="-1000"/>
                      </a:stretch>
                    </a:blipFill>
                  </a:tcPr>
                </a:tc>
                <a:tc>
                  <a:txBody>
                    <a:bodyPr/>
                    <a:lstStyle/>
                    <a:p>
                      <a:pPr marL="0" marR="0" lvl="0" indent="0" algn="justLow" defTabSz="914400" rtl="1" eaLnBrk="1" fontAlgn="base" latinLnBrk="0" hangingPunct="1">
                        <a:lnSpc>
                          <a:spcPct val="115000"/>
                        </a:lnSpc>
                        <a:spcBef>
                          <a:spcPct val="0"/>
                        </a:spcBef>
                        <a:spcAft>
                          <a:spcPct val="0"/>
                        </a:spcAft>
                        <a:buClrTx/>
                        <a:buSzTx/>
                        <a:buFontTx/>
                        <a:buNone/>
                        <a:tabLst/>
                        <a:defRPr/>
                      </a:pPr>
                      <a:r>
                        <a:rPr kumimoji="0" lang="ar-SA" sz="1600" u="none" strike="noStrike" kern="1200" cap="none" spc="0" normalizeH="0" baseline="0" noProof="0" dirty="0" smtClean="0">
                          <a:ln>
                            <a:noFill/>
                          </a:ln>
                          <a:effectLst/>
                          <a:uLnTx/>
                          <a:uFillTx/>
                        </a:rPr>
                        <a:t>- مراقب لعملية التعلم الفردي. </a:t>
                      </a:r>
                      <a:endParaRPr kumimoji="0" lang="en-US" sz="1600" u="none" strike="noStrike" kern="1200" cap="none" spc="0" normalizeH="0" baseline="0" noProof="0" dirty="0" smtClean="0">
                        <a:ln>
                          <a:noFill/>
                        </a:ln>
                        <a:effectLst/>
                        <a:uLnTx/>
                        <a:uFillTx/>
                      </a:endParaRPr>
                    </a:p>
                    <a:p>
                      <a:pPr marL="0" marR="0" lvl="0" indent="0" algn="justLow" defTabSz="914400" rtl="1" eaLnBrk="1" fontAlgn="base" latinLnBrk="0" hangingPunct="1">
                        <a:lnSpc>
                          <a:spcPct val="115000"/>
                        </a:lnSpc>
                        <a:spcBef>
                          <a:spcPct val="0"/>
                        </a:spcBef>
                        <a:spcAft>
                          <a:spcPct val="0"/>
                        </a:spcAft>
                        <a:buClrTx/>
                        <a:buSzTx/>
                        <a:buFontTx/>
                        <a:buNone/>
                        <a:tabLst/>
                        <a:defRPr/>
                      </a:pPr>
                      <a:r>
                        <a:rPr kumimoji="0" lang="ar-SA" sz="1600" u="none" strike="noStrike" kern="1200" cap="none" spc="0" normalizeH="0" baseline="0" noProof="0" dirty="0" smtClean="0">
                          <a:ln>
                            <a:noFill/>
                          </a:ln>
                          <a:effectLst/>
                          <a:uLnTx/>
                          <a:uFillTx/>
                        </a:rPr>
                        <a:t>- ملقن للمعرفة عند التدريس الجماعي</a:t>
                      </a:r>
                      <a:endParaRPr lang="en-US" dirty="0"/>
                    </a:p>
                  </a:txBody>
                  <a:tcPr>
                    <a:blipFill>
                      <a:blip r:embed="rId2">
                        <a:alphaModFix amt="20000"/>
                      </a:blip>
                      <a:stretch>
                        <a:fillRect b="-1000"/>
                      </a:stretch>
                    </a:blip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2400" u="none" strike="noStrike" kern="1200" cap="none" spc="0" normalizeH="0" baseline="0" noProof="0" dirty="0" smtClean="0">
                          <a:ln>
                            <a:noFill/>
                          </a:ln>
                          <a:effectLst/>
                          <a:uLnTx/>
                          <a:uFillTx/>
                        </a:rPr>
                        <a:t>أدوار المعلم </a:t>
                      </a:r>
                      <a:endParaRPr kumimoji="0" lang="en-US" sz="2400" u="none" strike="noStrike" kern="1200" cap="none" spc="0" normalizeH="0" baseline="0" noProof="0" dirty="0" smtClean="0">
                        <a:ln>
                          <a:noFill/>
                        </a:ln>
                        <a:effectLst/>
                        <a:uLnTx/>
                        <a:uFillTx/>
                      </a:endParaRPr>
                    </a:p>
                    <a:p>
                      <a:endParaRPr lang="en-US" dirty="0"/>
                    </a:p>
                  </a:txBody>
                  <a:tcPr>
                    <a:blipFill>
                      <a:blip r:embed="rId2">
                        <a:alphaModFix amt="20000"/>
                      </a:blip>
                      <a:stretch>
                        <a:fillRect b="-1000"/>
                      </a:stretch>
                    </a:blipFill>
                  </a:tcPr>
                </a:tc>
              </a:tr>
              <a:tr h="1466802">
                <a:tc>
                  <a:txBody>
                    <a:bodyPr/>
                    <a:lstStyle/>
                    <a:p>
                      <a:pPr marL="0" marR="0" lvl="0" indent="0" algn="justLow" defTabSz="914400" rtl="1" eaLnBrk="1" fontAlgn="base" latinLnBrk="0" hangingPunct="1">
                        <a:lnSpc>
                          <a:spcPct val="115000"/>
                        </a:lnSpc>
                        <a:spcBef>
                          <a:spcPct val="0"/>
                        </a:spcBef>
                        <a:spcAft>
                          <a:spcPct val="0"/>
                        </a:spcAft>
                        <a:buClrTx/>
                        <a:buSzTx/>
                        <a:buFontTx/>
                        <a:buNone/>
                        <a:tabLst/>
                        <a:defRPr/>
                      </a:pPr>
                      <a:r>
                        <a:rPr kumimoji="0" lang="ar-SA" sz="1600" u="none" strike="noStrike" kern="1200" cap="none" spc="0" normalizeH="0" baseline="0" noProof="0" dirty="0" smtClean="0">
                          <a:ln>
                            <a:noFill/>
                          </a:ln>
                          <a:effectLst/>
                          <a:uLnTx/>
                          <a:uFillTx/>
                        </a:rPr>
                        <a:t>- يؤمن البنائيون بتقدير الاختلافات الفردية، واهتمامات التلاميذ، وتتسم عملية إتاحة البدائل للتلاميذ بفرصة المرور بتجربة الاختيار، والمسئولية المصاحبة لهذا الاختيار. فيكون المعلم منظما لا مسيطرا على الفصل . </a:t>
                      </a:r>
                      <a:endParaRPr kumimoji="0" lang="en-US" sz="1600" u="none" strike="noStrike" kern="1200" cap="none" spc="0" normalizeH="0" baseline="0" noProof="0" dirty="0" smtClean="0">
                        <a:ln>
                          <a:noFill/>
                        </a:ln>
                        <a:effectLst/>
                        <a:uLnTx/>
                        <a:uFillTx/>
                      </a:endParaRPr>
                    </a:p>
                    <a:p>
                      <a:endParaRPr lang="en-US" dirty="0"/>
                    </a:p>
                  </a:txBody>
                  <a:tcPr>
                    <a:blipFill>
                      <a:blip r:embed="rId2">
                        <a:alphaModFix amt="20000"/>
                      </a:blip>
                      <a:stretch>
                        <a:fillRect b="-1000"/>
                      </a:stretch>
                    </a:blipFill>
                  </a:tcPr>
                </a:tc>
                <a:tc>
                  <a:txBody>
                    <a:bodyPr/>
                    <a:lstStyle/>
                    <a:p>
                      <a:pPr marL="0" marR="0" lvl="0" indent="0" algn="justLow" defTabSz="914400" rtl="1" eaLnBrk="1" fontAlgn="base" latinLnBrk="0" hangingPunct="1">
                        <a:lnSpc>
                          <a:spcPct val="115000"/>
                        </a:lnSpc>
                        <a:spcBef>
                          <a:spcPct val="0"/>
                        </a:spcBef>
                        <a:spcAft>
                          <a:spcPct val="0"/>
                        </a:spcAft>
                        <a:buClrTx/>
                        <a:buSzTx/>
                        <a:buFontTx/>
                        <a:buNone/>
                        <a:tabLst/>
                        <a:defRPr/>
                      </a:pPr>
                      <a:r>
                        <a:rPr kumimoji="0" lang="ar-SA" sz="1600" u="none" strike="noStrike" kern="1200" cap="none" spc="0" normalizeH="0" baseline="0" noProof="0" dirty="0" smtClean="0">
                          <a:ln>
                            <a:noFill/>
                          </a:ln>
                          <a:effectLst/>
                          <a:uLnTx/>
                          <a:uFillTx/>
                        </a:rPr>
                        <a:t>- يؤكد على أهمية السيطرة والخضوع الإداري نتيجة أسلوب العقاب الذي يثور التلاميذ </a:t>
                      </a:r>
                      <a:endParaRPr kumimoji="0" lang="en-US" sz="1600" u="none" strike="noStrike" kern="1200" cap="none" spc="0" normalizeH="0" baseline="0" noProof="0" dirty="0" smtClean="0">
                        <a:ln>
                          <a:noFill/>
                        </a:ln>
                        <a:effectLst/>
                        <a:uLnTx/>
                        <a:uFillTx/>
                      </a:endParaRPr>
                    </a:p>
                    <a:p>
                      <a:pPr marL="0" marR="0" lvl="0" indent="0" algn="justLow" defTabSz="914400" rtl="1" eaLnBrk="1" fontAlgn="base" latinLnBrk="0" hangingPunct="1">
                        <a:lnSpc>
                          <a:spcPct val="115000"/>
                        </a:lnSpc>
                        <a:spcBef>
                          <a:spcPct val="0"/>
                        </a:spcBef>
                        <a:spcAft>
                          <a:spcPct val="0"/>
                        </a:spcAft>
                        <a:buClrTx/>
                        <a:buSzTx/>
                        <a:buFontTx/>
                        <a:buNone/>
                        <a:tabLst/>
                        <a:defRPr/>
                      </a:pPr>
                      <a:r>
                        <a:rPr kumimoji="0" lang="ar-SA" sz="1600" u="none" strike="noStrike" kern="1200" cap="none" spc="0" normalizeH="0" baseline="0" noProof="0" dirty="0" smtClean="0">
                          <a:ln>
                            <a:noFill/>
                          </a:ln>
                          <a:effectLst/>
                          <a:uLnTx/>
                          <a:uFillTx/>
                        </a:rPr>
                        <a:t>فتحدث فوضى قد تؤدي إلى التسرب من النظام التعليمي .</a:t>
                      </a:r>
                      <a:endParaRPr kumimoji="0" lang="en-US" sz="1600" u="none" strike="noStrike" kern="1200" cap="none" spc="0" normalizeH="0" baseline="0" noProof="0" dirty="0" smtClean="0">
                        <a:ln>
                          <a:noFill/>
                        </a:ln>
                        <a:effectLst/>
                        <a:uLnTx/>
                        <a:uFillTx/>
                      </a:endParaRPr>
                    </a:p>
                    <a:p>
                      <a:endParaRPr lang="en-US" dirty="0"/>
                    </a:p>
                  </a:txBody>
                  <a:tcPr>
                    <a:blipFill>
                      <a:blip r:embed="rId2">
                        <a:alphaModFix amt="20000"/>
                      </a:blip>
                      <a:stretch>
                        <a:fillRect b="-1000"/>
                      </a:stretch>
                    </a:blip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2400" u="none" strike="noStrike" kern="1200" cap="none" spc="0" normalizeH="0" baseline="0" noProof="0" dirty="0" smtClean="0">
                          <a:ln>
                            <a:noFill/>
                          </a:ln>
                          <a:effectLst/>
                          <a:uLnTx/>
                          <a:uFillTx/>
                        </a:rPr>
                        <a:t>النظام داخل الفصل </a:t>
                      </a:r>
                      <a:endParaRPr kumimoji="0" lang="en-US" sz="2400" u="none" strike="noStrike" kern="1200" cap="none" spc="0" normalizeH="0" baseline="0" noProof="0" dirty="0" smtClean="0">
                        <a:ln>
                          <a:noFill/>
                        </a:ln>
                        <a:effectLst/>
                        <a:uLnTx/>
                        <a:uFillTx/>
                      </a:endParaRPr>
                    </a:p>
                    <a:p>
                      <a:endParaRPr lang="en-US" dirty="0"/>
                    </a:p>
                  </a:txBody>
                  <a:tcPr>
                    <a:blipFill>
                      <a:blip r:embed="rId2">
                        <a:alphaModFix amt="20000"/>
                      </a:blip>
                      <a:stretch>
                        <a:fillRect b="-1000"/>
                      </a:stretch>
                    </a:blipFill>
                  </a:tcPr>
                </a:tc>
              </a:tr>
              <a:tr h="2572915">
                <a:tc>
                  <a:txBody>
                    <a:bodyPr/>
                    <a:lstStyle/>
                    <a:p>
                      <a:pPr marL="0" marR="0" lvl="0" indent="0" algn="justLow" defTabSz="914400" rtl="1" eaLnBrk="1" fontAlgn="base" latinLnBrk="0" hangingPunct="1">
                        <a:lnSpc>
                          <a:spcPct val="115000"/>
                        </a:lnSpc>
                        <a:spcBef>
                          <a:spcPct val="0"/>
                        </a:spcBef>
                        <a:spcAft>
                          <a:spcPct val="0"/>
                        </a:spcAft>
                        <a:buClrTx/>
                        <a:buSzTx/>
                        <a:buFontTx/>
                        <a:buNone/>
                        <a:tabLst/>
                        <a:defRPr/>
                      </a:pPr>
                      <a:r>
                        <a:rPr kumimoji="0" lang="ar-SA" sz="1600" u="none" strike="noStrike" kern="1200" cap="none" spc="0" normalizeH="0" baseline="0" noProof="0" dirty="0" smtClean="0">
                          <a:ln>
                            <a:noFill/>
                          </a:ln>
                          <a:effectLst/>
                          <a:uLnTx/>
                          <a:uFillTx/>
                        </a:rPr>
                        <a:t>- تؤكد على التقييم الحقيقي، وتُستخدم ملفات تقييم الأداء التي تتسم بالاستمرارية و الواقعية و الانتقائية ، واستخدام ملفات تقييم الأداء لتوثق تطور النمو في القدرات والسلوكيات والمهارات والاتجاهات لدى المتعلمين، خلال سنوات الدراسة. </a:t>
                      </a:r>
                      <a:endParaRPr kumimoji="0" lang="en-US" sz="1600" u="none" strike="noStrike" kern="1200" cap="none" spc="0" normalizeH="0" baseline="0" noProof="0" dirty="0" smtClean="0">
                        <a:ln>
                          <a:noFill/>
                        </a:ln>
                        <a:effectLst/>
                        <a:uLnTx/>
                        <a:uFillTx/>
                      </a:endParaRPr>
                    </a:p>
                    <a:p>
                      <a:pPr marL="0" marR="0" lvl="0" indent="0" algn="justLow" defTabSz="914400" rtl="1" eaLnBrk="1" fontAlgn="base" latinLnBrk="0" hangingPunct="1">
                        <a:lnSpc>
                          <a:spcPct val="115000"/>
                        </a:lnSpc>
                        <a:spcBef>
                          <a:spcPct val="0"/>
                        </a:spcBef>
                        <a:spcAft>
                          <a:spcPct val="0"/>
                        </a:spcAft>
                        <a:buClrTx/>
                        <a:buSzTx/>
                        <a:buFontTx/>
                        <a:buNone/>
                        <a:tabLst/>
                        <a:defRPr/>
                      </a:pPr>
                      <a:r>
                        <a:rPr kumimoji="0" lang="ar-SA" sz="1600" u="none" strike="noStrike" kern="1200" cap="none" spc="0" normalizeH="0" baseline="0" noProof="0" dirty="0" smtClean="0">
                          <a:ln>
                            <a:noFill/>
                          </a:ln>
                          <a:effectLst/>
                          <a:uLnTx/>
                          <a:uFillTx/>
                        </a:rPr>
                        <a:t>- يهدف التقييم الحقيقي إلى اختبار مهارات التفكير العليا، بالإضافة إلى المهارات الأساسية، و تقييم المشاريع العلمية ويشجع التلاميذ على تقييم عملهم بأنفسهم. </a:t>
                      </a:r>
                      <a:endParaRPr kumimoji="0" lang="en-US" sz="1600" u="none" strike="noStrike" kern="1200" cap="none" spc="0" normalizeH="0" baseline="0" noProof="0" dirty="0" smtClean="0">
                        <a:ln>
                          <a:noFill/>
                        </a:ln>
                        <a:effectLst/>
                        <a:uLnTx/>
                        <a:uFillTx/>
                      </a:endParaRPr>
                    </a:p>
                    <a:p>
                      <a:pPr marL="0" marR="0" lvl="0" indent="0" algn="justLow" defTabSz="914400" rtl="1" eaLnBrk="1" fontAlgn="base" latinLnBrk="0" hangingPunct="1">
                        <a:lnSpc>
                          <a:spcPct val="115000"/>
                        </a:lnSpc>
                        <a:spcBef>
                          <a:spcPct val="0"/>
                        </a:spcBef>
                        <a:spcAft>
                          <a:spcPct val="0"/>
                        </a:spcAft>
                        <a:buClrTx/>
                        <a:buSzTx/>
                        <a:buFontTx/>
                        <a:buNone/>
                        <a:tabLst/>
                        <a:defRPr/>
                      </a:pPr>
                      <a:endParaRPr kumimoji="0" lang="en-US" sz="1600" u="none" strike="noStrike" kern="1200" cap="none" spc="0" normalizeH="0" baseline="0" noProof="0" dirty="0" smtClean="0">
                        <a:ln>
                          <a:noFill/>
                        </a:ln>
                        <a:effectLst/>
                        <a:uLnTx/>
                        <a:uFillTx/>
                      </a:endParaRPr>
                    </a:p>
                    <a:p>
                      <a:endParaRPr lang="en-US" dirty="0"/>
                    </a:p>
                  </a:txBody>
                  <a:tcPr>
                    <a:blipFill>
                      <a:blip r:embed="rId2">
                        <a:alphaModFix amt="20000"/>
                      </a:blip>
                      <a:stretch>
                        <a:fillRect b="-1000"/>
                      </a:stretch>
                    </a:blipFill>
                  </a:tcPr>
                </a:tc>
                <a:tc>
                  <a:txBody>
                    <a:bodyPr/>
                    <a:lstStyle/>
                    <a:p>
                      <a:pPr marL="0" marR="0" lvl="0" indent="0" algn="justLow" defTabSz="914400" rtl="1" eaLnBrk="1" fontAlgn="base" latinLnBrk="0" hangingPunct="1">
                        <a:lnSpc>
                          <a:spcPct val="115000"/>
                        </a:lnSpc>
                        <a:spcBef>
                          <a:spcPct val="0"/>
                        </a:spcBef>
                        <a:spcAft>
                          <a:spcPct val="0"/>
                        </a:spcAft>
                        <a:buClrTx/>
                        <a:buSzTx/>
                        <a:buFontTx/>
                        <a:buNone/>
                        <a:tabLst/>
                        <a:defRPr/>
                      </a:pPr>
                      <a:r>
                        <a:rPr kumimoji="0" lang="ar-SA" sz="1600" u="none" strike="noStrike" kern="1200" cap="none" spc="0" normalizeH="0" baseline="0" noProof="0" dirty="0" smtClean="0">
                          <a:ln>
                            <a:noFill/>
                          </a:ln>
                          <a:effectLst/>
                          <a:uLnTx/>
                          <a:uFillTx/>
                        </a:rPr>
                        <a:t>- يوجد نموذج متكامل في عملية التقويم، وقياس نتائج التعلم، وما يشمله من مراحل مختلفة. </a:t>
                      </a:r>
                      <a:endParaRPr kumimoji="0" lang="en-US" sz="1600" u="none" strike="noStrike" kern="1200" cap="none" spc="0" normalizeH="0" baseline="0" noProof="0" dirty="0" smtClean="0">
                        <a:ln>
                          <a:noFill/>
                        </a:ln>
                        <a:effectLst/>
                        <a:uLnTx/>
                        <a:uFillTx/>
                      </a:endParaRPr>
                    </a:p>
                    <a:p>
                      <a:pPr marL="0" marR="0" lvl="0" indent="0" algn="justLow" defTabSz="914400" rtl="1" eaLnBrk="1" fontAlgn="base" latinLnBrk="0" hangingPunct="1">
                        <a:lnSpc>
                          <a:spcPct val="115000"/>
                        </a:lnSpc>
                        <a:spcBef>
                          <a:spcPct val="0"/>
                        </a:spcBef>
                        <a:spcAft>
                          <a:spcPct val="0"/>
                        </a:spcAft>
                        <a:buClrTx/>
                        <a:buSzTx/>
                        <a:buFontTx/>
                        <a:buNone/>
                        <a:tabLst/>
                        <a:defRPr/>
                      </a:pPr>
                      <a:r>
                        <a:rPr kumimoji="0" lang="ar-SA" sz="1600" u="none" strike="noStrike" kern="1200" cap="none" spc="0" normalizeH="0" baseline="0" noProof="0" dirty="0" smtClean="0">
                          <a:ln>
                            <a:noFill/>
                          </a:ln>
                          <a:effectLst/>
                          <a:uLnTx/>
                          <a:uFillTx/>
                        </a:rPr>
                        <a:t>- يستخدم الاختبارات المرجعية المقننة، و التي تتميز بالصدق والثبات والموضوعية </a:t>
                      </a:r>
                      <a:endParaRPr kumimoji="0" lang="en-US" sz="1600" u="none" strike="noStrike" kern="1200" cap="none" spc="0" normalizeH="0" baseline="0" noProof="0" dirty="0" smtClean="0">
                        <a:ln>
                          <a:noFill/>
                        </a:ln>
                        <a:effectLst/>
                        <a:uLnTx/>
                        <a:uFillTx/>
                      </a:endParaRPr>
                    </a:p>
                    <a:p>
                      <a:endParaRPr lang="en-US" dirty="0"/>
                    </a:p>
                  </a:txBody>
                  <a:tcPr>
                    <a:blipFill>
                      <a:blip r:embed="rId2">
                        <a:alphaModFix amt="20000"/>
                      </a:blip>
                      <a:stretch>
                        <a:fillRect b="-1000"/>
                      </a:stretch>
                    </a:blip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2400" u="none" strike="noStrike" kern="1200" cap="none" spc="0" normalizeH="0" baseline="0" noProof="0" dirty="0" smtClean="0">
                          <a:ln>
                            <a:noFill/>
                          </a:ln>
                          <a:effectLst/>
                          <a:uLnTx/>
                          <a:uFillTx/>
                        </a:rPr>
                        <a:t>عملية التقويم </a:t>
                      </a:r>
                      <a:endParaRPr kumimoji="0" lang="en-US" sz="2400" u="none" strike="noStrike" kern="1200" cap="none" spc="0" normalizeH="0" baseline="0" noProof="0" dirty="0" smtClean="0">
                        <a:ln>
                          <a:noFill/>
                        </a:ln>
                        <a:effectLst/>
                        <a:uLnTx/>
                        <a:uFillTx/>
                      </a:endParaRPr>
                    </a:p>
                    <a:p>
                      <a:endParaRPr lang="en-US" dirty="0"/>
                    </a:p>
                  </a:txBody>
                  <a:tcPr>
                    <a:blipFill>
                      <a:blip r:embed="rId2">
                        <a:alphaModFix amt="20000"/>
                      </a:blip>
                      <a:stretch>
                        <a:fillRect b="-1000"/>
                      </a:stretch>
                    </a:blipFill>
                  </a:tcPr>
                </a:tc>
              </a:tr>
            </a:tbl>
          </a:graphicData>
        </a:graphic>
      </p:graphicFrame>
    </p:spTree>
    <p:extLst>
      <p:ext uri="{BB962C8B-B14F-4D97-AF65-F5344CB8AC3E}">
        <p14:creationId xmlns:p14="http://schemas.microsoft.com/office/powerpoint/2010/main" val="35375231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2748" y="188640"/>
            <a:ext cx="8811740" cy="6408712"/>
          </a:xfrm>
          <a:blipFill>
            <a:blip r:embed="rId2">
              <a:alphaModFix amt="20000"/>
            </a:blip>
            <a:stretch>
              <a:fillRect b="-1000"/>
            </a:stretch>
          </a:blipFill>
        </p:spPr>
        <p:style>
          <a:lnRef idx="1">
            <a:schemeClr val="accent2"/>
          </a:lnRef>
          <a:fillRef idx="2">
            <a:schemeClr val="accent2"/>
          </a:fillRef>
          <a:effectRef idx="1">
            <a:schemeClr val="accent2"/>
          </a:effectRef>
          <a:fontRef idx="minor">
            <a:schemeClr val="dk1"/>
          </a:fontRef>
        </p:style>
        <p:txBody>
          <a:bodyPr>
            <a:normAutofit/>
          </a:bodyPr>
          <a:lstStyle/>
          <a:p>
            <a:pPr lvl="0" algn="r" rtl="1">
              <a:spcBef>
                <a:spcPts val="0"/>
              </a:spcBef>
            </a:pPr>
            <a:r>
              <a:rPr lang="ar-IQ" dirty="0" smtClean="0"/>
              <a:t>المصادر : </a:t>
            </a:r>
            <a:r>
              <a:rPr lang="ar-IQ" sz="2200" dirty="0" smtClean="0"/>
              <a:t/>
            </a:r>
            <a:br>
              <a:rPr lang="ar-IQ" sz="2200" dirty="0" smtClean="0"/>
            </a:br>
            <a:r>
              <a:rPr lang="ar-IQ" sz="2200" dirty="0" smtClean="0"/>
              <a:t>1- ابو خطوه ، السيد عبد المولى ، </a:t>
            </a:r>
            <a:r>
              <a:rPr lang="ar-IQ" sz="2200" b="1" u="sng" dirty="0" smtClean="0"/>
              <a:t>مبادئ تصميم المقررات الالكترونية وتطبيقاتها العملية </a:t>
            </a:r>
            <a:r>
              <a:rPr lang="ar-IQ" sz="2200" dirty="0" smtClean="0"/>
              <a:t>، جامعة البحرين ، 2010م.</a:t>
            </a:r>
            <a:br>
              <a:rPr lang="ar-IQ" sz="2200" dirty="0" smtClean="0"/>
            </a:br>
            <a:r>
              <a:rPr lang="ar-IQ" sz="2200" dirty="0" smtClean="0"/>
              <a:t>2- عادل سرايا ، </a:t>
            </a:r>
            <a:r>
              <a:rPr lang="ar-IQ" sz="2200" b="1" u="sng" dirty="0" smtClean="0"/>
              <a:t>التصميم التعليمي والتعلم ذو المعنى </a:t>
            </a:r>
            <a:r>
              <a:rPr lang="ar-IQ" sz="2200" dirty="0" smtClean="0"/>
              <a:t>، دار وائل ، عمان ، 2007م .</a:t>
            </a:r>
            <a:br>
              <a:rPr lang="ar-IQ" sz="2200" dirty="0" smtClean="0"/>
            </a:br>
            <a:r>
              <a:rPr lang="ar-IQ" sz="2200" dirty="0" smtClean="0"/>
              <a:t>3- سلام , محمد توفيق ، </a:t>
            </a:r>
            <a:r>
              <a:rPr lang="ar-IQ" sz="2200" b="1" u="sng" dirty="0" smtClean="0"/>
              <a:t>التعلم الالكتروني كمدخل لتطوير التعلم ( تجارب ) عربية </a:t>
            </a:r>
            <a:r>
              <a:rPr lang="ar-IQ" sz="2200" dirty="0" smtClean="0"/>
              <a:t>، المكتبة </a:t>
            </a:r>
            <a:br>
              <a:rPr lang="ar-IQ" sz="2200" dirty="0" smtClean="0"/>
            </a:br>
            <a:r>
              <a:rPr lang="ar-IQ" sz="2200" dirty="0" smtClean="0"/>
              <a:t>المصرية للنشر والتوزيع ، 2009م</a:t>
            </a:r>
            <a:r>
              <a:rPr lang="ar-IQ" dirty="0"/>
              <a:t/>
            </a:r>
            <a:br>
              <a:rPr lang="ar-IQ" dirty="0"/>
            </a:br>
            <a:r>
              <a:rPr lang="ar-IQ" sz="2000" dirty="0" smtClean="0"/>
              <a:t> 4- سلامة ، عبد الحافظ ، سعيد عبد لرحمن </a:t>
            </a:r>
            <a:r>
              <a:rPr lang="ar-IQ" sz="2000" dirty="0" err="1" smtClean="0"/>
              <a:t>الوايل</a:t>
            </a:r>
            <a:r>
              <a:rPr lang="ar-IQ" sz="2000" dirty="0" smtClean="0"/>
              <a:t> </a:t>
            </a:r>
            <a:r>
              <a:rPr lang="ar-IQ" sz="2000" b="1" u="sng" dirty="0" smtClean="0"/>
              <a:t>، تصميم الوسائل التعليمية وانتاجها </a:t>
            </a:r>
            <a:r>
              <a:rPr lang="ar-IQ" sz="2000" dirty="0" smtClean="0"/>
              <a:t>، دار الخرجين للنشر والتوزيع ، 2003م</a:t>
            </a:r>
            <a:r>
              <a:rPr lang="ar-IQ" dirty="0" smtClean="0"/>
              <a:t/>
            </a:r>
            <a:br>
              <a:rPr lang="ar-IQ" dirty="0" smtClean="0"/>
            </a:br>
            <a:r>
              <a:rPr lang="ar-IQ" sz="2200" dirty="0" smtClean="0"/>
              <a:t>5- خميس ، محمد عطيه ، </a:t>
            </a:r>
            <a:r>
              <a:rPr lang="ar-IQ" sz="2200" b="1" u="sng" dirty="0" smtClean="0"/>
              <a:t>منتوجات تكنولوجيا التعلم ، </a:t>
            </a:r>
            <a:r>
              <a:rPr lang="ar-IQ" sz="2200" dirty="0" smtClean="0"/>
              <a:t>القاهرة ، دار الحكمة ، 2009م</a:t>
            </a:r>
            <a:br>
              <a:rPr lang="ar-IQ" sz="2200" dirty="0" smtClean="0"/>
            </a:br>
            <a:r>
              <a:rPr lang="ar-IQ" sz="2200" dirty="0" smtClean="0"/>
              <a:t>6- </a:t>
            </a:r>
            <a:r>
              <a:rPr lang="en-US" sz="1800" b="1" dirty="0" smtClean="0">
                <a:solidFill>
                  <a:srgbClr val="333333"/>
                </a:solidFill>
                <a:latin typeface="droid-naskh"/>
                <a:hlinkClick r:id="rId3"/>
              </a:rPr>
              <a:t>https</a:t>
            </a:r>
            <a:r>
              <a:rPr lang="en-US" sz="1800" b="1" dirty="0">
                <a:solidFill>
                  <a:srgbClr val="333333"/>
                </a:solidFill>
                <a:latin typeface="droid-naskh"/>
                <a:hlinkClick r:id="rId3"/>
              </a:rPr>
              <a:t>://e3arabi.com/?p=735592</a:t>
            </a:r>
            <a:r>
              <a:rPr lang="en-US" sz="1800" b="1" dirty="0">
                <a:solidFill>
                  <a:prstClr val="black"/>
                </a:solidFill>
              </a:rPr>
              <a:t/>
            </a:r>
            <a:br>
              <a:rPr lang="en-US" sz="1800" b="1" dirty="0">
                <a:solidFill>
                  <a:prstClr val="black"/>
                </a:solidFill>
              </a:rPr>
            </a:br>
            <a:r>
              <a:rPr lang="ar-IQ" sz="2200" dirty="0" smtClean="0"/>
              <a:t> </a:t>
            </a:r>
            <a:endParaRPr lang="en-US" sz="2200" dirty="0"/>
          </a:p>
        </p:txBody>
      </p:sp>
    </p:spTree>
    <p:extLst>
      <p:ext uri="{BB962C8B-B14F-4D97-AF65-F5344CB8AC3E}">
        <p14:creationId xmlns:p14="http://schemas.microsoft.com/office/powerpoint/2010/main" val="3039880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16632"/>
            <a:ext cx="8712968" cy="6740307"/>
          </a:xfrm>
          <a:prstGeom prst="rect">
            <a:avLst/>
          </a:prstGeom>
          <a:blipFill dpi="0" rotWithShape="1">
            <a:blip r:embed="rId2">
              <a:alphaModFix amt="36000"/>
            </a:blip>
            <a:srcRect/>
            <a:stretch>
              <a:fillRect b="-1000"/>
            </a:stretch>
          </a:blipFill>
        </p:spPr>
        <p:style>
          <a:lnRef idx="1">
            <a:schemeClr val="accent2"/>
          </a:lnRef>
          <a:fillRef idx="2">
            <a:schemeClr val="accent2"/>
          </a:fillRef>
          <a:effectRef idx="1">
            <a:schemeClr val="accent2"/>
          </a:effectRef>
          <a:fontRef idx="minor">
            <a:schemeClr val="dk1"/>
          </a:fontRef>
        </p:style>
        <p:txBody>
          <a:bodyPr wrap="square">
            <a:spAutoFit/>
          </a:bodyPr>
          <a:lstStyle/>
          <a:p>
            <a:r>
              <a:rPr lang="ar-IQ" sz="2400" b="1" dirty="0"/>
              <a:t>1</a:t>
            </a:r>
            <a:r>
              <a:rPr lang="ar-IQ" sz="2400" b="1" dirty="0">
                <a:solidFill>
                  <a:srgbClr val="FF0000"/>
                </a:solidFill>
              </a:rPr>
              <a:t> -النظرية السلوكية </a:t>
            </a:r>
            <a:r>
              <a:rPr lang="ar-IQ" sz="2400" b="1" dirty="0" smtClean="0">
                <a:solidFill>
                  <a:srgbClr val="FF0000"/>
                </a:solidFill>
              </a:rPr>
              <a:t> </a:t>
            </a:r>
            <a:r>
              <a:rPr lang="en-US" sz="2400" b="1" dirty="0" smtClean="0">
                <a:solidFill>
                  <a:srgbClr val="FF0000"/>
                </a:solidFill>
              </a:rPr>
              <a:t>Behaviorism: </a:t>
            </a:r>
            <a:r>
              <a:rPr lang="ar-IQ" sz="2400" b="1" dirty="0" smtClean="0">
                <a:solidFill>
                  <a:srgbClr val="FF0000"/>
                </a:solidFill>
              </a:rPr>
              <a:t>    </a:t>
            </a:r>
            <a:r>
              <a:rPr lang="ar-IQ" sz="2400" b="1" dirty="0" smtClean="0"/>
              <a:t>يشير </a:t>
            </a:r>
            <a:r>
              <a:rPr lang="ar-IQ" sz="2400" b="1" dirty="0"/>
              <a:t>مفهوم التعلم في النظرية السلوكية إلى تغير أو تعديل في سلوك المتعلم القابل للمشاهدة والقياس . تسعى لتغيير سلوك المتعلم عن طريق تقديم الدعم المطلوب والتعزيز للمتعلم حتى يقترب أكثر وأكثر من السلوك المرغوب وتجاهل السلوك غير المرغوب به . </a:t>
            </a:r>
            <a:endParaRPr lang="ar-IQ" sz="2400" b="1" dirty="0" smtClean="0"/>
          </a:p>
          <a:p>
            <a:r>
              <a:rPr lang="ar-IQ" sz="2400" b="1" dirty="0" smtClean="0"/>
              <a:t>هنالك </a:t>
            </a:r>
            <a:r>
              <a:rPr lang="ar-IQ" sz="2400" b="1" dirty="0"/>
              <a:t>الكثير من المفاهيم المهمة في النظرية السلوكية </a:t>
            </a:r>
            <a:r>
              <a:rPr lang="ar-IQ" sz="2400" b="1" dirty="0" smtClean="0"/>
              <a:t>:</a:t>
            </a:r>
          </a:p>
          <a:p>
            <a:r>
              <a:rPr lang="ar-IQ" sz="2400" b="1" dirty="0" smtClean="0">
                <a:solidFill>
                  <a:srgbClr val="FF0000"/>
                </a:solidFill>
              </a:rPr>
              <a:t>1-  </a:t>
            </a:r>
            <a:r>
              <a:rPr lang="ar-IQ" sz="2400" b="1" dirty="0">
                <a:solidFill>
                  <a:srgbClr val="FF0000"/>
                </a:solidFill>
              </a:rPr>
              <a:t>السلوك: </a:t>
            </a:r>
            <a:r>
              <a:rPr lang="ar-IQ" sz="2400" b="1" dirty="0"/>
              <a:t>ويعّرفه </a:t>
            </a:r>
            <a:r>
              <a:rPr lang="ar-IQ" sz="2400" b="1" dirty="0" err="1"/>
              <a:t>سكينر</a:t>
            </a:r>
            <a:r>
              <a:rPr lang="ar-IQ" sz="2400" b="1" dirty="0"/>
              <a:t> بأنه مجموعة استجابات ناتجة عن مثيرات المحيط الخارجي وهو إما أن يتم دعمه وتعزيزه </a:t>
            </a:r>
            <a:r>
              <a:rPr lang="ar-IQ" sz="2400" b="1" dirty="0" smtClean="0"/>
              <a:t>وحدوثه </a:t>
            </a:r>
            <a:r>
              <a:rPr lang="ar-IQ" sz="2400" b="1" dirty="0"/>
              <a:t>في المستقبل أو العكس</a:t>
            </a:r>
            <a:r>
              <a:rPr lang="ar-IQ" sz="2400" b="1" dirty="0" smtClean="0"/>
              <a:t>.</a:t>
            </a:r>
          </a:p>
          <a:p>
            <a:r>
              <a:rPr lang="ar-IQ" sz="2400" b="1" dirty="0" smtClean="0">
                <a:solidFill>
                  <a:srgbClr val="FF0000"/>
                </a:solidFill>
              </a:rPr>
              <a:t>2-  </a:t>
            </a:r>
            <a:r>
              <a:rPr lang="ar-IQ" sz="2400" b="1" dirty="0">
                <a:solidFill>
                  <a:srgbClr val="FF0000"/>
                </a:solidFill>
              </a:rPr>
              <a:t>المثير </a:t>
            </a:r>
            <a:r>
              <a:rPr lang="ar-IQ" sz="2400" b="1" dirty="0" smtClean="0">
                <a:solidFill>
                  <a:srgbClr val="FF0000"/>
                </a:solidFill>
              </a:rPr>
              <a:t>والاستجابة</a:t>
            </a:r>
            <a:r>
              <a:rPr lang="ar-IQ" sz="2400" b="1" dirty="0">
                <a:solidFill>
                  <a:srgbClr val="FF0000"/>
                </a:solidFill>
              </a:rPr>
              <a:t>: </a:t>
            </a:r>
            <a:r>
              <a:rPr lang="ar-IQ" sz="2400" b="1" dirty="0"/>
              <a:t>تغير سلوك المتعلم هو نتيجة واستجابة لمؤثر خارجي </a:t>
            </a:r>
            <a:r>
              <a:rPr lang="ar-IQ" sz="2400" b="1" dirty="0" smtClean="0"/>
              <a:t>الحدث </a:t>
            </a:r>
            <a:r>
              <a:rPr lang="ar-IQ" sz="2400" b="1" dirty="0"/>
              <a:t>هذا التغير. </a:t>
            </a:r>
            <a:endParaRPr lang="ar-IQ" sz="2400" b="1" dirty="0" smtClean="0"/>
          </a:p>
          <a:p>
            <a:r>
              <a:rPr lang="ar-IQ" sz="2400" b="1" dirty="0" smtClean="0">
                <a:solidFill>
                  <a:srgbClr val="FF0000"/>
                </a:solidFill>
              </a:rPr>
              <a:t>3- التعزيز </a:t>
            </a:r>
            <a:r>
              <a:rPr lang="ar-IQ" sz="2400" b="1" dirty="0">
                <a:solidFill>
                  <a:srgbClr val="FF0000"/>
                </a:solidFill>
              </a:rPr>
              <a:t>والعقاب: </a:t>
            </a:r>
            <a:r>
              <a:rPr lang="ar-IQ" sz="2400" b="1" dirty="0"/>
              <a:t>من </a:t>
            </a:r>
            <a:r>
              <a:rPr lang="ar-IQ" sz="2400" b="1" dirty="0" smtClean="0"/>
              <a:t>خلال </a:t>
            </a:r>
            <a:r>
              <a:rPr lang="ar-IQ" sz="2400" b="1" dirty="0"/>
              <a:t>تجارب </a:t>
            </a:r>
            <a:r>
              <a:rPr lang="ar-IQ" sz="2400" b="1" dirty="0" err="1"/>
              <a:t>ثورندايك</a:t>
            </a:r>
            <a:r>
              <a:rPr lang="ar-IQ" sz="2400" b="1" dirty="0"/>
              <a:t> يبدو أن تلقي المحفزات والمكافآت بصفة عامة تدعم السلوك وتثبته في حين العقاب يقلل وينقص من </a:t>
            </a:r>
            <a:r>
              <a:rPr lang="ar-IQ" sz="2400" b="1" dirty="0" smtClean="0"/>
              <a:t>الاستجابة </a:t>
            </a:r>
            <a:r>
              <a:rPr lang="ar-IQ" sz="2400" b="1" dirty="0"/>
              <a:t>ومن ثم تدعيم السلوك وتثبيته في المتعلم. </a:t>
            </a:r>
            <a:r>
              <a:rPr lang="ar-IQ" sz="2400" b="1" dirty="0" smtClean="0"/>
              <a:t> </a:t>
            </a:r>
          </a:p>
          <a:p>
            <a:r>
              <a:rPr lang="ar-IQ" sz="2400" b="1" dirty="0" smtClean="0">
                <a:solidFill>
                  <a:srgbClr val="FF0000"/>
                </a:solidFill>
              </a:rPr>
              <a:t>* ويمكن ان تتلخص النظرية </a:t>
            </a:r>
            <a:r>
              <a:rPr lang="ar-IQ" sz="2400" b="1" dirty="0">
                <a:solidFill>
                  <a:srgbClr val="FF0000"/>
                </a:solidFill>
              </a:rPr>
              <a:t>السلوكية </a:t>
            </a:r>
            <a:r>
              <a:rPr lang="ar-IQ" sz="2400" b="1" dirty="0" smtClean="0">
                <a:solidFill>
                  <a:srgbClr val="FF0000"/>
                </a:solidFill>
              </a:rPr>
              <a:t>في الأفكار </a:t>
            </a:r>
            <a:r>
              <a:rPr lang="ar-IQ" sz="2400" b="1" dirty="0">
                <a:solidFill>
                  <a:srgbClr val="FF0000"/>
                </a:solidFill>
              </a:rPr>
              <a:t>والمبادئ </a:t>
            </a:r>
            <a:r>
              <a:rPr lang="ar-IQ" sz="2400" b="1" dirty="0" smtClean="0">
                <a:solidFill>
                  <a:srgbClr val="FF0000"/>
                </a:solidFill>
              </a:rPr>
              <a:t>الآتية: </a:t>
            </a:r>
          </a:p>
          <a:p>
            <a:r>
              <a:rPr lang="ar-IQ" sz="2400" b="1" dirty="0" smtClean="0">
                <a:solidFill>
                  <a:srgbClr val="00B050"/>
                </a:solidFill>
              </a:rPr>
              <a:t>- التعلم </a:t>
            </a:r>
            <a:r>
              <a:rPr lang="ar-IQ" sz="2400" b="1" dirty="0">
                <a:solidFill>
                  <a:srgbClr val="00B050"/>
                </a:solidFill>
              </a:rPr>
              <a:t>ينتج من تجارب المتعلم وتغيرات استجابته. </a:t>
            </a:r>
            <a:endParaRPr lang="ar-IQ" sz="2400" b="1" dirty="0" smtClean="0">
              <a:solidFill>
                <a:srgbClr val="00B050"/>
              </a:solidFill>
            </a:endParaRPr>
          </a:p>
          <a:p>
            <a:r>
              <a:rPr lang="ar-IQ" sz="2400" b="1" dirty="0" smtClean="0"/>
              <a:t>- </a:t>
            </a:r>
            <a:r>
              <a:rPr lang="ar-IQ" sz="2400" b="1" dirty="0">
                <a:solidFill>
                  <a:srgbClr val="00B0F0"/>
                </a:solidFill>
              </a:rPr>
              <a:t>التعلم مرتبط بالنتائج</a:t>
            </a:r>
            <a:r>
              <a:rPr lang="ar-IQ" sz="2400" b="1" dirty="0" smtClean="0">
                <a:solidFill>
                  <a:srgbClr val="00B0F0"/>
                </a:solidFill>
              </a:rPr>
              <a:t>.</a:t>
            </a:r>
          </a:p>
          <a:p>
            <a:pPr marL="342900" indent="-342900">
              <a:buFontTx/>
              <a:buChar char="-"/>
            </a:pPr>
            <a:r>
              <a:rPr lang="ar-IQ" sz="2400" b="1" dirty="0" smtClean="0">
                <a:solidFill>
                  <a:srgbClr val="0070C0"/>
                </a:solidFill>
              </a:rPr>
              <a:t>التعلم </a:t>
            </a:r>
            <a:r>
              <a:rPr lang="ar-IQ" sz="2400" b="1" dirty="0">
                <a:solidFill>
                  <a:srgbClr val="0070C0"/>
                </a:solidFill>
              </a:rPr>
              <a:t>يرتبط بالسلوك </a:t>
            </a:r>
            <a:r>
              <a:rPr lang="ar-IQ" sz="2400" b="1" dirty="0" smtClean="0">
                <a:solidFill>
                  <a:srgbClr val="0070C0"/>
                </a:solidFill>
              </a:rPr>
              <a:t>الإجرائي </a:t>
            </a:r>
            <a:r>
              <a:rPr lang="ar-IQ" sz="2400" b="1" dirty="0">
                <a:solidFill>
                  <a:srgbClr val="0070C0"/>
                </a:solidFill>
              </a:rPr>
              <a:t>الذي نريد بناءه. </a:t>
            </a:r>
            <a:endParaRPr lang="ar-IQ" sz="2400" b="1" dirty="0" smtClean="0">
              <a:solidFill>
                <a:srgbClr val="0070C0"/>
              </a:solidFill>
            </a:endParaRPr>
          </a:p>
          <a:p>
            <a:r>
              <a:rPr lang="ar-IQ" sz="2400" b="1" dirty="0" smtClean="0">
                <a:solidFill>
                  <a:srgbClr val="002060"/>
                </a:solidFill>
              </a:rPr>
              <a:t>- </a:t>
            </a:r>
            <a:r>
              <a:rPr lang="ar-IQ" sz="2400" b="1" dirty="0">
                <a:solidFill>
                  <a:srgbClr val="002060"/>
                </a:solidFill>
              </a:rPr>
              <a:t>التعلم يُبنى بدعم وتعزيز </a:t>
            </a:r>
            <a:r>
              <a:rPr lang="ar-IQ" sz="2400" b="1" dirty="0" smtClean="0">
                <a:solidFill>
                  <a:srgbClr val="002060"/>
                </a:solidFill>
              </a:rPr>
              <a:t>الاداءات </a:t>
            </a:r>
            <a:r>
              <a:rPr lang="ar-IQ" sz="2400" b="1" dirty="0">
                <a:solidFill>
                  <a:srgbClr val="002060"/>
                </a:solidFill>
              </a:rPr>
              <a:t>القريبة من السلوك المرغوب. </a:t>
            </a:r>
            <a:endParaRPr lang="ar-IQ" sz="2400" b="1" dirty="0" smtClean="0">
              <a:solidFill>
                <a:srgbClr val="002060"/>
              </a:solidFill>
            </a:endParaRPr>
          </a:p>
          <a:p>
            <a:r>
              <a:rPr lang="ar-IQ" sz="2400" b="1" dirty="0" smtClean="0">
                <a:solidFill>
                  <a:srgbClr val="7030A0"/>
                </a:solidFill>
              </a:rPr>
              <a:t>- </a:t>
            </a:r>
            <a:r>
              <a:rPr lang="ar-IQ" sz="2400" b="1" dirty="0">
                <a:solidFill>
                  <a:srgbClr val="7030A0"/>
                </a:solidFill>
              </a:rPr>
              <a:t>التعلم المقترن بالعقاب هو تعلم </a:t>
            </a:r>
            <a:r>
              <a:rPr lang="ar-IQ" sz="2400" b="1" dirty="0" smtClean="0">
                <a:solidFill>
                  <a:srgbClr val="7030A0"/>
                </a:solidFill>
              </a:rPr>
              <a:t>سلبي.</a:t>
            </a:r>
            <a:endParaRPr lang="en-US" sz="2400" b="1" dirty="0">
              <a:solidFill>
                <a:srgbClr val="7030A0"/>
              </a:solidFill>
            </a:endParaRPr>
          </a:p>
        </p:txBody>
      </p:sp>
    </p:spTree>
    <p:extLst>
      <p:ext uri="{BB962C8B-B14F-4D97-AF65-F5344CB8AC3E}">
        <p14:creationId xmlns:p14="http://schemas.microsoft.com/office/powerpoint/2010/main" val="23775141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52053" y="122307"/>
            <a:ext cx="8784976" cy="6740307"/>
          </a:xfrm>
          <a:prstGeom prst="rect">
            <a:avLst/>
          </a:prstGeom>
          <a:blipFill dpi="0" rotWithShape="1">
            <a:blip r:embed="rId2">
              <a:alphaModFix amt="34000"/>
            </a:blip>
            <a:srcRect/>
            <a:stretch>
              <a:fillRect b="-1000"/>
            </a:stretch>
          </a:blipFill>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ar-IQ" b="1" dirty="0">
                <a:solidFill>
                  <a:srgbClr val="FF0000"/>
                </a:solidFill>
              </a:rPr>
              <a:t>التصميم التعليمي ونظريات التعليم والتعلم: إن الـتـتـبـع لـتـطـور عـلـم الـتـصـمـيـم الـتـعـلـيـمـي سـيـجـد أنـه قـد تـأثـر </a:t>
            </a:r>
            <a:r>
              <a:rPr lang="ar-IQ" b="1" dirty="0" smtClean="0">
                <a:solidFill>
                  <a:srgbClr val="FF0000"/>
                </a:solidFill>
              </a:rPr>
              <a:t>بمـيـدان </a:t>
            </a:r>
            <a:r>
              <a:rPr lang="ar-IQ" b="1" dirty="0">
                <a:solidFill>
                  <a:srgbClr val="FF0000"/>
                </a:solidFill>
              </a:rPr>
              <a:t>عـلـم الـنـفـس ونـظـريـاتـه ومـدارسـه عـلـى </a:t>
            </a:r>
            <a:r>
              <a:rPr lang="ar-IQ" b="1" dirty="0" err="1" smtClean="0">
                <a:solidFill>
                  <a:srgbClr val="FF0000"/>
                </a:solidFill>
              </a:rPr>
              <a:t>إختلاف</a:t>
            </a:r>
            <a:r>
              <a:rPr lang="ar-IQ" b="1" dirty="0" smtClean="0">
                <a:solidFill>
                  <a:srgbClr val="FF0000"/>
                </a:solidFill>
              </a:rPr>
              <a:t> </a:t>
            </a:r>
            <a:r>
              <a:rPr lang="ar-IQ" b="1" dirty="0">
                <a:solidFill>
                  <a:srgbClr val="FF0000"/>
                </a:solidFill>
              </a:rPr>
              <a:t>مسمياتها ويكن حصر هذه الدارس على النحو التالي</a:t>
            </a:r>
            <a:r>
              <a:rPr lang="ar-IQ" b="1" dirty="0" smtClean="0">
                <a:solidFill>
                  <a:srgbClr val="FF0000"/>
                </a:solidFill>
              </a:rPr>
              <a:t>:</a:t>
            </a:r>
          </a:p>
          <a:p>
            <a:pPr algn="just"/>
            <a:r>
              <a:rPr lang="ar-IQ" sz="2800" b="1" dirty="0" smtClean="0">
                <a:solidFill>
                  <a:srgbClr val="FF0000"/>
                </a:solidFill>
              </a:rPr>
              <a:t> </a:t>
            </a:r>
            <a:r>
              <a:rPr lang="ar-IQ" sz="2800" b="1" dirty="0">
                <a:solidFill>
                  <a:srgbClr val="FF0000"/>
                </a:solidFill>
              </a:rPr>
              <a:t>١ -</a:t>
            </a:r>
            <a:r>
              <a:rPr lang="ar-IQ" sz="2800" b="1" dirty="0" smtClean="0">
                <a:solidFill>
                  <a:srgbClr val="FF0000"/>
                </a:solidFill>
              </a:rPr>
              <a:t>المدرسة الـسـلوكية والـتصميم التعليمي: </a:t>
            </a:r>
            <a:r>
              <a:rPr lang="en-US" sz="2400" b="1" dirty="0" smtClean="0">
                <a:solidFill>
                  <a:srgbClr val="FF0000"/>
                </a:solidFill>
              </a:rPr>
              <a:t> </a:t>
            </a:r>
            <a:r>
              <a:rPr lang="en-US" sz="2400" b="1" dirty="0">
                <a:solidFill>
                  <a:srgbClr val="FF0000"/>
                </a:solidFill>
              </a:rPr>
              <a:t>:Behaviorism </a:t>
            </a:r>
            <a:r>
              <a:rPr lang="ar-IQ" sz="2800" b="1" dirty="0" smtClean="0">
                <a:solidFill>
                  <a:srgbClr val="FF0000"/>
                </a:solidFill>
              </a:rPr>
              <a:t>&amp; </a:t>
            </a:r>
            <a:r>
              <a:rPr lang="en-US" sz="2800" b="1" dirty="0">
                <a:solidFill>
                  <a:srgbClr val="FF0000"/>
                </a:solidFill>
              </a:rPr>
              <a:t>Design Instructional</a:t>
            </a:r>
            <a:r>
              <a:rPr lang="en-US" sz="2400" b="1" dirty="0">
                <a:solidFill>
                  <a:srgbClr val="FF0000"/>
                </a:solidFill>
              </a:rPr>
              <a:t> </a:t>
            </a:r>
            <a:endParaRPr lang="ar-IQ" sz="2400" b="1" dirty="0" smtClean="0">
              <a:solidFill>
                <a:srgbClr val="FF0000"/>
              </a:solidFill>
            </a:endParaRPr>
          </a:p>
          <a:p>
            <a:pPr algn="just"/>
            <a:r>
              <a:rPr lang="ar-IQ" sz="2000" b="1" dirty="0" smtClean="0"/>
              <a:t>يـعـد </a:t>
            </a:r>
            <a:r>
              <a:rPr lang="ar-IQ" sz="2000" b="1" dirty="0"/>
              <a:t>الـنـظـور الـسـلـوكـي مـذهـبـاً فـلـسـفـيـاً جـمـع بـي الـفـلـسـفـة الـواقـعـيـة والـفـلـسـفـة </a:t>
            </a:r>
            <a:r>
              <a:rPr lang="ar-IQ" sz="2000" b="1" dirty="0" smtClean="0"/>
              <a:t>الـجوهـريـة في </a:t>
            </a:r>
            <a:r>
              <a:rPr lang="ar-IQ" sz="2000" b="1" dirty="0"/>
              <a:t>إطـار واحـد , ومـن روادهـا ”</a:t>
            </a:r>
            <a:r>
              <a:rPr lang="ar-IQ" sz="2000" b="1" dirty="0" err="1" smtClean="0"/>
              <a:t>لاكـوف</a:t>
            </a:r>
            <a:r>
              <a:rPr lang="ar-IQ" sz="2000" b="1" dirty="0"/>
              <a:t>“ </a:t>
            </a:r>
            <a:r>
              <a:rPr lang="en-US" sz="2000" b="1" dirty="0" err="1"/>
              <a:t>Lakof</a:t>
            </a:r>
            <a:r>
              <a:rPr lang="en-US" sz="2000" b="1" dirty="0"/>
              <a:t> , </a:t>
            </a:r>
            <a:r>
              <a:rPr lang="ar-IQ" sz="2000" b="1" dirty="0"/>
              <a:t>وقـد انـتـشـرت الـنـظـريـة الـسـلـوكـيـة </a:t>
            </a:r>
            <a:r>
              <a:rPr lang="ar-IQ" sz="2000" b="1" dirty="0" smtClean="0"/>
              <a:t>في </a:t>
            </a:r>
            <a:r>
              <a:rPr lang="ar-IQ" sz="2000" b="1" dirty="0"/>
              <a:t>عـلـم الـنـفـس الـتـجـريـبـي </a:t>
            </a:r>
            <a:r>
              <a:rPr lang="ar-IQ" sz="2000" b="1" dirty="0" smtClean="0"/>
              <a:t>بـين الحـربـين الـعــالمــيـتــين الاولــي والــثــانــيــة</a:t>
            </a:r>
            <a:r>
              <a:rPr lang="ar-IQ" sz="2000" b="1" dirty="0"/>
              <a:t>, </a:t>
            </a:r>
            <a:r>
              <a:rPr lang="ar-IQ" sz="2000" b="1" dirty="0" smtClean="0"/>
              <a:t>كـمـدخــل مــن اقـطــابـه </a:t>
            </a:r>
            <a:r>
              <a:rPr lang="ar-IQ" sz="2000" b="1" dirty="0"/>
              <a:t>”</a:t>
            </a:r>
            <a:r>
              <a:rPr lang="ar-IQ" sz="2000" b="1" dirty="0" smtClean="0"/>
              <a:t>واطــسـون</a:t>
            </a:r>
            <a:r>
              <a:rPr lang="ar-IQ" sz="2000" b="1" dirty="0"/>
              <a:t>“ </a:t>
            </a:r>
            <a:r>
              <a:rPr lang="en-US" sz="2000" b="1" dirty="0"/>
              <a:t>Watson </a:t>
            </a:r>
            <a:r>
              <a:rPr lang="ar-IQ" sz="2000" b="1" dirty="0" err="1" smtClean="0"/>
              <a:t>و“سـكــنــر</a:t>
            </a:r>
            <a:r>
              <a:rPr lang="ar-IQ" sz="2000" b="1" dirty="0" smtClean="0"/>
              <a:t> </a:t>
            </a:r>
            <a:r>
              <a:rPr lang="ar-IQ" sz="2000" b="1" dirty="0"/>
              <a:t>” </a:t>
            </a:r>
            <a:r>
              <a:rPr lang="en-US" sz="2000" b="1" dirty="0"/>
              <a:t>Skinner </a:t>
            </a:r>
            <a:r>
              <a:rPr lang="ar-IQ" sz="2000" b="1" dirty="0"/>
              <a:t>و ”</a:t>
            </a:r>
            <a:r>
              <a:rPr lang="ar-IQ" sz="2000" b="1" dirty="0" err="1"/>
              <a:t>ثـورنـديـك</a:t>
            </a:r>
            <a:r>
              <a:rPr lang="ar-IQ" sz="2000" b="1" dirty="0"/>
              <a:t>“ </a:t>
            </a:r>
            <a:r>
              <a:rPr lang="en-US" sz="2000" b="1" dirty="0" err="1"/>
              <a:t>Thorondike</a:t>
            </a:r>
            <a:r>
              <a:rPr lang="en-US" sz="2000" b="1" dirty="0"/>
              <a:t> </a:t>
            </a:r>
            <a:r>
              <a:rPr lang="ar-IQ" sz="2000" b="1" dirty="0"/>
              <a:t>الـذيـن عـارضـوا الـقـول بـالـشـعـور كـدافـع مـن دوافـع الـسـلـوك, واسـسـوا عـلـم الـنـفـس عـلـى أسـاس مـشـاهـدة الـسـلـوك الـظـاهـري وحـده دون اعـتـبـار لـلـشـعـور </a:t>
            </a:r>
            <a:r>
              <a:rPr lang="ar-IQ" sz="2000" b="1" dirty="0" smtClean="0"/>
              <a:t>في </a:t>
            </a:r>
            <a:r>
              <a:rPr lang="ar-IQ" sz="2000" b="1" dirty="0"/>
              <a:t>تـفـسـيـر الـسـلـوك</a:t>
            </a:r>
            <a:r>
              <a:rPr lang="ar-IQ" sz="2000" b="1" dirty="0" smtClean="0"/>
              <a:t>.(وقـد </a:t>
            </a:r>
            <a:r>
              <a:rPr lang="ar-IQ" sz="2000" b="1" dirty="0"/>
              <a:t>تـأثـر عـلـم تـصـمـيـم الـتـعـلـيـم </a:t>
            </a:r>
            <a:r>
              <a:rPr lang="ar-IQ" sz="2000" b="1" dirty="0" smtClean="0"/>
              <a:t>في </a:t>
            </a:r>
            <a:r>
              <a:rPr lang="ar-IQ" sz="2000" b="1" dirty="0"/>
              <a:t>نـشـأتـه </a:t>
            </a:r>
            <a:r>
              <a:rPr lang="ar-IQ" sz="2000" b="1" dirty="0" smtClean="0"/>
              <a:t>الاولـى بالآراء </a:t>
            </a:r>
            <a:r>
              <a:rPr lang="ar-IQ" sz="2000" b="1" dirty="0"/>
              <a:t>الـنظـريـة </a:t>
            </a:r>
            <a:r>
              <a:rPr lang="ar-IQ" sz="2000" b="1" dirty="0" smtClean="0"/>
              <a:t>والـتـجـريـبـية </a:t>
            </a:r>
            <a:r>
              <a:rPr lang="ar-IQ" sz="2000" b="1" dirty="0"/>
              <a:t>لـلـمـدرسـة </a:t>
            </a:r>
            <a:r>
              <a:rPr lang="ar-IQ" sz="2000" b="1" dirty="0" smtClean="0"/>
              <a:t>الـسـلوكية</a:t>
            </a:r>
            <a:r>
              <a:rPr lang="ar-IQ" sz="2000" b="1" dirty="0"/>
              <a:t>, </a:t>
            </a:r>
            <a:r>
              <a:rPr lang="ar-IQ" sz="2000" b="1" dirty="0" smtClean="0"/>
              <a:t>ويعـتبر </a:t>
            </a:r>
            <a:r>
              <a:rPr lang="ar-IQ" sz="2000" b="1" dirty="0" err="1" smtClean="0"/>
              <a:t>سـكيـنر</a:t>
            </a:r>
            <a:r>
              <a:rPr lang="ar-IQ" sz="2000" b="1" dirty="0" smtClean="0"/>
              <a:t> </a:t>
            </a:r>
            <a:r>
              <a:rPr lang="ar-IQ" sz="2000" b="1" dirty="0"/>
              <a:t>و جـانـيـيـه وبـرجـز </a:t>
            </a:r>
            <a:r>
              <a:rPr lang="ar-IQ" sz="2000" b="1" dirty="0" smtClean="0"/>
              <a:t>أصحـب الارهـاصات الاولـى </a:t>
            </a:r>
            <a:r>
              <a:rPr lang="ar-IQ" sz="2000" b="1" dirty="0"/>
              <a:t>لـهـذا الـعـلـم, حـيـث أسـهـمـوا </a:t>
            </a:r>
            <a:r>
              <a:rPr lang="ar-IQ" sz="2000" b="1" dirty="0" smtClean="0"/>
              <a:t>في </a:t>
            </a:r>
            <a:r>
              <a:rPr lang="ar-IQ" sz="2000" b="1" dirty="0"/>
              <a:t>إمـكـانـيـة تـطـويـع الـتـعـلـيـم وجـعـلـه أكـثـر قـابـلـيـة </a:t>
            </a:r>
            <a:r>
              <a:rPr lang="ar-IQ" sz="2000" b="1" dirty="0" smtClean="0"/>
              <a:t>وتـحكـم </a:t>
            </a:r>
            <a:r>
              <a:rPr lang="ar-IQ" sz="2000" b="1" dirty="0"/>
              <a:t>وأكـثـر فـاعـلـيـة وكـفـاءة وذلـك بـتـوظـيـف مـبـادئ الـتـعـلـم الـسـلـوكـي, حـيـث يـتـم الـتـركـيـز </a:t>
            </a:r>
            <a:r>
              <a:rPr lang="ar-IQ" sz="2000" b="1" dirty="0" smtClean="0"/>
              <a:t>عــلـى الاحــداث الـخـارجــيــة للتعليم وإهمال العـمليات العـقلية التي يمارسها المعلمون أثناء عملية التعليم ويهتم </a:t>
            </a:r>
            <a:r>
              <a:rPr lang="ar-IQ" sz="2000" b="1" dirty="0"/>
              <a:t>علم النفس السلوكي بدراسة التغيرات </a:t>
            </a:r>
            <a:r>
              <a:rPr lang="ar-IQ" sz="2000" b="1" dirty="0" smtClean="0"/>
              <a:t>في </a:t>
            </a:r>
            <a:r>
              <a:rPr lang="ar-IQ" sz="2000" b="1" dirty="0"/>
              <a:t>سلوك الظاهرة, مقابل التغيرات التي </a:t>
            </a:r>
            <a:r>
              <a:rPr lang="ar-IQ" sz="2000" b="1" dirty="0" smtClean="0"/>
              <a:t>تحدث </a:t>
            </a:r>
            <a:r>
              <a:rPr lang="ar-IQ" sz="2000" b="1" dirty="0"/>
              <a:t>داخل العقل, ويـفـهـم الـتـعـلـم عـلـى أنـه عـمـلـيـة تـغـيـيـر, أو جـعـل الـسـلـوك </a:t>
            </a:r>
            <a:r>
              <a:rPr lang="ar-IQ" sz="2000" b="1" dirty="0" smtClean="0"/>
              <a:t>المـلاحـظ </a:t>
            </a:r>
            <a:r>
              <a:rPr lang="ar-IQ" sz="2000" b="1" dirty="0"/>
              <a:t>شـرطـيـاً, نـتـيـجـة لـلـتـعـزيـز </a:t>
            </a:r>
            <a:r>
              <a:rPr lang="ar-IQ" sz="2000" b="1" dirty="0" smtClean="0"/>
              <a:t>الانتقائي لاستجابة الـفـرد </a:t>
            </a:r>
            <a:r>
              <a:rPr lang="ar-IQ" sz="2000" b="1" dirty="0"/>
              <a:t>لـلـمـثـيـرات الـتـي تـقـع </a:t>
            </a:r>
            <a:r>
              <a:rPr lang="ar-IQ" sz="2000" b="1" dirty="0" smtClean="0"/>
              <a:t>في </a:t>
            </a:r>
            <a:r>
              <a:rPr lang="ar-IQ" sz="2000" b="1" dirty="0"/>
              <a:t>الـبـيـئـة, ويـنـظـر لـلـعـقـل كـوعـاء فـارغ يـنـبـغـي أن </a:t>
            </a:r>
            <a:r>
              <a:rPr lang="ar-IQ" sz="2000" b="1" dirty="0" smtClean="0"/>
              <a:t>يـملأ, </a:t>
            </a:r>
            <a:r>
              <a:rPr lang="ar-IQ" sz="2000" b="1" dirty="0"/>
              <a:t>أو كـمـرآة تـعـكـس </a:t>
            </a:r>
            <a:r>
              <a:rPr lang="ar-IQ" sz="2000" b="1" dirty="0" smtClean="0"/>
              <a:t>الـحقـيـقـة</a:t>
            </a:r>
            <a:r>
              <a:rPr lang="ar-IQ" sz="2000" b="1" dirty="0"/>
              <a:t>, وتـركـز الـسـلـوكـيـة عـلـى جـهـود </a:t>
            </a:r>
            <a:r>
              <a:rPr lang="ar-IQ" sz="2000" b="1" dirty="0" smtClean="0"/>
              <a:t>الـطـلاب </a:t>
            </a:r>
            <a:r>
              <a:rPr lang="ar-IQ" sz="2000" b="1" dirty="0"/>
              <a:t>لـتـلـقـي </a:t>
            </a:r>
            <a:r>
              <a:rPr lang="ar-IQ" sz="2000" b="1" dirty="0" smtClean="0"/>
              <a:t>المـعـرفـة </a:t>
            </a:r>
            <a:r>
              <a:rPr lang="ar-IQ" sz="2000" b="1" dirty="0"/>
              <a:t>مـن الـعـالـم </a:t>
            </a:r>
            <a:r>
              <a:rPr lang="ar-IQ" sz="2000" b="1" dirty="0" smtClean="0"/>
              <a:t>الطبيعي</a:t>
            </a:r>
            <a:r>
              <a:rPr lang="ar-IQ" sz="2000" b="1" dirty="0"/>
              <a:t>, وعـلـى </a:t>
            </a:r>
            <a:r>
              <a:rPr lang="ar-IQ" sz="2000" b="1" dirty="0" smtClean="0"/>
              <a:t>جهود الـمعـلمين </a:t>
            </a:r>
            <a:r>
              <a:rPr lang="ar-IQ" sz="2000" b="1" dirty="0"/>
              <a:t>لـنـقـلـه, </a:t>
            </a:r>
            <a:r>
              <a:rPr lang="ar-IQ" sz="2000" b="1" dirty="0" smtClean="0"/>
              <a:t>وفي </a:t>
            </a:r>
            <a:r>
              <a:rPr lang="ar-IQ" sz="2000" b="1" dirty="0"/>
              <a:t>بـعـض الـسـيـاقـات يـسـتـعـمـل </a:t>
            </a:r>
            <a:r>
              <a:rPr lang="ar-IQ" sz="2000" b="1" dirty="0" smtClean="0"/>
              <a:t>مصطلح </a:t>
            </a:r>
            <a:r>
              <a:rPr lang="ar-IQ" sz="2000" b="1" dirty="0"/>
              <a:t>الـسـلـوكـيـة </a:t>
            </a:r>
            <a:r>
              <a:rPr lang="en-US" sz="2000" b="1" dirty="0"/>
              <a:t>Behaviorism </a:t>
            </a:r>
            <a:r>
              <a:rPr lang="ar-IQ" sz="2000" b="1" dirty="0"/>
              <a:t>كـمـرادف لـلـسـلـوكـيـة </a:t>
            </a:r>
            <a:r>
              <a:rPr lang="en-US" sz="2000" b="1" dirty="0"/>
              <a:t>objectivism; </a:t>
            </a:r>
            <a:r>
              <a:rPr lang="ar-IQ" sz="2000" b="1" dirty="0"/>
              <a:t>بسبب اعتماده على علم </a:t>
            </a:r>
            <a:r>
              <a:rPr lang="ar-IQ" sz="2000" b="1" dirty="0" smtClean="0"/>
              <a:t>المعرفة السلوكي.</a:t>
            </a:r>
            <a:endParaRPr lang="en-US" sz="2000" b="1" dirty="0"/>
          </a:p>
        </p:txBody>
      </p:sp>
    </p:spTree>
    <p:extLst>
      <p:ext uri="{BB962C8B-B14F-4D97-AF65-F5344CB8AC3E}">
        <p14:creationId xmlns:p14="http://schemas.microsoft.com/office/powerpoint/2010/main" val="7679476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88640"/>
            <a:ext cx="8712968" cy="6247864"/>
          </a:xfrm>
          <a:prstGeom prst="rect">
            <a:avLst/>
          </a:prstGeom>
          <a:blipFill dpi="0" rotWithShape="1">
            <a:blip r:embed="rId2">
              <a:alphaModFix amt="20000"/>
            </a:blip>
            <a:srcRect/>
            <a:stretch>
              <a:fillRect b="-1000"/>
            </a:stretch>
          </a:blipFill>
        </p:spPr>
        <p:style>
          <a:lnRef idx="1">
            <a:schemeClr val="accent5"/>
          </a:lnRef>
          <a:fillRef idx="2">
            <a:schemeClr val="accent5"/>
          </a:fillRef>
          <a:effectRef idx="1">
            <a:schemeClr val="accent5"/>
          </a:effectRef>
          <a:fontRef idx="minor">
            <a:schemeClr val="dk1"/>
          </a:fontRef>
        </p:style>
        <p:txBody>
          <a:bodyPr wrap="square">
            <a:spAutoFit/>
          </a:bodyPr>
          <a:lstStyle/>
          <a:p>
            <a:pPr marL="285750" indent="-285750">
              <a:buFontTx/>
              <a:buChar char="-"/>
            </a:pPr>
            <a:r>
              <a:rPr lang="ar-IQ" sz="2000" b="1" dirty="0" smtClean="0">
                <a:solidFill>
                  <a:srgbClr val="FF0000"/>
                </a:solidFill>
              </a:rPr>
              <a:t>الافتراضات </a:t>
            </a:r>
            <a:r>
              <a:rPr lang="ar-IQ" sz="2000" b="1" dirty="0">
                <a:solidFill>
                  <a:srgbClr val="FF0000"/>
                </a:solidFill>
              </a:rPr>
              <a:t>التي تقوم عليها </a:t>
            </a:r>
            <a:r>
              <a:rPr lang="ar-IQ" sz="2000" b="1" dirty="0" smtClean="0">
                <a:solidFill>
                  <a:srgbClr val="FF0000"/>
                </a:solidFill>
              </a:rPr>
              <a:t>السلوكية: تنطلق السلوكية في عمليتي التعليم والتعلم من عدة أسـس ومنطلقات ,تمثل المـنـطـلـقـات الاسـاسـيـة </a:t>
            </a:r>
            <a:r>
              <a:rPr lang="ar-IQ" sz="2000" b="1" dirty="0">
                <a:solidFill>
                  <a:srgbClr val="FF0000"/>
                </a:solidFill>
              </a:rPr>
              <a:t>لـهـا, والـتـي </a:t>
            </a:r>
            <a:r>
              <a:rPr lang="ar-IQ" sz="2000" b="1" dirty="0" smtClean="0">
                <a:solidFill>
                  <a:srgbClr val="FF0000"/>
                </a:solidFill>
              </a:rPr>
              <a:t>يمكن الاسترشاد </a:t>
            </a:r>
            <a:r>
              <a:rPr lang="ar-IQ" sz="2000" b="1" dirty="0">
                <a:solidFill>
                  <a:srgbClr val="FF0000"/>
                </a:solidFill>
              </a:rPr>
              <a:t>بها </a:t>
            </a:r>
            <a:r>
              <a:rPr lang="ar-IQ" sz="2000" b="1" dirty="0" smtClean="0">
                <a:solidFill>
                  <a:srgbClr val="FF0000"/>
                </a:solidFill>
              </a:rPr>
              <a:t>في </a:t>
            </a:r>
            <a:r>
              <a:rPr lang="ar-IQ" sz="2000" b="1" dirty="0">
                <a:solidFill>
                  <a:srgbClr val="FF0000"/>
                </a:solidFill>
              </a:rPr>
              <a:t>م</a:t>
            </a:r>
            <a:r>
              <a:rPr lang="ar-IQ" sz="2000" b="1" dirty="0" smtClean="0">
                <a:solidFill>
                  <a:srgbClr val="FF0000"/>
                </a:solidFill>
              </a:rPr>
              <a:t>مارسة </a:t>
            </a:r>
            <a:r>
              <a:rPr lang="ar-IQ" sz="2000" b="1" dirty="0">
                <a:solidFill>
                  <a:srgbClr val="FF0000"/>
                </a:solidFill>
              </a:rPr>
              <a:t>التدريس وتصميم بيئات تعليمية, وبيان تلك </a:t>
            </a:r>
            <a:r>
              <a:rPr lang="ar-IQ" sz="2000" b="1" dirty="0" smtClean="0">
                <a:solidFill>
                  <a:srgbClr val="FF0000"/>
                </a:solidFill>
              </a:rPr>
              <a:t>الافتراضات </a:t>
            </a:r>
            <a:r>
              <a:rPr lang="ar-IQ" sz="2000" b="1" dirty="0">
                <a:solidFill>
                  <a:srgbClr val="FF0000"/>
                </a:solidFill>
              </a:rPr>
              <a:t>ما يلي: </a:t>
            </a:r>
            <a:endParaRPr lang="ar-IQ" sz="2000" b="1" dirty="0" smtClean="0">
              <a:solidFill>
                <a:srgbClr val="FF0000"/>
              </a:solidFill>
            </a:endParaRPr>
          </a:p>
          <a:p>
            <a:r>
              <a:rPr lang="ar-IQ" sz="2000" b="1" dirty="0" smtClean="0"/>
              <a:t>1- تـفـتـرض </a:t>
            </a:r>
            <a:r>
              <a:rPr lang="ar-IQ" sz="2000" b="1" dirty="0"/>
              <a:t>الـسـلـوكـيـة أنـه يـوجـد عـالـم فـيـزيـقـي, وهـو الـعـالـم </a:t>
            </a:r>
            <a:r>
              <a:rPr lang="ar-IQ" sz="2000" b="1" dirty="0" smtClean="0"/>
              <a:t>المحـس</a:t>
            </a:r>
            <a:r>
              <a:rPr lang="ar-IQ" sz="2000" b="1" dirty="0"/>
              <a:t>, وأن هـذا الـعـالـم حـقـيـقـي أي </a:t>
            </a:r>
            <a:r>
              <a:rPr lang="ar-IQ" sz="2000" b="1" dirty="0" smtClean="0"/>
              <a:t>يمـثـل </a:t>
            </a:r>
            <a:r>
              <a:rPr lang="ar-IQ" sz="2000" b="1" dirty="0"/>
              <a:t>الـواقـع, </a:t>
            </a:r>
            <a:r>
              <a:rPr lang="ar-IQ" sz="2000" b="1" dirty="0" smtClean="0"/>
              <a:t>ولا </a:t>
            </a:r>
            <a:r>
              <a:rPr lang="ar-IQ" sz="2000" b="1" dirty="0"/>
              <a:t>يعتمد وجودها على معرفة </a:t>
            </a:r>
            <a:r>
              <a:rPr lang="ar-IQ" sz="2000" b="1" dirty="0" smtClean="0"/>
              <a:t>الانسان </a:t>
            </a:r>
            <a:r>
              <a:rPr lang="ar-IQ" sz="2000" b="1" dirty="0"/>
              <a:t>بها, وأن دور العقل </a:t>
            </a:r>
            <a:r>
              <a:rPr lang="ar-IQ" sz="2000" b="1" dirty="0" smtClean="0"/>
              <a:t>عكس </a:t>
            </a:r>
            <a:r>
              <a:rPr lang="ar-IQ" sz="2000" b="1" dirty="0"/>
              <a:t>صورة الواقع </a:t>
            </a:r>
            <a:r>
              <a:rPr lang="ar-IQ" sz="2000" b="1" dirty="0" smtClean="0"/>
              <a:t>بتنظيمه </a:t>
            </a:r>
            <a:r>
              <a:rPr lang="ar-IQ" sz="2000" b="1" dirty="0"/>
              <a:t>وتركيبه كما هو موجود, وهذا يعني أن العقل مجرد آلة </a:t>
            </a:r>
            <a:r>
              <a:rPr lang="ar-IQ" sz="2000" b="1" dirty="0" smtClean="0"/>
              <a:t>لمعالة المعلومات في </a:t>
            </a:r>
            <a:r>
              <a:rPr lang="ar-IQ" sz="2000" b="1" dirty="0"/>
              <a:t>جهاز الكمبيوتر. </a:t>
            </a:r>
            <a:endParaRPr lang="ar-IQ" sz="2000" b="1" dirty="0" smtClean="0"/>
          </a:p>
          <a:p>
            <a:r>
              <a:rPr lang="ar-IQ" sz="2000" b="1" dirty="0" smtClean="0"/>
              <a:t>2- يـتـمـركـز </a:t>
            </a:r>
            <a:r>
              <a:rPr lang="ar-IQ" sz="2000" b="1" dirty="0"/>
              <a:t>مـحـور الـسـلـوكـيـة عـلـى أن </a:t>
            </a:r>
            <a:r>
              <a:rPr lang="ar-IQ" sz="2000" b="1" dirty="0" smtClean="0"/>
              <a:t>الـمعـرفـة بـمثـابـة تـمثـيـل </a:t>
            </a:r>
            <a:r>
              <a:rPr lang="ar-IQ" sz="2000" b="1" dirty="0"/>
              <a:t>صـادق لـواقـع مـسـتـقـل عـن خـبـرة الـتـعـلـم, ومـن ثـم يـجـب أن </a:t>
            </a:r>
            <a:r>
              <a:rPr lang="ar-IQ" sz="2000" b="1" dirty="0" smtClean="0"/>
              <a:t>تمـثـل المـعـرفـة </a:t>
            </a:r>
            <a:r>
              <a:rPr lang="ar-IQ" sz="2000" b="1" dirty="0"/>
              <a:t>الـعـالـم </a:t>
            </a:r>
            <a:r>
              <a:rPr lang="ar-IQ" sz="2000" b="1" dirty="0" smtClean="0"/>
              <a:t>الحـقـيـقـي </a:t>
            </a:r>
            <a:r>
              <a:rPr lang="ar-IQ" sz="2000" b="1" dirty="0"/>
              <a:t>الـذي يـعـتـقـد أنـه مـوجـود مـنـفـصـل ومـسـتـقـل عـن </a:t>
            </a:r>
            <a:r>
              <a:rPr lang="ar-IQ" sz="2000" b="1" dirty="0" smtClean="0"/>
              <a:t>الـمتـعـلـم </a:t>
            </a:r>
            <a:r>
              <a:rPr lang="ar-IQ" sz="2000" b="1" dirty="0"/>
              <a:t>وعـلـيـه فـمـعـيـار </a:t>
            </a:r>
            <a:r>
              <a:rPr lang="ar-IQ" sz="2000" b="1" dirty="0" smtClean="0"/>
              <a:t>الحـكـم </a:t>
            </a:r>
            <a:r>
              <a:rPr lang="ar-IQ" sz="2000" b="1" dirty="0"/>
              <a:t>عـلـى </a:t>
            </a:r>
            <a:r>
              <a:rPr lang="ar-IQ" sz="2000" b="1" dirty="0" smtClean="0"/>
              <a:t>الـمعـرفـة </a:t>
            </a:r>
            <a:r>
              <a:rPr lang="ar-IQ" sz="2000" b="1" dirty="0"/>
              <a:t>لـديـة يـتـحـدد </a:t>
            </a:r>
            <a:r>
              <a:rPr lang="ar-IQ" sz="2000" b="1" dirty="0" smtClean="0"/>
              <a:t>في </a:t>
            </a:r>
            <a:r>
              <a:rPr lang="ar-IQ" sz="2000" b="1" dirty="0"/>
              <a:t>مـدى مـطـابـقـة تـلـك </a:t>
            </a:r>
            <a:r>
              <a:rPr lang="ar-IQ" sz="2000" b="1" dirty="0" smtClean="0"/>
              <a:t>المـعـرفـة </a:t>
            </a:r>
            <a:r>
              <a:rPr lang="ar-IQ" sz="2000" b="1" dirty="0"/>
              <a:t>لـلـواقـع الـسـلـوكـي, </a:t>
            </a:r>
            <a:r>
              <a:rPr lang="ar-IQ" sz="2000" b="1" dirty="0" smtClean="0"/>
              <a:t>بـمعـنـي </a:t>
            </a:r>
            <a:r>
              <a:rPr lang="ar-IQ" sz="2000" b="1" dirty="0"/>
              <a:t>أن تـعـد صـادقـة وواقـعـيـة فـقـط إذا انـتـفـى ذلـك الـتـطـابـق, ومـن ثـم فـإن جـل اهـتـمـام </a:t>
            </a:r>
            <a:r>
              <a:rPr lang="ar-IQ" sz="2000" b="1" dirty="0" smtClean="0"/>
              <a:t>الـسـلـوكـيـين </a:t>
            </a:r>
            <a:r>
              <a:rPr lang="ar-IQ" sz="2000" b="1" dirty="0"/>
              <a:t>يـكـمـن </a:t>
            </a:r>
            <a:r>
              <a:rPr lang="ar-IQ" sz="2000" b="1" dirty="0" smtClean="0"/>
              <a:t>في </a:t>
            </a:r>
            <a:r>
              <a:rPr lang="ar-IQ" sz="2000" b="1" dirty="0"/>
              <a:t>الـبـحـث عـن مـدى مقابلة </a:t>
            </a:r>
            <a:r>
              <a:rPr lang="ar-IQ" sz="2000" b="1" dirty="0" smtClean="0"/>
              <a:t>المعرفة </a:t>
            </a:r>
            <a:r>
              <a:rPr lang="ar-IQ" sz="2000" b="1" dirty="0"/>
              <a:t>للواقع. </a:t>
            </a:r>
            <a:endParaRPr lang="ar-IQ" sz="2000" b="1" dirty="0" smtClean="0"/>
          </a:p>
          <a:p>
            <a:r>
              <a:rPr lang="ar-IQ" sz="2000" b="1" dirty="0" smtClean="0"/>
              <a:t>3- تـركـز </a:t>
            </a:r>
            <a:r>
              <a:rPr lang="ar-IQ" sz="2000" b="1" dirty="0"/>
              <a:t>الـسـلـوكـيـة عـلـى الـسـلـوك </a:t>
            </a:r>
            <a:r>
              <a:rPr lang="ar-IQ" sz="2000" b="1" dirty="0" smtClean="0"/>
              <a:t>المـلاحـظ الـخارجـي </a:t>
            </a:r>
            <a:r>
              <a:rPr lang="ar-IQ" sz="2000" b="1" dirty="0"/>
              <a:t>ولـيـس الـعـمـلـيـات الـضـمـنـيـة كـالـفـهـم </a:t>
            </a:r>
            <a:r>
              <a:rPr lang="ar-IQ" sz="2000" b="1" dirty="0" smtClean="0"/>
              <a:t>والاسـتـدلال </a:t>
            </a:r>
            <a:r>
              <a:rPr lang="ar-IQ" sz="2000" b="1" dirty="0"/>
              <a:t>والـتـفـكـيـر, لـذا فـالـسـلـوكـيـة تـهـتـم بـدراسـة تـغـيـرات الـسـلـوك </a:t>
            </a:r>
            <a:r>
              <a:rPr lang="ar-IQ" sz="2000" b="1" dirty="0" smtClean="0"/>
              <a:t>الـماثـل </a:t>
            </a:r>
            <a:r>
              <a:rPr lang="ar-IQ" sz="2000" b="1" dirty="0"/>
              <a:t>لـلـعـيـان, بـعـكـس الـتـغـيـرات الـداخـلـيـة الـتـي </a:t>
            </a:r>
            <a:r>
              <a:rPr lang="ar-IQ" sz="2000" b="1" dirty="0" smtClean="0"/>
              <a:t>تـحدث في </a:t>
            </a:r>
            <a:r>
              <a:rPr lang="ar-IQ" sz="2000" b="1" dirty="0"/>
              <a:t>الـعـقـل, كـمـا يـنـظـر لـلـتـعـلـم عـلـى أنـه عـمـلـيـة تـغـيـيـر أو تـكـيـيـف لـلـسـلـوك </a:t>
            </a:r>
            <a:r>
              <a:rPr lang="ar-IQ" sz="2000" b="1" dirty="0" smtClean="0"/>
              <a:t>الـملاحـظ </a:t>
            </a:r>
            <a:r>
              <a:rPr lang="ar-IQ" sz="2000" b="1" dirty="0"/>
              <a:t>كـنـتـيـجـة لـلـتـعـزيـز </a:t>
            </a:r>
            <a:r>
              <a:rPr lang="ar-IQ" sz="2000" b="1" dirty="0" smtClean="0"/>
              <a:t>الانـتـقـائـي للاستجابات </a:t>
            </a:r>
            <a:r>
              <a:rPr lang="ar-IQ" sz="2000" b="1" dirty="0"/>
              <a:t>الفردية للمثيرات التي </a:t>
            </a:r>
            <a:r>
              <a:rPr lang="ar-IQ" sz="2000" b="1" dirty="0" smtClean="0"/>
              <a:t>تحدث في </a:t>
            </a:r>
            <a:r>
              <a:rPr lang="ar-IQ" sz="2000" b="1" dirty="0"/>
              <a:t>البيئة. </a:t>
            </a:r>
            <a:endParaRPr lang="ar-IQ" sz="2000" b="1" dirty="0" smtClean="0"/>
          </a:p>
          <a:p>
            <a:endParaRPr lang="ar-IQ" sz="2000" b="1" dirty="0"/>
          </a:p>
          <a:p>
            <a:endParaRPr lang="ar-IQ" sz="2000" b="1" dirty="0" smtClean="0"/>
          </a:p>
          <a:p>
            <a:endParaRPr lang="ar-IQ" sz="2000" b="1" dirty="0" smtClean="0"/>
          </a:p>
        </p:txBody>
      </p:sp>
    </p:spTree>
    <p:extLst>
      <p:ext uri="{BB962C8B-B14F-4D97-AF65-F5344CB8AC3E}">
        <p14:creationId xmlns:p14="http://schemas.microsoft.com/office/powerpoint/2010/main" val="28407882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88640"/>
            <a:ext cx="8856984" cy="6247864"/>
          </a:xfrm>
          <a:prstGeom prst="rect">
            <a:avLst/>
          </a:prstGeom>
          <a:blipFill>
            <a:blip r:embed="rId2">
              <a:alphaModFix amt="20000"/>
            </a:blip>
            <a:stretch>
              <a:fillRect b="-1000"/>
            </a:stretch>
          </a:blipFill>
        </p:spPr>
        <p:style>
          <a:lnRef idx="1">
            <a:schemeClr val="accent6"/>
          </a:lnRef>
          <a:fillRef idx="2">
            <a:schemeClr val="accent6"/>
          </a:fillRef>
          <a:effectRef idx="1">
            <a:schemeClr val="accent6"/>
          </a:effectRef>
          <a:fontRef idx="minor">
            <a:schemeClr val="dk1"/>
          </a:fontRef>
        </p:style>
        <p:txBody>
          <a:bodyPr wrap="square">
            <a:spAutoFit/>
          </a:bodyPr>
          <a:lstStyle/>
          <a:p>
            <a:pPr lvl="0"/>
            <a:r>
              <a:rPr lang="ar-IQ" sz="2000" b="1" dirty="0" smtClean="0">
                <a:solidFill>
                  <a:prstClr val="black"/>
                </a:solidFill>
              </a:rPr>
              <a:t>4- </a:t>
            </a:r>
            <a:r>
              <a:rPr lang="ar-IQ" sz="2000" b="1" dirty="0">
                <a:solidFill>
                  <a:prstClr val="black"/>
                </a:solidFill>
              </a:rPr>
              <a:t>تـفـتـرض الـسـلـوكـيـة أن الـتـعـلـم هـدفـه اسـتـيـعـاب الـحقـيـقـة الـسـلـوكـيـة, واكـتـسـابـهـا مـن خـلل الـشـرح المـنـقـول من </a:t>
            </a:r>
            <a:r>
              <a:rPr lang="ar-IQ" sz="2000" b="1" dirty="0" smtClean="0">
                <a:solidFill>
                  <a:prstClr val="black"/>
                </a:solidFill>
              </a:rPr>
              <a:t>المـعـلـم </a:t>
            </a:r>
            <a:r>
              <a:rPr lang="ar-IQ" sz="2000" b="1" dirty="0">
                <a:solidFill>
                  <a:prstClr val="black"/>
                </a:solidFill>
              </a:rPr>
              <a:t>إلـى </a:t>
            </a:r>
            <a:r>
              <a:rPr lang="ar-IQ" sz="2000" b="1" dirty="0" smtClean="0">
                <a:solidFill>
                  <a:prstClr val="black"/>
                </a:solidFill>
              </a:rPr>
              <a:t>المـتـعـلـم</a:t>
            </a:r>
            <a:r>
              <a:rPr lang="ar-IQ" sz="2000" b="1" dirty="0">
                <a:solidFill>
                  <a:prstClr val="black"/>
                </a:solidFill>
              </a:rPr>
              <a:t>, حـيـث تـدار الـصـفـوف عـادة بـواسـطـة ”حـديـث </a:t>
            </a:r>
            <a:r>
              <a:rPr lang="ar-IQ" sz="2000" b="1" dirty="0" smtClean="0">
                <a:solidFill>
                  <a:prstClr val="black"/>
                </a:solidFill>
              </a:rPr>
              <a:t>المـعـلـم</a:t>
            </a:r>
            <a:r>
              <a:rPr lang="ar-IQ" sz="2000" b="1" dirty="0">
                <a:solidFill>
                  <a:prstClr val="black"/>
                </a:solidFill>
              </a:rPr>
              <a:t>“ الـصـدر الـوحـيـد لـلـمـعـرفـة, وبـالـتـالـي يـنـظـر لـلـمـعـلـم عـلـى أنـه عـبـارة عـن خـطـوط أنـابـيـب يـسـعـى إلـى نـقـل أفـكـاره ومـعـانـيـه إلـى </a:t>
            </a:r>
            <a:r>
              <a:rPr lang="ar-IQ" sz="2000" b="1" dirty="0" smtClean="0">
                <a:solidFill>
                  <a:prstClr val="black"/>
                </a:solidFill>
              </a:rPr>
              <a:t>المـتـعـلـم </a:t>
            </a:r>
            <a:r>
              <a:rPr lang="ar-IQ" sz="2000" b="1" dirty="0">
                <a:solidFill>
                  <a:prstClr val="black"/>
                </a:solidFill>
              </a:rPr>
              <a:t>الـسـلـبـي, </a:t>
            </a:r>
            <a:r>
              <a:rPr lang="ar-IQ" sz="2000" b="1" dirty="0" smtClean="0">
                <a:solidFill>
                  <a:prstClr val="black"/>
                </a:solidFill>
              </a:rPr>
              <a:t>مـما </a:t>
            </a:r>
            <a:r>
              <a:rPr lang="ar-IQ" sz="2000" b="1" dirty="0">
                <a:solidFill>
                  <a:prstClr val="black"/>
                </a:solidFill>
              </a:rPr>
              <a:t>يجعل هدف التعلم استرجاع الشرح المنقول بواسطة المعلم, وبقدر تمثيل الهدف للواقع يكون التعلم. </a:t>
            </a:r>
            <a:endParaRPr lang="ar-IQ" sz="2000" b="1" dirty="0" smtClean="0">
              <a:solidFill>
                <a:prstClr val="black"/>
              </a:solidFill>
            </a:endParaRPr>
          </a:p>
          <a:p>
            <a:r>
              <a:rPr lang="ar-IQ" sz="2000" b="1" dirty="0" smtClean="0">
                <a:solidFill>
                  <a:prstClr val="black"/>
                </a:solidFill>
              </a:rPr>
              <a:t>5- </a:t>
            </a:r>
            <a:r>
              <a:rPr lang="ar-IQ" sz="2000" b="1" dirty="0">
                <a:solidFill>
                  <a:prstClr val="black"/>
                </a:solidFill>
              </a:rPr>
              <a:t>تـركـز بـيـئـات الـتـعـلـم مـن </a:t>
            </a:r>
            <a:r>
              <a:rPr lang="ar-IQ" sz="2000" b="1" dirty="0" smtClean="0">
                <a:solidFill>
                  <a:prstClr val="black"/>
                </a:solidFill>
              </a:rPr>
              <a:t>المـنـظـور </a:t>
            </a:r>
            <a:r>
              <a:rPr lang="ar-IQ" sz="2000" b="1" dirty="0">
                <a:solidFill>
                  <a:prstClr val="black"/>
                </a:solidFill>
              </a:rPr>
              <a:t>الـسـلـوكـي عـلـى الـتـحـلـيـل الـدقـيـق لـلـمـقـررات الـدراسـيـة </a:t>
            </a:r>
            <a:r>
              <a:rPr lang="ar-IQ" sz="2000" b="1" dirty="0" smtClean="0">
                <a:solidFill>
                  <a:prstClr val="black"/>
                </a:solidFill>
              </a:rPr>
              <a:t>والمـواد </a:t>
            </a:r>
            <a:r>
              <a:rPr lang="ar-IQ" sz="2000" b="1" dirty="0">
                <a:solidFill>
                  <a:prstClr val="black"/>
                </a:solidFill>
              </a:rPr>
              <a:t>الـتـعـلـيـمـيـة </a:t>
            </a:r>
            <a:r>
              <a:rPr lang="ar-IQ" sz="2000" b="1" dirty="0" smtClean="0">
                <a:solidFill>
                  <a:prstClr val="black"/>
                </a:solidFill>
              </a:rPr>
              <a:t>المـراد إنـجازهـا وتـحديـد الاهـداف الاجـرائـيـة </a:t>
            </a:r>
            <a:r>
              <a:rPr lang="ar-IQ" sz="2000" b="1" dirty="0">
                <a:solidFill>
                  <a:prstClr val="black"/>
                </a:solidFill>
              </a:rPr>
              <a:t>ثـم تـنـظـيـم </a:t>
            </a:r>
            <a:r>
              <a:rPr lang="ar-IQ" sz="2000" b="1" dirty="0" smtClean="0">
                <a:solidFill>
                  <a:prstClr val="black"/>
                </a:solidFill>
              </a:rPr>
              <a:t>الـمعـارف </a:t>
            </a:r>
            <a:r>
              <a:rPr lang="ar-IQ" sz="2000" b="1" dirty="0">
                <a:solidFill>
                  <a:prstClr val="black"/>
                </a:solidFill>
              </a:rPr>
              <a:t>بـصـورة هـرمـيـة, ثـم </a:t>
            </a:r>
            <a:r>
              <a:rPr lang="ar-IQ" sz="2000" b="1" dirty="0" smtClean="0">
                <a:solidFill>
                  <a:prstClr val="black"/>
                </a:solidFill>
              </a:rPr>
              <a:t>تـقـويم </a:t>
            </a:r>
            <a:r>
              <a:rPr lang="ar-IQ" sz="2000" b="1" dirty="0">
                <a:solidFill>
                  <a:prstClr val="black"/>
                </a:solidFill>
              </a:rPr>
              <a:t>الـتـعـلـم والـذي يـقـاس بدقة </a:t>
            </a:r>
            <a:r>
              <a:rPr lang="ar-IQ" sz="2000" b="1" dirty="0" smtClean="0">
                <a:solidFill>
                  <a:prstClr val="black"/>
                </a:solidFill>
              </a:rPr>
              <a:t>الاختبارات</a:t>
            </a:r>
            <a:r>
              <a:rPr lang="ar-IQ" sz="2000" b="1" dirty="0">
                <a:solidFill>
                  <a:prstClr val="black"/>
                </a:solidFill>
              </a:rPr>
              <a:t>. </a:t>
            </a:r>
            <a:endParaRPr lang="ar-IQ" sz="2000" b="1" dirty="0" smtClean="0">
              <a:solidFill>
                <a:prstClr val="black"/>
              </a:solidFill>
            </a:endParaRPr>
          </a:p>
          <a:p>
            <a:r>
              <a:rPr lang="ar-IQ" sz="2000" b="1" dirty="0" smtClean="0">
                <a:solidFill>
                  <a:prstClr val="black"/>
                </a:solidFill>
              </a:rPr>
              <a:t>6-  </a:t>
            </a:r>
            <a:r>
              <a:rPr lang="ar-IQ" sz="2000" b="1" dirty="0">
                <a:solidFill>
                  <a:prstClr val="black"/>
                </a:solidFill>
              </a:rPr>
              <a:t>الـتـصـمـيـم الـتـعـلـيـمـي مـن وجـهـة نـظـر الـسـلـوكـيـة يـتـطـلـب </a:t>
            </a:r>
            <a:r>
              <a:rPr lang="ar-IQ" sz="2000" b="1" dirty="0" smtClean="0">
                <a:solidFill>
                  <a:prstClr val="black"/>
                </a:solidFill>
              </a:rPr>
              <a:t>تـحديـد مـا </a:t>
            </a:r>
            <a:r>
              <a:rPr lang="ar-IQ" sz="2000" b="1" dirty="0">
                <a:solidFill>
                  <a:prstClr val="black"/>
                </a:solidFill>
              </a:rPr>
              <a:t>يـلـي</a:t>
            </a:r>
            <a:r>
              <a:rPr lang="ar-IQ" sz="2000" b="1" dirty="0" smtClean="0">
                <a:solidFill>
                  <a:prstClr val="black"/>
                </a:solidFill>
              </a:rPr>
              <a:t>:</a:t>
            </a:r>
          </a:p>
          <a:p>
            <a:r>
              <a:rPr lang="ar-IQ" sz="2000" b="1" dirty="0" smtClean="0">
                <a:solidFill>
                  <a:prstClr val="black"/>
                </a:solidFill>
              </a:rPr>
              <a:t>1-  </a:t>
            </a:r>
            <a:r>
              <a:rPr lang="ar-IQ" sz="2000" b="1" dirty="0" smtClean="0">
                <a:ln>
                  <a:solidFill>
                    <a:srgbClr val="FF0000"/>
                  </a:solidFill>
                </a:ln>
                <a:solidFill>
                  <a:prstClr val="black"/>
                </a:solidFill>
              </a:rPr>
              <a:t>الـمعـرفـة </a:t>
            </a:r>
            <a:r>
              <a:rPr lang="ar-IQ" sz="2000" b="1" dirty="0">
                <a:ln>
                  <a:solidFill>
                    <a:srgbClr val="FF0000"/>
                  </a:solidFill>
                </a:ln>
                <a:solidFill>
                  <a:prstClr val="black"/>
                </a:solidFill>
              </a:rPr>
              <a:t>الـسـابـقـة لـلـمـتـعـلـم</a:t>
            </a:r>
            <a:r>
              <a:rPr lang="ar-IQ" sz="2000" b="1" dirty="0">
                <a:solidFill>
                  <a:prstClr val="black"/>
                </a:solidFill>
              </a:rPr>
              <a:t>, </a:t>
            </a:r>
            <a:r>
              <a:rPr lang="ar-IQ" sz="2000" b="1" dirty="0" smtClean="0">
                <a:solidFill>
                  <a:prstClr val="black"/>
                </a:solidFill>
              </a:rPr>
              <a:t>2- </a:t>
            </a:r>
            <a:r>
              <a:rPr lang="ar-IQ" sz="2000" b="1" dirty="0" smtClean="0">
                <a:ln>
                  <a:solidFill>
                    <a:srgbClr val="FF0000"/>
                  </a:solidFill>
                </a:ln>
                <a:solidFill>
                  <a:prstClr val="black"/>
                </a:solidFill>
              </a:rPr>
              <a:t>ومـخـرجـات </a:t>
            </a:r>
            <a:r>
              <a:rPr lang="ar-IQ" sz="2000" b="1" dirty="0">
                <a:ln>
                  <a:solidFill>
                    <a:srgbClr val="FF0000"/>
                  </a:solidFill>
                </a:ln>
                <a:solidFill>
                  <a:prstClr val="black"/>
                </a:solidFill>
              </a:rPr>
              <a:t>الـتـعـلـم </a:t>
            </a:r>
            <a:r>
              <a:rPr lang="ar-IQ" sz="2000" b="1" dirty="0" smtClean="0">
                <a:ln>
                  <a:solidFill>
                    <a:srgbClr val="FF0000"/>
                  </a:solidFill>
                </a:ln>
                <a:solidFill>
                  <a:prstClr val="black"/>
                </a:solidFill>
              </a:rPr>
              <a:t>الـمتـوقـعـة والمـتـمـثـلـة في الاهـداف </a:t>
            </a:r>
            <a:r>
              <a:rPr lang="ar-IQ" sz="2000" b="1" dirty="0">
                <a:ln>
                  <a:solidFill>
                    <a:srgbClr val="FF0000"/>
                  </a:solidFill>
                </a:ln>
                <a:solidFill>
                  <a:prstClr val="black"/>
                </a:solidFill>
              </a:rPr>
              <a:t>الـسـلـوكـيـة, </a:t>
            </a:r>
            <a:r>
              <a:rPr lang="ar-IQ" sz="2000" b="1" dirty="0" smtClean="0">
                <a:ln>
                  <a:solidFill>
                    <a:srgbClr val="FF0000"/>
                  </a:solidFill>
                </a:ln>
                <a:solidFill>
                  <a:prstClr val="black"/>
                </a:solidFill>
              </a:rPr>
              <a:t>3- والاسـتـراتـيـجـيـات </a:t>
            </a:r>
            <a:r>
              <a:rPr lang="ar-IQ" sz="2000" b="1" dirty="0">
                <a:ln>
                  <a:solidFill>
                    <a:srgbClr val="FF0000"/>
                  </a:solidFill>
                </a:ln>
                <a:solidFill>
                  <a:prstClr val="black"/>
                </a:solidFill>
              </a:rPr>
              <a:t>الـتـعـلـيـمـيـة, </a:t>
            </a:r>
            <a:r>
              <a:rPr lang="ar-IQ" sz="2000" b="1" dirty="0" smtClean="0">
                <a:ln>
                  <a:solidFill>
                    <a:srgbClr val="FF0000"/>
                  </a:solidFill>
                </a:ln>
                <a:solidFill>
                  <a:prstClr val="black"/>
                </a:solidFill>
              </a:rPr>
              <a:t>4- وأسـالـيـب الـتـقـويم وإجـراءاتـه,5-  فضلًا </a:t>
            </a:r>
            <a:r>
              <a:rPr lang="ar-IQ" sz="2000" b="1" dirty="0">
                <a:ln>
                  <a:solidFill>
                    <a:srgbClr val="FF0000"/>
                  </a:solidFill>
                </a:ln>
                <a:solidFill>
                  <a:prstClr val="black"/>
                </a:solidFill>
              </a:rPr>
              <a:t>عن أن عملية التصميم عملية </a:t>
            </a:r>
            <a:r>
              <a:rPr lang="ar-IQ" sz="2000" b="1" dirty="0" smtClean="0">
                <a:ln>
                  <a:solidFill>
                    <a:srgbClr val="FF0000"/>
                  </a:solidFill>
                </a:ln>
                <a:solidFill>
                  <a:prstClr val="black"/>
                </a:solidFill>
              </a:rPr>
              <a:t>خطية,6-  </a:t>
            </a:r>
            <a:r>
              <a:rPr lang="ar-IQ" sz="2000" b="1" dirty="0">
                <a:ln>
                  <a:solidFill>
                    <a:srgbClr val="FF0000"/>
                  </a:solidFill>
                </a:ln>
                <a:solidFill>
                  <a:prstClr val="black"/>
                </a:solidFill>
              </a:rPr>
              <a:t>ومتسلسلة تتبع </a:t>
            </a:r>
            <a:r>
              <a:rPr lang="ar-IQ" sz="2000" b="1" dirty="0" smtClean="0">
                <a:ln>
                  <a:solidFill>
                    <a:srgbClr val="FF0000"/>
                  </a:solidFill>
                </a:ln>
                <a:solidFill>
                  <a:prstClr val="black"/>
                </a:solidFill>
              </a:rPr>
              <a:t>المنحى </a:t>
            </a:r>
            <a:r>
              <a:rPr lang="ar-IQ" sz="2000" b="1" dirty="0" err="1">
                <a:ln>
                  <a:solidFill>
                    <a:srgbClr val="FF0000"/>
                  </a:solidFill>
                </a:ln>
                <a:solidFill>
                  <a:prstClr val="black"/>
                </a:solidFill>
              </a:rPr>
              <a:t>النظومي</a:t>
            </a:r>
            <a:r>
              <a:rPr lang="ar-IQ" sz="2000" b="1" dirty="0">
                <a:ln>
                  <a:solidFill>
                    <a:srgbClr val="FF0000"/>
                  </a:solidFill>
                </a:ln>
                <a:solidFill>
                  <a:prstClr val="black"/>
                </a:solidFill>
              </a:rPr>
              <a:t>. </a:t>
            </a:r>
            <a:endParaRPr lang="ar-IQ" sz="2000" b="1" dirty="0" smtClean="0">
              <a:ln>
                <a:solidFill>
                  <a:srgbClr val="FF0000"/>
                </a:solidFill>
              </a:ln>
              <a:solidFill>
                <a:prstClr val="black"/>
              </a:solidFill>
            </a:endParaRPr>
          </a:p>
          <a:p>
            <a:r>
              <a:rPr lang="ar-IQ" sz="2000" b="1" dirty="0" smtClean="0">
                <a:solidFill>
                  <a:prstClr val="black"/>
                </a:solidFill>
              </a:rPr>
              <a:t>7-  الـتـقـويم </a:t>
            </a:r>
            <a:r>
              <a:rPr lang="ar-IQ" sz="2000" b="1" dirty="0">
                <a:solidFill>
                  <a:prstClr val="black"/>
                </a:solidFill>
              </a:rPr>
              <a:t>مـن </a:t>
            </a:r>
            <a:r>
              <a:rPr lang="ar-IQ" sz="2000" b="1" dirty="0" smtClean="0">
                <a:solidFill>
                  <a:prstClr val="black"/>
                </a:solidFill>
              </a:rPr>
              <a:t>المـنـظـور </a:t>
            </a:r>
            <a:r>
              <a:rPr lang="ar-IQ" sz="2000" b="1" dirty="0">
                <a:solidFill>
                  <a:prstClr val="black"/>
                </a:solidFill>
              </a:rPr>
              <a:t>الـسـلـوكـي قـائـم عـلـى </a:t>
            </a:r>
            <a:r>
              <a:rPr lang="ar-IQ" sz="2000" b="1" dirty="0" smtClean="0">
                <a:solidFill>
                  <a:prstClr val="black"/>
                </a:solidFill>
              </a:rPr>
              <a:t>الامـتـحـانـات </a:t>
            </a:r>
            <a:r>
              <a:rPr lang="ar-IQ" sz="2000" b="1" dirty="0">
                <a:solidFill>
                  <a:prstClr val="black"/>
                </a:solidFill>
              </a:rPr>
              <a:t>الـتـي تـخـتـبـر مـدى اسـتـيـعـاب </a:t>
            </a:r>
            <a:r>
              <a:rPr lang="ar-IQ" sz="2000" b="1" dirty="0" smtClean="0">
                <a:solidFill>
                  <a:prstClr val="black"/>
                </a:solidFill>
              </a:rPr>
              <a:t>الـطـلاب </a:t>
            </a:r>
            <a:r>
              <a:rPr lang="ar-IQ" sz="2000" b="1" dirty="0">
                <a:solidFill>
                  <a:prstClr val="black"/>
                </a:solidFill>
              </a:rPr>
              <a:t>لـلـمـادة الـدراسـيـة أم </a:t>
            </a:r>
            <a:r>
              <a:rPr lang="ar-IQ" sz="2000" b="1" dirty="0" smtClean="0">
                <a:solidFill>
                  <a:prstClr val="black"/>
                </a:solidFill>
              </a:rPr>
              <a:t>لا, </a:t>
            </a:r>
            <a:r>
              <a:rPr lang="ar-IQ" sz="2000" b="1" dirty="0">
                <a:solidFill>
                  <a:prstClr val="black"/>
                </a:solidFill>
              </a:rPr>
              <a:t>من </a:t>
            </a:r>
            <a:r>
              <a:rPr lang="ar-IQ" sz="2000" b="1" dirty="0" smtClean="0">
                <a:solidFill>
                  <a:prstClr val="black"/>
                </a:solidFill>
              </a:rPr>
              <a:t>خلال </a:t>
            </a:r>
            <a:r>
              <a:rPr lang="ar-IQ" sz="2000" b="1" dirty="0">
                <a:solidFill>
                  <a:prstClr val="black"/>
                </a:solidFill>
              </a:rPr>
              <a:t>مقارنة إجاباتهم مع معلميهم, وبالتالي </a:t>
            </a:r>
            <a:r>
              <a:rPr lang="ar-IQ" sz="2000" b="1" dirty="0" smtClean="0">
                <a:solidFill>
                  <a:prstClr val="black"/>
                </a:solidFill>
              </a:rPr>
              <a:t>تحديد </a:t>
            </a:r>
            <a:r>
              <a:rPr lang="ar-IQ" sz="2000" b="1" dirty="0">
                <a:solidFill>
                  <a:prstClr val="black"/>
                </a:solidFill>
              </a:rPr>
              <a:t>صحة </a:t>
            </a:r>
            <a:r>
              <a:rPr lang="ar-IQ" sz="2000" b="1" dirty="0" smtClean="0">
                <a:solidFill>
                  <a:prstClr val="black"/>
                </a:solidFill>
              </a:rPr>
              <a:t>الاجابات </a:t>
            </a:r>
            <a:r>
              <a:rPr lang="ar-IQ" sz="2000" b="1" dirty="0">
                <a:solidFill>
                  <a:prstClr val="black"/>
                </a:solidFill>
              </a:rPr>
              <a:t>أو خطئها. </a:t>
            </a:r>
            <a:endParaRPr lang="ar-IQ" sz="2000" b="1" dirty="0" smtClean="0">
              <a:solidFill>
                <a:prstClr val="black"/>
              </a:solidFill>
            </a:endParaRPr>
          </a:p>
          <a:p>
            <a:r>
              <a:rPr lang="ar-IQ" sz="2000" b="1" dirty="0">
                <a:solidFill>
                  <a:prstClr val="black"/>
                </a:solidFill>
              </a:rPr>
              <a:t>8</a:t>
            </a:r>
            <a:r>
              <a:rPr lang="ar-IQ" sz="2000" b="1" dirty="0" smtClean="0">
                <a:solidFill>
                  <a:prstClr val="black"/>
                </a:solidFill>
              </a:rPr>
              <a:t>-  </a:t>
            </a:r>
            <a:r>
              <a:rPr lang="ar-IQ" sz="2000" b="1" dirty="0">
                <a:solidFill>
                  <a:prstClr val="black"/>
                </a:solidFill>
              </a:rPr>
              <a:t>أن أسـالـيـب الـتـعـزيـز </a:t>
            </a:r>
            <a:r>
              <a:rPr lang="ar-IQ" sz="2000" b="1" dirty="0" smtClean="0">
                <a:solidFill>
                  <a:prstClr val="black"/>
                </a:solidFill>
              </a:rPr>
              <a:t>المـوجـبـة </a:t>
            </a:r>
            <a:r>
              <a:rPr lang="ar-IQ" sz="2000" b="1" dirty="0">
                <a:solidFill>
                  <a:prstClr val="black"/>
                </a:solidFill>
              </a:rPr>
              <a:t>والـسـالـبـة </a:t>
            </a:r>
            <a:r>
              <a:rPr lang="ar-IQ" sz="2000" b="1" dirty="0" smtClean="0">
                <a:solidFill>
                  <a:prstClr val="black"/>
                </a:solidFill>
              </a:rPr>
              <a:t>يـمكـن </a:t>
            </a:r>
            <a:r>
              <a:rPr lang="ar-IQ" sz="2000" b="1" dirty="0">
                <a:solidFill>
                  <a:prstClr val="black"/>
                </a:solidFill>
              </a:rPr>
              <a:t>أن تـكـون فـعـالـة </a:t>
            </a:r>
            <a:r>
              <a:rPr lang="ar-IQ" sz="2000" b="1" dirty="0" smtClean="0">
                <a:solidFill>
                  <a:prstClr val="black"/>
                </a:solidFill>
              </a:rPr>
              <a:t>في مـعـالـجة </a:t>
            </a:r>
            <a:r>
              <a:rPr lang="ar-IQ" sz="2000" b="1" dirty="0">
                <a:solidFill>
                  <a:prstClr val="black"/>
                </a:solidFill>
              </a:rPr>
              <a:t>اضـطـرابـات الـسـلـوك </a:t>
            </a:r>
            <a:r>
              <a:rPr lang="ar-IQ" sz="2000" b="1" dirty="0" smtClean="0">
                <a:solidFill>
                  <a:prstClr val="black"/>
                </a:solidFill>
              </a:rPr>
              <a:t>الانـسـاني </a:t>
            </a:r>
            <a:r>
              <a:rPr lang="ar-IQ" sz="2000" b="1" dirty="0">
                <a:solidFill>
                  <a:prstClr val="black"/>
                </a:solidFill>
              </a:rPr>
              <a:t>كالتوحد والسلوك غير </a:t>
            </a:r>
            <a:r>
              <a:rPr lang="ar-IQ" sz="2000" b="1" dirty="0" smtClean="0">
                <a:solidFill>
                  <a:prstClr val="black"/>
                </a:solidFill>
              </a:rPr>
              <a:t>الاجتماعي.</a:t>
            </a:r>
          </a:p>
          <a:p>
            <a:endParaRPr lang="ar-IQ" sz="2000" b="1" dirty="0">
              <a:solidFill>
                <a:prstClr val="black"/>
              </a:solidFill>
            </a:endParaRPr>
          </a:p>
          <a:p>
            <a:endParaRPr lang="ar-IQ" sz="2000" b="1" dirty="0" smtClean="0">
              <a:solidFill>
                <a:prstClr val="black"/>
              </a:solidFill>
            </a:endParaRPr>
          </a:p>
          <a:p>
            <a:endParaRPr lang="en-US" sz="2000" b="1" dirty="0"/>
          </a:p>
        </p:txBody>
      </p:sp>
    </p:spTree>
    <p:extLst>
      <p:ext uri="{BB962C8B-B14F-4D97-AF65-F5344CB8AC3E}">
        <p14:creationId xmlns:p14="http://schemas.microsoft.com/office/powerpoint/2010/main" val="37812453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332656"/>
            <a:ext cx="8496944" cy="6247864"/>
          </a:xfrm>
          <a:prstGeom prst="rect">
            <a:avLst/>
          </a:prstGeom>
          <a:blipFill>
            <a:blip r:embed="rId2">
              <a:alphaModFix amt="20000"/>
            </a:blip>
            <a:stretch>
              <a:fillRect b="-1000"/>
            </a:stretch>
          </a:blipFill>
        </p:spPr>
        <p:style>
          <a:lnRef idx="1">
            <a:schemeClr val="accent2"/>
          </a:lnRef>
          <a:fillRef idx="2">
            <a:schemeClr val="accent2"/>
          </a:fillRef>
          <a:effectRef idx="1">
            <a:schemeClr val="accent2"/>
          </a:effectRef>
          <a:fontRef idx="minor">
            <a:schemeClr val="dk1"/>
          </a:fontRef>
        </p:style>
        <p:txBody>
          <a:bodyPr wrap="square">
            <a:spAutoFit/>
          </a:bodyPr>
          <a:lstStyle/>
          <a:p>
            <a:pPr marL="285750" indent="-285750">
              <a:buFont typeface="Arial" charset="0"/>
              <a:buChar char="•"/>
            </a:pPr>
            <a:r>
              <a:rPr lang="ar-IQ" sz="2000" b="1" dirty="0" smtClean="0">
                <a:solidFill>
                  <a:srgbClr val="FF0000"/>
                </a:solidFill>
              </a:rPr>
              <a:t>الانتقادات الموجهة </a:t>
            </a:r>
            <a:r>
              <a:rPr lang="ar-IQ" sz="2000" b="1" dirty="0">
                <a:solidFill>
                  <a:srgbClr val="FF0000"/>
                </a:solidFill>
              </a:rPr>
              <a:t>للمنظور </a:t>
            </a:r>
            <a:r>
              <a:rPr lang="ar-IQ" sz="2000" b="1" dirty="0" smtClean="0">
                <a:solidFill>
                  <a:srgbClr val="FF0000"/>
                </a:solidFill>
              </a:rPr>
              <a:t>السلوكي</a:t>
            </a:r>
            <a:r>
              <a:rPr lang="ar-IQ" sz="2000" b="1" dirty="0" smtClean="0"/>
              <a:t>:  يـقـوم المـنـظـور </a:t>
            </a:r>
            <a:r>
              <a:rPr lang="ar-IQ" sz="2000" b="1" dirty="0"/>
              <a:t>الـسـلـوكـي عـلـى أسـاس الـتـعـلـم </a:t>
            </a:r>
            <a:r>
              <a:rPr lang="ar-IQ" sz="2000" b="1" dirty="0" smtClean="0"/>
              <a:t>المـتـمـركـز </a:t>
            </a:r>
            <a:r>
              <a:rPr lang="ar-IQ" sz="2000" b="1" dirty="0"/>
              <a:t>حـول </a:t>
            </a:r>
            <a:r>
              <a:rPr lang="ar-IQ" sz="2000" b="1" dirty="0" smtClean="0"/>
              <a:t>المـعـلـم </a:t>
            </a:r>
            <a:r>
              <a:rPr lang="ar-IQ" sz="2000" b="1" dirty="0"/>
              <a:t>ولـيـس </a:t>
            </a:r>
            <a:r>
              <a:rPr lang="ar-IQ" sz="2000" b="1" dirty="0" smtClean="0"/>
              <a:t>المـتـعـلـم</a:t>
            </a:r>
            <a:r>
              <a:rPr lang="ar-IQ" sz="2000" b="1" dirty="0"/>
              <a:t>, </a:t>
            </a:r>
            <a:r>
              <a:rPr lang="ar-IQ" sz="2000" b="1" dirty="0" smtClean="0"/>
              <a:t>فـالمـعـلـم </a:t>
            </a:r>
            <a:r>
              <a:rPr lang="ar-IQ" sz="2000" b="1" dirty="0"/>
              <a:t>هـو الـذي يـتـحـكـم </a:t>
            </a:r>
            <a:r>
              <a:rPr lang="ar-IQ" sz="2000" b="1" dirty="0" smtClean="0"/>
              <a:t>في </a:t>
            </a:r>
            <a:r>
              <a:rPr lang="ar-IQ" sz="2000" b="1" dirty="0"/>
              <a:t>كـل شـيء حـيـث يـتـم </a:t>
            </a:r>
            <a:r>
              <a:rPr lang="ar-IQ" sz="2000" b="1" dirty="0" smtClean="0"/>
              <a:t>تـحديـد الاهـداف </a:t>
            </a:r>
            <a:r>
              <a:rPr lang="ar-IQ" sz="2000" b="1" dirty="0"/>
              <a:t>الـتـعـلـيـمـيـة </a:t>
            </a:r>
            <a:r>
              <a:rPr lang="ar-IQ" sz="2000" b="1" dirty="0" smtClean="0"/>
              <a:t>تـحديـداً </a:t>
            </a:r>
            <a:r>
              <a:rPr lang="ar-IQ" sz="2000" b="1" dirty="0"/>
              <a:t>دقـيـقـاً ثـم تـقـدم </a:t>
            </a:r>
            <a:r>
              <a:rPr lang="ar-IQ" sz="2000" b="1" dirty="0" smtClean="0"/>
              <a:t>لـلـمـتـعـلـمـين </a:t>
            </a:r>
            <a:r>
              <a:rPr lang="ar-IQ" sz="2000" b="1" dirty="0"/>
              <a:t>كـل </a:t>
            </a:r>
            <a:r>
              <a:rPr lang="ar-IQ" sz="2000" b="1" dirty="0" smtClean="0"/>
              <a:t>المـعـلـومـات </a:t>
            </a:r>
            <a:r>
              <a:rPr lang="ar-IQ" sz="2000" b="1" dirty="0"/>
              <a:t>والـتـعـلـيـمـات </a:t>
            </a:r>
            <a:r>
              <a:rPr lang="ar-IQ" sz="2000" b="1" dirty="0" smtClean="0"/>
              <a:t>والانـشـطـة المحـددة </a:t>
            </a:r>
            <a:r>
              <a:rPr lang="ar-IQ" sz="2000" b="1" dirty="0"/>
              <a:t>سـلـفـاً لـتـحـقـيـق هـذه </a:t>
            </a:r>
            <a:r>
              <a:rPr lang="ar-IQ" sz="2000" b="1" dirty="0" smtClean="0"/>
              <a:t>الاهـداف</a:t>
            </a:r>
            <a:r>
              <a:rPr lang="ar-IQ" sz="2000" b="1" dirty="0"/>
              <a:t>, ثـم يـأتـي </a:t>
            </a:r>
            <a:r>
              <a:rPr lang="ar-IQ" sz="2000" b="1" dirty="0" smtClean="0"/>
              <a:t>الـتـقـويم </a:t>
            </a:r>
            <a:r>
              <a:rPr lang="ar-IQ" sz="2000" b="1" dirty="0"/>
              <a:t>لـيـقـيـس مـدى </a:t>
            </a:r>
            <a:r>
              <a:rPr lang="ar-IQ" sz="2000" b="1" dirty="0" smtClean="0"/>
              <a:t>تحـقـق </a:t>
            </a:r>
            <a:r>
              <a:rPr lang="ar-IQ" sz="2000" b="1" dirty="0"/>
              <a:t>تـلـك </a:t>
            </a:r>
            <a:r>
              <a:rPr lang="ar-IQ" sz="2000" b="1" dirty="0" smtClean="0"/>
              <a:t>الاهـداف </a:t>
            </a:r>
            <a:r>
              <a:rPr lang="ar-IQ" sz="2000" b="1" dirty="0"/>
              <a:t>وبـالـرغـم مـن اتـفـاق هـذا الـوضـع الـقـائـم </a:t>
            </a:r>
            <a:r>
              <a:rPr lang="ar-IQ" sz="2000" b="1" dirty="0" smtClean="0"/>
              <a:t>في </a:t>
            </a:r>
            <a:r>
              <a:rPr lang="ar-IQ" sz="2000" b="1" dirty="0"/>
              <a:t>جـمـيـع </a:t>
            </a:r>
            <a:r>
              <a:rPr lang="ar-IQ" sz="2000" b="1" dirty="0" smtClean="0"/>
              <a:t>الـمؤسـسـات </a:t>
            </a:r>
            <a:r>
              <a:rPr lang="ar-IQ" sz="2000" b="1" dirty="0"/>
              <a:t>الـتـعـلـيـمـيـة والـتـربـويـة فـإن </a:t>
            </a:r>
            <a:r>
              <a:rPr lang="ar-IQ" sz="2000" b="1" dirty="0" smtClean="0"/>
              <a:t>المـنـظـور </a:t>
            </a:r>
            <a:r>
              <a:rPr lang="ar-IQ" sz="2000" b="1" dirty="0"/>
              <a:t>الـسـلـوكـي يـشـتـمـل عـلـى عيوب </a:t>
            </a:r>
            <a:r>
              <a:rPr lang="ar-IQ" sz="2000" b="1" dirty="0" smtClean="0"/>
              <a:t>ومشكلات </a:t>
            </a:r>
            <a:r>
              <a:rPr lang="ar-IQ" sz="2000" b="1" dirty="0"/>
              <a:t>ونواحي قصور عديدة من أهمها: </a:t>
            </a:r>
            <a:endParaRPr lang="ar-IQ" sz="2000" b="1" dirty="0" smtClean="0"/>
          </a:p>
          <a:p>
            <a:pPr marL="285750" indent="-285750">
              <a:buFontTx/>
              <a:buChar char="-"/>
            </a:pPr>
            <a:r>
              <a:rPr lang="ar-IQ" sz="2000" b="1" dirty="0" smtClean="0">
                <a:solidFill>
                  <a:srgbClr val="00B050"/>
                </a:solidFill>
              </a:rPr>
              <a:t>يـركـز </a:t>
            </a:r>
            <a:r>
              <a:rPr lang="ar-IQ" sz="2000" b="1" dirty="0">
                <a:solidFill>
                  <a:srgbClr val="00B050"/>
                </a:solidFill>
              </a:rPr>
              <a:t>عـلـى </a:t>
            </a:r>
            <a:r>
              <a:rPr lang="ar-IQ" sz="2000" b="1" dirty="0" smtClean="0">
                <a:solidFill>
                  <a:srgbClr val="00B050"/>
                </a:solidFill>
              </a:rPr>
              <a:t>تحـصـيـل الاهـداف والمـعـلـومـات المـقـدمـة</a:t>
            </a:r>
            <a:r>
              <a:rPr lang="ar-IQ" sz="2000" b="1" dirty="0">
                <a:solidFill>
                  <a:srgbClr val="00B050"/>
                </a:solidFill>
              </a:rPr>
              <a:t>, </a:t>
            </a:r>
            <a:r>
              <a:rPr lang="ar-IQ" sz="2000" b="1" dirty="0" smtClean="0">
                <a:solidFill>
                  <a:srgbClr val="00B050"/>
                </a:solidFill>
              </a:rPr>
              <a:t>ولا </a:t>
            </a:r>
            <a:r>
              <a:rPr lang="ar-IQ" sz="2000" b="1" dirty="0">
                <a:solidFill>
                  <a:srgbClr val="00B050"/>
                </a:solidFill>
              </a:rPr>
              <a:t>يـسـاعـد عـلـى تـنـمـيـة الـتـفـكـيـر وعمـلـيـاتـه </a:t>
            </a:r>
            <a:r>
              <a:rPr lang="ar-IQ" sz="2000" b="1" dirty="0" smtClean="0">
                <a:solidFill>
                  <a:srgbClr val="00B050"/>
                </a:solidFill>
              </a:rPr>
              <a:t>المخـتـلـفـة </a:t>
            </a:r>
            <a:r>
              <a:rPr lang="ar-IQ" sz="2000" b="1" dirty="0">
                <a:solidFill>
                  <a:srgbClr val="00B050"/>
                </a:solidFill>
              </a:rPr>
              <a:t>لـدى </a:t>
            </a:r>
            <a:r>
              <a:rPr lang="ar-IQ" sz="2000" b="1" dirty="0" smtClean="0">
                <a:solidFill>
                  <a:srgbClr val="00B050"/>
                </a:solidFill>
              </a:rPr>
              <a:t>التعلمين.</a:t>
            </a:r>
          </a:p>
          <a:p>
            <a:r>
              <a:rPr lang="ar-IQ" sz="2000" b="1" dirty="0" smtClean="0"/>
              <a:t> </a:t>
            </a:r>
            <a:r>
              <a:rPr lang="ar-IQ" sz="2000" b="1" dirty="0"/>
              <a:t>- </a:t>
            </a:r>
            <a:r>
              <a:rPr lang="ar-IQ" sz="2000" b="1" dirty="0">
                <a:solidFill>
                  <a:srgbClr val="00B0F0"/>
                </a:solidFill>
              </a:rPr>
              <a:t>يـقـوم عـلـى تـتـابـع تـعـلـيـمـي مـحـدد </a:t>
            </a:r>
            <a:r>
              <a:rPr lang="ar-IQ" sz="2000" b="1" dirty="0" smtClean="0">
                <a:solidFill>
                  <a:srgbClr val="00B0F0"/>
                </a:solidFill>
              </a:rPr>
              <a:t>الخـطـى</a:t>
            </a:r>
            <a:r>
              <a:rPr lang="ar-IQ" sz="2000" b="1" dirty="0">
                <a:solidFill>
                  <a:srgbClr val="00B0F0"/>
                </a:solidFill>
              </a:rPr>
              <a:t>, حـيـث يـهـتـم بـتـحـقـيـق الـسـلـوك </a:t>
            </a:r>
            <a:r>
              <a:rPr lang="ar-IQ" sz="2000" b="1" dirty="0" smtClean="0">
                <a:solidFill>
                  <a:srgbClr val="00B0F0"/>
                </a:solidFill>
              </a:rPr>
              <a:t>المـتـوقـع </a:t>
            </a:r>
            <a:r>
              <a:rPr lang="ar-IQ" sz="2000" b="1" dirty="0">
                <a:solidFill>
                  <a:srgbClr val="00B0F0"/>
                </a:solidFill>
              </a:rPr>
              <a:t>بـطـريـقـة آلـيـة, تـبـدأ بـتـلـقـي مـعـلـومـات مـحـددة بـاسـتـخـدام طـريـقـة الـعـرض مـن جـانـب </a:t>
            </a:r>
            <a:r>
              <a:rPr lang="ar-IQ" sz="2000" b="1" dirty="0" smtClean="0">
                <a:solidFill>
                  <a:srgbClr val="00B0F0"/>
                </a:solidFill>
              </a:rPr>
              <a:t>المـعـلـم </a:t>
            </a:r>
            <a:r>
              <a:rPr lang="ar-IQ" sz="2000" b="1" dirty="0">
                <a:solidFill>
                  <a:srgbClr val="00B0F0"/>
                </a:solidFill>
              </a:rPr>
              <a:t>أو الـبـرنـامـج, وتـنـتـهـي إلـى </a:t>
            </a:r>
            <a:r>
              <a:rPr lang="ar-IQ" sz="2000" b="1" dirty="0" smtClean="0">
                <a:solidFill>
                  <a:srgbClr val="00B0F0"/>
                </a:solidFill>
              </a:rPr>
              <a:t>الاسـتـقـبـال </a:t>
            </a:r>
            <a:r>
              <a:rPr lang="ar-IQ" sz="2000" b="1" dirty="0">
                <a:solidFill>
                  <a:srgbClr val="00B0F0"/>
                </a:solidFill>
              </a:rPr>
              <a:t>و </a:t>
            </a:r>
            <a:r>
              <a:rPr lang="ar-IQ" sz="2000" b="1" dirty="0" smtClean="0">
                <a:solidFill>
                  <a:srgbClr val="00B0F0"/>
                </a:solidFill>
              </a:rPr>
              <a:t>الحفظ </a:t>
            </a:r>
            <a:r>
              <a:rPr lang="ar-IQ" sz="2000" b="1" dirty="0">
                <a:solidFill>
                  <a:srgbClr val="00B0F0"/>
                </a:solidFill>
              </a:rPr>
              <a:t>من جانب </a:t>
            </a:r>
            <a:r>
              <a:rPr lang="ar-IQ" sz="2000" b="1" dirty="0" smtClean="0">
                <a:solidFill>
                  <a:srgbClr val="00B0F0"/>
                </a:solidFill>
              </a:rPr>
              <a:t>المتعلم </a:t>
            </a:r>
            <a:r>
              <a:rPr lang="ar-IQ" sz="2000" b="1" dirty="0">
                <a:solidFill>
                  <a:srgbClr val="00B0F0"/>
                </a:solidFill>
              </a:rPr>
              <a:t>وبالتالي </a:t>
            </a:r>
            <a:r>
              <a:rPr lang="ar-IQ" sz="2000" b="1" dirty="0" smtClean="0">
                <a:solidFill>
                  <a:srgbClr val="00B0F0"/>
                </a:solidFill>
              </a:rPr>
              <a:t>لا </a:t>
            </a:r>
            <a:r>
              <a:rPr lang="ar-IQ" sz="2000" b="1" dirty="0">
                <a:solidFill>
                  <a:srgbClr val="00B0F0"/>
                </a:solidFill>
              </a:rPr>
              <a:t>تراعى الفروق الفردية </a:t>
            </a:r>
            <a:r>
              <a:rPr lang="ar-IQ" sz="2000" b="1" dirty="0" smtClean="0">
                <a:solidFill>
                  <a:srgbClr val="00B0F0"/>
                </a:solidFill>
              </a:rPr>
              <a:t>بين التعلمين.</a:t>
            </a:r>
          </a:p>
          <a:p>
            <a:r>
              <a:rPr lang="ar-IQ" sz="2000" b="1" dirty="0" smtClean="0">
                <a:solidFill>
                  <a:srgbClr val="002060"/>
                </a:solidFill>
              </a:rPr>
              <a:t> </a:t>
            </a:r>
            <a:r>
              <a:rPr lang="ar-IQ" sz="2000" b="1" dirty="0">
                <a:solidFill>
                  <a:srgbClr val="002060"/>
                </a:solidFill>
              </a:rPr>
              <a:t>- يـجـزأ </a:t>
            </a:r>
            <a:r>
              <a:rPr lang="ar-IQ" sz="2000" b="1" dirty="0" smtClean="0">
                <a:solidFill>
                  <a:srgbClr val="002060"/>
                </a:solidFill>
              </a:rPr>
              <a:t>المحـتـوى </a:t>
            </a:r>
            <a:r>
              <a:rPr lang="ar-IQ" sz="2000" b="1" dirty="0">
                <a:solidFill>
                  <a:srgbClr val="002060"/>
                </a:solidFill>
              </a:rPr>
              <a:t>إلـى أجـزاء مـنـفـصـلـة يـؤدي إلـى </a:t>
            </a:r>
            <a:r>
              <a:rPr lang="ar-IQ" sz="2000" b="1" dirty="0" smtClean="0">
                <a:solidFill>
                  <a:srgbClr val="002060"/>
                </a:solidFill>
              </a:rPr>
              <a:t>تجـزئـة </a:t>
            </a:r>
            <a:r>
              <a:rPr lang="ar-IQ" sz="2000" b="1" dirty="0">
                <a:solidFill>
                  <a:srgbClr val="002060"/>
                </a:solidFill>
              </a:rPr>
              <a:t>الـتـعـلـم, ويـحـرم </a:t>
            </a:r>
            <a:r>
              <a:rPr lang="ar-IQ" sz="2000" b="1" dirty="0" smtClean="0">
                <a:solidFill>
                  <a:srgbClr val="002060"/>
                </a:solidFill>
              </a:rPr>
              <a:t>الـمتـعـلـم </a:t>
            </a:r>
            <a:r>
              <a:rPr lang="ar-IQ" sz="2000" b="1" dirty="0">
                <a:solidFill>
                  <a:srgbClr val="002060"/>
                </a:solidFill>
              </a:rPr>
              <a:t>مـن تـكـويـن </a:t>
            </a:r>
            <a:r>
              <a:rPr lang="ar-IQ" sz="2000" b="1" dirty="0" smtClean="0">
                <a:solidFill>
                  <a:srgbClr val="002060"/>
                </a:solidFill>
              </a:rPr>
              <a:t>المـعـنـى </a:t>
            </a:r>
            <a:r>
              <a:rPr lang="ar-IQ" sz="2000" b="1" dirty="0">
                <a:solidFill>
                  <a:srgbClr val="002060"/>
                </a:solidFill>
              </a:rPr>
              <a:t>الـعـام مـا يجعل </a:t>
            </a:r>
            <a:r>
              <a:rPr lang="ar-IQ" sz="2000" b="1" dirty="0" smtClean="0">
                <a:solidFill>
                  <a:srgbClr val="002060"/>
                </a:solidFill>
              </a:rPr>
              <a:t>الطلاب </a:t>
            </a:r>
            <a:r>
              <a:rPr lang="ar-IQ" sz="2000" b="1" dirty="0">
                <a:solidFill>
                  <a:srgbClr val="002060"/>
                </a:solidFill>
              </a:rPr>
              <a:t>غير قادرين على تطبيق أجزاء </a:t>
            </a:r>
            <a:r>
              <a:rPr lang="ar-IQ" sz="2000" b="1" dirty="0" smtClean="0">
                <a:solidFill>
                  <a:srgbClr val="002060"/>
                </a:solidFill>
              </a:rPr>
              <a:t>المعرفة </a:t>
            </a:r>
            <a:r>
              <a:rPr lang="ar-IQ" sz="2000" b="1" dirty="0">
                <a:solidFill>
                  <a:srgbClr val="002060"/>
                </a:solidFill>
              </a:rPr>
              <a:t>التي تعلموها </a:t>
            </a:r>
            <a:r>
              <a:rPr lang="ar-IQ" sz="2000" b="1" dirty="0" smtClean="0">
                <a:solidFill>
                  <a:srgbClr val="002060"/>
                </a:solidFill>
              </a:rPr>
              <a:t>في </a:t>
            </a:r>
            <a:r>
              <a:rPr lang="ar-IQ" sz="2000" b="1" dirty="0">
                <a:solidFill>
                  <a:srgbClr val="002060"/>
                </a:solidFill>
              </a:rPr>
              <a:t>مواقف أخرى</a:t>
            </a:r>
            <a:r>
              <a:rPr lang="ar-IQ" sz="2000" b="1" dirty="0" smtClean="0">
                <a:solidFill>
                  <a:srgbClr val="002060"/>
                </a:solidFill>
              </a:rPr>
              <a:t>.</a:t>
            </a:r>
          </a:p>
          <a:p>
            <a:r>
              <a:rPr lang="ar-IQ" sz="2000" b="1" dirty="0" smtClean="0"/>
              <a:t> </a:t>
            </a:r>
            <a:r>
              <a:rPr lang="ar-IQ" sz="2000" b="1" dirty="0">
                <a:solidFill>
                  <a:srgbClr val="7030A0"/>
                </a:solidFill>
              </a:rPr>
              <a:t>- يـتـجـاهـل مـشـاركـة </a:t>
            </a:r>
            <a:r>
              <a:rPr lang="ar-IQ" sz="2000" b="1" dirty="0" smtClean="0">
                <a:solidFill>
                  <a:srgbClr val="7030A0"/>
                </a:solidFill>
              </a:rPr>
              <a:t>المـتـعـلـمـين الانـشـطـة في </a:t>
            </a:r>
            <a:r>
              <a:rPr lang="ar-IQ" sz="2000" b="1" dirty="0">
                <a:solidFill>
                  <a:srgbClr val="7030A0"/>
                </a:solidFill>
              </a:rPr>
              <a:t>الـعـمـلـيـة الـتـعـلـيـمـيـة, </a:t>
            </a:r>
            <a:r>
              <a:rPr lang="ar-IQ" sz="2000" b="1" dirty="0" smtClean="0">
                <a:solidFill>
                  <a:srgbClr val="7030A0"/>
                </a:solidFill>
              </a:rPr>
              <a:t>فـضـلًا </a:t>
            </a:r>
            <a:r>
              <a:rPr lang="ar-IQ" sz="2000" b="1" dirty="0">
                <a:solidFill>
                  <a:srgbClr val="7030A0"/>
                </a:solidFill>
              </a:rPr>
              <a:t>عـن مـحـدوديـة الـتـعـاون </a:t>
            </a:r>
            <a:r>
              <a:rPr lang="ar-IQ" sz="2000" b="1" dirty="0" smtClean="0">
                <a:solidFill>
                  <a:srgbClr val="7030A0"/>
                </a:solidFill>
              </a:rPr>
              <a:t>والمـشـاركـة بـين المتعلمين. </a:t>
            </a:r>
          </a:p>
          <a:p>
            <a:r>
              <a:rPr lang="ar-IQ" sz="2000" b="1" dirty="0" smtClean="0">
                <a:solidFill>
                  <a:srgbClr val="FF0000"/>
                </a:solidFill>
              </a:rPr>
              <a:t>- </a:t>
            </a:r>
            <a:r>
              <a:rPr lang="ar-IQ" sz="2000" b="1" dirty="0">
                <a:solidFill>
                  <a:srgbClr val="FF0000"/>
                </a:solidFill>
              </a:rPr>
              <a:t>قـام عـلـى أسـاس </a:t>
            </a:r>
            <a:r>
              <a:rPr lang="ar-IQ" sz="2000" b="1" dirty="0" smtClean="0">
                <a:solidFill>
                  <a:srgbClr val="FF0000"/>
                </a:solidFill>
              </a:rPr>
              <a:t>تـجارب </a:t>
            </a:r>
            <a:r>
              <a:rPr lang="ar-IQ" sz="2000" b="1" dirty="0">
                <a:solidFill>
                  <a:srgbClr val="FF0000"/>
                </a:solidFill>
              </a:rPr>
              <a:t>بـسـيـطـة أجـريـت عـلـى </a:t>
            </a:r>
            <a:r>
              <a:rPr lang="ar-IQ" sz="2000" b="1" dirty="0" smtClean="0">
                <a:solidFill>
                  <a:srgbClr val="FF0000"/>
                </a:solidFill>
              </a:rPr>
              <a:t>الحـيـوانـات</a:t>
            </a:r>
            <a:r>
              <a:rPr lang="ar-IQ" sz="2000" b="1" dirty="0">
                <a:solidFill>
                  <a:srgbClr val="FF0000"/>
                </a:solidFill>
              </a:rPr>
              <a:t>, وتـتـطـلـب مـن </a:t>
            </a:r>
            <a:r>
              <a:rPr lang="ar-IQ" sz="2000" b="1" dirty="0" smtClean="0">
                <a:solidFill>
                  <a:srgbClr val="FF0000"/>
                </a:solidFill>
              </a:rPr>
              <a:t>المـتـعـلـم </a:t>
            </a:r>
            <a:r>
              <a:rPr lang="ar-IQ" sz="2000" b="1" dirty="0">
                <a:solidFill>
                  <a:srgbClr val="FF0000"/>
                </a:solidFill>
              </a:rPr>
              <a:t>مـجـهـوداً بـسـيـطـاً لصـدار </a:t>
            </a:r>
            <a:r>
              <a:rPr lang="ar-IQ" sz="2000" b="1" dirty="0" smtClean="0">
                <a:solidFill>
                  <a:srgbClr val="FF0000"/>
                </a:solidFill>
              </a:rPr>
              <a:t>الاستجابة المطلوبة.</a:t>
            </a:r>
            <a:endParaRPr lang="en-US" sz="2000" b="1" dirty="0">
              <a:solidFill>
                <a:srgbClr val="FF0000"/>
              </a:solidFill>
            </a:endParaRPr>
          </a:p>
        </p:txBody>
      </p:sp>
    </p:spTree>
    <p:extLst>
      <p:ext uri="{BB962C8B-B14F-4D97-AF65-F5344CB8AC3E}">
        <p14:creationId xmlns:p14="http://schemas.microsoft.com/office/powerpoint/2010/main" val="7455400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1294" y="404664"/>
            <a:ext cx="8496944" cy="5262979"/>
          </a:xfrm>
          <a:prstGeom prst="rect">
            <a:avLst/>
          </a:prstGeom>
          <a:blipFill>
            <a:blip r:embed="rId2">
              <a:alphaModFix amt="20000"/>
            </a:blip>
            <a:stretch>
              <a:fillRect b="-1000"/>
            </a:stretch>
          </a:blipFill>
        </p:spPr>
        <p:style>
          <a:lnRef idx="1">
            <a:schemeClr val="accent6"/>
          </a:lnRef>
          <a:fillRef idx="2">
            <a:schemeClr val="accent6"/>
          </a:fillRef>
          <a:effectRef idx="1">
            <a:schemeClr val="accent6"/>
          </a:effectRef>
          <a:fontRef idx="minor">
            <a:schemeClr val="dk1"/>
          </a:fontRef>
        </p:style>
        <p:txBody>
          <a:bodyPr wrap="square">
            <a:spAutoFit/>
          </a:bodyPr>
          <a:lstStyle/>
          <a:p>
            <a:r>
              <a:rPr lang="ar-IQ" sz="2400" b="1" dirty="0"/>
              <a:t>تطبيق النظرية السلوكية في مجال التصميم التعليمي: </a:t>
            </a:r>
            <a:endParaRPr lang="ar-IQ" sz="2400" b="1" dirty="0" smtClean="0"/>
          </a:p>
          <a:p>
            <a:r>
              <a:rPr lang="ar-IQ" sz="2400" b="1" dirty="0" smtClean="0"/>
              <a:t>يمكننا الإفادة </a:t>
            </a:r>
            <a:r>
              <a:rPr lang="ar-IQ" sz="2400" b="1" dirty="0"/>
              <a:t>منها في تصميم المقررات </a:t>
            </a:r>
            <a:r>
              <a:rPr lang="ar-IQ" sz="2400" b="1" dirty="0" smtClean="0"/>
              <a:t>الإلكترونية </a:t>
            </a:r>
            <a:r>
              <a:rPr lang="ar-IQ" sz="2400" b="1" dirty="0"/>
              <a:t>أو </a:t>
            </a:r>
            <a:r>
              <a:rPr lang="ar-IQ" sz="2400" b="1" dirty="0" smtClean="0"/>
              <a:t>الموديوالات التعليمية (</a:t>
            </a:r>
            <a:r>
              <a:rPr lang="ar-IQ" sz="2400" b="1" dirty="0" smtClean="0">
                <a:solidFill>
                  <a:srgbClr val="FF0000"/>
                </a:solidFill>
                <a:latin typeface="Helvetica Neue"/>
              </a:rPr>
              <a:t>مفهوم </a:t>
            </a:r>
            <a:r>
              <a:rPr lang="ar-IQ" sz="2400" b="1" dirty="0" err="1">
                <a:solidFill>
                  <a:srgbClr val="FF0000"/>
                </a:solidFill>
                <a:latin typeface="Helvetica Neue"/>
              </a:rPr>
              <a:t>الموديول</a:t>
            </a:r>
            <a:r>
              <a:rPr lang="ar-IQ" sz="2400" b="1" dirty="0">
                <a:solidFill>
                  <a:srgbClr val="FF0000"/>
                </a:solidFill>
                <a:latin typeface="Helvetica Neue"/>
              </a:rPr>
              <a:t> :- هو وحدة تعلم صغيرة تقوم على مبدأ </a:t>
            </a:r>
            <a:r>
              <a:rPr lang="ar-IQ" sz="2400" b="1" dirty="0" smtClean="0">
                <a:solidFill>
                  <a:srgbClr val="FF0000"/>
                </a:solidFill>
                <a:latin typeface="Helvetica Neue"/>
              </a:rPr>
              <a:t>استراتيجية </a:t>
            </a:r>
            <a:r>
              <a:rPr lang="ar-IQ" sz="2400" b="1" dirty="0">
                <a:solidFill>
                  <a:srgbClr val="FF0000"/>
                </a:solidFill>
                <a:latin typeface="Helvetica Neue"/>
              </a:rPr>
              <a:t>التعلم الذاتي وتفريد التعليم وتتضمن الوحدة أهدافا محددة وخبرات وأنشطة تعليمية معينة تتم في تتابع وتكامل منطقي لمساعدة المتعلم على تحقيق الأهداف وتنمية كفايته وفقا لمستويات الاتفاق المحدد مسبقا حسب سرعة المتعلم الذاتية</a:t>
            </a:r>
            <a:r>
              <a:rPr lang="ar-IQ" sz="2400" b="1" dirty="0" smtClean="0"/>
              <a:t> ) بحيث </a:t>
            </a:r>
            <a:r>
              <a:rPr lang="ar-IQ" sz="2400" b="1" dirty="0"/>
              <a:t>: </a:t>
            </a:r>
            <a:endParaRPr lang="ar-IQ" sz="2400" b="1" dirty="0" smtClean="0"/>
          </a:p>
          <a:p>
            <a:r>
              <a:rPr lang="ar-IQ" sz="2400" b="1" dirty="0" smtClean="0"/>
              <a:t>1-  </a:t>
            </a:r>
            <a:r>
              <a:rPr lang="ar-IQ" sz="2400" b="1" dirty="0"/>
              <a:t>ترتيب فقرات محتوى المقرر </a:t>
            </a:r>
            <a:r>
              <a:rPr lang="ar-IQ" sz="2400" b="1" dirty="0" smtClean="0"/>
              <a:t>الإلكتروني </a:t>
            </a:r>
            <a:r>
              <a:rPr lang="ar-IQ" sz="2400" b="1" dirty="0"/>
              <a:t>وصياغتها بطريقة متدرجة من </a:t>
            </a:r>
            <a:r>
              <a:rPr lang="ar-IQ" sz="2400" b="1" dirty="0" smtClean="0"/>
              <a:t>السهل </a:t>
            </a:r>
            <a:r>
              <a:rPr lang="ar-IQ" sz="2400" b="1" dirty="0"/>
              <a:t>إلى </a:t>
            </a:r>
            <a:r>
              <a:rPr lang="ar-IQ" sz="2400" b="1" dirty="0" smtClean="0"/>
              <a:t>الصعب </a:t>
            </a:r>
            <a:r>
              <a:rPr lang="ar-IQ" sz="2400" b="1" dirty="0"/>
              <a:t>ومن البسيط إلى المعقد لمساعدة المتعلم على إدراكها وفهمها واكتسابها</a:t>
            </a:r>
            <a:r>
              <a:rPr lang="ar-IQ" sz="2400" b="1" dirty="0" smtClean="0"/>
              <a:t>.</a:t>
            </a:r>
          </a:p>
          <a:p>
            <a:r>
              <a:rPr lang="ar-IQ" sz="2400" b="1" dirty="0" smtClean="0"/>
              <a:t> 2-  </a:t>
            </a:r>
            <a:r>
              <a:rPr lang="ar-IQ" sz="2400" b="1" dirty="0"/>
              <a:t>استخدام أمثلة إيجابية وسلبية لتعزيز فهم المتعلمين من المعلومات والمهارات الجديدة</a:t>
            </a:r>
            <a:r>
              <a:rPr lang="ar-IQ" sz="2400" b="1" dirty="0" smtClean="0"/>
              <a:t>.</a:t>
            </a:r>
          </a:p>
          <a:p>
            <a:r>
              <a:rPr lang="ar-IQ" sz="2400" b="1" dirty="0" smtClean="0"/>
              <a:t> 3-  </a:t>
            </a:r>
            <a:r>
              <a:rPr lang="ar-IQ" sz="2400" b="1" dirty="0"/>
              <a:t>تقديم التغذية الراجعة المناسبة فور قيام المتعلم باستجابة؛ لمساعدته وتوجيهه نحو تحسين </a:t>
            </a:r>
            <a:r>
              <a:rPr lang="ar-IQ" sz="2400" b="1" dirty="0" smtClean="0"/>
              <a:t>الاداء . </a:t>
            </a:r>
            <a:r>
              <a:rPr lang="ar-IQ" sz="2400" b="1" dirty="0"/>
              <a:t>أما إذا كان المقرر </a:t>
            </a:r>
            <a:r>
              <a:rPr lang="ar-IQ" sz="2400" b="1" dirty="0" smtClean="0"/>
              <a:t>الإلكتروني </a:t>
            </a:r>
            <a:r>
              <a:rPr lang="ar-IQ" sz="2400" b="1" dirty="0"/>
              <a:t>يتكون من عدة مستويات أو وحدات تعليمية مرتبطة ببعضها البعض فيستحسن إجراء اختبار قبلي للمتعلم لتحديد مستواه وتسكينه في الوحدة المناسبة </a:t>
            </a:r>
            <a:r>
              <a:rPr lang="ar-IQ" sz="2400" b="1" dirty="0" smtClean="0"/>
              <a:t>لأدائه </a:t>
            </a:r>
            <a:r>
              <a:rPr lang="ar-IQ" sz="2400" b="1" dirty="0"/>
              <a:t>التعليمي </a:t>
            </a:r>
            <a:endParaRPr lang="en-US" sz="2400" b="1" dirty="0"/>
          </a:p>
        </p:txBody>
      </p:sp>
    </p:spTree>
    <p:extLst>
      <p:ext uri="{BB962C8B-B14F-4D97-AF65-F5344CB8AC3E}">
        <p14:creationId xmlns:p14="http://schemas.microsoft.com/office/powerpoint/2010/main" val="1551207993"/>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893</TotalTime>
  <Words>4089</Words>
  <Application>Microsoft Office PowerPoint</Application>
  <PresentationFormat>عرض على الشاشة (3:4)‏</PresentationFormat>
  <Paragraphs>276</Paragraphs>
  <Slides>38</Slides>
  <Notes>1</Notes>
  <HiddenSlides>0</HiddenSlides>
  <MMClips>0</MMClips>
  <ScaleCrop>false</ScaleCrop>
  <HeadingPairs>
    <vt:vector size="4" baseType="variant">
      <vt:variant>
        <vt:lpstr>نسق</vt:lpstr>
      </vt:variant>
      <vt:variant>
        <vt:i4>1</vt:i4>
      </vt:variant>
      <vt:variant>
        <vt:lpstr>عناوين الشرائح</vt:lpstr>
      </vt:variant>
      <vt:variant>
        <vt:i4>38</vt:i4>
      </vt:variant>
    </vt:vector>
  </HeadingPairs>
  <TitlesOfParts>
    <vt:vector size="39" baseType="lpstr">
      <vt:lpstr>نسق Office</vt:lpstr>
      <vt:lpstr>المحاضرة الثالثة  نظريات التعليم والتعلم في الصميم التعليمي  العام الدراسي 2021- 2022م  لطلبة قسم التربية الفنية / طلبة الدكتوراه من اعداد  الدكتور عطيه الدليمي  </vt:lpstr>
      <vt:lpstr>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    - ترتكز النظرية المعرفية على مجموعة من الافتراضات الاساسية وهي : 1- يتضمن التعلم اعادة ترتيب الافكار والخبرات السابقة ، وتكوين جديد  2- يحدث التعلم عنما يقوم المتعلم بمعالجه المعلومات الجديدة. 3- دور الاستعداد الكافي ربما لا يتم التعلم او يكون غير فعال . 4- يستطيع المتعلم جعل التعلم ذا معنى قام بالانتباه للخبرات الجديدة ورموزها وربطها بالخبرات السابقة .  5- التركيز في التدريب على استخدام التغذية الراجعة المتعلقة بمعرفة المتعلم وادائه وتنظيماته التي يمر بها على بنيته المعرفية من اجل دعم  الروابط الذهنية وتوجيهها.     </vt:lpstr>
      <vt:lpstr>عرض تقديمي في PowerPoint</vt:lpstr>
      <vt:lpstr>عرض تقديمي في PowerPoint</vt:lpstr>
      <vt:lpstr>عرض تقديمي في PowerPoint</vt:lpstr>
      <vt:lpstr>    10-  يشجع المعلم طلابه على التعلم التعاوني.   11- يشجع المعلم طلابه على المشاركة الايجابية وتحفيزه لربط المعارف السابقة مع المعرفة الجديدة . ولذلك فيمكن القول أن هذه المدرسة ونماذجها قد ساهمت بشكل كبير في كيفية بناء وتصميم برامج ومصادر التعلم وفق خصائص المتعلمين وخاصة ما يتعلق منها بكيفية تخمين  المعلومات واستدعائها من الدماغ البشرية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-التقويم معياري المرجع : (من وسائل الاختبارات الختامي ) هي تلك الاختبارات التي تقوم على تحديد اداء الطلاب استنادا الى معايير معينة ( غيره من اقرانه من الطلاب مثلا ) تستوي معهم في مستوى التحصيل او المستوى العمري ، دون اعتبار للنوعية هذا الانجاز وكفاءته في الحياة الواقعية  - خصائصه: 1- الاهتمام فيها ينصب على درجة تمثيل الاسئلة والاهداف لمساق دراسي . 2- يعد المعلم فيها مواصفات للاختبار الذي يمثل مخططا تفصيليا لتوزيع الاسئلة على اجزاء المحتوى ومستويات الاهداف التعليمية المرتبطة بالمحتوى . 3- فيه يوصف اداء الطالب على هذه الاختبارات بالنسبة الى زملائه في الصف او المدرسة . 4- تهتم اذا ما يثبت بشك جيد بالفروق الفردية بين المتعلمين . 5- تستند الى مجموعة معيارية هي طلبة الصف او المدرسة المتقدمين للاختبار. 6- النتيجة فيها لا تدلنا على حقيقة الطالب من النواتج التعليمية بشكل محدد. ولا تعطينا مدلول حد الاداء للمهمات والواجبات . 7- كل ما يمكن ان تدلنا عليه هو مدى ارتفاع او انخفاض درجة الطالب بالمقارنة مع درجات زملائهم المتقدمين للاختبار . 8- الصدق والثبات فيها يعتمد على مهارة المعلم في ثبات الاسئلة واعدادها .   </vt:lpstr>
      <vt:lpstr>- التقويم محكي المرجع :(من وسائل التقويم التكويني ) هي تلك الاختبارات التي ترتبط بمحك مميز ، حيث يقارن المعلم اداء طلابه بمستوى اداء معين ، فالطالب الناجح من حصل على 70% مثلا ، وسميت محكية نسبة الى المحتوى حيث مقدار تحصيل الطالب من المحتوى هو المحك . هي اختبارات صممت لتحديد ما يستطيع المتعلم اداءه من مهارات وليس ما يعرفه فقط. وهي مرتبطة بمعايير ، موضوعيه سلفا للأداء ( قوائم مهارات المواد ). خصائصه : 1- بوصف اداء التلميذ فيها بعبارات سلوكية توضح ما يستطيع التلميذ ان يقوم به ( دون الرجوع الى مستوى اداء الافراد الاخرين من المجموعة ). مثال : يستطيع احمد ان يعرف ان يقرأ جميع الكلمات في كتاب القراءة بما لا يزيد عن ثلاث اخطاء. 2- وفي الاختبارات ( اتقان المتعلم ) يتحدد مستوى الاداء المقبول سلفا ( الحد الادنى ) ويكون متضمنا في الهدف السلوكي للاختبار كالاتقان على مستوى 90% مثلا. 3- توفر مستوى السلوك النوعي للمحك مستوى مطلقا للمقارنة بما قد يحققه الطالب لذا سميت بالاختبارات ( محكية المرجع) 4- مع الاقرار بالفروق الفردية بين المتعلمين يصبح الوصول الى درجة الاتقان ممكنه في بعض المهارات الاساسية ( الحد الادنى ) ويصعب تحقيقها في المهارات العليا اكثر من تعقيدا مثل (الاستيعاب القرائي ) 5- يمكن تصميمها لتخدم المجالات التي تخدمها الانواع الاخرى من الاختبارات فهي تستخدم في مجال التعليم الاغراض الاتية :  - قياس مدى التقدم في انهاء تعلم المعارف والمهارات خلال تدريس وحدة دراسية ( اختبار تشكيلي ) - تحديد الصعوبات الدراسية وايضاح طبيعتها ( اختبار تشخيصي ) - قياس نواتج التعليم بعد تدريس وحدة دراسية ( اختبار تحصيلي ) - الاختبارات المحكية تقيس اتقان اساسيات التعلم عندما تكون المهمات التعليمية محددة بوضوح على شكل اهداف او مهارات سلوكية تفصيلية في هذه الحالة يحدد مستوى مقبول من الاداء </vt:lpstr>
      <vt:lpstr>عرض تقديمي في PowerPoint</vt:lpstr>
      <vt:lpstr>عرض تقديمي في PowerPoint</vt:lpstr>
      <vt:lpstr>المصادر :  1- ابو خطوه ، السيد عبد المولى ، مبادئ تصميم المقررات الالكترونية وتطبيقاتها العملية ، جامعة البحرين ، 2010م. 2- عادل سرايا ، التصميم التعليمي والتعلم ذو المعنى ، دار وائل ، عمان ، 2007م . 3- سلام , محمد توفيق ، التعلم الالكتروني كمدخل لتطوير التعلم ( تجارب ) عربية ، المكتبة  المصرية للنشر والتوزيع ، 2009م  4- سلامة ، عبد الحافظ ، سعيد عبد لرحمن الوايل ، تصميم الوسائل التعليمية وانتاجها ، دار الخرجين للنشر والتوزيع ، 2003م 5- خميس ، محمد عطيه ، منتوجات تكنولوجيا التعلم ، القاهرة ، دار الحكمة ، 2009م 6- https://e3arabi.com/?p=735592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dc:creator>
  <cp:lastModifiedBy>DR.Ahmed Saker 2O11</cp:lastModifiedBy>
  <cp:revision>84</cp:revision>
  <dcterms:created xsi:type="dcterms:W3CDTF">2022-02-16T06:27:27Z</dcterms:created>
  <dcterms:modified xsi:type="dcterms:W3CDTF">2022-03-20T16:41:56Z</dcterms:modified>
</cp:coreProperties>
</file>