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6" r:id="rId2"/>
    <p:sldId id="272" r:id="rId3"/>
    <p:sldId id="267" r:id="rId4"/>
    <p:sldId id="256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8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00" autoAdjust="0"/>
    <p:restoredTop sz="94660"/>
  </p:normalViewPr>
  <p:slideViewPr>
    <p:cSldViewPr>
      <p:cViewPr>
        <p:scale>
          <a:sx n="100" d="100"/>
          <a:sy n="100" d="100"/>
        </p:scale>
        <p:origin x="-642" y="10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908E9-A539-41A1-BFEF-0FD3AE101B9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2A6F5E-B3EB-4B09-B193-1DEBC71F922A}">
      <dgm:prSet phldrT="[نص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</dgm:spPr>
      <dgm:t>
        <a:bodyPr/>
        <a:lstStyle/>
        <a:p>
          <a:r>
            <a:rPr lang="ar-IQ" dirty="0" smtClean="0"/>
            <a:t>5</a:t>
          </a:r>
          <a:r>
            <a:rPr lang="ar-IQ" b="1" dirty="0" smtClean="0"/>
            <a:t>-</a:t>
          </a:r>
        </a:p>
        <a:p>
          <a:r>
            <a:rPr lang="ar-IQ" b="1" dirty="0" smtClean="0"/>
            <a:t>العائد</a:t>
          </a:r>
        </a:p>
        <a:p>
          <a:r>
            <a:rPr lang="ar-IQ" b="1" dirty="0" smtClean="0"/>
            <a:t>على</a:t>
          </a:r>
        </a:p>
        <a:p>
          <a:r>
            <a:rPr lang="ar-IQ" b="1" dirty="0" smtClean="0"/>
            <a:t> الاستثمار </a:t>
          </a:r>
        </a:p>
        <a:p>
          <a:r>
            <a:rPr lang="ar-IQ" b="1" dirty="0" smtClean="0"/>
            <a:t>في التدريب </a:t>
          </a:r>
        </a:p>
        <a:p>
          <a:endParaRPr lang="en-US" dirty="0"/>
        </a:p>
      </dgm:t>
    </dgm:pt>
    <dgm:pt modelId="{181E19A8-FD93-462F-8623-68C5BAAA4E57}" type="parTrans" cxnId="{3270BE0C-B653-4597-A2CF-8DCFDD2457F1}">
      <dgm:prSet/>
      <dgm:spPr/>
      <dgm:t>
        <a:bodyPr/>
        <a:lstStyle/>
        <a:p>
          <a:endParaRPr lang="en-US"/>
        </a:p>
      </dgm:t>
    </dgm:pt>
    <dgm:pt modelId="{FA785BB5-96AE-4882-8646-65FA9812E5AD}" type="sibTrans" cxnId="{3270BE0C-B653-4597-A2CF-8DCFDD2457F1}">
      <dgm:prSet/>
      <dgm:spPr/>
      <dgm:t>
        <a:bodyPr/>
        <a:lstStyle/>
        <a:p>
          <a:endParaRPr lang="en-US"/>
        </a:p>
      </dgm:t>
    </dgm:pt>
    <dgm:pt modelId="{A3E937AA-5CFB-40F1-9A94-3CA9A597E2EB}">
      <dgm:prSet phldrT="[نص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</dgm:spPr>
      <dgm:t>
        <a:bodyPr/>
        <a:lstStyle/>
        <a:p>
          <a:r>
            <a:rPr lang="ar-IQ" b="1" dirty="0" smtClean="0"/>
            <a:t>2- مستوى التعلم / ماذا تعلمت ؟ قياس مستوى التعلم والمعارف والمهارات التي اكتسبه </a:t>
          </a:r>
          <a:endParaRPr lang="en-US" b="1" dirty="0"/>
        </a:p>
      </dgm:t>
    </dgm:pt>
    <dgm:pt modelId="{AFDF3E56-9D7D-4603-9CD1-E736E0C57AA1}" type="parTrans" cxnId="{BD23B6EE-D9CC-426D-8539-1BB491382066}">
      <dgm:prSet/>
      <dgm:spPr/>
      <dgm:t>
        <a:bodyPr/>
        <a:lstStyle/>
        <a:p>
          <a:endParaRPr lang="en-US"/>
        </a:p>
      </dgm:t>
    </dgm:pt>
    <dgm:pt modelId="{95C369D5-231A-400D-8860-8C4691564AE7}" type="sibTrans" cxnId="{BD23B6EE-D9CC-426D-8539-1BB491382066}">
      <dgm:prSet/>
      <dgm:spPr/>
      <dgm:t>
        <a:bodyPr/>
        <a:lstStyle/>
        <a:p>
          <a:endParaRPr lang="en-US"/>
        </a:p>
      </dgm:t>
    </dgm:pt>
    <dgm:pt modelId="{3C06C4F1-9D68-45C2-9747-6EEA077D0A8D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</dgm:spPr>
      <dgm:t>
        <a:bodyPr/>
        <a:lstStyle/>
        <a:p>
          <a:r>
            <a:rPr lang="ar-IQ" b="1" dirty="0" smtClean="0"/>
            <a:t>  1- المستوى التفاعلي / هل التدريب مناسب ؟ قياس درجة رضا وانطباع المتعلم حول البرنامج  التدريب      </a:t>
          </a:r>
          <a:endParaRPr lang="en-US" b="1" dirty="0"/>
        </a:p>
      </dgm:t>
    </dgm:pt>
    <dgm:pt modelId="{7292B5C3-FC78-434C-BAC6-FE0FFAE7B035}" type="parTrans" cxnId="{0294DC23-E314-4FBA-9493-BFDBD7F91E0C}">
      <dgm:prSet/>
      <dgm:spPr/>
      <dgm:t>
        <a:bodyPr/>
        <a:lstStyle/>
        <a:p>
          <a:endParaRPr lang="en-US"/>
        </a:p>
      </dgm:t>
    </dgm:pt>
    <dgm:pt modelId="{3E59913A-60BA-41CE-80D6-E65237A53524}" type="sibTrans" cxnId="{0294DC23-E314-4FBA-9493-BFDBD7F91E0C}">
      <dgm:prSet/>
      <dgm:spPr/>
      <dgm:t>
        <a:bodyPr/>
        <a:lstStyle/>
        <a:p>
          <a:endParaRPr lang="en-US"/>
        </a:p>
      </dgm:t>
    </dgm:pt>
    <dgm:pt modelId="{395D52C6-51C2-4EB4-A3DC-F1A3B150B5CA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</dgm:spPr>
      <dgm:t>
        <a:bodyPr/>
        <a:lstStyle/>
        <a:p>
          <a:r>
            <a:rPr lang="ar-IQ" dirty="0" smtClean="0">
              <a:solidFill>
                <a:prstClr val="black"/>
              </a:solidFill>
            </a:rPr>
            <a:t>4</a:t>
          </a:r>
          <a:r>
            <a:rPr lang="ar-IQ" b="1" dirty="0" smtClean="0">
              <a:solidFill>
                <a:prstClr val="black"/>
              </a:solidFill>
            </a:rPr>
            <a:t>- مستوى النتائج ما الفائدة ؟ هل هناك فائدة فيها ادارتك او وحدتك </a:t>
          </a:r>
        </a:p>
      </dgm:t>
    </dgm:pt>
    <dgm:pt modelId="{18B7FD4D-87AC-4408-908E-5771D3435A7E}" type="parTrans" cxnId="{091EAFB4-8A27-4128-9059-9205467A3CD9}">
      <dgm:prSet/>
      <dgm:spPr/>
      <dgm:t>
        <a:bodyPr/>
        <a:lstStyle/>
        <a:p>
          <a:endParaRPr lang="en-US"/>
        </a:p>
      </dgm:t>
    </dgm:pt>
    <dgm:pt modelId="{05C3816E-9A82-41D0-80E0-E2CD4294989A}" type="sibTrans" cxnId="{091EAFB4-8A27-4128-9059-9205467A3CD9}">
      <dgm:prSet/>
      <dgm:spPr/>
      <dgm:t>
        <a:bodyPr/>
        <a:lstStyle/>
        <a:p>
          <a:endParaRPr lang="en-US"/>
        </a:p>
      </dgm:t>
    </dgm:pt>
    <dgm:pt modelId="{6F6E4EFE-4CC7-408C-9C85-5B5F8E420E6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</dgm:spPr>
      <dgm:t>
        <a:bodyPr/>
        <a:lstStyle/>
        <a:p>
          <a:r>
            <a:rPr lang="ar-IQ" b="1" dirty="0" smtClean="0">
              <a:solidFill>
                <a:prstClr val="black"/>
              </a:solidFill>
            </a:rPr>
            <a:t>3- مستوى السلوك هل طبق ؟ كيف طبقتكم ما اكتسبوه من التدريب في اداء عملكم</a:t>
          </a:r>
          <a:r>
            <a:rPr lang="ar-IQ" dirty="0" smtClean="0">
              <a:solidFill>
                <a:prstClr val="black"/>
              </a:solidFill>
            </a:rPr>
            <a:t> </a:t>
          </a:r>
        </a:p>
      </dgm:t>
    </dgm:pt>
    <dgm:pt modelId="{CE6DBC7E-49CE-43C5-91E6-D036F4113DE1}" type="parTrans" cxnId="{E44DDE75-C75C-45B0-BE94-00AB76E69001}">
      <dgm:prSet/>
      <dgm:spPr/>
      <dgm:t>
        <a:bodyPr/>
        <a:lstStyle/>
        <a:p>
          <a:endParaRPr lang="en-US"/>
        </a:p>
      </dgm:t>
    </dgm:pt>
    <dgm:pt modelId="{7945DF2A-BEB2-45F2-9847-BD96081BC93A}" type="sibTrans" cxnId="{E44DDE75-C75C-45B0-BE94-00AB76E69001}">
      <dgm:prSet/>
      <dgm:spPr/>
      <dgm:t>
        <a:bodyPr/>
        <a:lstStyle/>
        <a:p>
          <a:endParaRPr lang="en-US"/>
        </a:p>
      </dgm:t>
    </dgm:pt>
    <dgm:pt modelId="{04E45871-31FC-4B9F-8790-56CF562C13D1}" type="pres">
      <dgm:prSet presAssocID="{FBF908E9-A539-41A1-BFEF-0FD3AE101B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073BE7-0F17-43F9-85AE-154E14035588}" type="pres">
      <dgm:prSet presAssocID="{F52A6F5E-B3EB-4B09-B193-1DEBC71F922A}" presName="Name8" presStyleCnt="0"/>
      <dgm:spPr/>
    </dgm:pt>
    <dgm:pt modelId="{6AC74BF9-30BC-47BB-AB27-0D4FF6420CAB}" type="pres">
      <dgm:prSet presAssocID="{F52A6F5E-B3EB-4B09-B193-1DEBC71F922A}" presName="level" presStyleLbl="node1" presStyleIdx="0" presStyleCnt="5" custScaleX="103609" custLinFactNeighborX="-2771" custLinFactNeighborY="53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0E49E7-8584-4A9E-9469-14F9D14ACB44}" type="pres">
      <dgm:prSet presAssocID="{F52A6F5E-B3EB-4B09-B193-1DEBC71F922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E7B3AE-5491-4B50-A612-3062D693E3AB}" type="pres">
      <dgm:prSet presAssocID="{395D52C6-51C2-4EB4-A3DC-F1A3B150B5CA}" presName="Name8" presStyleCnt="0"/>
      <dgm:spPr/>
    </dgm:pt>
    <dgm:pt modelId="{236C52E2-D936-4DE9-8F86-E37F851E9BD7}" type="pres">
      <dgm:prSet presAssocID="{395D52C6-51C2-4EB4-A3DC-F1A3B150B5CA}" presName="level" presStyleLbl="node1" presStyleIdx="1" presStyleCnt="5" custScaleX="99272" custScaleY="528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FA3E4F-0B15-4B34-99EC-A659692E8D52}" type="pres">
      <dgm:prSet presAssocID="{395D52C6-51C2-4EB4-A3DC-F1A3B150B5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85F601-26E2-443E-B0D6-FAEB0DD146B0}" type="pres">
      <dgm:prSet presAssocID="{6F6E4EFE-4CC7-408C-9C85-5B5F8E420E63}" presName="Name8" presStyleCnt="0"/>
      <dgm:spPr/>
    </dgm:pt>
    <dgm:pt modelId="{C9BCC6CE-9B7E-4B10-8561-68068726BC58}" type="pres">
      <dgm:prSet presAssocID="{6F6E4EFE-4CC7-408C-9C85-5B5F8E420E63}" presName="level" presStyleLbl="node1" presStyleIdx="2" presStyleCnt="5" custScaleY="460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332BA-5374-4B6B-B2BD-20A7636E193A}" type="pres">
      <dgm:prSet presAssocID="{6F6E4EFE-4CC7-408C-9C85-5B5F8E420E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CF094-6AF0-44B2-A632-A4B05B9CCB85}" type="pres">
      <dgm:prSet presAssocID="{A3E937AA-5CFB-40F1-9A94-3CA9A597E2EB}" presName="Name8" presStyleCnt="0"/>
      <dgm:spPr/>
    </dgm:pt>
    <dgm:pt modelId="{9BFA43C4-6E89-473F-B7C9-6F3FA5F7600A}" type="pres">
      <dgm:prSet presAssocID="{A3E937AA-5CFB-40F1-9A94-3CA9A597E2EB}" presName="level" presStyleLbl="node1" presStyleIdx="3" presStyleCnt="5" custScaleX="98174" custScaleY="32219" custLinFactNeighborX="275" custLinFactNeighborY="-18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EA63F-8D38-4797-B34A-EBCAB87ED54D}" type="pres">
      <dgm:prSet presAssocID="{A3E937AA-5CFB-40F1-9A94-3CA9A597E2E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E30049-B555-4EC6-A590-EE6BF9606B40}" type="pres">
      <dgm:prSet presAssocID="{3C06C4F1-9D68-45C2-9747-6EEA077D0A8D}" presName="Name8" presStyleCnt="0"/>
      <dgm:spPr/>
    </dgm:pt>
    <dgm:pt modelId="{A1B3CD41-92CD-46A3-970C-2A7EE11ACFAA}" type="pres">
      <dgm:prSet presAssocID="{3C06C4F1-9D68-45C2-9747-6EEA077D0A8D}" presName="level" presStyleLbl="node1" presStyleIdx="4" presStyleCnt="5" custScaleX="98447" custScaleY="29223" custLinFactNeighborX="5906" custLinFactNeighborY="-205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F41AA-99FF-4EED-A441-EA17959BBDB2}" type="pres">
      <dgm:prSet presAssocID="{3C06C4F1-9D68-45C2-9747-6EEA077D0A8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12C405-1936-49C3-8107-35E8B07DF2E3}" type="presOf" srcId="{6F6E4EFE-4CC7-408C-9C85-5B5F8E420E63}" destId="{B0D332BA-5374-4B6B-B2BD-20A7636E193A}" srcOrd="1" destOrd="0" presId="urn:microsoft.com/office/officeart/2005/8/layout/pyramid1"/>
    <dgm:cxn modelId="{E44DDE75-C75C-45B0-BE94-00AB76E69001}" srcId="{FBF908E9-A539-41A1-BFEF-0FD3AE101B98}" destId="{6F6E4EFE-4CC7-408C-9C85-5B5F8E420E63}" srcOrd="2" destOrd="0" parTransId="{CE6DBC7E-49CE-43C5-91E6-D036F4113DE1}" sibTransId="{7945DF2A-BEB2-45F2-9847-BD96081BC93A}"/>
    <dgm:cxn modelId="{091EAFB4-8A27-4128-9059-9205467A3CD9}" srcId="{FBF908E9-A539-41A1-BFEF-0FD3AE101B98}" destId="{395D52C6-51C2-4EB4-A3DC-F1A3B150B5CA}" srcOrd="1" destOrd="0" parTransId="{18B7FD4D-87AC-4408-908E-5771D3435A7E}" sibTransId="{05C3816E-9A82-41D0-80E0-E2CD4294989A}"/>
    <dgm:cxn modelId="{BD23B6EE-D9CC-426D-8539-1BB491382066}" srcId="{FBF908E9-A539-41A1-BFEF-0FD3AE101B98}" destId="{A3E937AA-5CFB-40F1-9A94-3CA9A597E2EB}" srcOrd="3" destOrd="0" parTransId="{AFDF3E56-9D7D-4603-9CD1-E736E0C57AA1}" sibTransId="{95C369D5-231A-400D-8860-8C4691564AE7}"/>
    <dgm:cxn modelId="{5FA7881D-92A0-4248-AAB5-420FACE11332}" type="presOf" srcId="{6F6E4EFE-4CC7-408C-9C85-5B5F8E420E63}" destId="{C9BCC6CE-9B7E-4B10-8561-68068726BC58}" srcOrd="0" destOrd="0" presId="urn:microsoft.com/office/officeart/2005/8/layout/pyramid1"/>
    <dgm:cxn modelId="{C8BD8C17-3B0A-4738-967D-58B18C24D1D4}" type="presOf" srcId="{F52A6F5E-B3EB-4B09-B193-1DEBC71F922A}" destId="{6AC74BF9-30BC-47BB-AB27-0D4FF6420CAB}" srcOrd="0" destOrd="0" presId="urn:microsoft.com/office/officeart/2005/8/layout/pyramid1"/>
    <dgm:cxn modelId="{3AB4334F-074F-4424-8170-6427CAF07CD0}" type="presOf" srcId="{3C06C4F1-9D68-45C2-9747-6EEA077D0A8D}" destId="{A1B3CD41-92CD-46A3-970C-2A7EE11ACFAA}" srcOrd="0" destOrd="0" presId="urn:microsoft.com/office/officeart/2005/8/layout/pyramid1"/>
    <dgm:cxn modelId="{E4000F98-D9B9-4C66-9326-069A8BB50595}" type="presOf" srcId="{FBF908E9-A539-41A1-BFEF-0FD3AE101B98}" destId="{04E45871-31FC-4B9F-8790-56CF562C13D1}" srcOrd="0" destOrd="0" presId="urn:microsoft.com/office/officeart/2005/8/layout/pyramid1"/>
    <dgm:cxn modelId="{C0FEB04C-26E6-4FEB-8EF5-F1689D90D7D9}" type="presOf" srcId="{A3E937AA-5CFB-40F1-9A94-3CA9A597E2EB}" destId="{F66EA63F-8D38-4797-B34A-EBCAB87ED54D}" srcOrd="1" destOrd="0" presId="urn:microsoft.com/office/officeart/2005/8/layout/pyramid1"/>
    <dgm:cxn modelId="{C0FE9394-99AF-4616-8096-3DCA3E04CA74}" type="presOf" srcId="{395D52C6-51C2-4EB4-A3DC-F1A3B150B5CA}" destId="{63FA3E4F-0B15-4B34-99EC-A659692E8D52}" srcOrd="1" destOrd="0" presId="urn:microsoft.com/office/officeart/2005/8/layout/pyramid1"/>
    <dgm:cxn modelId="{3270BE0C-B653-4597-A2CF-8DCFDD2457F1}" srcId="{FBF908E9-A539-41A1-BFEF-0FD3AE101B98}" destId="{F52A6F5E-B3EB-4B09-B193-1DEBC71F922A}" srcOrd="0" destOrd="0" parTransId="{181E19A8-FD93-462F-8623-68C5BAAA4E57}" sibTransId="{FA785BB5-96AE-4882-8646-65FA9812E5AD}"/>
    <dgm:cxn modelId="{8ABCDC81-B8EF-4607-A827-84C41DCFBD52}" type="presOf" srcId="{A3E937AA-5CFB-40F1-9A94-3CA9A597E2EB}" destId="{9BFA43C4-6E89-473F-B7C9-6F3FA5F7600A}" srcOrd="0" destOrd="0" presId="urn:microsoft.com/office/officeart/2005/8/layout/pyramid1"/>
    <dgm:cxn modelId="{F2708AA6-26C5-4A77-8D1D-8D04349DD33A}" type="presOf" srcId="{3C06C4F1-9D68-45C2-9747-6EEA077D0A8D}" destId="{18DF41AA-99FF-4EED-A441-EA17959BBDB2}" srcOrd="1" destOrd="0" presId="urn:microsoft.com/office/officeart/2005/8/layout/pyramid1"/>
    <dgm:cxn modelId="{DFA752A0-ABBB-46F3-8AE2-6338A7A668D5}" type="presOf" srcId="{F52A6F5E-B3EB-4B09-B193-1DEBC71F922A}" destId="{BF0E49E7-8584-4A9E-9469-14F9D14ACB44}" srcOrd="1" destOrd="0" presId="urn:microsoft.com/office/officeart/2005/8/layout/pyramid1"/>
    <dgm:cxn modelId="{0294DC23-E314-4FBA-9493-BFDBD7F91E0C}" srcId="{FBF908E9-A539-41A1-BFEF-0FD3AE101B98}" destId="{3C06C4F1-9D68-45C2-9747-6EEA077D0A8D}" srcOrd="4" destOrd="0" parTransId="{7292B5C3-FC78-434C-BAC6-FE0FFAE7B035}" sibTransId="{3E59913A-60BA-41CE-80D6-E65237A53524}"/>
    <dgm:cxn modelId="{83F497C9-92E6-4FC3-8BF0-FC415E30385A}" type="presOf" srcId="{395D52C6-51C2-4EB4-A3DC-F1A3B150B5CA}" destId="{236C52E2-D936-4DE9-8F86-E37F851E9BD7}" srcOrd="0" destOrd="0" presId="urn:microsoft.com/office/officeart/2005/8/layout/pyramid1"/>
    <dgm:cxn modelId="{C8DA0F1A-D151-4208-B798-0B2738D4BAD3}" type="presParOf" srcId="{04E45871-31FC-4B9F-8790-56CF562C13D1}" destId="{75073BE7-0F17-43F9-85AE-154E14035588}" srcOrd="0" destOrd="0" presId="urn:microsoft.com/office/officeart/2005/8/layout/pyramid1"/>
    <dgm:cxn modelId="{C85DA363-68B7-4863-ADFC-ED31898D6AE0}" type="presParOf" srcId="{75073BE7-0F17-43F9-85AE-154E14035588}" destId="{6AC74BF9-30BC-47BB-AB27-0D4FF6420CAB}" srcOrd="0" destOrd="0" presId="urn:microsoft.com/office/officeart/2005/8/layout/pyramid1"/>
    <dgm:cxn modelId="{1B851D75-DB98-45D0-AF37-94CE0813A111}" type="presParOf" srcId="{75073BE7-0F17-43F9-85AE-154E14035588}" destId="{BF0E49E7-8584-4A9E-9469-14F9D14ACB44}" srcOrd="1" destOrd="0" presId="urn:microsoft.com/office/officeart/2005/8/layout/pyramid1"/>
    <dgm:cxn modelId="{53486D4B-9312-4FAB-9025-5CC618C0DA3B}" type="presParOf" srcId="{04E45871-31FC-4B9F-8790-56CF562C13D1}" destId="{A2E7B3AE-5491-4B50-A612-3062D693E3AB}" srcOrd="1" destOrd="0" presId="urn:microsoft.com/office/officeart/2005/8/layout/pyramid1"/>
    <dgm:cxn modelId="{FDC28650-0782-4AB4-B378-9A14B87BF4A1}" type="presParOf" srcId="{A2E7B3AE-5491-4B50-A612-3062D693E3AB}" destId="{236C52E2-D936-4DE9-8F86-E37F851E9BD7}" srcOrd="0" destOrd="0" presId="urn:microsoft.com/office/officeart/2005/8/layout/pyramid1"/>
    <dgm:cxn modelId="{6A2D7B7E-5496-450D-950F-4635BDF88F64}" type="presParOf" srcId="{A2E7B3AE-5491-4B50-A612-3062D693E3AB}" destId="{63FA3E4F-0B15-4B34-99EC-A659692E8D52}" srcOrd="1" destOrd="0" presId="urn:microsoft.com/office/officeart/2005/8/layout/pyramid1"/>
    <dgm:cxn modelId="{DC7DB720-7444-4EEA-A763-C5D4EAADDB5D}" type="presParOf" srcId="{04E45871-31FC-4B9F-8790-56CF562C13D1}" destId="{8D85F601-26E2-443E-B0D6-FAEB0DD146B0}" srcOrd="2" destOrd="0" presId="urn:microsoft.com/office/officeart/2005/8/layout/pyramid1"/>
    <dgm:cxn modelId="{C1800C17-ACFF-46E1-9EC2-93D090E0CD7C}" type="presParOf" srcId="{8D85F601-26E2-443E-B0D6-FAEB0DD146B0}" destId="{C9BCC6CE-9B7E-4B10-8561-68068726BC58}" srcOrd="0" destOrd="0" presId="urn:microsoft.com/office/officeart/2005/8/layout/pyramid1"/>
    <dgm:cxn modelId="{C7F77019-2484-424B-8DF8-A0F4AA769073}" type="presParOf" srcId="{8D85F601-26E2-443E-B0D6-FAEB0DD146B0}" destId="{B0D332BA-5374-4B6B-B2BD-20A7636E193A}" srcOrd="1" destOrd="0" presId="urn:microsoft.com/office/officeart/2005/8/layout/pyramid1"/>
    <dgm:cxn modelId="{1D824978-A15D-42D8-B375-6CCA9C4AB761}" type="presParOf" srcId="{04E45871-31FC-4B9F-8790-56CF562C13D1}" destId="{813CF094-6AF0-44B2-A632-A4B05B9CCB85}" srcOrd="3" destOrd="0" presId="urn:microsoft.com/office/officeart/2005/8/layout/pyramid1"/>
    <dgm:cxn modelId="{2DB64D30-54A0-4A15-AEA2-EAF0FF5E5490}" type="presParOf" srcId="{813CF094-6AF0-44B2-A632-A4B05B9CCB85}" destId="{9BFA43C4-6E89-473F-B7C9-6F3FA5F7600A}" srcOrd="0" destOrd="0" presId="urn:microsoft.com/office/officeart/2005/8/layout/pyramid1"/>
    <dgm:cxn modelId="{DB0AD873-2F11-449C-B792-5BE307E630FD}" type="presParOf" srcId="{813CF094-6AF0-44B2-A632-A4B05B9CCB85}" destId="{F66EA63F-8D38-4797-B34A-EBCAB87ED54D}" srcOrd="1" destOrd="0" presId="urn:microsoft.com/office/officeart/2005/8/layout/pyramid1"/>
    <dgm:cxn modelId="{13978E7D-4C8E-43DB-871F-42BF817EB18E}" type="presParOf" srcId="{04E45871-31FC-4B9F-8790-56CF562C13D1}" destId="{D2E30049-B555-4EC6-A590-EE6BF9606B40}" srcOrd="4" destOrd="0" presId="urn:microsoft.com/office/officeart/2005/8/layout/pyramid1"/>
    <dgm:cxn modelId="{EC2F25C8-3F3E-4658-83E8-2A2F33174446}" type="presParOf" srcId="{D2E30049-B555-4EC6-A590-EE6BF9606B40}" destId="{A1B3CD41-92CD-46A3-970C-2A7EE11ACFAA}" srcOrd="0" destOrd="0" presId="urn:microsoft.com/office/officeart/2005/8/layout/pyramid1"/>
    <dgm:cxn modelId="{E101B26E-73CA-439D-81F7-3B039EEABF7B}" type="presParOf" srcId="{D2E30049-B555-4EC6-A590-EE6BF9606B40}" destId="{18DF41AA-99FF-4EED-A441-EA17959BBDB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63B331-AB8D-4E15-9A7C-AA2D1B0B880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C07B71-8BDB-4133-8167-6AE1A11A34C9}">
      <dgm:prSet phldrT="[نص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A</a:t>
          </a:r>
          <a:endParaRPr lang="en-US" b="1" dirty="0"/>
        </a:p>
      </dgm:t>
    </dgm:pt>
    <dgm:pt modelId="{493D39B8-5FE6-4614-90EE-1A8DFB515EBC}" type="parTrans" cxnId="{BB8E963B-2DCB-460B-98DF-A66AD692F68A}">
      <dgm:prSet/>
      <dgm:spPr/>
      <dgm:t>
        <a:bodyPr/>
        <a:lstStyle/>
        <a:p>
          <a:endParaRPr lang="en-US"/>
        </a:p>
      </dgm:t>
    </dgm:pt>
    <dgm:pt modelId="{744DB308-8CD0-4BB4-B559-8E89E7F400D8}" type="sibTrans" cxnId="{BB8E963B-2DCB-460B-98DF-A66AD692F68A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228E0460-7562-474D-8240-4F6D05D099C8}">
      <dgm:prSet phldrT="[نص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D</a:t>
          </a:r>
          <a:endParaRPr lang="en-US" b="1" dirty="0"/>
        </a:p>
      </dgm:t>
    </dgm:pt>
    <dgm:pt modelId="{C254FDF7-2B4F-4C4A-B4ED-623FD7734688}" type="parTrans" cxnId="{BC3065E6-EBEA-422E-A2E4-E9C877A6D2BE}">
      <dgm:prSet/>
      <dgm:spPr/>
      <dgm:t>
        <a:bodyPr/>
        <a:lstStyle/>
        <a:p>
          <a:endParaRPr lang="en-US"/>
        </a:p>
      </dgm:t>
    </dgm:pt>
    <dgm:pt modelId="{B826497E-E919-4B78-A385-CC2CCEAC6169}" type="sibTrans" cxnId="{BC3065E6-EBEA-422E-A2E4-E9C877A6D2BE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3B5A181-E2DE-43CD-B714-963D62AC9CB7}">
      <dgm:prSet phldrT="[نص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D</a:t>
          </a:r>
          <a:endParaRPr lang="en-US" dirty="0"/>
        </a:p>
      </dgm:t>
    </dgm:pt>
    <dgm:pt modelId="{E6CE8CC0-BCE7-4AC8-9688-539D1A28C9B2}" type="parTrans" cxnId="{C9B66F76-C3BC-4ABA-B8B9-D4ACDDAE1090}">
      <dgm:prSet/>
      <dgm:spPr/>
      <dgm:t>
        <a:bodyPr/>
        <a:lstStyle/>
        <a:p>
          <a:endParaRPr lang="en-US"/>
        </a:p>
      </dgm:t>
    </dgm:pt>
    <dgm:pt modelId="{DD400180-9EB0-4250-AA03-9771C708C9B5}" type="sibTrans" cxnId="{C9B66F76-C3BC-4ABA-B8B9-D4ACDDAE1090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946F1853-1596-4C01-915D-58D53346BA52}">
      <dgm:prSet phldrT="[نص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I</a:t>
          </a:r>
          <a:endParaRPr lang="en-US" b="1" dirty="0"/>
        </a:p>
      </dgm:t>
    </dgm:pt>
    <dgm:pt modelId="{FE6140D8-1A3F-4EA9-9114-CFC1236AC350}" type="parTrans" cxnId="{9A0034BA-6890-4AAD-9AFA-D3D9634A3185}">
      <dgm:prSet/>
      <dgm:spPr/>
      <dgm:t>
        <a:bodyPr/>
        <a:lstStyle/>
        <a:p>
          <a:endParaRPr lang="en-US"/>
        </a:p>
      </dgm:t>
    </dgm:pt>
    <dgm:pt modelId="{163B8039-FE04-4C98-8FED-8C874A9C13F1}" type="sibTrans" cxnId="{9A0034BA-6890-4AAD-9AFA-D3D9634A3185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C8646951-844F-41C6-A233-1A9B37D59952}">
      <dgm:prSet phldrT="[نص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/>
            <a:t>E</a:t>
          </a:r>
          <a:endParaRPr lang="en-US" b="1" dirty="0"/>
        </a:p>
      </dgm:t>
    </dgm:pt>
    <dgm:pt modelId="{8DF5D09A-3B4B-41BE-A099-EFC7659A899D}" type="parTrans" cxnId="{4C88CE4E-692E-45AB-9AA6-142AA05E337A}">
      <dgm:prSet/>
      <dgm:spPr/>
      <dgm:t>
        <a:bodyPr/>
        <a:lstStyle/>
        <a:p>
          <a:endParaRPr lang="en-US"/>
        </a:p>
      </dgm:t>
    </dgm:pt>
    <dgm:pt modelId="{104C418B-3441-460D-8A05-748EF4963EAF}" type="sibTrans" cxnId="{4C88CE4E-692E-45AB-9AA6-142AA05E337A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A4A703CD-9908-4AFA-B086-F46C282B692A}" type="pres">
      <dgm:prSet presAssocID="{2863B331-AB8D-4E15-9A7C-AA2D1B0B880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079E16-E0B6-4EAA-ADD8-732E2E495BC2}" type="pres">
      <dgm:prSet presAssocID="{7FC07B71-8BDB-4133-8167-6AE1A11A34C9}" presName="node" presStyleLbl="node1" presStyleIdx="0" presStyleCnt="5" custScaleX="64727" custScaleY="63717" custRadScaleRad="99411" custRadScaleInc="-34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6A197-051D-433A-972C-7C58E10358D8}" type="pres">
      <dgm:prSet presAssocID="{7FC07B71-8BDB-4133-8167-6AE1A11A34C9}" presName="spNode" presStyleCnt="0"/>
      <dgm:spPr/>
    </dgm:pt>
    <dgm:pt modelId="{5C4BA28F-22F0-43B0-86E1-9BAF8FAECFC9}" type="pres">
      <dgm:prSet presAssocID="{744DB308-8CD0-4BB4-B559-8E89E7F400D8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2415826-EFFC-42DE-BEE2-9D216EED2477}" type="pres">
      <dgm:prSet presAssocID="{228E0460-7562-474D-8240-4F6D05D099C8}" presName="node" presStyleLbl="node1" presStyleIdx="1" presStyleCnt="5" custScaleX="76771" custScaleY="72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CBD24-ABC5-4517-94A3-9EA678A29FA9}" type="pres">
      <dgm:prSet presAssocID="{228E0460-7562-474D-8240-4F6D05D099C8}" presName="spNode" presStyleCnt="0"/>
      <dgm:spPr/>
    </dgm:pt>
    <dgm:pt modelId="{B60340D4-9392-4DEA-B657-0A8C076C4711}" type="pres">
      <dgm:prSet presAssocID="{B826497E-E919-4B78-A385-CC2CCEAC6169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00F42A5-C8FB-41A2-8D9A-92B76BCEAB0D}" type="pres">
      <dgm:prSet presAssocID="{63B5A181-E2DE-43CD-B714-963D62AC9CB7}" presName="node" presStyleLbl="node1" presStyleIdx="2" presStyleCnt="5" custScaleX="73148" custScaleY="70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DCF58D-32C6-4987-96AE-3C469C2E7BA0}" type="pres">
      <dgm:prSet presAssocID="{63B5A181-E2DE-43CD-B714-963D62AC9CB7}" presName="spNode" presStyleCnt="0"/>
      <dgm:spPr/>
    </dgm:pt>
    <dgm:pt modelId="{DEEC183E-3938-42BF-B01A-B00B5301A9A1}" type="pres">
      <dgm:prSet presAssocID="{DD400180-9EB0-4250-AA03-9771C708C9B5}" presName="sibTrans" presStyleLbl="sibTrans1D1" presStyleIdx="2" presStyleCnt="5"/>
      <dgm:spPr/>
      <dgm:t>
        <a:bodyPr/>
        <a:lstStyle/>
        <a:p>
          <a:endParaRPr lang="en-US"/>
        </a:p>
      </dgm:t>
    </dgm:pt>
    <dgm:pt modelId="{DF866AC8-6175-4D34-A293-23BF2CEF0426}" type="pres">
      <dgm:prSet presAssocID="{946F1853-1596-4C01-915D-58D53346BA52}" presName="node" presStyleLbl="node1" presStyleIdx="3" presStyleCnt="5" custScaleX="74801" custScaleY="709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92AEC-FD72-49A5-84E4-1F0DB271BD33}" type="pres">
      <dgm:prSet presAssocID="{946F1853-1596-4C01-915D-58D53346BA52}" presName="spNode" presStyleCnt="0"/>
      <dgm:spPr/>
    </dgm:pt>
    <dgm:pt modelId="{32813932-04F4-45C6-AD50-5E140063385E}" type="pres">
      <dgm:prSet presAssocID="{163B8039-FE04-4C98-8FED-8C874A9C13F1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1466A0E-1B49-46AC-96C5-90D47922D338}" type="pres">
      <dgm:prSet presAssocID="{C8646951-844F-41C6-A233-1A9B37D59952}" presName="node" presStyleLbl="node1" presStyleIdx="4" presStyleCnt="5" custScaleX="73431" custScaleY="72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6B54F-D843-4F4F-A350-C16114B1D4A5}" type="pres">
      <dgm:prSet presAssocID="{C8646951-844F-41C6-A233-1A9B37D59952}" presName="spNode" presStyleCnt="0"/>
      <dgm:spPr/>
    </dgm:pt>
    <dgm:pt modelId="{F6A61B56-E3FF-4C61-957E-15C104F86777}" type="pres">
      <dgm:prSet presAssocID="{104C418B-3441-460D-8A05-748EF4963EA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15900CA-8246-4559-A535-565CBDDDA0A0}" type="presOf" srcId="{C8646951-844F-41C6-A233-1A9B37D59952}" destId="{71466A0E-1B49-46AC-96C5-90D47922D338}" srcOrd="0" destOrd="0" presId="urn:microsoft.com/office/officeart/2005/8/layout/cycle6"/>
    <dgm:cxn modelId="{C9B66F76-C3BC-4ABA-B8B9-D4ACDDAE1090}" srcId="{2863B331-AB8D-4E15-9A7C-AA2D1B0B8800}" destId="{63B5A181-E2DE-43CD-B714-963D62AC9CB7}" srcOrd="2" destOrd="0" parTransId="{E6CE8CC0-BCE7-4AC8-9688-539D1A28C9B2}" sibTransId="{DD400180-9EB0-4250-AA03-9771C708C9B5}"/>
    <dgm:cxn modelId="{BC3065E6-EBEA-422E-A2E4-E9C877A6D2BE}" srcId="{2863B331-AB8D-4E15-9A7C-AA2D1B0B8800}" destId="{228E0460-7562-474D-8240-4F6D05D099C8}" srcOrd="1" destOrd="0" parTransId="{C254FDF7-2B4F-4C4A-B4ED-623FD7734688}" sibTransId="{B826497E-E919-4B78-A385-CC2CCEAC6169}"/>
    <dgm:cxn modelId="{87AF0890-9968-4ADF-A33D-405761A841AE}" type="presOf" srcId="{63B5A181-E2DE-43CD-B714-963D62AC9CB7}" destId="{E00F42A5-C8FB-41A2-8D9A-92B76BCEAB0D}" srcOrd="0" destOrd="0" presId="urn:microsoft.com/office/officeart/2005/8/layout/cycle6"/>
    <dgm:cxn modelId="{B2215201-AD3F-42AD-AAA7-5A128074BDDB}" type="presOf" srcId="{104C418B-3441-460D-8A05-748EF4963EAF}" destId="{F6A61B56-E3FF-4C61-957E-15C104F86777}" srcOrd="0" destOrd="0" presId="urn:microsoft.com/office/officeart/2005/8/layout/cycle6"/>
    <dgm:cxn modelId="{36AD8BF3-47E0-4F0B-9B66-6E1A6468FDC8}" type="presOf" srcId="{7FC07B71-8BDB-4133-8167-6AE1A11A34C9}" destId="{EE079E16-E0B6-4EAA-ADD8-732E2E495BC2}" srcOrd="0" destOrd="0" presId="urn:microsoft.com/office/officeart/2005/8/layout/cycle6"/>
    <dgm:cxn modelId="{BAC45E56-E30F-4DD5-88EA-0E1E5BFA95EB}" type="presOf" srcId="{B826497E-E919-4B78-A385-CC2CCEAC6169}" destId="{B60340D4-9392-4DEA-B657-0A8C076C4711}" srcOrd="0" destOrd="0" presId="urn:microsoft.com/office/officeart/2005/8/layout/cycle6"/>
    <dgm:cxn modelId="{9A0034BA-6890-4AAD-9AFA-D3D9634A3185}" srcId="{2863B331-AB8D-4E15-9A7C-AA2D1B0B8800}" destId="{946F1853-1596-4C01-915D-58D53346BA52}" srcOrd="3" destOrd="0" parTransId="{FE6140D8-1A3F-4EA9-9114-CFC1236AC350}" sibTransId="{163B8039-FE04-4C98-8FED-8C874A9C13F1}"/>
    <dgm:cxn modelId="{ABDD8CAF-D60B-4D05-BFEE-4C076E0E23FC}" type="presOf" srcId="{228E0460-7562-474D-8240-4F6D05D099C8}" destId="{72415826-EFFC-42DE-BEE2-9D216EED2477}" srcOrd="0" destOrd="0" presId="urn:microsoft.com/office/officeart/2005/8/layout/cycle6"/>
    <dgm:cxn modelId="{6894BF4F-F1E3-4103-8678-4A0E395B2C21}" type="presOf" srcId="{946F1853-1596-4C01-915D-58D53346BA52}" destId="{DF866AC8-6175-4D34-A293-23BF2CEF0426}" srcOrd="0" destOrd="0" presId="urn:microsoft.com/office/officeart/2005/8/layout/cycle6"/>
    <dgm:cxn modelId="{B107653C-203E-4222-B2E8-FED47C0A7973}" type="presOf" srcId="{DD400180-9EB0-4250-AA03-9771C708C9B5}" destId="{DEEC183E-3938-42BF-B01A-B00B5301A9A1}" srcOrd="0" destOrd="0" presId="urn:microsoft.com/office/officeart/2005/8/layout/cycle6"/>
    <dgm:cxn modelId="{24D1482E-4AFA-4247-B9DE-F71CDA4A7BE7}" type="presOf" srcId="{744DB308-8CD0-4BB4-B559-8E89E7F400D8}" destId="{5C4BA28F-22F0-43B0-86E1-9BAF8FAECFC9}" srcOrd="0" destOrd="0" presId="urn:microsoft.com/office/officeart/2005/8/layout/cycle6"/>
    <dgm:cxn modelId="{CE31B219-2430-4E26-AB7F-85756E661302}" type="presOf" srcId="{2863B331-AB8D-4E15-9A7C-AA2D1B0B8800}" destId="{A4A703CD-9908-4AFA-B086-F46C282B692A}" srcOrd="0" destOrd="0" presId="urn:microsoft.com/office/officeart/2005/8/layout/cycle6"/>
    <dgm:cxn modelId="{B01153A1-98D5-4365-B295-9A128D0FE815}" type="presOf" srcId="{163B8039-FE04-4C98-8FED-8C874A9C13F1}" destId="{32813932-04F4-45C6-AD50-5E140063385E}" srcOrd="0" destOrd="0" presId="urn:microsoft.com/office/officeart/2005/8/layout/cycle6"/>
    <dgm:cxn modelId="{4C88CE4E-692E-45AB-9AA6-142AA05E337A}" srcId="{2863B331-AB8D-4E15-9A7C-AA2D1B0B8800}" destId="{C8646951-844F-41C6-A233-1A9B37D59952}" srcOrd="4" destOrd="0" parTransId="{8DF5D09A-3B4B-41BE-A099-EFC7659A899D}" sibTransId="{104C418B-3441-460D-8A05-748EF4963EAF}"/>
    <dgm:cxn modelId="{BB8E963B-2DCB-460B-98DF-A66AD692F68A}" srcId="{2863B331-AB8D-4E15-9A7C-AA2D1B0B8800}" destId="{7FC07B71-8BDB-4133-8167-6AE1A11A34C9}" srcOrd="0" destOrd="0" parTransId="{493D39B8-5FE6-4614-90EE-1A8DFB515EBC}" sibTransId="{744DB308-8CD0-4BB4-B559-8E89E7F400D8}"/>
    <dgm:cxn modelId="{5BDF5A36-D5A0-4C3C-A962-4898555006C5}" type="presParOf" srcId="{A4A703CD-9908-4AFA-B086-F46C282B692A}" destId="{EE079E16-E0B6-4EAA-ADD8-732E2E495BC2}" srcOrd="0" destOrd="0" presId="urn:microsoft.com/office/officeart/2005/8/layout/cycle6"/>
    <dgm:cxn modelId="{3159D45B-4886-432E-B47D-C24B4291F9A5}" type="presParOf" srcId="{A4A703CD-9908-4AFA-B086-F46C282B692A}" destId="{3456A197-051D-433A-972C-7C58E10358D8}" srcOrd="1" destOrd="0" presId="urn:microsoft.com/office/officeart/2005/8/layout/cycle6"/>
    <dgm:cxn modelId="{BD06C63A-58CA-438E-ACDA-BFA1E666599B}" type="presParOf" srcId="{A4A703CD-9908-4AFA-B086-F46C282B692A}" destId="{5C4BA28F-22F0-43B0-86E1-9BAF8FAECFC9}" srcOrd="2" destOrd="0" presId="urn:microsoft.com/office/officeart/2005/8/layout/cycle6"/>
    <dgm:cxn modelId="{5738AF7B-3BC6-401D-8CE1-36CC157C5894}" type="presParOf" srcId="{A4A703CD-9908-4AFA-B086-F46C282B692A}" destId="{72415826-EFFC-42DE-BEE2-9D216EED2477}" srcOrd="3" destOrd="0" presId="urn:microsoft.com/office/officeart/2005/8/layout/cycle6"/>
    <dgm:cxn modelId="{842A7732-7A62-414A-B870-3CFDAE6C77F7}" type="presParOf" srcId="{A4A703CD-9908-4AFA-B086-F46C282B692A}" destId="{DAACBD24-ABC5-4517-94A3-9EA678A29FA9}" srcOrd="4" destOrd="0" presId="urn:microsoft.com/office/officeart/2005/8/layout/cycle6"/>
    <dgm:cxn modelId="{6EF88488-666A-46FA-A4B6-B0DC6AC8AC54}" type="presParOf" srcId="{A4A703CD-9908-4AFA-B086-F46C282B692A}" destId="{B60340D4-9392-4DEA-B657-0A8C076C4711}" srcOrd="5" destOrd="0" presId="urn:microsoft.com/office/officeart/2005/8/layout/cycle6"/>
    <dgm:cxn modelId="{CFAFB34C-6C26-46F6-B874-32BC6F7081B2}" type="presParOf" srcId="{A4A703CD-9908-4AFA-B086-F46C282B692A}" destId="{E00F42A5-C8FB-41A2-8D9A-92B76BCEAB0D}" srcOrd="6" destOrd="0" presId="urn:microsoft.com/office/officeart/2005/8/layout/cycle6"/>
    <dgm:cxn modelId="{4854AB78-8CC3-4FD0-BC01-DA55BB809CE9}" type="presParOf" srcId="{A4A703CD-9908-4AFA-B086-F46C282B692A}" destId="{7BDCF58D-32C6-4987-96AE-3C469C2E7BA0}" srcOrd="7" destOrd="0" presId="urn:microsoft.com/office/officeart/2005/8/layout/cycle6"/>
    <dgm:cxn modelId="{66F3EEA1-B444-43EE-A73C-EA219BE69C8F}" type="presParOf" srcId="{A4A703CD-9908-4AFA-B086-F46C282B692A}" destId="{DEEC183E-3938-42BF-B01A-B00B5301A9A1}" srcOrd="8" destOrd="0" presId="urn:microsoft.com/office/officeart/2005/8/layout/cycle6"/>
    <dgm:cxn modelId="{B6A5B9A3-A0B6-4193-ADFB-38E878701084}" type="presParOf" srcId="{A4A703CD-9908-4AFA-B086-F46C282B692A}" destId="{DF866AC8-6175-4D34-A293-23BF2CEF0426}" srcOrd="9" destOrd="0" presId="urn:microsoft.com/office/officeart/2005/8/layout/cycle6"/>
    <dgm:cxn modelId="{00526423-6B67-4C5C-921F-43F1639117F2}" type="presParOf" srcId="{A4A703CD-9908-4AFA-B086-F46C282B692A}" destId="{63B92AEC-FD72-49A5-84E4-1F0DB271BD33}" srcOrd="10" destOrd="0" presId="urn:microsoft.com/office/officeart/2005/8/layout/cycle6"/>
    <dgm:cxn modelId="{AE50AF4B-65FC-4069-A2CF-F67AB089863A}" type="presParOf" srcId="{A4A703CD-9908-4AFA-B086-F46C282B692A}" destId="{32813932-04F4-45C6-AD50-5E140063385E}" srcOrd="11" destOrd="0" presId="urn:microsoft.com/office/officeart/2005/8/layout/cycle6"/>
    <dgm:cxn modelId="{EE309642-3A47-430E-AD7C-C22DFAD16FCC}" type="presParOf" srcId="{A4A703CD-9908-4AFA-B086-F46C282B692A}" destId="{71466A0E-1B49-46AC-96C5-90D47922D338}" srcOrd="12" destOrd="0" presId="urn:microsoft.com/office/officeart/2005/8/layout/cycle6"/>
    <dgm:cxn modelId="{3BA63D1C-FCA5-451C-ADDA-8D2DD9F82F73}" type="presParOf" srcId="{A4A703CD-9908-4AFA-B086-F46C282B692A}" destId="{F816B54F-D843-4F4F-A350-C16114B1D4A5}" srcOrd="13" destOrd="0" presId="urn:microsoft.com/office/officeart/2005/8/layout/cycle6"/>
    <dgm:cxn modelId="{71FA39D5-CB9F-4121-BC62-92709DD8378C}" type="presParOf" srcId="{A4A703CD-9908-4AFA-B086-F46C282B692A}" destId="{F6A61B56-E3FF-4C61-957E-15C104F86777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C74BF9-30BC-47BB-AB27-0D4FF6420CAB}">
      <dsp:nvSpPr>
        <dsp:cNvPr id="0" name=""/>
        <dsp:cNvSpPr/>
      </dsp:nvSpPr>
      <dsp:spPr>
        <a:xfrm>
          <a:off x="1770365" y="10930"/>
          <a:ext cx="2425528" cy="2058450"/>
        </a:xfrm>
        <a:prstGeom prst="trapezoid">
          <a:avLst>
            <a:gd name="adj" fmla="val 56864"/>
          </a:avLst>
        </a:prstGeom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kern="1200" dirty="0" smtClean="0"/>
            <a:t>5</a:t>
          </a:r>
          <a:r>
            <a:rPr lang="ar-IQ" sz="1700" b="1" kern="1200" dirty="0" smtClean="0"/>
            <a:t>-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العائد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على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 الاستثمار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في التدريب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770365" y="10930"/>
        <a:ext cx="2425528" cy="2058450"/>
      </dsp:txXfrm>
    </dsp:sp>
    <dsp:sp modelId="{236C52E2-D936-4DE9-8F86-E37F851E9BD7}">
      <dsp:nvSpPr>
        <dsp:cNvPr id="0" name=""/>
        <dsp:cNvSpPr/>
      </dsp:nvSpPr>
      <dsp:spPr>
        <a:xfrm>
          <a:off x="1271454" y="2058450"/>
          <a:ext cx="3553090" cy="1088652"/>
        </a:xfrm>
        <a:prstGeom prst="trapezoid">
          <a:avLst>
            <a:gd name="adj" fmla="val 56864"/>
          </a:avLst>
        </a:prstGeom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kern="1200" dirty="0" smtClean="0">
              <a:solidFill>
                <a:prstClr val="black"/>
              </a:solidFill>
            </a:rPr>
            <a:t>4</a:t>
          </a:r>
          <a:r>
            <a:rPr lang="ar-IQ" sz="1700" b="1" kern="1200" dirty="0" smtClean="0">
              <a:solidFill>
                <a:prstClr val="black"/>
              </a:solidFill>
            </a:rPr>
            <a:t>- مستوى النتائج ما الفائدة ؟ هل هناك فائدة فيها ادارتك او وحدتك </a:t>
          </a:r>
        </a:p>
      </dsp:txBody>
      <dsp:txXfrm>
        <a:off x="1893245" y="2058450"/>
        <a:ext cx="2309509" cy="1088652"/>
      </dsp:txXfrm>
    </dsp:sp>
    <dsp:sp modelId="{C9BCC6CE-9B7E-4B10-8561-68068726BC58}">
      <dsp:nvSpPr>
        <dsp:cNvPr id="0" name=""/>
        <dsp:cNvSpPr/>
      </dsp:nvSpPr>
      <dsp:spPr>
        <a:xfrm>
          <a:off x="719191" y="3147103"/>
          <a:ext cx="4657617" cy="948287"/>
        </a:xfrm>
        <a:prstGeom prst="trapezoid">
          <a:avLst>
            <a:gd name="adj" fmla="val 56864"/>
          </a:avLst>
        </a:prstGeom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>
              <a:solidFill>
                <a:prstClr val="black"/>
              </a:solidFill>
            </a:rPr>
            <a:t>3- مستوى السلوك هل طبق ؟ كيف طبقتكم ما اكتسبوه من التدريب في اداء عملكم</a:t>
          </a:r>
          <a:r>
            <a:rPr lang="ar-IQ" sz="1700" kern="1200" dirty="0" smtClean="0">
              <a:solidFill>
                <a:prstClr val="black"/>
              </a:solidFill>
            </a:rPr>
            <a:t> </a:t>
          </a:r>
        </a:p>
      </dsp:txBody>
      <dsp:txXfrm>
        <a:off x="1534274" y="3147103"/>
        <a:ext cx="3027451" cy="948287"/>
      </dsp:txXfrm>
    </dsp:sp>
    <dsp:sp modelId="{9BFA43C4-6E89-473F-B7C9-6F3FA5F7600A}">
      <dsp:nvSpPr>
        <dsp:cNvPr id="0" name=""/>
        <dsp:cNvSpPr/>
      </dsp:nvSpPr>
      <dsp:spPr>
        <a:xfrm>
          <a:off x="406354" y="4058091"/>
          <a:ext cx="5313056" cy="663212"/>
        </a:xfrm>
        <a:prstGeom prst="trapezoid">
          <a:avLst>
            <a:gd name="adj" fmla="val 56864"/>
          </a:avLst>
        </a:prstGeom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2- مستوى التعلم / ماذا تعلمت ؟ قياس مستوى التعلم والمعارف والمهارات التي اكتسبه </a:t>
          </a:r>
          <a:endParaRPr lang="en-US" sz="1700" b="1" kern="1200" dirty="0"/>
        </a:p>
      </dsp:txBody>
      <dsp:txXfrm>
        <a:off x="1336139" y="4058091"/>
        <a:ext cx="3453486" cy="663212"/>
      </dsp:txXfrm>
    </dsp:sp>
    <dsp:sp modelId="{A1B3CD41-92CD-46A3-970C-2A7EE11ACFAA}">
      <dsp:nvSpPr>
        <dsp:cNvPr id="0" name=""/>
        <dsp:cNvSpPr/>
      </dsp:nvSpPr>
      <dsp:spPr>
        <a:xfrm>
          <a:off x="94670" y="4716281"/>
          <a:ext cx="6001329" cy="601541"/>
        </a:xfrm>
        <a:prstGeom prst="trapezoid">
          <a:avLst>
            <a:gd name="adj" fmla="val 56864"/>
          </a:avLst>
        </a:prstGeom>
        <a:blipFill rotWithShape="0">
          <a:blip xmlns:r="http://schemas.openxmlformats.org/officeDocument/2006/relationships" r:embed="rId1">
            <a:alphaModFix amt="17000"/>
          </a:blip>
          <a:stretch>
            <a:fillRect/>
          </a:stretch>
        </a:blip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1700" b="1" kern="1200" dirty="0" smtClean="0"/>
            <a:t>  1- المستوى التفاعلي / هل التدريب مناسب ؟ قياس درجة رضا وانطباع المتعلم حول البرنامج  التدريب      </a:t>
          </a:r>
          <a:endParaRPr lang="en-US" sz="1700" b="1" kern="1200" dirty="0"/>
        </a:p>
      </dsp:txBody>
      <dsp:txXfrm>
        <a:off x="1144903" y="4716281"/>
        <a:ext cx="3900863" cy="6015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079E16-E0B6-4EAA-ADD8-732E2E495BC2}">
      <dsp:nvSpPr>
        <dsp:cNvPr id="0" name=""/>
        <dsp:cNvSpPr/>
      </dsp:nvSpPr>
      <dsp:spPr>
        <a:xfrm>
          <a:off x="2579950" y="91465"/>
          <a:ext cx="864097" cy="552899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A</a:t>
          </a:r>
          <a:endParaRPr lang="en-US" sz="2300" b="1" kern="1200" dirty="0"/>
        </a:p>
      </dsp:txBody>
      <dsp:txXfrm>
        <a:off x="2606940" y="118455"/>
        <a:ext cx="810117" cy="498919"/>
      </dsp:txXfrm>
    </dsp:sp>
    <dsp:sp modelId="{5C4BA28F-22F0-43B0-86E1-9BAF8FAECFC9}">
      <dsp:nvSpPr>
        <dsp:cNvPr id="0" name=""/>
        <dsp:cNvSpPr/>
      </dsp:nvSpPr>
      <dsp:spPr>
        <a:xfrm>
          <a:off x="1311169" y="369688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146252" y="50105"/>
              </a:moveTo>
              <a:arcTo wR="1732594" hR="1732594" stAng="17028769" swAng="2752918"/>
            </a:path>
          </a:pathLst>
        </a:custGeom>
        <a:noFill/>
        <a:ln w="381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72415826-EFFC-42DE-BEE2-9D216EED2477}">
      <dsp:nvSpPr>
        <dsp:cNvPr id="0" name=""/>
        <dsp:cNvSpPr/>
      </dsp:nvSpPr>
      <dsp:spPr>
        <a:xfrm>
          <a:off x="4172206" y="1239911"/>
          <a:ext cx="1024883" cy="629625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D</a:t>
          </a:r>
          <a:endParaRPr lang="en-US" sz="2300" b="1" kern="1200" dirty="0"/>
        </a:p>
      </dsp:txBody>
      <dsp:txXfrm>
        <a:off x="4202942" y="1270647"/>
        <a:ext cx="963411" cy="568153"/>
      </dsp:txXfrm>
    </dsp:sp>
    <dsp:sp modelId="{B60340D4-9392-4DEA-B657-0A8C076C4711}">
      <dsp:nvSpPr>
        <dsp:cNvPr id="0" name=""/>
        <dsp:cNvSpPr/>
      </dsp:nvSpPr>
      <dsp:spPr>
        <a:xfrm>
          <a:off x="1304258" y="35753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52776" y="1525571"/>
              </a:moveTo>
              <a:arcTo wR="1732594" hR="1732594" stAng="21188250" swAng="2733941"/>
            </a:path>
          </a:pathLst>
        </a:custGeom>
        <a:noFill/>
        <a:ln w="38100" cap="flat" cmpd="sng" algn="ctr">
          <a:solidFill>
            <a:schemeClr val="accent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</dsp:sp>
    <dsp:sp modelId="{E00F42A5-C8FB-41A2-8D9A-92B76BCEAB0D}">
      <dsp:nvSpPr>
        <dsp:cNvPr id="0" name=""/>
        <dsp:cNvSpPr/>
      </dsp:nvSpPr>
      <dsp:spPr>
        <a:xfrm>
          <a:off x="3566987" y="3184126"/>
          <a:ext cx="976517" cy="615394"/>
        </a:xfrm>
        <a:prstGeom prst="round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D</a:t>
          </a:r>
          <a:endParaRPr lang="en-US" sz="2300" kern="1200" dirty="0"/>
        </a:p>
      </dsp:txBody>
      <dsp:txXfrm>
        <a:off x="3597028" y="3214167"/>
        <a:ext cx="916435" cy="555312"/>
      </dsp:txXfrm>
    </dsp:sp>
    <dsp:sp modelId="{DEEC183E-3938-42BF-B01A-B00B5301A9A1}">
      <dsp:nvSpPr>
        <dsp:cNvPr id="0" name=""/>
        <dsp:cNvSpPr/>
      </dsp:nvSpPr>
      <dsp:spPr>
        <a:xfrm>
          <a:off x="1304258" y="35753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252730" y="3385271"/>
              </a:moveTo>
              <a:arcTo wR="1732594" hR="1732594" stAng="4351800" swAng="2073429"/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DF866AC8-6175-4D34-A293-23BF2CEF0426}">
      <dsp:nvSpPr>
        <dsp:cNvPr id="0" name=""/>
        <dsp:cNvSpPr/>
      </dsp:nvSpPr>
      <dsp:spPr>
        <a:xfrm>
          <a:off x="1519167" y="3184126"/>
          <a:ext cx="998584" cy="615394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I</a:t>
          </a:r>
          <a:endParaRPr lang="en-US" sz="2300" b="1" kern="1200" dirty="0"/>
        </a:p>
      </dsp:txBody>
      <dsp:txXfrm>
        <a:off x="1549208" y="3214167"/>
        <a:ext cx="938502" cy="555312"/>
      </dsp:txXfrm>
    </dsp:sp>
    <dsp:sp modelId="{32813932-04F4-45C6-AD50-5E140063385E}">
      <dsp:nvSpPr>
        <dsp:cNvPr id="0" name=""/>
        <dsp:cNvSpPr/>
      </dsp:nvSpPr>
      <dsp:spPr>
        <a:xfrm>
          <a:off x="1304258" y="35753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80485" y="2815961"/>
              </a:moveTo>
              <a:arcTo wR="1732594" hR="1732594" stAng="8477810" swAng="2733941"/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71466A0E-1B49-46AC-96C5-90D47922D338}">
      <dsp:nvSpPr>
        <dsp:cNvPr id="0" name=""/>
        <dsp:cNvSpPr/>
      </dsp:nvSpPr>
      <dsp:spPr>
        <a:xfrm>
          <a:off x="898910" y="1239911"/>
          <a:ext cx="980295" cy="629625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E</a:t>
          </a:r>
          <a:endParaRPr lang="en-US" sz="2300" b="1" kern="1200" dirty="0"/>
        </a:p>
      </dsp:txBody>
      <dsp:txXfrm>
        <a:off x="929646" y="1270647"/>
        <a:ext cx="918823" cy="568153"/>
      </dsp:txXfrm>
    </dsp:sp>
    <dsp:sp modelId="{F6A61B56-E3FF-4C61-957E-15C104F86777}">
      <dsp:nvSpPr>
        <dsp:cNvPr id="0" name=""/>
        <dsp:cNvSpPr/>
      </dsp:nvSpPr>
      <dsp:spPr>
        <a:xfrm>
          <a:off x="1297144" y="370041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36726" y="858374"/>
              </a:moveTo>
              <a:arcTo wR="1732594" hR="1732594" stAng="12618181" swAng="2652664"/>
            </a:path>
          </a:pathLst>
        </a:custGeom>
        <a:noFill/>
        <a:ln w="38100" cap="flat" cmpd="sng" algn="ctr">
          <a:solidFill>
            <a:schemeClr val="dk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927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242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75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8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579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2786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602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046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9086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080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601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17/08/1443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932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611560" y="1268760"/>
            <a:ext cx="8064896" cy="5256584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4000" b="1" dirty="0" smtClean="0"/>
              <a:t>المحاضرة الثانية / لمادة التصميم التعليمي </a:t>
            </a:r>
          </a:p>
          <a:p>
            <a:pPr algn="ctr"/>
            <a:r>
              <a:rPr lang="ar-IQ" sz="4000" b="1" dirty="0" smtClean="0"/>
              <a:t>لطلبة الدكتوراه / طرائق تدريس التربية الفنية </a:t>
            </a:r>
          </a:p>
          <a:p>
            <a:pPr algn="ctr"/>
            <a:r>
              <a:rPr lang="ar-IQ" sz="4000" b="1" dirty="0" smtClean="0"/>
              <a:t>للعام الدراسي 2021- 2022</a:t>
            </a:r>
          </a:p>
          <a:p>
            <a:pPr algn="ctr"/>
            <a:r>
              <a:rPr lang="ar-IQ" sz="4000" b="1" dirty="0" smtClean="0"/>
              <a:t>من اعداد </a:t>
            </a:r>
          </a:p>
          <a:p>
            <a:pPr algn="ctr"/>
            <a:r>
              <a:rPr lang="ar-IQ" sz="4000" b="1" dirty="0" smtClean="0"/>
              <a:t>الدكتور عطيه الدليمي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9620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5760640" cy="634082"/>
          </a:xfrm>
        </p:spPr>
        <p:txBody>
          <a:bodyPr>
            <a:normAutofit/>
          </a:bodyPr>
          <a:lstStyle/>
          <a:p>
            <a:r>
              <a:rPr lang="ar-IQ" sz="3200" dirty="0" smtClean="0"/>
              <a:t>المرحلة الثانية : التصميم  </a:t>
            </a:r>
            <a:r>
              <a:rPr lang="en-US" sz="3200" dirty="0" smtClean="0"/>
              <a:t>Design</a:t>
            </a:r>
            <a:endParaRPr lang="en-US" sz="3200" dirty="0"/>
          </a:p>
        </p:txBody>
      </p:sp>
      <p:sp>
        <p:nvSpPr>
          <p:cNvPr id="3" name="شكل بيضاوي 2"/>
          <p:cNvSpPr/>
          <p:nvPr/>
        </p:nvSpPr>
        <p:spPr>
          <a:xfrm>
            <a:off x="4139952" y="2276872"/>
            <a:ext cx="1512168" cy="1080120"/>
          </a:xfrm>
          <a:prstGeom prst="ellipse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DESIGN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5848848" y="764704"/>
            <a:ext cx="2628292" cy="108012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تحديد الجهود المستهدف:</a:t>
            </a:r>
          </a:p>
          <a:p>
            <a:pPr algn="ctr"/>
            <a:r>
              <a:rPr lang="ar-IQ" sz="1400" b="1" dirty="0" smtClean="0"/>
              <a:t>تحديد الجمهور وانماط التعلم </a:t>
            </a:r>
            <a:endParaRPr lang="en-US" sz="1400" b="1" dirty="0"/>
          </a:p>
        </p:txBody>
      </p:sp>
      <p:sp>
        <p:nvSpPr>
          <p:cNvPr id="5" name="مستطيل 4"/>
          <p:cNvSpPr/>
          <p:nvPr/>
        </p:nvSpPr>
        <p:spPr>
          <a:xfrm>
            <a:off x="467544" y="1088740"/>
            <a:ext cx="2880320" cy="104411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تطوير معايير التقويم :</a:t>
            </a:r>
          </a:p>
          <a:p>
            <a:pPr algn="ctr"/>
            <a:r>
              <a:rPr lang="ar-IQ" b="1" dirty="0" smtClean="0"/>
              <a:t>تحديد الية التقويم المناسب لكل هدف</a:t>
            </a:r>
            <a:r>
              <a:rPr lang="ar-IQ" dirty="0" smtClean="0"/>
              <a:t>.</a:t>
            </a:r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6372200" y="2492896"/>
            <a:ext cx="2448272" cy="118813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تحديد وتحليا اصحاب المصلحة والتحدث معهم:</a:t>
            </a:r>
          </a:p>
          <a:p>
            <a:pPr algn="ctr"/>
            <a:r>
              <a:rPr lang="ar-IQ" sz="1200" b="1" dirty="0" smtClean="0"/>
              <a:t>- تحديد وتحليل اصحاب المصلحة والتحدث معهم حول ما يجب تعلمة والكيفية التي سيتم بها قياس ما تم تعلمه </a:t>
            </a:r>
            <a:endParaRPr lang="en-US" sz="1200" b="1" dirty="0"/>
          </a:p>
        </p:txBody>
      </p:sp>
      <p:sp>
        <p:nvSpPr>
          <p:cNvPr id="7" name="مستطيل 6"/>
          <p:cNvSpPr/>
          <p:nvPr/>
        </p:nvSpPr>
        <p:spPr>
          <a:xfrm>
            <a:off x="467544" y="2600908"/>
            <a:ext cx="2880320" cy="108012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تطوير المحتوى الاداء : </a:t>
            </a:r>
          </a:p>
          <a:p>
            <a:pPr algn="ctr"/>
            <a:r>
              <a:rPr lang="ar-IQ" b="1" dirty="0" smtClean="0"/>
              <a:t>تحديد استراتيجيات التدريب بناء على الاهداف وفيها يتم تحديد كيفية تعلم المتعلم اساليب التدريب. </a:t>
            </a:r>
            <a:endParaRPr lang="en-US" b="1" dirty="0"/>
          </a:p>
        </p:txBody>
      </p:sp>
      <p:sp>
        <p:nvSpPr>
          <p:cNvPr id="8" name="مستطيل 7"/>
          <p:cNvSpPr/>
          <p:nvPr/>
        </p:nvSpPr>
        <p:spPr>
          <a:xfrm>
            <a:off x="6012160" y="4725144"/>
            <a:ext cx="2262296" cy="165618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تحديد </a:t>
            </a:r>
            <a:r>
              <a:rPr lang="ar-IQ" dirty="0" err="1" smtClean="0"/>
              <a:t>الجدارات</a:t>
            </a:r>
            <a:r>
              <a:rPr lang="ar-IQ" dirty="0" smtClean="0"/>
              <a:t> المستهدفة :</a:t>
            </a:r>
          </a:p>
          <a:p>
            <a:pPr algn="ctr"/>
            <a:r>
              <a:rPr lang="ar-IQ" sz="1400" dirty="0" smtClean="0"/>
              <a:t>تحديد وتحليل </a:t>
            </a:r>
            <a:r>
              <a:rPr lang="ar-IQ" sz="1400" dirty="0" err="1" smtClean="0"/>
              <a:t>الجدارات</a:t>
            </a:r>
            <a:r>
              <a:rPr lang="ar-IQ" sz="1400" dirty="0" smtClean="0"/>
              <a:t> المستهدفة وتحويلها الى </a:t>
            </a:r>
            <a:r>
              <a:rPr lang="ar-IQ" sz="1400" dirty="0" err="1" smtClean="0"/>
              <a:t>مصفوفاة</a:t>
            </a:r>
            <a:r>
              <a:rPr lang="ar-IQ" sz="1400" dirty="0" smtClean="0"/>
              <a:t> </a:t>
            </a:r>
            <a:r>
              <a:rPr lang="ar-IQ" sz="1400" dirty="0" err="1" smtClean="0"/>
              <a:t>مهارية</a:t>
            </a:r>
            <a:r>
              <a:rPr lang="ar-IQ" sz="1400" dirty="0" smtClean="0"/>
              <a:t> قابلة للتدريب والتعليم </a:t>
            </a:r>
            <a:endParaRPr lang="en-US" sz="1400" dirty="0"/>
          </a:p>
        </p:txBody>
      </p:sp>
      <p:sp>
        <p:nvSpPr>
          <p:cNvPr id="9" name="مستطيل 8"/>
          <p:cNvSpPr/>
          <p:nvPr/>
        </p:nvSpPr>
        <p:spPr>
          <a:xfrm>
            <a:off x="1043608" y="4509120"/>
            <a:ext cx="2772308" cy="187220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تطوير اهداف التدريب :</a:t>
            </a:r>
          </a:p>
          <a:p>
            <a:pPr algn="ctr"/>
            <a:r>
              <a:rPr lang="ar-IQ" b="1" dirty="0" smtClean="0"/>
              <a:t>تحديد اهداف الاداء ( الاهداف الاجرائية ) بناء اهداف الدرس ومخرجات التعلم وبعبارات قابلة للقياس وتحديد معايير ومؤشرات الاداء الناجح لكل هدف </a:t>
            </a:r>
            <a:endParaRPr lang="en-US" b="1" dirty="0"/>
          </a:p>
        </p:txBody>
      </p:sp>
      <p:sp>
        <p:nvSpPr>
          <p:cNvPr id="10" name="شكل بيضاوي 9"/>
          <p:cNvSpPr/>
          <p:nvPr/>
        </p:nvSpPr>
        <p:spPr>
          <a:xfrm>
            <a:off x="8130440" y="633676"/>
            <a:ext cx="288032" cy="28803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1</a:t>
            </a:r>
            <a:endParaRPr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8172400" y="2348880"/>
            <a:ext cx="360040" cy="2520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2</a:t>
            </a:r>
            <a:endParaRPr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7668344" y="4653136"/>
            <a:ext cx="462096" cy="2880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3</a:t>
            </a:r>
            <a:endParaRPr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3491880" y="4365104"/>
            <a:ext cx="324036" cy="2880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4</a:t>
            </a:r>
            <a:endParaRPr lang="en-US" dirty="0"/>
          </a:p>
        </p:txBody>
      </p:sp>
      <p:sp>
        <p:nvSpPr>
          <p:cNvPr id="14" name="سهم إلى اليمين 13"/>
          <p:cNvSpPr/>
          <p:nvPr/>
        </p:nvSpPr>
        <p:spPr>
          <a:xfrm>
            <a:off x="5652120" y="2807217"/>
            <a:ext cx="720080" cy="33375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سهم لأعلى 14"/>
          <p:cNvSpPr/>
          <p:nvPr/>
        </p:nvSpPr>
        <p:spPr>
          <a:xfrm rot="3043291">
            <a:off x="5409804" y="1488408"/>
            <a:ext cx="484632" cy="978408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سهم لأعلى 15"/>
          <p:cNvSpPr/>
          <p:nvPr/>
        </p:nvSpPr>
        <p:spPr>
          <a:xfrm rot="17709619">
            <a:off x="3530765" y="1715486"/>
            <a:ext cx="484632" cy="1073059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سهم إلى اليسار 16"/>
          <p:cNvSpPr/>
          <p:nvPr/>
        </p:nvSpPr>
        <p:spPr>
          <a:xfrm rot="21044864">
            <a:off x="3305029" y="2960948"/>
            <a:ext cx="936104" cy="36004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سهم إلى اليمين 17"/>
          <p:cNvSpPr/>
          <p:nvPr/>
        </p:nvSpPr>
        <p:spPr>
          <a:xfrm rot="3271609">
            <a:off x="4904700" y="3730813"/>
            <a:ext cx="1888295" cy="55868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سهم إلى اليسار 18"/>
          <p:cNvSpPr/>
          <p:nvPr/>
        </p:nvSpPr>
        <p:spPr>
          <a:xfrm rot="18209930">
            <a:off x="3335638" y="3545896"/>
            <a:ext cx="1351421" cy="490967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شكل بيضاوي 19"/>
          <p:cNvSpPr/>
          <p:nvPr/>
        </p:nvSpPr>
        <p:spPr>
          <a:xfrm>
            <a:off x="2895102" y="1023226"/>
            <a:ext cx="432048" cy="31754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/>
              <a:t>6</a:t>
            </a:r>
            <a:endParaRPr lang="en-US" dirty="0"/>
          </a:p>
        </p:txBody>
      </p:sp>
      <p:sp>
        <p:nvSpPr>
          <p:cNvPr id="21" name="شكل بيضاوي 20"/>
          <p:cNvSpPr/>
          <p:nvPr/>
        </p:nvSpPr>
        <p:spPr>
          <a:xfrm>
            <a:off x="2895102" y="2492896"/>
            <a:ext cx="452762" cy="31432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ar-IQ" sz="2800" dirty="0" smtClean="0"/>
              <a:t>في التصميم التعليمي انا اريد اجمع سبع معلومات تبد بحرف السين :</a:t>
            </a:r>
            <a:r>
              <a:rPr lang="en-US" sz="2800" dirty="0" smtClean="0"/>
              <a:t>7CS</a:t>
            </a:r>
            <a:r>
              <a:rPr lang="ar-IQ" sz="2800" dirty="0" smtClean="0"/>
              <a:t/>
            </a:r>
            <a:br>
              <a:rPr lang="ar-IQ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the7cs of </a:t>
            </a:r>
            <a:r>
              <a:rPr lang="en-US" sz="2800" dirty="0" err="1" smtClean="0"/>
              <a:t>learing</a:t>
            </a:r>
            <a:r>
              <a:rPr lang="en-US" sz="2800" dirty="0" smtClean="0"/>
              <a:t> Design </a:t>
            </a:r>
            <a:br>
              <a:rPr lang="en-US" sz="2800" dirty="0" smtClean="0"/>
            </a:br>
            <a:r>
              <a:rPr lang="ar-IQ" sz="2800" dirty="0" smtClean="0"/>
              <a:t>الرؤية </a:t>
            </a:r>
            <a:r>
              <a:rPr lang="en-US" sz="2800" dirty="0" smtClean="0"/>
              <a:t>Voncoptualis  </a:t>
            </a:r>
            <a:endParaRPr lang="en-US" sz="2800" dirty="0"/>
          </a:p>
        </p:txBody>
      </p:sp>
      <p:sp>
        <p:nvSpPr>
          <p:cNvPr id="3" name="مستطيل 2"/>
          <p:cNvSpPr/>
          <p:nvPr/>
        </p:nvSpPr>
        <p:spPr>
          <a:xfrm>
            <a:off x="2865419" y="1794942"/>
            <a:ext cx="3240360" cy="36004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التصور </a:t>
            </a:r>
            <a:r>
              <a:rPr lang="en-US" dirty="0" smtClean="0"/>
              <a:t> </a:t>
            </a:r>
            <a:r>
              <a:rPr lang="en-US" dirty="0" err="1" smtClean="0"/>
              <a:t>Concoptualis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1327051" y="2456892"/>
            <a:ext cx="6840760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الانشطة </a:t>
            </a:r>
            <a:r>
              <a:rPr lang="en-US" dirty="0" smtClean="0"/>
              <a:t>  </a:t>
            </a:r>
            <a:r>
              <a:rPr lang="en-US" dirty="0" err="1" smtClean="0"/>
              <a:t>Aonceeptualis</a:t>
            </a:r>
            <a:endParaRPr lang="ar-IQ" dirty="0" smtClean="0"/>
          </a:p>
          <a:p>
            <a:pPr algn="ctr"/>
            <a:endParaRPr lang="ar-IQ" dirty="0"/>
          </a:p>
          <a:p>
            <a:pPr algn="ctr"/>
            <a:endParaRPr lang="ar-IQ" dirty="0" smtClean="0"/>
          </a:p>
          <a:p>
            <a:pPr algn="ctr"/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6444208" y="2971056"/>
            <a:ext cx="1512168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النقل </a:t>
            </a:r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4644008" y="2960018"/>
            <a:ext cx="1584176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الابداع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3023828" y="2971056"/>
            <a:ext cx="1440160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التعاون </a:t>
            </a:r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1465015" y="2960018"/>
            <a:ext cx="1368152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الاعتبارات </a:t>
            </a:r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2339752" y="4172744"/>
            <a:ext cx="5148572" cy="266429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التركيب</a:t>
            </a:r>
            <a:r>
              <a:rPr lang="en-US" dirty="0" smtClean="0"/>
              <a:t>  Synthesis  </a:t>
            </a:r>
            <a:r>
              <a:rPr lang="ar-IQ" dirty="0" smtClean="0"/>
              <a:t> </a:t>
            </a:r>
          </a:p>
          <a:p>
            <a:pPr algn="ctr"/>
            <a:endParaRPr lang="ar-IQ" dirty="0"/>
          </a:p>
          <a:p>
            <a:pPr algn="ctr"/>
            <a:endParaRPr lang="ar-IQ" dirty="0" smtClean="0"/>
          </a:p>
          <a:p>
            <a:pPr algn="ctr"/>
            <a:endParaRPr lang="ar-IQ" dirty="0"/>
          </a:p>
          <a:p>
            <a:pPr algn="ctr"/>
            <a:endParaRPr lang="ar-IQ" dirty="0" smtClean="0"/>
          </a:p>
          <a:p>
            <a:pPr algn="ctr"/>
            <a:endParaRPr lang="ar-IQ" dirty="0"/>
          </a:p>
          <a:p>
            <a:pPr algn="ctr"/>
            <a:endParaRPr lang="ar-IQ" dirty="0" smtClean="0"/>
          </a:p>
          <a:p>
            <a:pPr algn="ctr"/>
            <a:endParaRPr lang="ar-IQ" dirty="0"/>
          </a:p>
          <a:p>
            <a:pPr algn="ctr"/>
            <a:endParaRPr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3239852" y="4738489"/>
            <a:ext cx="3168352" cy="79208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التأليف</a:t>
            </a:r>
            <a:r>
              <a:rPr lang="en-US" dirty="0" err="1" smtClean="0"/>
              <a:t>cmbine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2947231" y="6106641"/>
            <a:ext cx="3600400" cy="72008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الاندماج والتدعيم</a:t>
            </a:r>
            <a:endParaRPr lang="en-US" dirty="0" smtClean="0"/>
          </a:p>
          <a:p>
            <a:pPr algn="ctr"/>
            <a:r>
              <a:rPr lang="en-US" smtClean="0"/>
              <a:t>Corsoliation</a:t>
            </a:r>
            <a:r>
              <a:rPr lang="ar-IQ" smtClean="0"/>
              <a:t> </a:t>
            </a:r>
            <a:endParaRPr lang="en-US" dirty="0"/>
          </a:p>
        </p:txBody>
      </p:sp>
      <p:sp>
        <p:nvSpPr>
          <p:cNvPr id="13" name="سهم للأسفل 12"/>
          <p:cNvSpPr/>
          <p:nvPr/>
        </p:nvSpPr>
        <p:spPr>
          <a:xfrm>
            <a:off x="4869836" y="5530577"/>
            <a:ext cx="288032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سهم للأسفل 13"/>
          <p:cNvSpPr/>
          <p:nvPr/>
        </p:nvSpPr>
        <p:spPr>
          <a:xfrm>
            <a:off x="4752020" y="3596680"/>
            <a:ext cx="396044" cy="57606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سهم للأسفل 14"/>
          <p:cNvSpPr/>
          <p:nvPr/>
        </p:nvSpPr>
        <p:spPr>
          <a:xfrm>
            <a:off x="4824028" y="2168860"/>
            <a:ext cx="324036" cy="2880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87824" y="260648"/>
            <a:ext cx="4176464" cy="418058"/>
          </a:xfrm>
        </p:spPr>
        <p:txBody>
          <a:bodyPr>
            <a:normAutofit/>
          </a:bodyPr>
          <a:lstStyle/>
          <a:p>
            <a:r>
              <a:rPr lang="ar-IQ" sz="2000" b="1" dirty="0" smtClean="0"/>
              <a:t>مرحلة التطور </a:t>
            </a:r>
            <a:endParaRPr lang="en-US" sz="2000" b="1" dirty="0"/>
          </a:p>
        </p:txBody>
      </p:sp>
      <p:sp>
        <p:nvSpPr>
          <p:cNvPr id="3" name="مستطيل 2"/>
          <p:cNvSpPr/>
          <p:nvPr/>
        </p:nvSpPr>
        <p:spPr>
          <a:xfrm>
            <a:off x="6156176" y="657300"/>
            <a:ext cx="2570560" cy="36004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b="1" dirty="0" smtClean="0"/>
              <a:t>1-</a:t>
            </a:r>
            <a:r>
              <a:rPr lang="ar-IQ" sz="1400" b="1" dirty="0" smtClean="0"/>
              <a:t> اتخاذ القرارات بشأن مواد التدريب </a:t>
            </a:r>
            <a:endParaRPr lang="en-US" sz="1400" b="1" dirty="0"/>
          </a:p>
        </p:txBody>
      </p:sp>
      <p:sp>
        <p:nvSpPr>
          <p:cNvPr id="6" name="مستطيل 5"/>
          <p:cNvSpPr/>
          <p:nvPr/>
        </p:nvSpPr>
        <p:spPr>
          <a:xfrm>
            <a:off x="5580112" y="1133208"/>
            <a:ext cx="2592288" cy="63960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IQ" sz="1400" dirty="0" smtClean="0"/>
          </a:p>
          <a:p>
            <a:r>
              <a:rPr lang="ar-IQ" sz="1400" b="1" dirty="0" smtClean="0"/>
              <a:t>كيف استخدام البرنامج؟</a:t>
            </a:r>
          </a:p>
          <a:p>
            <a:r>
              <a:rPr lang="ar-IQ" sz="1400" b="1" dirty="0" smtClean="0"/>
              <a:t>الفصل الدراسي ، التعليم المبرمج ، التعليم الالكتروني </a:t>
            </a:r>
          </a:p>
          <a:p>
            <a:pPr algn="ctr"/>
            <a:endParaRPr lang="en-US" sz="1400" dirty="0"/>
          </a:p>
        </p:txBody>
      </p:sp>
      <p:sp>
        <p:nvSpPr>
          <p:cNvPr id="7" name="مستطيل 6"/>
          <p:cNvSpPr/>
          <p:nvPr/>
        </p:nvSpPr>
        <p:spPr>
          <a:xfrm>
            <a:off x="6984268" y="1844824"/>
            <a:ext cx="1193440" cy="33570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دليل البرنامج </a:t>
            </a:r>
            <a:endParaRPr lang="en-US" sz="1400" b="1" dirty="0"/>
          </a:p>
        </p:txBody>
      </p:sp>
      <p:sp>
        <p:nvSpPr>
          <p:cNvPr id="8" name="مستطيل 7"/>
          <p:cNvSpPr/>
          <p:nvPr/>
        </p:nvSpPr>
        <p:spPr>
          <a:xfrm>
            <a:off x="6876256" y="2393524"/>
            <a:ext cx="1296143" cy="25202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المذكرات والكتيبات </a:t>
            </a:r>
            <a:endParaRPr lang="en-US" sz="1400" b="1" dirty="0"/>
          </a:p>
        </p:txBody>
      </p:sp>
      <p:sp>
        <p:nvSpPr>
          <p:cNvPr id="9" name="مستطيل 8"/>
          <p:cNvSpPr/>
          <p:nvPr/>
        </p:nvSpPr>
        <p:spPr>
          <a:xfrm>
            <a:off x="6984268" y="2852936"/>
            <a:ext cx="1193440" cy="31539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النشرات والنماذج </a:t>
            </a:r>
            <a:endParaRPr lang="en-US" sz="1400" b="1" dirty="0"/>
          </a:p>
        </p:txBody>
      </p:sp>
      <p:sp>
        <p:nvSpPr>
          <p:cNvPr id="11" name="سهم منحني 10"/>
          <p:cNvSpPr/>
          <p:nvPr/>
        </p:nvSpPr>
        <p:spPr>
          <a:xfrm flipH="1" flipV="1">
            <a:off x="8172400" y="1025372"/>
            <a:ext cx="554336" cy="214296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سهم إلى اليسار 11"/>
          <p:cNvSpPr/>
          <p:nvPr/>
        </p:nvSpPr>
        <p:spPr>
          <a:xfrm>
            <a:off x="8172400" y="1265548"/>
            <a:ext cx="432048" cy="21602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سهم إلى اليسار 12"/>
          <p:cNvSpPr/>
          <p:nvPr/>
        </p:nvSpPr>
        <p:spPr>
          <a:xfrm>
            <a:off x="8172400" y="1916086"/>
            <a:ext cx="432048" cy="18973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سهم إلى اليسار 13"/>
          <p:cNvSpPr/>
          <p:nvPr/>
        </p:nvSpPr>
        <p:spPr>
          <a:xfrm>
            <a:off x="8177708" y="2393524"/>
            <a:ext cx="432048" cy="22573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مستطيل 14"/>
          <p:cNvSpPr/>
          <p:nvPr/>
        </p:nvSpPr>
        <p:spPr>
          <a:xfrm>
            <a:off x="2411760" y="665332"/>
            <a:ext cx="2664296" cy="36004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2- اتخاذ القرارات بشأن الوسائط </a:t>
            </a:r>
            <a:endParaRPr lang="en-US" sz="1400" b="1" dirty="0"/>
          </a:p>
        </p:txBody>
      </p:sp>
      <p:sp>
        <p:nvSpPr>
          <p:cNvPr id="16" name="مستطيل 15"/>
          <p:cNvSpPr/>
          <p:nvPr/>
        </p:nvSpPr>
        <p:spPr>
          <a:xfrm>
            <a:off x="2411760" y="1214580"/>
            <a:ext cx="1659852" cy="43167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استخدام الحاسوب الالي </a:t>
            </a:r>
            <a:endParaRPr lang="en-US" sz="1400" b="1" dirty="0"/>
          </a:p>
        </p:txBody>
      </p:sp>
      <p:sp>
        <p:nvSpPr>
          <p:cNvPr id="17" name="مستطيل 16"/>
          <p:cNvSpPr/>
          <p:nvPr/>
        </p:nvSpPr>
        <p:spPr>
          <a:xfrm>
            <a:off x="2561527" y="1879591"/>
            <a:ext cx="1478894" cy="45246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العرض التقدمي</a:t>
            </a:r>
            <a:endParaRPr lang="en-US" sz="1400" b="1" dirty="0"/>
          </a:p>
        </p:txBody>
      </p:sp>
      <p:sp>
        <p:nvSpPr>
          <p:cNvPr id="18" name="مستطيل 17"/>
          <p:cNvSpPr/>
          <p:nvPr/>
        </p:nvSpPr>
        <p:spPr>
          <a:xfrm>
            <a:off x="2957074" y="3168332"/>
            <a:ext cx="1515480" cy="36004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/>
              <a:t>الادوات</a:t>
            </a:r>
            <a:r>
              <a:rPr lang="ar-IQ" sz="1400" dirty="0" smtClean="0"/>
              <a:t> </a:t>
            </a:r>
            <a:endParaRPr lang="en-US" sz="1400" dirty="0"/>
          </a:p>
        </p:txBody>
      </p:sp>
      <p:sp>
        <p:nvSpPr>
          <p:cNvPr id="19" name="مستطيل 18"/>
          <p:cNvSpPr/>
          <p:nvPr/>
        </p:nvSpPr>
        <p:spPr>
          <a:xfrm>
            <a:off x="2492039" y="2519538"/>
            <a:ext cx="1573756" cy="44989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1400" b="1" dirty="0" smtClean="0">
                <a:solidFill>
                  <a:schemeClr val="tx1"/>
                </a:solidFill>
              </a:rPr>
              <a:t>وسائط </a:t>
            </a:r>
            <a:r>
              <a:rPr lang="ar-IQ" sz="1400" b="1" dirty="0" err="1" smtClean="0">
                <a:solidFill>
                  <a:schemeClr val="tx1"/>
                </a:solidFill>
              </a:rPr>
              <a:t>فديوا</a:t>
            </a:r>
            <a:r>
              <a:rPr lang="ar-IQ" sz="1400" b="1" dirty="0" smtClean="0">
                <a:solidFill>
                  <a:schemeClr val="tx1"/>
                </a:solidFill>
              </a:rPr>
              <a:t> مصورات 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893" y="1032587"/>
            <a:ext cx="65370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سهم إلى اليسار 19"/>
          <p:cNvSpPr/>
          <p:nvPr/>
        </p:nvSpPr>
        <p:spPr>
          <a:xfrm>
            <a:off x="4071612" y="1265548"/>
            <a:ext cx="801885" cy="288032"/>
          </a:xfrm>
          <a:prstGeom prst="leftArrow">
            <a:avLst>
              <a:gd name="adj1" fmla="val 57298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سهم إلى اليسار 23"/>
          <p:cNvSpPr/>
          <p:nvPr/>
        </p:nvSpPr>
        <p:spPr>
          <a:xfrm>
            <a:off x="4040421" y="1955441"/>
            <a:ext cx="907757" cy="28282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سهم إلى اليسار 24"/>
          <p:cNvSpPr/>
          <p:nvPr/>
        </p:nvSpPr>
        <p:spPr>
          <a:xfrm>
            <a:off x="4065795" y="2619262"/>
            <a:ext cx="855944" cy="35016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مستطيل 20"/>
          <p:cNvSpPr/>
          <p:nvPr/>
        </p:nvSpPr>
        <p:spPr>
          <a:xfrm>
            <a:off x="5333626" y="3861048"/>
            <a:ext cx="3054798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3- اتخاذ القرارات بشأن طرق التدريب </a:t>
            </a:r>
            <a:endParaRPr lang="en-US" b="1" dirty="0"/>
          </a:p>
        </p:txBody>
      </p:sp>
      <p:sp>
        <p:nvSpPr>
          <p:cNvPr id="22" name="مستطيل 21"/>
          <p:cNvSpPr/>
          <p:nvPr/>
        </p:nvSpPr>
        <p:spPr>
          <a:xfrm>
            <a:off x="5350880" y="4610106"/>
            <a:ext cx="2448272" cy="619093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طرق تعلم نشط ( دراسة حالة ، محاكاة ، حل مشكلة ، ورشة نقاشية )</a:t>
            </a:r>
            <a:endParaRPr lang="en-US" sz="1400" b="1" dirty="0"/>
          </a:p>
        </p:txBody>
      </p:sp>
      <p:sp>
        <p:nvSpPr>
          <p:cNvPr id="23" name="مستطيل 22"/>
          <p:cNvSpPr/>
          <p:nvPr/>
        </p:nvSpPr>
        <p:spPr>
          <a:xfrm>
            <a:off x="5333626" y="5340107"/>
            <a:ext cx="244827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طرق تعلم  تقليدية (محاضرة ، عرض تقدمي ،مؤتمر ، منتدى )</a:t>
            </a:r>
            <a:endParaRPr lang="en-US" sz="1400" b="1" dirty="0"/>
          </a:p>
        </p:txBody>
      </p:sp>
      <p:sp>
        <p:nvSpPr>
          <p:cNvPr id="26" name="مستطيل 25"/>
          <p:cNvSpPr/>
          <p:nvPr/>
        </p:nvSpPr>
        <p:spPr>
          <a:xfrm>
            <a:off x="5358361" y="6093296"/>
            <a:ext cx="2448272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dirty="0" smtClean="0"/>
              <a:t>طرق تعلم تجريبية ( بيان العمل ، الاداء ، الاقران)</a:t>
            </a:r>
            <a:endParaRPr lang="en-US" sz="1400" dirty="0"/>
          </a:p>
        </p:txBody>
      </p:sp>
      <p:sp>
        <p:nvSpPr>
          <p:cNvPr id="30" name="سهم منحني 29"/>
          <p:cNvSpPr/>
          <p:nvPr/>
        </p:nvSpPr>
        <p:spPr>
          <a:xfrm flipH="1" flipV="1">
            <a:off x="7810400" y="4380247"/>
            <a:ext cx="554336" cy="214296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سهم إلى اليسار 30"/>
          <p:cNvSpPr/>
          <p:nvPr/>
        </p:nvSpPr>
        <p:spPr>
          <a:xfrm>
            <a:off x="7763156" y="5451727"/>
            <a:ext cx="432048" cy="22573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سهم إلى اليسار 31"/>
          <p:cNvSpPr/>
          <p:nvPr/>
        </p:nvSpPr>
        <p:spPr>
          <a:xfrm>
            <a:off x="7781898" y="4753085"/>
            <a:ext cx="432048" cy="22573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مستطيل مستدير الزوايا 26"/>
          <p:cNvSpPr/>
          <p:nvPr/>
        </p:nvSpPr>
        <p:spPr>
          <a:xfrm>
            <a:off x="323528" y="3789040"/>
            <a:ext cx="4445219" cy="2808312"/>
          </a:xfrm>
          <a:prstGeom prst="round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000" b="1" dirty="0" smtClean="0"/>
              <a:t>يتم في مرحلة التطوير ترجمة مخرجات عملية التصميم من مخططات وسيناريوهات الى مواد تعليمية حقيقية فيتم في هذه المرحلة تأليف وانتاج مكونات الموقف او المنتج التعليمي ، وخلال هذه المرحلة يتم تطوير التعليم وكل الوسائل التعليمية التي تستخدم فيه واي مواد اخرى دائمة وقد يشمل ذلك سوفت وير هارد وير 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093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6597352"/>
          </a:xfr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/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ar-IQ" sz="2000" b="1" dirty="0"/>
              <a:t/>
            </a:r>
            <a:br>
              <a:rPr lang="ar-IQ" sz="2000" b="1" dirty="0"/>
            </a:b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ar-IQ" sz="2000" b="1" dirty="0" smtClean="0"/>
              <a:t>مرحلة التنفيذ :</a:t>
            </a:r>
            <a:r>
              <a:rPr lang="en-US" sz="2000" b="1" dirty="0" smtClean="0"/>
              <a:t> (Schedule )  </a:t>
            </a:r>
            <a:r>
              <a:rPr lang="ar-IQ" sz="1800" dirty="0" smtClean="0"/>
              <a:t/>
            </a:r>
            <a:br>
              <a:rPr lang="ar-IQ" sz="1800" dirty="0" smtClean="0"/>
            </a:br>
            <a:r>
              <a:rPr lang="ar-IQ" sz="1600" b="1" dirty="0" smtClean="0"/>
              <a:t>1-  يتم في هذه المرحلة القيام بالتدريب سواء كان ذلك في قاعة التدريب التقليدية ، او بالتعليم الالكتروني او من خلال برامج الكومبيوتر ، او حقائب التعليمية او غيرها .</a:t>
            </a:r>
            <a:br>
              <a:rPr lang="ar-IQ" sz="1600" b="1" dirty="0" smtClean="0"/>
            </a:br>
            <a:r>
              <a:rPr lang="ar-IQ" sz="1600" b="1" dirty="0" smtClean="0"/>
              <a:t>2- وتهدف هذه المرحلة الى تحقيق الكفاءة الفاعلية في التعليم والتدريب .</a:t>
            </a:r>
            <a:br>
              <a:rPr lang="ar-IQ" sz="1600" b="1" dirty="0" smtClean="0"/>
            </a:br>
            <a:r>
              <a:rPr lang="ar-IQ" sz="1600" b="1" dirty="0" smtClean="0"/>
              <a:t>3- ويجب في هذه المرحلة ان يتم تحسين فهم المتعلمين ودعم اتقانهم للأهداف .</a:t>
            </a:r>
            <a:br>
              <a:rPr lang="ar-IQ" sz="1600" b="1" dirty="0" smtClean="0"/>
            </a:br>
            <a:r>
              <a:rPr lang="ar-IQ" sz="1600" b="1" dirty="0" smtClean="0"/>
              <a:t>4- وتشمل هذه المرحلة اجراء الاختبارات التجريبية والتجارب الميدانية للمواد ، وتحفيز المشاركين ( المتعلمين )</a:t>
            </a:r>
            <a:br>
              <a:rPr lang="ar-IQ" sz="1600" b="1" dirty="0" smtClean="0"/>
            </a:br>
            <a:r>
              <a:rPr lang="ar-IQ" sz="1600" b="1" dirty="0" smtClean="0"/>
              <a:t>5- يجب ان تشمل هذه المرحلة التأكد من ان المواد والانشطة التدريبية مناسبة ويمكن للمدرب والمتعلمين استخدامها ، وان المدرب مستعد وقادر على استخدام هذه المواد .</a:t>
            </a:r>
            <a:br>
              <a:rPr lang="ar-IQ" sz="1600" b="1" dirty="0" smtClean="0"/>
            </a:br>
            <a:r>
              <a:rPr lang="ar-IQ" sz="1600" b="1" dirty="0" smtClean="0"/>
              <a:t>6- ومن المهم ايضا التأكيد من تهيئة الظروف الملائمة من حيث توفر الاجهزة وجوانب الدعم الاخرى المختلفة.</a:t>
            </a:r>
            <a:br>
              <a:rPr lang="ar-IQ" sz="1600" b="1" dirty="0" smtClean="0"/>
            </a:br>
            <a:r>
              <a:rPr lang="ar-IQ" sz="1600" b="1" dirty="0" smtClean="0"/>
              <a:t>1- المنشأ: </a:t>
            </a:r>
            <a:br>
              <a:rPr lang="ar-IQ" sz="1600" b="1" dirty="0" smtClean="0"/>
            </a:br>
            <a:r>
              <a:rPr lang="ar-IQ" sz="1600" b="1" dirty="0" smtClean="0"/>
              <a:t>* ما نوع التدريب وكم عدد المشاركين وما مقدار الموازنة لمشروع البرنامج التدريبي وما القيود التنظيمية .</a:t>
            </a:r>
            <a:br>
              <a:rPr lang="ar-IQ" sz="1600" b="1" dirty="0" smtClean="0"/>
            </a:br>
            <a:r>
              <a:rPr lang="ar-IQ" sz="1600" b="1" dirty="0" smtClean="0"/>
              <a:t>* هل سيكون التدريب في قاعة تدريبية  ، ام مسرح ، وهل ستكون الطاولات مستديرة ، او طاولات اجتماعات ، ام مؤتمر ام الجلوس على شكل </a:t>
            </a:r>
            <a:r>
              <a:rPr lang="ar-IQ" sz="1600" b="1" dirty="0" err="1" smtClean="0"/>
              <a:t>يو</a:t>
            </a:r>
            <a:r>
              <a:rPr lang="ar-IQ" sz="1600" b="1" dirty="0" smtClean="0"/>
              <a:t> ام غير ذلك .</a:t>
            </a:r>
            <a:br>
              <a:rPr lang="ar-IQ" sz="1600" b="1" dirty="0" smtClean="0"/>
            </a:br>
            <a:r>
              <a:rPr lang="ar-IQ" sz="1600" b="1" dirty="0" smtClean="0"/>
              <a:t>2- المدربون :</a:t>
            </a:r>
            <a:br>
              <a:rPr lang="ar-IQ" sz="1600" b="1" dirty="0" smtClean="0"/>
            </a:br>
            <a:r>
              <a:rPr lang="ar-IQ" sz="1600" b="1" dirty="0" smtClean="0"/>
              <a:t>* ما مقدار المعلومات التي يملكونها والخبرات المتوفرة لديهم .</a:t>
            </a:r>
            <a:br>
              <a:rPr lang="ar-IQ" sz="1600" b="1" dirty="0" smtClean="0"/>
            </a:br>
            <a:r>
              <a:rPr lang="ar-IQ" sz="1600" b="1" dirty="0" smtClean="0"/>
              <a:t>* ما مقدار المهارات المتوفرة لديهم .</a:t>
            </a:r>
            <a:br>
              <a:rPr lang="ar-IQ" sz="1600" b="1" dirty="0" smtClean="0"/>
            </a:br>
            <a:r>
              <a:rPr lang="ar-IQ" sz="1600" b="1" dirty="0" smtClean="0"/>
              <a:t>* ما مقدار قدرتهم على اعداد وتقويم المواد والبرنامج التدريبي بكفاءة وفاعلية .</a:t>
            </a:r>
            <a:br>
              <a:rPr lang="ar-IQ" sz="1600" b="1" dirty="0" smtClean="0"/>
            </a:br>
            <a:r>
              <a:rPr lang="ar-IQ" sz="1600" b="1" dirty="0" smtClean="0"/>
              <a:t>3- الجداول :</a:t>
            </a:r>
            <a:br>
              <a:rPr lang="ar-IQ" sz="1600" b="1" dirty="0" smtClean="0"/>
            </a:br>
            <a:r>
              <a:rPr lang="ar-IQ" sz="1600" b="1" dirty="0" smtClean="0"/>
              <a:t>- الجدول الزمني لعمليات مشروع البرنامج التدريبي .</a:t>
            </a:r>
            <a:br>
              <a:rPr lang="ar-IQ" sz="1600" b="1" dirty="0" smtClean="0"/>
            </a:br>
            <a:r>
              <a:rPr lang="ar-IQ" sz="1600" b="1" dirty="0" smtClean="0"/>
              <a:t>- الجدول الزمني لعمليات التسوق وترشيح المتدربين .</a:t>
            </a:r>
            <a:br>
              <a:rPr lang="ar-IQ" sz="1600" b="1" dirty="0" smtClean="0"/>
            </a:br>
            <a:r>
              <a:rPr lang="ar-IQ" sz="1600" b="1" dirty="0" smtClean="0"/>
              <a:t>-الجدول الزمني لعمليات اعداد المادة العلمية .</a:t>
            </a:r>
            <a:br>
              <a:rPr lang="ar-IQ" sz="1600" b="1" dirty="0" smtClean="0"/>
            </a:br>
            <a:r>
              <a:rPr lang="ar-IQ" sz="1600" b="1" dirty="0" smtClean="0"/>
              <a:t>- الجدول الزمني لعمليات تقييم وتقويم البرنامج .</a:t>
            </a:r>
            <a:br>
              <a:rPr lang="ar-IQ" sz="1600" b="1" dirty="0" smtClean="0"/>
            </a:br>
            <a:r>
              <a:rPr lang="ar-IQ" sz="1600" b="1" dirty="0" smtClean="0"/>
              <a:t>4- التسليم :</a:t>
            </a:r>
            <a:br>
              <a:rPr lang="ar-IQ" sz="1600" b="1" dirty="0" smtClean="0"/>
            </a:br>
            <a:r>
              <a:rPr lang="ar-IQ" sz="1600" b="1" dirty="0" smtClean="0"/>
              <a:t>- مواصفات مواد التجريب المطلوب تسليمها ومواعيد والية التسليم .</a:t>
            </a:r>
            <a:br>
              <a:rPr lang="ar-IQ" sz="1600" b="1" dirty="0" smtClean="0"/>
            </a:br>
            <a:r>
              <a:rPr lang="ar-IQ" sz="1600" b="1" dirty="0" smtClean="0"/>
              <a:t>- مواصفات المواد الاعلامية والتقارير والوسائط المطلوب تسليمها لمنتجات للبرنامج التدريبي ومواعيد والية التسليم .</a:t>
            </a:r>
            <a:br>
              <a:rPr lang="ar-IQ" sz="1600" b="1" dirty="0" smtClean="0"/>
            </a:br>
            <a:r>
              <a:rPr lang="ar-IQ" sz="1600" b="1" dirty="0" smtClean="0"/>
              <a:t>5- اذا كان التدريب خارج المقر: </a:t>
            </a:r>
            <a:br>
              <a:rPr lang="ar-IQ" sz="1600" b="1" dirty="0" smtClean="0"/>
            </a:br>
            <a:r>
              <a:rPr lang="ar-IQ" sz="1600" b="1" dirty="0" smtClean="0"/>
              <a:t>- اليات تامين المواصلات .</a:t>
            </a:r>
            <a:br>
              <a:rPr lang="ar-IQ" sz="1600" b="1" dirty="0" smtClean="0"/>
            </a:br>
            <a:r>
              <a:rPr lang="ar-IQ" sz="1600" b="1" dirty="0" smtClean="0"/>
              <a:t>- اليات تامين ودفع ضمان كافة المصاريف التشغيلية .</a:t>
            </a:r>
            <a:br>
              <a:rPr lang="ar-IQ" sz="1600" b="1" dirty="0" smtClean="0"/>
            </a:br>
            <a:r>
              <a:rPr lang="ar-IQ" sz="1600" b="1" dirty="0" smtClean="0"/>
              <a:t>- اليات تامين الخدمات اللوجستية للبرنامج التدريبي .</a:t>
            </a:r>
            <a:r>
              <a:rPr lang="ar-IQ" sz="1800" dirty="0" smtClean="0"/>
              <a:t/>
            </a:r>
            <a:br>
              <a:rPr lang="ar-IQ" sz="1800" dirty="0" smtClean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0450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5256584" cy="418058"/>
          </a:xfrm>
        </p:spPr>
        <p:txBody>
          <a:bodyPr>
            <a:noAutofit/>
          </a:bodyPr>
          <a:lstStyle/>
          <a:p>
            <a:r>
              <a:rPr lang="ar-IQ" sz="2400" b="1" dirty="0" smtClean="0"/>
              <a:t>المرحلة</a:t>
            </a:r>
            <a:r>
              <a:rPr lang="ar-IQ" sz="2400" dirty="0" smtClean="0"/>
              <a:t> </a:t>
            </a:r>
            <a:r>
              <a:rPr lang="ar-IQ" sz="2400" b="1" dirty="0" smtClean="0"/>
              <a:t>الخامسة</a:t>
            </a:r>
            <a:r>
              <a:rPr lang="ar-IQ" sz="2400" dirty="0" smtClean="0"/>
              <a:t> </a:t>
            </a:r>
            <a:r>
              <a:rPr lang="ar-IQ" sz="2400" b="1" dirty="0" smtClean="0"/>
              <a:t>مرحلة</a:t>
            </a:r>
            <a:r>
              <a:rPr lang="ar-IQ" sz="2400" dirty="0" smtClean="0"/>
              <a:t> </a:t>
            </a:r>
            <a:r>
              <a:rPr lang="ar-IQ" sz="2400" b="1" dirty="0" smtClean="0"/>
              <a:t>التقويم</a:t>
            </a:r>
            <a:r>
              <a:rPr lang="ar-IQ" sz="2400" dirty="0" smtClean="0"/>
              <a:t> </a:t>
            </a:r>
            <a:endParaRPr lang="en-US" sz="2400" dirty="0"/>
          </a:p>
        </p:txBody>
      </p:sp>
      <p:sp>
        <p:nvSpPr>
          <p:cNvPr id="3" name="مستطيل 2"/>
          <p:cNvSpPr/>
          <p:nvPr/>
        </p:nvSpPr>
        <p:spPr>
          <a:xfrm>
            <a:off x="323528" y="980728"/>
            <a:ext cx="8424936" cy="158417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2400" b="1" dirty="0" smtClean="0"/>
              <a:t>في هذه المرحلة يتم قياس مدى كفاءة وفاعلية عمليات التعليم والتعلم والتدريب ، والحقيقة ان التقويم يتم من خلال جميع مراحل تصميم التعليم والتدريب ، اي خلال المراحل المختلفة  وبينها التنفيذ ايضا وقد يكون التقويم تكوينا او ختاميا .</a:t>
            </a:r>
            <a:endParaRPr lang="en-US" sz="2400" b="1" dirty="0"/>
          </a:p>
        </p:txBody>
      </p:sp>
      <p:sp>
        <p:nvSpPr>
          <p:cNvPr id="5" name="مستطيل 4"/>
          <p:cNvSpPr/>
          <p:nvPr/>
        </p:nvSpPr>
        <p:spPr>
          <a:xfrm>
            <a:off x="395536" y="2780928"/>
            <a:ext cx="8424936" cy="388843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ar-IQ" sz="2400" b="1" dirty="0" smtClean="0"/>
              <a:t>1- التقويم التكويني :</a:t>
            </a:r>
            <a:r>
              <a:rPr lang="en-US" sz="2400" b="1" dirty="0" smtClean="0"/>
              <a:t>     (Evolution  Formative )      </a:t>
            </a:r>
          </a:p>
          <a:p>
            <a:r>
              <a:rPr lang="ar-IQ" sz="2400" b="1" dirty="0" smtClean="0"/>
              <a:t>وهو تقويم مستمر اثناء كل مرحلة وبين المراحل المختلفة ، ويهدف الى تحسين التعليم والتعلم والتدريب قبل وضعة بصيغة النهائية موضوع التنفيذ .</a:t>
            </a:r>
          </a:p>
          <a:p>
            <a:r>
              <a:rPr lang="ar-IQ" sz="2400" b="1" dirty="0" smtClean="0"/>
              <a:t>2- التقويم الختامي : </a:t>
            </a:r>
            <a:r>
              <a:rPr lang="en-US" sz="2400" b="1" dirty="0" smtClean="0"/>
              <a:t> (Evolution Summative        </a:t>
            </a:r>
            <a:endParaRPr lang="ar-IQ" sz="2400" b="1" dirty="0" smtClean="0"/>
          </a:p>
          <a:p>
            <a:r>
              <a:rPr lang="ar-IQ" sz="2400" b="1" dirty="0" smtClean="0"/>
              <a:t>يكون في العادة بعد تنفيذ الصيغة النهائية من التعلم والتعليم والتدريب ، وتقيم هذا النوع الفاعلية الكلية للتعليم ، ويستفاد من التعليم النهائي باتخاذ القرار حول طلب تنفيذ البرنامج التعليمي او التدريبي على سبيل المثال الاستمرار في التدريب والتعليم باستخدام برنامج او التوقف عنه </a:t>
            </a:r>
            <a:r>
              <a:rPr lang="ar-IQ" b="1" dirty="0" smtClean="0"/>
              <a:t>.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445956758"/>
              </p:ext>
            </p:extLst>
          </p:nvPr>
        </p:nvGraphicFramePr>
        <p:xfrm>
          <a:off x="2843808" y="1432718"/>
          <a:ext cx="6096000" cy="5360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مستطيل 13"/>
          <p:cNvSpPr/>
          <p:nvPr/>
        </p:nvSpPr>
        <p:spPr>
          <a:xfrm rot="1777591">
            <a:off x="2522659" y="657511"/>
            <a:ext cx="2805510" cy="2151413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ar-IQ" b="1" dirty="0">
                <a:solidFill>
                  <a:prstClr val="black"/>
                </a:solidFill>
              </a:rPr>
              <a:t>5- العائد على الاستثمار / </a:t>
            </a:r>
            <a:r>
              <a:rPr lang="ar-IQ" b="1" dirty="0" err="1">
                <a:solidFill>
                  <a:prstClr val="black"/>
                </a:solidFill>
              </a:rPr>
              <a:t>ااضافة</a:t>
            </a:r>
            <a:r>
              <a:rPr lang="ar-IQ" b="1" dirty="0">
                <a:solidFill>
                  <a:prstClr val="black"/>
                </a:solidFill>
              </a:rPr>
              <a:t> تحديد العائد من الاستثمار في التدريب كمرحلة خاصة قياس العائد من التدريب يهدف الى قياس التغير في اداء الوحدات التنظيمية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 rot="1811587">
            <a:off x="1644955" y="2702708"/>
            <a:ext cx="2961125" cy="1185685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مستطيل 15"/>
          <p:cNvSpPr/>
          <p:nvPr/>
        </p:nvSpPr>
        <p:spPr>
          <a:xfrm rot="1852308">
            <a:off x="983971" y="3777830"/>
            <a:ext cx="3050164" cy="1066009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3- السلوك : يعد التدريب من ثلاث الي ستة اشهر كيف ان تتابع اداء المشاركين باستخدام نموذج استطلاع الراي للمشاركين ورؤسائهم لاكتساب تغير نتيجة التدريب </a:t>
            </a:r>
            <a:r>
              <a:rPr lang="ar-IQ" dirty="0" smtClean="0"/>
              <a:t>.</a:t>
            </a:r>
            <a:endParaRPr lang="en-US" dirty="0"/>
          </a:p>
        </p:txBody>
      </p:sp>
      <p:sp>
        <p:nvSpPr>
          <p:cNvPr id="17" name="مستطيل 16"/>
          <p:cNvSpPr/>
          <p:nvPr/>
        </p:nvSpPr>
        <p:spPr>
          <a:xfrm rot="1748441">
            <a:off x="511459" y="4688694"/>
            <a:ext cx="3088304" cy="756052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200" b="1" dirty="0" smtClean="0"/>
              <a:t>2- التعلم / يمكننا اجراء اختبار قبلي واخر بعدي للمتعلمين لقياس تعلمهم اثناء التدريب وربط نتائج التعلم </a:t>
            </a:r>
            <a:r>
              <a:rPr lang="ar-IQ" sz="1200" b="1" dirty="0" err="1" smtClean="0"/>
              <a:t>بالاهداف</a:t>
            </a:r>
            <a:r>
              <a:rPr lang="ar-IQ" sz="1200" b="1" dirty="0" smtClean="0"/>
              <a:t> للوحدة التعليمية</a:t>
            </a:r>
            <a:r>
              <a:rPr lang="ar-IQ" sz="1200" dirty="0" smtClean="0"/>
              <a:t>.</a:t>
            </a:r>
            <a:endParaRPr lang="en-US" sz="1200" dirty="0"/>
          </a:p>
        </p:txBody>
      </p:sp>
      <p:sp>
        <p:nvSpPr>
          <p:cNvPr id="18" name="مستطيل 17"/>
          <p:cNvSpPr/>
          <p:nvPr/>
        </p:nvSpPr>
        <p:spPr>
          <a:xfrm rot="1743879">
            <a:off x="49933" y="5398504"/>
            <a:ext cx="3099256" cy="876141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1- ردت الفعل / باستخدام نماذج التقويم الاستبيان عند الانتهاء من البرنامج  تمكننا ان نكتشف ردت فعل المشتركين عن التدريب .</a:t>
            </a:r>
            <a:endParaRPr lang="en-US" sz="1400" b="1" dirty="0"/>
          </a:p>
        </p:txBody>
      </p:sp>
      <p:sp>
        <p:nvSpPr>
          <p:cNvPr id="3" name="مستطيل 2"/>
          <p:cNvSpPr/>
          <p:nvPr/>
        </p:nvSpPr>
        <p:spPr>
          <a:xfrm>
            <a:off x="5508104" y="260648"/>
            <a:ext cx="3456384" cy="864096"/>
          </a:xfrm>
          <a:prstGeom prst="rect">
            <a:avLst/>
          </a:prstGeom>
          <a:blipFill>
            <a:blip r:embed="rId7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نموذج كيرك باتريك لتقييم اثر التدريب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075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412058763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شكل بيضاوي 2"/>
          <p:cNvSpPr/>
          <p:nvPr/>
        </p:nvSpPr>
        <p:spPr>
          <a:xfrm>
            <a:off x="3995936" y="3068960"/>
            <a:ext cx="1152128" cy="108012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ADDIE</a:t>
            </a:r>
            <a:endParaRPr lang="en-US" b="1" dirty="0"/>
          </a:p>
        </p:txBody>
      </p:sp>
      <p:sp>
        <p:nvSpPr>
          <p:cNvPr id="4" name="وسيلة شرح خطية 2 (بلا حدود)‏ 3"/>
          <p:cNvSpPr/>
          <p:nvPr/>
        </p:nvSpPr>
        <p:spPr>
          <a:xfrm>
            <a:off x="5364088" y="692696"/>
            <a:ext cx="1800200" cy="720080"/>
          </a:xfrm>
          <a:prstGeom prst="callout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i="1" dirty="0" smtClean="0"/>
              <a:t>1- مرحلة التحليل </a:t>
            </a:r>
          </a:p>
          <a:p>
            <a:pPr algn="ctr"/>
            <a:r>
              <a:rPr lang="en-US" b="1" i="1" dirty="0" smtClean="0"/>
              <a:t>Analysis</a:t>
            </a:r>
            <a:endParaRPr lang="en-US" b="1" i="1" dirty="0"/>
          </a:p>
        </p:txBody>
      </p:sp>
      <p:sp>
        <p:nvSpPr>
          <p:cNvPr id="6" name="وسيلة شرح خطية 2 (بلا حدود)‏ 5"/>
          <p:cNvSpPr/>
          <p:nvPr/>
        </p:nvSpPr>
        <p:spPr>
          <a:xfrm>
            <a:off x="7164774" y="1764921"/>
            <a:ext cx="1691879" cy="792088"/>
          </a:xfrm>
          <a:prstGeom prst="callout2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2- مرحلة التصميم  </a:t>
            </a:r>
          </a:p>
          <a:p>
            <a:pPr algn="ctr"/>
            <a:r>
              <a:rPr lang="en-US" b="1" dirty="0" smtClean="0"/>
              <a:t>Design</a:t>
            </a:r>
            <a:endParaRPr lang="en-US" b="1" dirty="0"/>
          </a:p>
        </p:txBody>
      </p:sp>
      <p:sp>
        <p:nvSpPr>
          <p:cNvPr id="7" name="وسيلة شرح خطية 2 (بلا حدود)‏ 6"/>
          <p:cNvSpPr/>
          <p:nvPr/>
        </p:nvSpPr>
        <p:spPr>
          <a:xfrm>
            <a:off x="6804248" y="4215635"/>
            <a:ext cx="1656184" cy="647890"/>
          </a:xfrm>
          <a:prstGeom prst="callout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 </a:t>
            </a:r>
            <a:r>
              <a:rPr lang="ar-IQ" b="1" dirty="0" smtClean="0"/>
              <a:t>مرحلة التطوير </a:t>
            </a:r>
          </a:p>
          <a:p>
            <a:pPr algn="ctr"/>
            <a:r>
              <a:rPr lang="en-US" b="1" dirty="0" smtClean="0"/>
              <a:t>Development</a:t>
            </a:r>
            <a:endParaRPr lang="en-US" b="1" dirty="0"/>
          </a:p>
        </p:txBody>
      </p:sp>
      <p:sp>
        <p:nvSpPr>
          <p:cNvPr id="8" name="وسيلة شرح خطية 2 (بلا حدود)‏ 7"/>
          <p:cNvSpPr/>
          <p:nvPr/>
        </p:nvSpPr>
        <p:spPr>
          <a:xfrm flipH="1">
            <a:off x="611560" y="1768353"/>
            <a:ext cx="1584176" cy="801014"/>
          </a:xfrm>
          <a:prstGeom prst="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5- مرحلة التقويم</a:t>
            </a:r>
          </a:p>
          <a:p>
            <a:pPr lvl="0" algn="ctr"/>
            <a:r>
              <a:rPr lang="en-US" b="1" dirty="0">
                <a:solidFill>
                  <a:prstClr val="black"/>
                </a:solidFill>
              </a:rPr>
              <a:t>Evolution</a:t>
            </a:r>
            <a:endParaRPr lang="ar-IQ" b="1" dirty="0">
              <a:solidFill>
                <a:prstClr val="black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9" name="وسيلة شرح خطية 2 (بلا حدود)‏ 8"/>
          <p:cNvSpPr/>
          <p:nvPr/>
        </p:nvSpPr>
        <p:spPr>
          <a:xfrm flipH="1">
            <a:off x="488079" y="3812301"/>
            <a:ext cx="1728192" cy="727902"/>
          </a:xfrm>
          <a:prstGeom prst="callout2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 </a:t>
            </a:r>
          </a:p>
          <a:p>
            <a:pPr algn="ctr"/>
            <a:r>
              <a:rPr lang="ar-IQ" sz="1400" b="1" dirty="0" smtClean="0"/>
              <a:t>4- مرحلة التنفيذ والتطبيق</a:t>
            </a:r>
          </a:p>
          <a:p>
            <a:pPr algn="ctr"/>
            <a:r>
              <a:rPr lang="en-US" sz="1400" b="1" dirty="0" smtClean="0">
                <a:solidFill>
                  <a:prstClr val="black"/>
                </a:solidFill>
              </a:rPr>
              <a:t>Implementation</a:t>
            </a:r>
            <a:endParaRPr lang="ar-IQ" sz="1400" b="1" dirty="0" smtClean="0">
              <a:solidFill>
                <a:prstClr val="black"/>
              </a:solidFill>
            </a:endParaRPr>
          </a:p>
          <a:p>
            <a:pPr algn="ctr"/>
            <a:endParaRPr lang="en-US" sz="1400" b="1" dirty="0"/>
          </a:p>
        </p:txBody>
      </p:sp>
      <p:sp>
        <p:nvSpPr>
          <p:cNvPr id="10" name="مستطيل 9"/>
          <p:cNvSpPr/>
          <p:nvPr/>
        </p:nvSpPr>
        <p:spPr>
          <a:xfrm>
            <a:off x="1187624" y="5661248"/>
            <a:ext cx="6696744" cy="86409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b="1" dirty="0" smtClean="0">
                <a:solidFill>
                  <a:prstClr val="black"/>
                </a:solidFill>
              </a:rPr>
              <a:t>النموذج </a:t>
            </a:r>
            <a:r>
              <a:rPr lang="ar-IQ" sz="2800" b="1" dirty="0">
                <a:solidFill>
                  <a:prstClr val="black"/>
                </a:solidFill>
              </a:rPr>
              <a:t>العام لتصميم </a:t>
            </a:r>
            <a:r>
              <a:rPr lang="ar-IQ" sz="2800" b="1" dirty="0" smtClean="0">
                <a:solidFill>
                  <a:prstClr val="black"/>
                </a:solidFill>
              </a:rPr>
              <a:t>التعليمي </a:t>
            </a:r>
            <a:r>
              <a:rPr lang="ar-IQ" sz="2800" b="1" dirty="0">
                <a:solidFill>
                  <a:prstClr val="black"/>
                </a:solidFill>
              </a:rPr>
              <a:t>(</a:t>
            </a:r>
            <a:r>
              <a:rPr lang="en-US" sz="2800" b="1" dirty="0">
                <a:solidFill>
                  <a:prstClr val="black"/>
                </a:solidFill>
              </a:rPr>
              <a:t>(ADDIE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8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11468" y="1340768"/>
            <a:ext cx="8280920" cy="525066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>
                <a:solidFill>
                  <a:srgbClr val="FF0000"/>
                </a:solidFill>
                <a:ea typeface="Calibri"/>
              </a:rPr>
              <a:t>الاسس النظرية لتصميم التعليمي:</a:t>
            </a:r>
            <a:endParaRPr lang="en-US" sz="2800" b="1" dirty="0">
              <a:solidFill>
                <a:srgbClr val="FF0000"/>
              </a:solidFill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a typeface="Calibri"/>
              </a:rPr>
              <a:t>إن </a:t>
            </a:r>
            <a:r>
              <a:rPr lang="ar-SA" sz="2000" b="1" dirty="0" smtClean="0">
                <a:ea typeface="Calibri"/>
              </a:rPr>
              <a:t>الـبـدايـة</a:t>
            </a:r>
            <a:r>
              <a:rPr lang="ar-IQ" sz="2000" b="1" dirty="0" smtClean="0">
                <a:ea typeface="Calibri"/>
              </a:rPr>
              <a:t> </a:t>
            </a:r>
            <a:r>
              <a:rPr lang="ar-SA" sz="2000" b="1" dirty="0" smtClean="0">
                <a:ea typeface="Calibri"/>
              </a:rPr>
              <a:t>التقنية</a:t>
            </a:r>
            <a:r>
              <a:rPr lang="ar-IQ" sz="2000" b="1" dirty="0" smtClean="0">
                <a:ea typeface="Calibri"/>
              </a:rPr>
              <a:t> </a:t>
            </a:r>
            <a:r>
              <a:rPr lang="ar-SA" sz="2000" b="1" dirty="0" smtClean="0">
                <a:ea typeface="Calibri"/>
              </a:rPr>
              <a:t>لـلـتـصـمـيـم </a:t>
            </a:r>
            <a:r>
              <a:rPr lang="ar-SA" sz="2000" b="1" dirty="0">
                <a:ea typeface="Calibri"/>
              </a:rPr>
              <a:t>الـتـعـلـيـمـي ظـهـرت مـع تـطـبـيـق نـظـريـة الـنـظـم الـعـامـة لـلـعـالـم ”</a:t>
            </a:r>
            <a:r>
              <a:rPr lang="ar-SA" sz="2000" b="1" dirty="0" err="1" smtClean="0">
                <a:ea typeface="Calibri"/>
              </a:rPr>
              <a:t>بـيـرتـل</a:t>
            </a:r>
            <a:r>
              <a:rPr lang="ar-IQ" sz="2000" b="1" dirty="0" smtClean="0">
                <a:ea typeface="Calibri"/>
              </a:rPr>
              <a:t>ا</a:t>
            </a:r>
            <a:r>
              <a:rPr lang="ar-SA" sz="2000" b="1" dirty="0" smtClean="0">
                <a:ea typeface="Calibri"/>
              </a:rPr>
              <a:t>نـفـي</a:t>
            </a:r>
            <a:r>
              <a:rPr lang="ar-SA" sz="2000" b="1" dirty="0">
                <a:ea typeface="Calibri"/>
              </a:rPr>
              <a:t>“ </a:t>
            </a:r>
            <a:r>
              <a:rPr lang="ar-SA" sz="2000" b="1" dirty="0" smtClean="0">
                <a:ea typeface="Calibri"/>
              </a:rPr>
              <a:t>خـلل</a:t>
            </a:r>
            <a:r>
              <a:rPr lang="ar-IQ" sz="2000" b="1" dirty="0" smtClean="0">
                <a:ea typeface="Calibri"/>
                <a:cs typeface="Arial"/>
              </a:rPr>
              <a:t> أ</a:t>
            </a:r>
            <a:r>
              <a:rPr lang="ar-SA" sz="2000" b="1" dirty="0" smtClean="0">
                <a:ea typeface="Calibri"/>
              </a:rPr>
              <a:t>حـداث ال</a:t>
            </a:r>
            <a:r>
              <a:rPr lang="ar-IQ" sz="2000" b="1" dirty="0" smtClean="0">
                <a:ea typeface="Calibri"/>
              </a:rPr>
              <a:t>ح</a:t>
            </a:r>
            <a:r>
              <a:rPr lang="ar-SA" sz="2000" b="1" dirty="0" smtClean="0">
                <a:ea typeface="Calibri"/>
              </a:rPr>
              <a:t>ـرب </a:t>
            </a:r>
            <a:r>
              <a:rPr lang="ar-SA" sz="2000" b="1" dirty="0">
                <a:ea typeface="Calibri"/>
              </a:rPr>
              <a:t>الـعـالـيـة الـثـانـيـة (١٩٣٩-١٩٤٥ </a:t>
            </a:r>
            <a:r>
              <a:rPr lang="ar-IQ" sz="2000" b="1" dirty="0" smtClean="0">
                <a:ea typeface="Calibri"/>
              </a:rPr>
              <a:t>)</a:t>
            </a:r>
            <a:r>
              <a:rPr lang="ar-SA" sz="2000" b="1" dirty="0" smtClean="0">
                <a:ea typeface="Calibri"/>
              </a:rPr>
              <a:t>. كـمـا </a:t>
            </a:r>
            <a:r>
              <a:rPr lang="ar-SA" sz="2000" b="1" dirty="0">
                <a:ea typeface="Calibri"/>
              </a:rPr>
              <a:t>اسـتـطـاع“ جـيـمـس فـن ” الـربـط </a:t>
            </a:r>
            <a:r>
              <a:rPr lang="ar-SA" sz="2000" b="1" dirty="0" smtClean="0">
                <a:ea typeface="Calibri"/>
              </a:rPr>
              <a:t>بـي</a:t>
            </a:r>
            <a:r>
              <a:rPr lang="ar-IQ" sz="2000" b="1" dirty="0" smtClean="0">
                <a:ea typeface="Calibri"/>
              </a:rPr>
              <a:t>ن</a:t>
            </a:r>
            <a:r>
              <a:rPr lang="ar-SA" sz="2000" b="1" dirty="0" smtClean="0">
                <a:ea typeface="Calibri"/>
              </a:rPr>
              <a:t> </a:t>
            </a:r>
            <a:r>
              <a:rPr lang="ar-SA" sz="2000" b="1" dirty="0">
                <a:ea typeface="Calibri"/>
              </a:rPr>
              <a:t>نـظـريـة </a:t>
            </a:r>
            <a:r>
              <a:rPr lang="ar-SA" sz="2000" b="1" dirty="0" smtClean="0">
                <a:ea typeface="Calibri"/>
              </a:rPr>
              <a:t>الـنـظـم</a:t>
            </a:r>
            <a:r>
              <a:rPr lang="ar-IQ" sz="2000" b="1" dirty="0" smtClean="0">
                <a:ea typeface="Calibri"/>
                <a:cs typeface="Arial"/>
              </a:rPr>
              <a:t> </a:t>
            </a:r>
            <a:r>
              <a:rPr lang="ar-SA" sz="2000" b="1" dirty="0" smtClean="0">
                <a:ea typeface="Calibri"/>
              </a:rPr>
              <a:t>والتصميم </a:t>
            </a:r>
            <a:r>
              <a:rPr lang="ar-SA" sz="2000" b="1" dirty="0">
                <a:ea typeface="Calibri"/>
              </a:rPr>
              <a:t>التعليمي بتكنولوجيا التعليم سماها حينئذ بالعملية</a:t>
            </a:r>
            <a:r>
              <a:rPr lang="en-US" sz="2000" b="1" dirty="0">
                <a:ea typeface="Calibri"/>
                <a:cs typeface="Arial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a typeface="Calibri"/>
              </a:rPr>
              <a:t>ويـقـوم الـتـصـمـيـم الـتـعـلـيـمـي كـعـلـم بـيـنـي رابـط عـلـى مـجـمـوعـة مـن </a:t>
            </a:r>
            <a:r>
              <a:rPr lang="ar-SA" sz="2000" b="1" dirty="0" err="1">
                <a:ea typeface="Calibri"/>
              </a:rPr>
              <a:t>الـفـاهـيـم</a:t>
            </a:r>
            <a:r>
              <a:rPr lang="ar-SA" sz="2000" b="1" dirty="0">
                <a:ea typeface="Calibri"/>
              </a:rPr>
              <a:t> والاسس الـنـظـريـة المستمدة مـن </a:t>
            </a:r>
            <a:r>
              <a:rPr lang="ar-SA" sz="2000" b="1" dirty="0" smtClean="0">
                <a:ea typeface="Calibri"/>
              </a:rPr>
              <a:t>عـدة</a:t>
            </a:r>
            <a:r>
              <a:rPr lang="ar-IQ" sz="2000" b="1" dirty="0" smtClean="0">
                <a:ea typeface="Calibri"/>
              </a:rPr>
              <a:t> </a:t>
            </a:r>
            <a:r>
              <a:rPr lang="ar-SA" sz="2000" b="1" dirty="0" smtClean="0">
                <a:ea typeface="Calibri"/>
              </a:rPr>
              <a:t>مجال</a:t>
            </a:r>
            <a:r>
              <a:rPr lang="ar-IQ" sz="2000" b="1" dirty="0" smtClean="0">
                <a:ea typeface="Calibri"/>
              </a:rPr>
              <a:t>ا</a:t>
            </a:r>
            <a:r>
              <a:rPr lang="ar-SA" sz="2000" b="1" dirty="0" smtClean="0">
                <a:ea typeface="Calibri"/>
              </a:rPr>
              <a:t>ت أبرزها</a:t>
            </a:r>
            <a:r>
              <a:rPr lang="ar-IQ" sz="2000" b="1" dirty="0" smtClean="0">
                <a:ea typeface="Calibri"/>
              </a:rPr>
              <a:t> </a:t>
            </a:r>
            <a:r>
              <a:rPr lang="ar-SA" sz="2000" b="1" dirty="0" smtClean="0">
                <a:ea typeface="Calibri"/>
              </a:rPr>
              <a:t>:</a:t>
            </a:r>
            <a:r>
              <a:rPr lang="ar-IQ" sz="2000" b="1" dirty="0" smtClean="0">
                <a:ea typeface="Calibri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ea typeface="Calibri"/>
                <a:cs typeface="Arial"/>
              </a:rPr>
              <a:t>1- </a:t>
            </a:r>
            <a:r>
              <a:rPr lang="en-US" sz="2000" b="1" dirty="0" smtClean="0">
                <a:ea typeface="Calibri"/>
                <a:cs typeface="Arial"/>
              </a:rPr>
              <a:t> </a:t>
            </a:r>
            <a:r>
              <a:rPr lang="ar-SA" sz="2000" b="1" dirty="0" smtClean="0">
                <a:ea typeface="Calibri"/>
              </a:rPr>
              <a:t>مدخل </a:t>
            </a:r>
            <a:r>
              <a:rPr lang="ar-SA" sz="2000" b="1" dirty="0">
                <a:ea typeface="Calibri"/>
              </a:rPr>
              <a:t>النظم</a:t>
            </a:r>
            <a:r>
              <a:rPr lang="en-US" sz="2000" b="1" dirty="0">
                <a:ea typeface="Calibri"/>
                <a:cs typeface="Arial"/>
              </a:rPr>
              <a:t> Approach System </a:t>
            </a:r>
            <a:r>
              <a:rPr lang="ar-SA" sz="2000" b="1" dirty="0">
                <a:ea typeface="Calibri"/>
              </a:rPr>
              <a:t>ونظرية النظم العامة</a:t>
            </a:r>
            <a:r>
              <a:rPr lang="en-US" sz="2000" b="1" dirty="0">
                <a:ea typeface="Calibri"/>
                <a:cs typeface="Arial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ea typeface="Calibri"/>
                <a:cs typeface="Arial"/>
              </a:rPr>
              <a:t>2- </a:t>
            </a:r>
            <a:r>
              <a:rPr lang="ar-SA" sz="2000" b="1" dirty="0" smtClean="0">
                <a:ea typeface="Calibri"/>
              </a:rPr>
              <a:t>نـظـريـات </a:t>
            </a:r>
            <a:r>
              <a:rPr lang="ar-SA" sz="2000" b="1" dirty="0">
                <a:ea typeface="Calibri"/>
              </a:rPr>
              <a:t>الـتـعـلـيـم والـتـعـلـم</a:t>
            </a:r>
            <a:r>
              <a:rPr lang="en-US" sz="2000" b="1" dirty="0">
                <a:ea typeface="Calibri"/>
                <a:cs typeface="Arial"/>
              </a:rPr>
              <a:t> Theory Instructional &amp; Learning </a:t>
            </a:r>
            <a:r>
              <a:rPr lang="ar-SA" sz="2000" b="1" dirty="0">
                <a:ea typeface="Calibri"/>
              </a:rPr>
              <a:t>والـنـظـريـات الـتـربـويـة</a:t>
            </a:r>
            <a:endParaRPr lang="en-US" sz="2000" b="1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a typeface="Calibri"/>
              </a:rPr>
              <a:t>العاصرة ذات العلقة ومنها نظرية الذكاء التعدد </a:t>
            </a:r>
            <a:r>
              <a:rPr lang="ar-SA" sz="2000" b="1" dirty="0" smtClean="0">
                <a:ea typeface="Calibri"/>
              </a:rPr>
              <a:t>لا</a:t>
            </a:r>
            <a:r>
              <a:rPr lang="ar-IQ" sz="2000" b="1" dirty="0" err="1" smtClean="0">
                <a:ea typeface="Calibri"/>
              </a:rPr>
              <a:t>جا</a:t>
            </a:r>
            <a:r>
              <a:rPr lang="ar-SA" sz="2000" b="1" dirty="0" err="1" smtClean="0">
                <a:ea typeface="Calibri"/>
              </a:rPr>
              <a:t>ردنر</a:t>
            </a:r>
            <a:r>
              <a:rPr lang="en-US" sz="2000" b="1" dirty="0">
                <a:ea typeface="Calibri"/>
                <a:cs typeface="Arial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ea typeface="Calibri"/>
                <a:cs typeface="Arial"/>
              </a:rPr>
              <a:t>3- </a:t>
            </a:r>
            <a:r>
              <a:rPr lang="ar-SA" sz="2000" b="1" dirty="0" smtClean="0">
                <a:ea typeface="Calibri"/>
              </a:rPr>
              <a:t>نـظـريـة </a:t>
            </a:r>
            <a:r>
              <a:rPr lang="ar-SA" sz="2000" b="1" dirty="0">
                <a:ea typeface="Calibri"/>
              </a:rPr>
              <a:t>الاتصال ومجالاته</a:t>
            </a:r>
            <a:r>
              <a:rPr lang="en-US" sz="2000" b="1" dirty="0">
                <a:ea typeface="Calibri"/>
                <a:cs typeface="Arial"/>
              </a:rPr>
              <a:t> Theory Communication </a:t>
            </a:r>
            <a:r>
              <a:rPr lang="ar-SA" sz="2000" b="1" dirty="0">
                <a:ea typeface="Calibri"/>
              </a:rPr>
              <a:t>ومـا أفـرزتـه مـن وسـائـل </a:t>
            </a:r>
            <a:r>
              <a:rPr lang="ar-SA" sz="2000" b="1" dirty="0" smtClean="0">
                <a:ea typeface="Calibri"/>
              </a:rPr>
              <a:t>ومـنـتـجـات</a:t>
            </a:r>
            <a:r>
              <a:rPr lang="ar-IQ" sz="2000" b="1" dirty="0" smtClean="0">
                <a:ea typeface="Calibri"/>
              </a:rPr>
              <a:t> سمعية وبصرية .</a:t>
            </a:r>
            <a:endParaRPr lang="en-US" sz="2000" b="1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3962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1484784"/>
            <a:ext cx="7704856" cy="4955203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3600" b="1" dirty="0">
                <a:solidFill>
                  <a:srgbClr val="FF0000"/>
                </a:solidFill>
              </a:rPr>
              <a:t>أولً: نظرية النظم </a:t>
            </a:r>
            <a:r>
              <a:rPr lang="en-US" sz="3600" b="1" dirty="0" smtClean="0">
                <a:solidFill>
                  <a:srgbClr val="FF0000"/>
                </a:solidFill>
              </a:rPr>
              <a:t>Theory </a:t>
            </a:r>
            <a:r>
              <a:rPr lang="en-US" sz="3600" b="1" dirty="0">
                <a:solidFill>
                  <a:srgbClr val="FF0000"/>
                </a:solidFill>
              </a:rPr>
              <a:t>System: </a:t>
            </a:r>
            <a:endParaRPr lang="ar-IQ" sz="3600" b="1" dirty="0" smtClean="0">
              <a:solidFill>
                <a:srgbClr val="FF0000"/>
              </a:solidFill>
            </a:endParaRPr>
          </a:p>
          <a:p>
            <a:r>
              <a:rPr lang="ar-IQ" sz="2800" b="1" dirty="0" smtClean="0"/>
              <a:t>يـعـتـبـر </a:t>
            </a:r>
            <a:r>
              <a:rPr lang="ar-IQ" sz="2800" b="1" dirty="0"/>
              <a:t>الـدخـل </a:t>
            </a:r>
            <a:r>
              <a:rPr lang="ar-IQ" sz="2800" b="1" dirty="0" smtClean="0"/>
              <a:t>الـمنـظـومـي </a:t>
            </a:r>
            <a:r>
              <a:rPr lang="ar-IQ" sz="2800" b="1" dirty="0"/>
              <a:t>مـن أهـم </a:t>
            </a:r>
            <a:r>
              <a:rPr lang="ar-IQ" sz="2800" b="1" dirty="0" smtClean="0"/>
              <a:t>الاسـس </a:t>
            </a:r>
            <a:r>
              <a:rPr lang="ar-IQ" sz="2800" b="1" dirty="0"/>
              <a:t>الـتـي يـقـوم عـلـيـهـا الـتـصـمـيـم الـتـعـلـيـمـي, حـيـث يـتـم اسـتـخـدام الـنـظـريـة العامة للنظم ف التعليم والتي تعتمد </a:t>
            </a:r>
            <a:r>
              <a:rPr lang="ar-IQ" sz="2800" b="1" dirty="0" smtClean="0"/>
              <a:t>على </a:t>
            </a:r>
          </a:p>
          <a:p>
            <a:r>
              <a:rPr lang="ar-IQ" sz="2800" b="1" dirty="0" smtClean="0"/>
              <a:t>أ-تحديد </a:t>
            </a:r>
            <a:r>
              <a:rPr lang="ar-IQ" sz="2800" b="1" dirty="0"/>
              <a:t>ما يجب تعلمه. </a:t>
            </a:r>
          </a:p>
          <a:p>
            <a:r>
              <a:rPr lang="ar-IQ" sz="2800" b="1" dirty="0" smtClean="0"/>
              <a:t>ب- كيفية </a:t>
            </a:r>
            <a:r>
              <a:rPr lang="ar-IQ" sz="2800" b="1" dirty="0"/>
              <a:t>تعلم ما يجب تعلمه. </a:t>
            </a:r>
          </a:p>
          <a:p>
            <a:r>
              <a:rPr lang="ar-IQ" sz="2800" b="1" dirty="0" smtClean="0"/>
              <a:t>ج- عملية </a:t>
            </a:r>
            <a:r>
              <a:rPr lang="ar-IQ" sz="2800" b="1" dirty="0"/>
              <a:t>الراجعة </a:t>
            </a:r>
            <a:r>
              <a:rPr lang="ar-IQ" sz="2800" b="1" dirty="0" smtClean="0"/>
              <a:t>والتنقيح (تقويم </a:t>
            </a:r>
            <a:r>
              <a:rPr lang="ar-IQ" sz="2800" b="1" dirty="0"/>
              <a:t>تكويني). </a:t>
            </a:r>
          </a:p>
          <a:p>
            <a:r>
              <a:rPr lang="ar-IQ" sz="2800" b="1" dirty="0" smtClean="0"/>
              <a:t>د- تقدير </a:t>
            </a:r>
            <a:r>
              <a:rPr lang="ar-IQ" sz="2800" b="1" dirty="0"/>
              <a:t>ما إذا كان </a:t>
            </a:r>
            <a:r>
              <a:rPr lang="ar-IQ" sz="2800" b="1" dirty="0" smtClean="0"/>
              <a:t>المتعلمون </a:t>
            </a:r>
            <a:r>
              <a:rPr lang="ar-IQ" sz="2800" b="1" dirty="0"/>
              <a:t>قد أدوا ما تعلموه بعد </a:t>
            </a:r>
            <a:r>
              <a:rPr lang="ar-IQ" sz="2800" b="1" dirty="0" smtClean="0"/>
              <a:t>إتمام </a:t>
            </a:r>
            <a:r>
              <a:rPr lang="ar-IQ" sz="2800" b="1" dirty="0"/>
              <a:t>عملية </a:t>
            </a:r>
            <a:r>
              <a:rPr lang="ar-IQ" sz="2800" b="1" dirty="0" smtClean="0"/>
              <a:t>التعليم(تقويم ختامي).</a:t>
            </a:r>
          </a:p>
          <a:p>
            <a:pPr marL="342900" indent="-342900">
              <a:buAutoNum type="arabic1Minus"/>
            </a:pPr>
            <a:endParaRPr lang="ar-IQ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8929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84418" y="188640"/>
            <a:ext cx="8640960" cy="544764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800" dirty="0">
                <a:solidFill>
                  <a:srgbClr val="FF0000"/>
                </a:solidFill>
              </a:rPr>
              <a:t>مفهوم النظام: </a:t>
            </a:r>
            <a:endParaRPr lang="ar-IQ" sz="2800" dirty="0" smtClean="0">
              <a:solidFill>
                <a:srgbClr val="FF0000"/>
              </a:solidFill>
            </a:endParaRPr>
          </a:p>
          <a:p>
            <a:r>
              <a:rPr lang="ar-IQ" sz="2000" b="1" dirty="0" smtClean="0"/>
              <a:t>يـعـرف </a:t>
            </a:r>
            <a:r>
              <a:rPr lang="ar-IQ" sz="2000" b="1" dirty="0"/>
              <a:t>الـنـظـام </a:t>
            </a:r>
            <a:r>
              <a:rPr lang="ar-IQ" sz="2000" b="1" dirty="0" smtClean="0"/>
              <a:t>في </a:t>
            </a:r>
            <a:r>
              <a:rPr lang="ar-IQ" sz="2000" b="1" dirty="0"/>
              <a:t>الـلـغـة بـأنـه ” كـل شـيء جـمـعـت بـعـضـه إلـى بـعـض“ أو ”مـا نـظـمـت فـيـه الـشـيء مـن خـيـط أو غـيـره“. والـنـظـام </a:t>
            </a:r>
            <a:r>
              <a:rPr lang="ar-IQ" sz="2000" b="1" dirty="0" smtClean="0"/>
              <a:t>الـخيـط </a:t>
            </a:r>
            <a:r>
              <a:rPr lang="ar-IQ" sz="2000" b="1" dirty="0"/>
              <a:t>الـذي يـنـظـم فـيـه الـلـؤلـؤ أو غـيـره وهـو ”الـعـقـد مـن </a:t>
            </a:r>
            <a:r>
              <a:rPr lang="ar-IQ" sz="2000" b="1" dirty="0" smtClean="0"/>
              <a:t>الـجواهـر والـخرز </a:t>
            </a:r>
            <a:r>
              <a:rPr lang="ar-IQ" sz="2000" b="1" dirty="0"/>
              <a:t>ونـحـوهـمـا</a:t>
            </a:r>
            <a:r>
              <a:rPr lang="ar-IQ" sz="2000" b="1" dirty="0" smtClean="0"/>
              <a:t>“.(يـلاحـظ </a:t>
            </a:r>
            <a:r>
              <a:rPr lang="ar-IQ" sz="2000" b="1" dirty="0"/>
              <a:t>مـن الـتـعـريـف الـلـغـوي أن الـنـظـام عـبـارة عـن كـل مـا يـحـوي داخـلـه عـدداً مـن الـعـنـاصـر </a:t>
            </a:r>
            <a:r>
              <a:rPr lang="ar-IQ" sz="2000" b="1" dirty="0" smtClean="0"/>
              <a:t>المـنـسـجـمـة والمتناسقة </a:t>
            </a:r>
            <a:r>
              <a:rPr lang="ar-IQ" sz="2000" b="1" dirty="0"/>
              <a:t>والتي تقود بجموعها إلى معنى. </a:t>
            </a:r>
            <a:endParaRPr lang="ar-IQ" sz="2000" b="1" dirty="0" smtClean="0"/>
          </a:p>
          <a:p>
            <a:r>
              <a:rPr lang="ar-IQ" sz="2000" b="1" dirty="0" smtClean="0"/>
              <a:t>أمـا </a:t>
            </a:r>
            <a:r>
              <a:rPr lang="ar-IQ" sz="2000" b="1" dirty="0"/>
              <a:t>اصـطـلحـاً: فـقـد أورد مـرعـي </a:t>
            </a:r>
            <a:r>
              <a:rPr lang="ar-IQ" sz="2000" b="1" dirty="0" smtClean="0"/>
              <a:t>عـدة </a:t>
            </a:r>
            <a:r>
              <a:rPr lang="ar-IQ" sz="2000" b="1" dirty="0"/>
              <a:t>تـعـريـفـات لـلـنـظـام منها: </a:t>
            </a:r>
            <a:endParaRPr lang="ar-IQ" sz="2000" b="1" dirty="0" smtClean="0"/>
          </a:p>
          <a:p>
            <a:pPr marL="285750" indent="-285750">
              <a:buFontTx/>
              <a:buChar char="-"/>
            </a:pPr>
            <a:r>
              <a:rPr lang="ar-IQ" sz="2000" b="1" dirty="0" smtClean="0"/>
              <a:t>تميع </a:t>
            </a:r>
            <a:r>
              <a:rPr lang="ar-IQ" sz="2000" b="1" dirty="0"/>
              <a:t>لعناصر أو وحدات تتحد ف شكل أو آخر من أشكال التفاعل النظم أو </a:t>
            </a:r>
            <a:r>
              <a:rPr lang="ar-IQ" sz="2000" b="1" dirty="0" smtClean="0"/>
              <a:t>الاعتماد </a:t>
            </a:r>
            <a:r>
              <a:rPr lang="ar-IQ" sz="2000" b="1" dirty="0"/>
              <a:t>التبادل. </a:t>
            </a:r>
            <a:endParaRPr lang="ar-IQ" sz="2000" b="1" dirty="0" smtClean="0"/>
          </a:p>
          <a:p>
            <a:pPr marL="285750" indent="-285750">
              <a:buFontTx/>
              <a:buChar char="-"/>
            </a:pPr>
            <a:r>
              <a:rPr lang="ar-IQ" sz="2000" b="1" dirty="0" smtClean="0"/>
              <a:t>مـجـمـوعـة </a:t>
            </a:r>
            <a:r>
              <a:rPr lang="ar-IQ" sz="2000" b="1" dirty="0"/>
              <a:t>مـن الجـزاء أو الـعـنـاصـر </a:t>
            </a:r>
            <a:r>
              <a:rPr lang="ar-IQ" sz="2000" b="1" dirty="0" smtClean="0"/>
              <a:t>الـمرتـبـطـة </a:t>
            </a:r>
            <a:r>
              <a:rPr lang="ar-IQ" sz="2000" b="1" dirty="0"/>
              <a:t>مـعـاً بـعـلقـات مـتـبـادلـة تـعـمـل مـعـاً كـكـل نـحـو تـقـيـق هـدف أو غرض ما. </a:t>
            </a:r>
            <a:endParaRPr lang="ar-IQ" sz="2000" b="1" dirty="0" smtClean="0"/>
          </a:p>
          <a:p>
            <a:pPr marL="285750" indent="-285750">
              <a:buFontTx/>
              <a:buChar char="-"/>
            </a:pPr>
            <a:r>
              <a:rPr lang="ar-IQ" sz="2000" b="1" dirty="0" smtClean="0"/>
              <a:t>الـكـيـان </a:t>
            </a:r>
            <a:r>
              <a:rPr lang="ar-IQ" sz="2000" b="1" dirty="0"/>
              <a:t>الـتـكـامـل الـذي يـتـكـون مـن أجـزاء أو عـنـاصـر مـتـداخـلـة تـقـوم بـيـنـهـا </a:t>
            </a:r>
            <a:r>
              <a:rPr lang="ar-IQ" sz="2000" b="1" dirty="0" smtClean="0"/>
              <a:t>عـلاقـات </a:t>
            </a:r>
            <a:r>
              <a:rPr lang="ar-IQ" sz="2000" b="1" dirty="0"/>
              <a:t>تـبـادلـيـة مـن أجـل أداء وظائف أو أنشطة تكون محصلتها النهائية </a:t>
            </a:r>
            <a:r>
              <a:rPr lang="ar-IQ" sz="2000" b="1" dirty="0" smtClean="0"/>
              <a:t>بمثابة الناتج </a:t>
            </a:r>
            <a:r>
              <a:rPr lang="ar-IQ" sz="2000" b="1" dirty="0"/>
              <a:t>الذي يحققه النظام كله</a:t>
            </a:r>
            <a:r>
              <a:rPr lang="ar-IQ" sz="2000" b="1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ar-IQ" sz="2000" b="1" dirty="0" smtClean="0"/>
              <a:t> الـنـظـام </a:t>
            </a:r>
            <a:r>
              <a:rPr lang="ar-IQ" sz="2000" b="1" dirty="0"/>
              <a:t>هـو الـكـل </a:t>
            </a:r>
            <a:r>
              <a:rPr lang="ar-IQ" sz="2000" b="1" dirty="0" smtClean="0"/>
              <a:t>المـركـب </a:t>
            </a:r>
            <a:r>
              <a:rPr lang="ar-IQ" sz="2000" b="1" dirty="0"/>
              <a:t>مـن مـجـمـوعـة مـن الـعـنـاصـر لـهـا وظـائـف وعـلقـات تـبـادلـيـة شـبـكـيـة تـتـم ضـمـن قـوانـي, وبـذلـك يـؤدي الـكـل الـركـب ف مـجـمـوعـة نـشـاطـاً هـادفـاً وتـكـون لـه سـمـات مـيـزة, وعـلقـات تـبـادلـيـة مـع الـنـظـم الخـرى, ويـوجـد ضـمـن بـعـد مـكـانـي وآخـر زمـانـي, ويـكـون مـفـتـوحـاً يـسـمـح بـدخـول </a:t>
            </a:r>
            <a:r>
              <a:rPr lang="ar-IQ" sz="2000" b="1" dirty="0" smtClean="0"/>
              <a:t>الـمعـلـومـات </a:t>
            </a:r>
            <a:r>
              <a:rPr lang="ar-IQ" sz="2000" b="1" dirty="0"/>
              <a:t>أو </a:t>
            </a:r>
            <a:r>
              <a:rPr lang="ar-IQ" sz="2000" b="1" dirty="0" smtClean="0"/>
              <a:t>الافكار </a:t>
            </a:r>
            <a:r>
              <a:rPr lang="ar-IQ" sz="2000" b="1" dirty="0"/>
              <a:t>أو الوارد إليه, ويكون ضمن حدود وله </a:t>
            </a:r>
            <a:r>
              <a:rPr lang="ar-IQ" sz="2000" b="1" dirty="0" smtClean="0"/>
              <a:t>مدخلات </a:t>
            </a:r>
            <a:r>
              <a:rPr lang="ar-IQ" sz="2000" b="1" dirty="0"/>
              <a:t>ومخرجات.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51313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1520" y="764704"/>
            <a:ext cx="8568952" cy="6001643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ar-IQ" sz="2400" dirty="0" smtClean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 smtClean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>
              <a:solidFill>
                <a:srgbClr val="333333"/>
              </a:solidFill>
              <a:latin typeface="DroidArabicKufi-Regular"/>
            </a:endParaRPr>
          </a:p>
          <a:p>
            <a:endParaRPr lang="ar-IQ" sz="2400" b="1" dirty="0" smtClean="0">
              <a:solidFill>
                <a:srgbClr val="333333"/>
              </a:solidFill>
              <a:latin typeface="DroidArabicKufi-Regular"/>
            </a:endParaRPr>
          </a:p>
          <a:p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لا </a:t>
            </a:r>
            <a:r>
              <a:rPr lang="ar-IQ" sz="2400" b="1" dirty="0">
                <a:solidFill>
                  <a:srgbClr val="333333"/>
                </a:solidFill>
                <a:latin typeface="DroidArabicKufi-Regular"/>
              </a:rPr>
              <a:t>تـقلْ قـد ذهبتْ أربابُهُ </a:t>
            </a:r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                كلُّ </a:t>
            </a:r>
            <a:r>
              <a:rPr lang="ar-IQ" sz="2400" b="1" dirty="0">
                <a:solidFill>
                  <a:srgbClr val="333333"/>
                </a:solidFill>
                <a:latin typeface="DroidArabicKufi-Regular"/>
              </a:rPr>
              <a:t>من سارَ على الدَّربِ </a:t>
            </a:r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وصلْ</a:t>
            </a:r>
          </a:p>
          <a:p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   </a:t>
            </a:r>
          </a:p>
          <a:p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في </a:t>
            </a:r>
            <a:r>
              <a:rPr lang="ar-IQ" sz="2400" b="1" dirty="0">
                <a:solidFill>
                  <a:srgbClr val="333333"/>
                </a:solidFill>
                <a:latin typeface="DroidArabicKufi-Regular"/>
              </a:rPr>
              <a:t>ازديادِ العلمِ إرغامُ العِدى </a:t>
            </a:r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          وجمالُ </a:t>
            </a:r>
            <a:r>
              <a:rPr lang="ar-IQ" sz="2400" b="1" dirty="0">
                <a:solidFill>
                  <a:srgbClr val="333333"/>
                </a:solidFill>
                <a:latin typeface="DroidArabicKufi-Regular"/>
              </a:rPr>
              <a:t>العلمِ إصـلاحُ </a:t>
            </a:r>
            <a:r>
              <a:rPr lang="ar-IQ" sz="2400" b="1" dirty="0" smtClean="0">
                <a:solidFill>
                  <a:srgbClr val="333333"/>
                </a:solidFill>
                <a:latin typeface="DroidArabicKufi-Regular"/>
              </a:rPr>
              <a:t>العمـلْ</a:t>
            </a:r>
          </a:p>
          <a:p>
            <a:endParaRPr lang="ar-IQ" sz="2400" dirty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 smtClean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 smtClean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>
              <a:solidFill>
                <a:srgbClr val="333333"/>
              </a:solidFill>
              <a:latin typeface="DroidArabicKufi-Regular"/>
            </a:endParaRPr>
          </a:p>
          <a:p>
            <a:endParaRPr lang="ar-IQ" sz="2400" dirty="0" smtClean="0">
              <a:solidFill>
                <a:srgbClr val="333333"/>
              </a:solidFill>
              <a:latin typeface="DroidArabicKufi-Regular"/>
            </a:endParaRPr>
          </a:p>
          <a:p>
            <a:r>
              <a:rPr lang="ar-IQ" sz="2400" dirty="0"/>
              <a:t/>
            </a:r>
            <a:br>
              <a:rPr lang="ar-IQ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7808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07959" y="332656"/>
            <a:ext cx="8712968" cy="637097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400" b="1" dirty="0" smtClean="0"/>
              <a:t>اما السراي فقد عرف الـنـظـام </a:t>
            </a:r>
            <a:r>
              <a:rPr lang="ar-IQ" sz="2400" b="1" dirty="0"/>
              <a:t>بـأنـه ”مـجـمـوعـة مـن الـعـنـاصـر (</a:t>
            </a:r>
            <a:r>
              <a:rPr lang="ar-IQ" sz="2400" b="1" dirty="0" smtClean="0"/>
              <a:t>الـمكـونـات</a:t>
            </a:r>
            <a:r>
              <a:rPr lang="ar-IQ" sz="2400" b="1" dirty="0"/>
              <a:t>) الـتـي تـتـجـمـع مـعـاً ف كـل أو كـيـان واحـد, ويـتـصـل بـعـضـهـا بـبـعـض ف </a:t>
            </a:r>
            <a:r>
              <a:rPr lang="ar-IQ" sz="2400" b="1" dirty="0" smtClean="0"/>
              <a:t>عـلاقـات </a:t>
            </a:r>
            <a:r>
              <a:rPr lang="ar-IQ" sz="2400" b="1" dirty="0"/>
              <a:t>تـفـاعـلـيـة مـتـبـادلـة شـبـكـيـة بـغـرض </a:t>
            </a:r>
            <a:r>
              <a:rPr lang="ar-IQ" sz="2400" b="1" dirty="0" smtClean="0"/>
              <a:t>تـحقـيـق </a:t>
            </a:r>
            <a:r>
              <a:rPr lang="ar-IQ" sz="2400" b="1" dirty="0"/>
              <a:t>وظـائـف أو أهـداف محددة“. </a:t>
            </a:r>
            <a:endParaRPr lang="ar-IQ" sz="2400" b="1" dirty="0" smtClean="0"/>
          </a:p>
          <a:p>
            <a:r>
              <a:rPr lang="ar-IQ" sz="2400" b="1" dirty="0" smtClean="0"/>
              <a:t>- اهم السمات والخصائص للنظام هي</a:t>
            </a:r>
            <a:r>
              <a:rPr lang="ar-IQ" sz="2400" b="1" dirty="0"/>
              <a:t>: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تـتـمـيـز عـنـاصـر الـنـظـام عـن بـعـضـهـا الـبـعـض بـطـبـيـعـة الـوظـائـف الـتـي يـقـوم بـهـا كـل عـنـصـر مـن الـعـنـاصـر عـلـى الرغم من وجود علقات معقدة بينها.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تـتـرابـط عـنـاصـر الـنـظـام وتـتـكـامـل, لـذا </a:t>
            </a:r>
            <a:r>
              <a:rPr lang="ar-IQ" sz="2400" b="1" dirty="0" smtClean="0"/>
              <a:t>لا </a:t>
            </a:r>
            <a:r>
              <a:rPr lang="ar-IQ" sz="2400" b="1" dirty="0"/>
              <a:t>تـدرس هـذه الـعـنـاصـر </a:t>
            </a:r>
            <a:r>
              <a:rPr lang="ar-IQ" sz="2400" b="1" dirty="0" smtClean="0"/>
              <a:t>إلا في </a:t>
            </a:r>
            <a:r>
              <a:rPr lang="ar-IQ" sz="2400" b="1" dirty="0"/>
              <a:t>إطـار الـكـل </a:t>
            </a:r>
            <a:r>
              <a:rPr lang="ar-IQ" sz="2400" b="1" dirty="0" smtClean="0"/>
              <a:t>المـتـكـامـل</a:t>
            </a:r>
            <a:r>
              <a:rPr lang="ar-IQ" sz="2400" b="1" dirty="0"/>
              <a:t>, </a:t>
            </a:r>
            <a:r>
              <a:rPr lang="ar-IQ" sz="2400" b="1" dirty="0" smtClean="0"/>
              <a:t>ولا </a:t>
            </a:r>
            <a:r>
              <a:rPr lang="ar-IQ" sz="2400" b="1" dirty="0"/>
              <a:t>يـجـوز دراسـة أي عنصر </a:t>
            </a:r>
            <a:r>
              <a:rPr lang="ar-IQ" sz="2400" b="1" dirty="0" smtClean="0"/>
              <a:t>بمعزل </a:t>
            </a:r>
            <a:r>
              <a:rPr lang="ar-IQ" sz="2400" b="1" dirty="0"/>
              <a:t>عن العناصر </a:t>
            </a:r>
            <a:r>
              <a:rPr lang="ar-IQ" sz="2400" b="1" dirty="0" smtClean="0"/>
              <a:t>الاخرى </a:t>
            </a:r>
            <a:r>
              <a:rPr lang="ar-IQ" sz="2400" b="1" dirty="0"/>
              <a:t>لوجود </a:t>
            </a:r>
            <a:r>
              <a:rPr lang="ar-IQ" sz="2400" b="1" dirty="0" smtClean="0"/>
              <a:t>علاقة </a:t>
            </a:r>
            <a:r>
              <a:rPr lang="ar-IQ" sz="2400" b="1" dirty="0"/>
              <a:t>تبادلية تداخلية </a:t>
            </a:r>
            <a:r>
              <a:rPr lang="ar-IQ" sz="2400" b="1" dirty="0" smtClean="0"/>
              <a:t>بين </a:t>
            </a:r>
            <a:r>
              <a:rPr lang="ar-IQ" sz="2400" b="1" dirty="0"/>
              <a:t>العناصر مع بعضها البعض.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تخضع العلقات </a:t>
            </a:r>
            <a:r>
              <a:rPr lang="ar-IQ" sz="2400" b="1" dirty="0" smtClean="0"/>
              <a:t>المتبادلة بين </a:t>
            </a:r>
            <a:r>
              <a:rPr lang="ar-IQ" sz="2400" b="1" dirty="0"/>
              <a:t>العناصر إلى </a:t>
            </a:r>
            <a:r>
              <a:rPr lang="ar-IQ" sz="2400" b="1" dirty="0" smtClean="0"/>
              <a:t>قوانين </a:t>
            </a:r>
            <a:r>
              <a:rPr lang="ar-IQ" sz="2400" b="1" dirty="0"/>
              <a:t>منطقية أو رياضية.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يشتمل كل نظام على </a:t>
            </a:r>
            <a:r>
              <a:rPr lang="ar-IQ" sz="2400" b="1" dirty="0" smtClean="0"/>
              <a:t>مدخلات </a:t>
            </a:r>
            <a:r>
              <a:rPr lang="ar-IQ" sz="2400" b="1" dirty="0"/>
              <a:t>وعمليات ومخرجات.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للنظام حدود </a:t>
            </a:r>
            <a:r>
              <a:rPr lang="ar-IQ" sz="2400" b="1" dirty="0" smtClean="0"/>
              <a:t>تميزه </a:t>
            </a:r>
            <a:r>
              <a:rPr lang="ar-IQ" sz="2400" b="1" dirty="0"/>
              <a:t>عن البيئة </a:t>
            </a:r>
            <a:r>
              <a:rPr lang="ar-IQ" sz="2400" b="1" dirty="0" smtClean="0"/>
              <a:t>الحيطة</a:t>
            </a:r>
            <a:r>
              <a:rPr lang="ar-IQ" sz="2400" b="1" dirty="0"/>
              <a:t>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يتصف النظام </a:t>
            </a:r>
            <a:r>
              <a:rPr lang="ar-IQ" sz="2400" b="1" dirty="0" smtClean="0"/>
              <a:t>بالمرونة </a:t>
            </a:r>
            <a:r>
              <a:rPr lang="ar-IQ" sz="2400" b="1" dirty="0"/>
              <a:t>والقابلية للمراجعة والتعديل. </a:t>
            </a:r>
            <a:endParaRPr lang="ar-IQ" sz="2400" b="1" dirty="0" smtClean="0"/>
          </a:p>
          <a:p>
            <a:r>
              <a:rPr lang="ar-IQ" sz="2400" b="1" dirty="0" smtClean="0"/>
              <a:t>• </a:t>
            </a:r>
            <a:r>
              <a:rPr lang="ar-IQ" sz="2400" b="1" dirty="0"/>
              <a:t>يحتاج كل نظام إلى إدارة تقوم بالتخطيط والضبط </a:t>
            </a:r>
            <a:r>
              <a:rPr lang="ar-IQ" sz="2400" b="1" dirty="0" smtClean="0"/>
              <a:t>والمراقبة.</a:t>
            </a:r>
          </a:p>
          <a:p>
            <a:endParaRPr lang="ar-IQ" sz="2400" b="1" dirty="0"/>
          </a:p>
          <a:p>
            <a:endParaRPr lang="ar-IQ" sz="2400" b="1" dirty="0" smtClean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2306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2711" y="116632"/>
            <a:ext cx="8784976" cy="6155531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3200" b="1" dirty="0">
                <a:solidFill>
                  <a:srgbClr val="FF0000"/>
                </a:solidFill>
              </a:rPr>
              <a:t>عناصر ومكونات النظام: 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يتكون </a:t>
            </a:r>
            <a:r>
              <a:rPr lang="ar-IQ" b="1" dirty="0"/>
              <a:t>النظام من مجموعة من العناصر التي </a:t>
            </a:r>
            <a:r>
              <a:rPr lang="ar-IQ" b="1" dirty="0" smtClean="0"/>
              <a:t>تحكمها علاقات </a:t>
            </a:r>
            <a:r>
              <a:rPr lang="ar-IQ" b="1" dirty="0"/>
              <a:t>تأثير وتأثر وهي خمسة عناصر: </a:t>
            </a:r>
            <a:endParaRPr lang="ar-IQ" b="1" dirty="0" smtClean="0"/>
          </a:p>
          <a:p>
            <a:r>
              <a:rPr lang="ar-IQ" sz="2800" b="1" dirty="0" smtClean="0">
                <a:solidFill>
                  <a:srgbClr val="FF0000"/>
                </a:solidFill>
              </a:rPr>
              <a:t>أولًا: المدخلات</a:t>
            </a:r>
            <a:r>
              <a:rPr lang="ar-IQ" sz="2800" b="1" dirty="0">
                <a:solidFill>
                  <a:srgbClr val="FF0000"/>
                </a:solidFill>
              </a:rPr>
              <a:t>: </a:t>
            </a:r>
            <a:r>
              <a:rPr lang="ar-IQ" b="1" dirty="0"/>
              <a:t>وهـي مـجـمـوعـة مـن الـعـنـاصـر الـتـي تـدخـل بـدايـة </a:t>
            </a:r>
            <a:r>
              <a:rPr lang="ar-IQ" b="1" dirty="0" smtClean="0"/>
              <a:t>في </a:t>
            </a:r>
            <a:r>
              <a:rPr lang="ar-IQ" b="1" dirty="0"/>
              <a:t>الـنـظـام ولـهـا دورهـا ف تـقـيـق </a:t>
            </a:r>
            <a:r>
              <a:rPr lang="ar-IQ" b="1" dirty="0" smtClean="0"/>
              <a:t>الـنـاتج, </a:t>
            </a:r>
            <a:r>
              <a:rPr lang="ar-IQ" b="1" dirty="0"/>
              <a:t>وتـقـسـم إلـى </a:t>
            </a:r>
            <a:r>
              <a:rPr lang="ar-IQ" b="1" dirty="0" smtClean="0"/>
              <a:t>ثـلاثـة </a:t>
            </a:r>
            <a:r>
              <a:rPr lang="ar-IQ" b="1" dirty="0"/>
              <a:t>أقسام</a:t>
            </a:r>
            <a:r>
              <a:rPr lang="ar-IQ" b="1" dirty="0" smtClean="0"/>
              <a:t>:</a:t>
            </a:r>
          </a:p>
          <a:p>
            <a:pPr marL="342900" indent="-342900">
              <a:buAutoNum type="arabic1Minus"/>
            </a:pPr>
            <a:r>
              <a:rPr lang="ar-IQ" sz="2400" b="1" dirty="0" smtClean="0">
                <a:solidFill>
                  <a:srgbClr val="FF0000"/>
                </a:solidFill>
              </a:rPr>
              <a:t>مدخلات </a:t>
            </a:r>
            <a:r>
              <a:rPr lang="ar-IQ" sz="2400" b="1" dirty="0">
                <a:solidFill>
                  <a:srgbClr val="FF0000"/>
                </a:solidFill>
              </a:rPr>
              <a:t>بشرية: </a:t>
            </a:r>
            <a:r>
              <a:rPr lang="ar-IQ" b="1" dirty="0" smtClean="0"/>
              <a:t>وتـتـمـثـل </a:t>
            </a:r>
            <a:r>
              <a:rPr lang="ar-IQ" b="1" dirty="0"/>
              <a:t>ف الـعـنـصـر الـبـشـري الـذي يـعـد أهـم </a:t>
            </a:r>
            <a:r>
              <a:rPr lang="ar-IQ" b="1" dirty="0" smtClean="0"/>
              <a:t>مـدخـلات </a:t>
            </a:r>
            <a:r>
              <a:rPr lang="ar-IQ" b="1" dirty="0"/>
              <a:t>الـنـظـام بـقـدراتـه ورغـبـاتـه </a:t>
            </a:r>
            <a:r>
              <a:rPr lang="ar-IQ" b="1" dirty="0" smtClean="0"/>
              <a:t>واتـجاهـاتـه </a:t>
            </a:r>
            <a:r>
              <a:rPr lang="ar-IQ" b="1" dirty="0"/>
              <a:t>وأنـاطـه الـسـلـوكـيـة ذات العلقة بنشاط النظام وأهدافه. </a:t>
            </a:r>
          </a:p>
          <a:p>
            <a:r>
              <a:rPr lang="ar-IQ" sz="2400" b="1" dirty="0" smtClean="0">
                <a:solidFill>
                  <a:srgbClr val="FF0000"/>
                </a:solidFill>
              </a:rPr>
              <a:t>ب- مدخلات </a:t>
            </a:r>
            <a:r>
              <a:rPr lang="ar-IQ" sz="2400" b="1" dirty="0">
                <a:solidFill>
                  <a:srgbClr val="FF0000"/>
                </a:solidFill>
              </a:rPr>
              <a:t>مادية: </a:t>
            </a:r>
            <a:r>
              <a:rPr lang="ar-IQ" b="1" dirty="0" smtClean="0"/>
              <a:t>وتـشـمـل </a:t>
            </a:r>
            <a:r>
              <a:rPr lang="ar-IQ" b="1" dirty="0"/>
              <a:t>جـمـيـع الـوارد الـاديـة مـن أمـوال ومـعـدات </a:t>
            </a:r>
            <a:r>
              <a:rPr lang="ar-IQ" b="1" dirty="0" smtClean="0"/>
              <a:t>وتجـهـيـزات </a:t>
            </a:r>
            <a:r>
              <a:rPr lang="ar-IQ" b="1" dirty="0"/>
              <a:t>ومـواد تـصـل جـمـيـعـهـا إلـى الـنـظـام لـتـوظـيـفـهـا ف العمليات. </a:t>
            </a:r>
            <a:endParaRPr lang="ar-IQ" b="1" dirty="0" smtClean="0"/>
          </a:p>
          <a:p>
            <a:r>
              <a:rPr lang="ar-IQ" sz="2400" b="1" dirty="0" smtClean="0">
                <a:solidFill>
                  <a:srgbClr val="FF0000"/>
                </a:solidFill>
              </a:rPr>
              <a:t>ج- مدخلات </a:t>
            </a:r>
            <a:r>
              <a:rPr lang="ar-IQ" sz="2400" b="1" dirty="0">
                <a:solidFill>
                  <a:srgbClr val="FF0000"/>
                </a:solidFill>
              </a:rPr>
              <a:t>معنوية: </a:t>
            </a:r>
            <a:r>
              <a:rPr lang="ar-IQ" b="1" dirty="0" smtClean="0"/>
              <a:t>وتـضـم </a:t>
            </a:r>
            <a:r>
              <a:rPr lang="ar-IQ" b="1" dirty="0"/>
              <a:t>مـجـمـوعـة مـن </a:t>
            </a:r>
            <a:r>
              <a:rPr lang="ar-IQ" b="1" dirty="0" smtClean="0"/>
              <a:t>الـمعـلـومـات والـمعـارف والافـكـار </a:t>
            </a:r>
            <a:r>
              <a:rPr lang="ar-IQ" b="1" dirty="0"/>
              <a:t>الـتـي يـتـفـاعـل مـعـهـا الـعـنـصـر الـبـشـري, وقـد تـوجـه </a:t>
            </a:r>
            <a:r>
              <a:rPr lang="ar-IQ" b="1" dirty="0" smtClean="0"/>
              <a:t>حـركـاتـه </a:t>
            </a:r>
            <a:r>
              <a:rPr lang="ar-IQ" b="1" dirty="0"/>
              <a:t>ونشاطه داخل النظام نحو تحقيق النتائج</a:t>
            </a:r>
            <a:r>
              <a:rPr lang="ar-IQ" b="1" dirty="0" smtClean="0"/>
              <a:t>.</a:t>
            </a:r>
          </a:p>
          <a:p>
            <a:r>
              <a:rPr lang="ar-IQ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>
                <a:solidFill>
                  <a:srgbClr val="FF0000"/>
                </a:solidFill>
              </a:rPr>
              <a:t>ثانياً: العمليات: 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وهـي </a:t>
            </a:r>
            <a:r>
              <a:rPr lang="ar-IQ" b="1" dirty="0"/>
              <a:t>النـشـطـة الـهـادفـة الـتـي تـوّل </a:t>
            </a:r>
            <a:r>
              <a:rPr lang="ar-IQ" b="1" dirty="0" smtClean="0"/>
              <a:t>الـمدخـلات </a:t>
            </a:r>
            <a:r>
              <a:rPr lang="ar-IQ" b="1" dirty="0"/>
              <a:t>وتـغـيـر مـن صـيـغـتـهـا إلـى شـكـل آخـر يـتـنـاسـب مـع أهـداف الـنـظـام. وتُـعـرف أيـضـاً بـأنـهـا طـريـقـة تـفـاعـل </a:t>
            </a:r>
            <a:r>
              <a:rPr lang="ar-IQ" b="1" dirty="0" smtClean="0"/>
              <a:t>المـدخـلات </a:t>
            </a:r>
            <a:r>
              <a:rPr lang="ar-IQ" b="1" dirty="0"/>
              <a:t>مـن أجـل الـوصـول إلـى </a:t>
            </a:r>
            <a:r>
              <a:rPr lang="ar-IQ" b="1" dirty="0" smtClean="0"/>
              <a:t>الـمخرجـات</a:t>
            </a:r>
            <a:r>
              <a:rPr lang="ar-IQ" b="1" dirty="0"/>
              <a:t>. وعـادة يـتـوقـف </a:t>
            </a:r>
            <a:r>
              <a:rPr lang="ar-IQ" b="1" dirty="0" smtClean="0"/>
              <a:t>نـجاح </a:t>
            </a:r>
            <a:r>
              <a:rPr lang="ar-IQ" b="1" dirty="0"/>
              <a:t>الـنـظـام على قدرة وكفاءة العمليات. </a:t>
            </a:r>
            <a:endParaRPr lang="ar-IQ" b="1" dirty="0" smtClean="0"/>
          </a:p>
          <a:p>
            <a:r>
              <a:rPr lang="ar-IQ" b="1" dirty="0" smtClean="0"/>
              <a:t>أما </a:t>
            </a:r>
            <a:r>
              <a:rPr lang="ar-IQ" b="1" dirty="0"/>
              <a:t>العوامل </a:t>
            </a:r>
            <a:r>
              <a:rPr lang="ar-IQ" b="1" dirty="0" smtClean="0"/>
              <a:t>المؤثرة في </a:t>
            </a:r>
            <a:r>
              <a:rPr lang="ar-IQ" b="1" dirty="0"/>
              <a:t>العمليات فهي: </a:t>
            </a:r>
            <a:endParaRPr lang="ar-IQ" b="1" dirty="0" smtClean="0"/>
          </a:p>
          <a:p>
            <a:r>
              <a:rPr lang="ar-IQ" b="1" dirty="0" smtClean="0"/>
              <a:t>1-  مدى </a:t>
            </a:r>
            <a:r>
              <a:rPr lang="ar-IQ" b="1" dirty="0"/>
              <a:t>الدافعية التي تتوافر لدى العنصر البشري ف النظام نحو العمل. </a:t>
            </a:r>
            <a:endParaRPr lang="ar-IQ" b="1" dirty="0" smtClean="0"/>
          </a:p>
          <a:p>
            <a:r>
              <a:rPr lang="ar-IQ" b="1" dirty="0" smtClean="0"/>
              <a:t>2 - مدى الانسجام بين </a:t>
            </a:r>
            <a:r>
              <a:rPr lang="ar-IQ" b="1" dirty="0"/>
              <a:t>عناصر </a:t>
            </a:r>
            <a:r>
              <a:rPr lang="ar-IQ" b="1" dirty="0" smtClean="0"/>
              <a:t>المدخلات </a:t>
            </a:r>
            <a:r>
              <a:rPr lang="ar-IQ" b="1" dirty="0"/>
              <a:t>ف النظام. </a:t>
            </a:r>
            <a:endParaRPr lang="ar-IQ" b="1" dirty="0" smtClean="0"/>
          </a:p>
          <a:p>
            <a:r>
              <a:rPr lang="ar-IQ" b="1" dirty="0" smtClean="0"/>
              <a:t>3 -  قوة </a:t>
            </a:r>
            <a:r>
              <a:rPr lang="ar-IQ" b="1" dirty="0"/>
              <a:t>الترابط </a:t>
            </a:r>
            <a:r>
              <a:rPr lang="ar-IQ" b="1" dirty="0" smtClean="0"/>
              <a:t>بين </a:t>
            </a:r>
            <a:r>
              <a:rPr lang="ar-IQ" b="1" dirty="0"/>
              <a:t>عناصر النظام.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0817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751344"/>
            <a:ext cx="8784976" cy="569386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800" b="1" dirty="0">
                <a:solidFill>
                  <a:srgbClr val="FF0000"/>
                </a:solidFill>
              </a:rPr>
              <a:t>ثالثاً: </a:t>
            </a:r>
            <a:r>
              <a:rPr lang="ar-IQ" sz="2800" b="1" dirty="0" smtClean="0">
                <a:solidFill>
                  <a:srgbClr val="FF0000"/>
                </a:solidFill>
              </a:rPr>
              <a:t>المخرجات</a:t>
            </a:r>
            <a:r>
              <a:rPr lang="ar-IQ" sz="2800" b="1" dirty="0">
                <a:solidFill>
                  <a:srgbClr val="FF0000"/>
                </a:solidFill>
              </a:rPr>
              <a:t>: 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r>
              <a:rPr lang="ar-IQ" sz="2400" b="1" dirty="0" smtClean="0"/>
              <a:t>وهـي </a:t>
            </a:r>
            <a:r>
              <a:rPr lang="ar-IQ" sz="2400" b="1" dirty="0"/>
              <a:t>مـجـمـوعـة </a:t>
            </a:r>
            <a:r>
              <a:rPr lang="ar-IQ" sz="2400" b="1" dirty="0" smtClean="0"/>
              <a:t>الـنـواتج </a:t>
            </a:r>
            <a:r>
              <a:rPr lang="ar-IQ" sz="2400" b="1" dirty="0"/>
              <a:t>الـتـي تـتـم نـتـيـجـة لـعـمـلـيـات الـتـفـاعـل </a:t>
            </a:r>
            <a:r>
              <a:rPr lang="ar-IQ" sz="2400" b="1" dirty="0" smtClean="0"/>
              <a:t>بـين عـنـاصـر </a:t>
            </a:r>
            <a:r>
              <a:rPr lang="ar-IQ" sz="2400" b="1" dirty="0"/>
              <a:t>الـنـظـام وتـرتـبـط بـأهـدافـهـا, وتـتـأثـر </a:t>
            </a:r>
            <a:r>
              <a:rPr lang="ar-IQ" sz="2400" b="1" dirty="0" smtClean="0"/>
              <a:t>المخرجات بمجموعة </a:t>
            </a:r>
            <a:r>
              <a:rPr lang="ar-IQ" sz="2400" b="1" dirty="0"/>
              <a:t>من العوامل هي: </a:t>
            </a:r>
          </a:p>
          <a:p>
            <a:r>
              <a:rPr lang="ar-IQ" sz="2400" b="1" dirty="0" smtClean="0"/>
              <a:t>1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اختيار المدخلات المناسبة.</a:t>
            </a:r>
          </a:p>
          <a:p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2 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مستوى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التفاعل 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بين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عناصر النظام. </a:t>
            </a:r>
            <a:endParaRPr lang="ar-IQ" sz="24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3 - ا لظروف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التي 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تمكن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العناصر من أداء دورها بأعلى كفاءة 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ممكنة.</a:t>
            </a:r>
          </a:p>
          <a:p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4 </a:t>
            </a:r>
            <a:r>
              <a:rPr lang="ar-IQ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- وقـد </a:t>
            </a:r>
            <a:r>
              <a:rPr lang="ar-IQ" sz="2400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يـتـرتـب عـلـى عـمـلـيـات الـنـظـام مـخـرجـات بـشـريـة </a:t>
            </a:r>
            <a:r>
              <a:rPr lang="ar-IQ" sz="2400" b="1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أو مـاديـة أو مـعـنـويـة أو مـزدوجـة. </a:t>
            </a:r>
            <a:endParaRPr lang="ar-IQ" sz="2400" b="1" dirty="0" smtClean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ar-IQ" sz="2400" b="1" dirty="0" smtClean="0"/>
              <a:t> والمخـرجـات </a:t>
            </a:r>
            <a:r>
              <a:rPr lang="ar-IQ" sz="2400" b="1" dirty="0"/>
              <a:t>هـي أهـداف الـنـظـام أو نـتـاجـه, وأهـداف الـنـظـم </a:t>
            </a:r>
            <a:r>
              <a:rPr lang="ar-IQ" sz="2400" b="1" dirty="0" smtClean="0"/>
              <a:t>المـيـكـانـيـكـيـة </a:t>
            </a:r>
            <a:r>
              <a:rPr lang="ar-IQ" sz="2400" b="1" dirty="0"/>
              <a:t>تـكـون سـهـلـة الـتـحـديـد, </a:t>
            </a:r>
            <a:r>
              <a:rPr lang="ar-IQ" sz="2400" b="1" dirty="0" smtClean="0"/>
              <a:t>ومـلاحـظـة </a:t>
            </a:r>
            <a:r>
              <a:rPr lang="ar-IQ" sz="2400" b="1" dirty="0"/>
              <a:t>وسهلة القياس, بعكس أهداف النظم </a:t>
            </a:r>
            <a:r>
              <a:rPr lang="ar-IQ" sz="2400" b="1" dirty="0" smtClean="0"/>
              <a:t>الانسانية</a:t>
            </a:r>
            <a:r>
              <a:rPr lang="ar-IQ" sz="2400" b="1" dirty="0"/>
              <a:t>, وأن مخرجات نظام ل تصلح </a:t>
            </a:r>
            <a:r>
              <a:rPr lang="ar-IQ" sz="2400" b="1" dirty="0" smtClean="0"/>
              <a:t>مدخلات </a:t>
            </a:r>
            <a:r>
              <a:rPr lang="ar-IQ" sz="2400" b="1" dirty="0"/>
              <a:t>لنظام </a:t>
            </a:r>
            <a:r>
              <a:rPr lang="ar-IQ" sz="2400" b="1" dirty="0" smtClean="0"/>
              <a:t>آخــر </a:t>
            </a:r>
            <a:r>
              <a:rPr lang="ar-IQ" sz="2400" b="1" dirty="0"/>
              <a:t>وهكذا. ومـن أجـل أن يـكـون تـطـبـيـق الـنـظـام سـلـيـمـاً </a:t>
            </a:r>
            <a:r>
              <a:rPr lang="ar-IQ" sz="2400" b="1" dirty="0" smtClean="0"/>
              <a:t>لابـد </a:t>
            </a:r>
            <a:r>
              <a:rPr lang="ar-IQ" sz="2400" b="1" dirty="0"/>
              <a:t>أن تـكـون </a:t>
            </a:r>
            <a:r>
              <a:rPr lang="ar-IQ" sz="2400" b="1" dirty="0" smtClean="0"/>
              <a:t>الـمدخـلات </a:t>
            </a:r>
            <a:r>
              <a:rPr lang="ar-IQ" sz="2400" b="1" dirty="0"/>
              <a:t>مـسـاويـة لـلـمـخـرجـات, وإذا كـان ذلـك يـبـدو صـعـبـاً لـلـوهـلـة </a:t>
            </a:r>
            <a:r>
              <a:rPr lang="ar-IQ" sz="2400" b="1" dirty="0" smtClean="0"/>
              <a:t>الاولـى إلا أن الـمعـايـيـر </a:t>
            </a:r>
            <a:r>
              <a:rPr lang="ar-IQ" sz="2400" b="1" dirty="0"/>
              <a:t>الـعـلـمـيـة الـتـي يـسـتـخـدمـهـا الـنـظـام هـي الـتـي </a:t>
            </a:r>
            <a:r>
              <a:rPr lang="ar-IQ" sz="2400" b="1" dirty="0" smtClean="0"/>
              <a:t>تـمكـنـنـا </a:t>
            </a:r>
            <a:r>
              <a:rPr lang="ar-IQ" sz="2400" b="1" dirty="0"/>
              <a:t>مـن الـقـيـاس </a:t>
            </a:r>
            <a:r>
              <a:rPr lang="ar-IQ" sz="2400" b="1" dirty="0" smtClean="0"/>
              <a:t>والـتـقـويم وتساعدنا في </a:t>
            </a:r>
            <a:r>
              <a:rPr lang="ar-IQ" sz="2400" b="1" dirty="0"/>
              <a:t>ضبط حساباتنا لكل من </a:t>
            </a:r>
            <a:r>
              <a:rPr lang="ar-IQ" sz="2400" b="1" dirty="0" smtClean="0"/>
              <a:t>المدخلات والمخرجات </a:t>
            </a:r>
            <a:r>
              <a:rPr lang="ar-IQ" sz="2400" b="1" dirty="0"/>
              <a:t>والعمليات</a:t>
            </a:r>
            <a:r>
              <a:rPr lang="ar-IQ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40076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60648"/>
            <a:ext cx="8496944" cy="637097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3200" b="1" dirty="0">
                <a:solidFill>
                  <a:srgbClr val="FF0000"/>
                </a:solidFill>
              </a:rPr>
              <a:t>رابعاً: البيئة: 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sz="2400" b="1" dirty="0" smtClean="0"/>
              <a:t>وهـي </a:t>
            </a:r>
            <a:r>
              <a:rPr lang="ar-IQ" sz="2400" b="1" dirty="0"/>
              <a:t>مـجـمـوعـة الـظـروف الـتـي تـؤثـر </a:t>
            </a:r>
            <a:r>
              <a:rPr lang="ar-IQ" sz="2400" b="1" dirty="0" smtClean="0"/>
              <a:t>في </a:t>
            </a:r>
            <a:r>
              <a:rPr lang="ar-IQ" sz="2400" b="1" dirty="0"/>
              <a:t>عـنـاصـر الـنـظـام إيـجـابـاً أو سـلـبـاً, فـتـؤدي إلـى زيـادة أو نـقـص </a:t>
            </a:r>
            <a:r>
              <a:rPr lang="ar-IQ" sz="2400" b="1" dirty="0" smtClean="0"/>
              <a:t>في نـاتج </a:t>
            </a:r>
            <a:r>
              <a:rPr lang="ar-IQ" sz="2400" b="1" dirty="0"/>
              <a:t>النظام. وللبيئة نوعان </a:t>
            </a:r>
            <a:r>
              <a:rPr lang="ar-IQ" sz="2400" b="1" dirty="0" smtClean="0"/>
              <a:t>هما:</a:t>
            </a:r>
          </a:p>
          <a:p>
            <a:r>
              <a:rPr lang="ar-IQ" sz="3200" b="1" dirty="0" smtClean="0">
                <a:solidFill>
                  <a:srgbClr val="FF0000"/>
                </a:solidFill>
              </a:rPr>
              <a:t>1- الـداخـلـيـة</a:t>
            </a:r>
            <a:r>
              <a:rPr lang="ar-IQ" sz="3200" b="1" dirty="0">
                <a:solidFill>
                  <a:srgbClr val="FF0000"/>
                </a:solidFill>
              </a:rPr>
              <a:t>: </a:t>
            </a:r>
            <a:r>
              <a:rPr lang="ar-IQ" sz="2400" b="1" dirty="0"/>
              <a:t>وهـي مـجـمـوعـة الـظـروف الـتـي تـتـحـرك فـيـهـا عـنـاصـر الـنـظـام أثـنـاء قـيـامـهـا بـعـمـلـيـاتـهـا ومـهـامـها سـواء أكـانـت هـذه الـظـروف طـبـيـعـيـة مـن درجـة حـرارة وتـهـويـة وإضـاءة وغيـرهـا, أو نـفـسـيـة تـتـعـلـق </a:t>
            </a:r>
            <a:r>
              <a:rPr lang="ar-IQ" sz="2400" b="1" dirty="0" smtClean="0"/>
              <a:t>بـمدى </a:t>
            </a:r>
            <a:r>
              <a:rPr lang="ar-IQ" sz="2400" b="1" dirty="0"/>
              <a:t>ارتياح العناصر البشرية أثناء عمل النظام ورضاهم عن كل ما يتعلق </a:t>
            </a:r>
            <a:r>
              <a:rPr lang="ar-IQ" sz="2400" b="1" dirty="0" smtClean="0"/>
              <a:t>بمجال </a:t>
            </a:r>
            <a:r>
              <a:rPr lang="ar-IQ" sz="2400" b="1" dirty="0"/>
              <a:t>عملهم. </a:t>
            </a:r>
            <a:endParaRPr lang="ar-IQ" sz="2400" b="1" dirty="0" smtClean="0"/>
          </a:p>
          <a:p>
            <a:r>
              <a:rPr lang="ar-IQ" sz="3200" b="1" dirty="0" smtClean="0">
                <a:solidFill>
                  <a:srgbClr val="FF0000"/>
                </a:solidFill>
              </a:rPr>
              <a:t>2- الـخارجـيـة</a:t>
            </a:r>
            <a:r>
              <a:rPr lang="ar-IQ" sz="3200" b="1" dirty="0">
                <a:solidFill>
                  <a:srgbClr val="FF0000"/>
                </a:solidFill>
              </a:rPr>
              <a:t>: </a:t>
            </a:r>
            <a:r>
              <a:rPr lang="ar-IQ" sz="2400" b="1" dirty="0" smtClean="0"/>
              <a:t>لا </a:t>
            </a:r>
            <a:r>
              <a:rPr lang="ar-IQ" sz="2400" b="1" dirty="0"/>
              <a:t>نـسـتـطـيـع أن نـفـصـل نـشـاط أي نـظـام عـن الـوسـط </a:t>
            </a:r>
            <a:r>
              <a:rPr lang="ar-IQ" sz="2400" b="1" dirty="0" smtClean="0"/>
              <a:t>الـمحيـط </a:t>
            </a:r>
            <a:r>
              <a:rPr lang="ar-IQ" sz="2400" b="1" dirty="0"/>
              <a:t>بـه, </a:t>
            </a:r>
            <a:r>
              <a:rPr lang="ar-IQ" sz="2400" b="1" dirty="0" smtClean="0"/>
              <a:t>لان </a:t>
            </a:r>
            <a:r>
              <a:rPr lang="ar-IQ" sz="2400" b="1" dirty="0"/>
              <a:t>الـعـنـاصـر الـبـشـريـة الـتـي تـعـمـل ضـمـن هـذا الـنـظـام قـادمـه مـن الـبـيـئـة </a:t>
            </a:r>
            <a:r>
              <a:rPr lang="ar-IQ" sz="2400" b="1" dirty="0" smtClean="0"/>
              <a:t>الخـارجـيـة </a:t>
            </a:r>
            <a:r>
              <a:rPr lang="ar-IQ" sz="2400" b="1" dirty="0"/>
              <a:t>بـكـل ظـروفـهـا الـنـفـسـيـة </a:t>
            </a:r>
            <a:r>
              <a:rPr lang="ar-IQ" sz="2400" b="1" dirty="0" smtClean="0"/>
              <a:t>والاجـتـمـاعـيـة والاقـتـصـاديـة </a:t>
            </a:r>
            <a:r>
              <a:rPr lang="ar-IQ" sz="2400" b="1" dirty="0"/>
              <a:t>وغيرها. </a:t>
            </a:r>
            <a:endParaRPr lang="ar-IQ" sz="2400" b="1" dirty="0" smtClean="0"/>
          </a:p>
          <a:p>
            <a:r>
              <a:rPr lang="ar-IQ" sz="2400" b="1" dirty="0" smtClean="0"/>
              <a:t>خامساً</a:t>
            </a:r>
            <a:r>
              <a:rPr lang="ar-IQ" sz="2400" b="1" dirty="0"/>
              <a:t>: التغذية الراجعة: وهـي </a:t>
            </a:r>
            <a:r>
              <a:rPr lang="ar-IQ" sz="2400" b="1" dirty="0" smtClean="0"/>
              <a:t>الـمعـلـومـات </a:t>
            </a:r>
            <a:r>
              <a:rPr lang="ar-IQ" sz="2400" b="1" dirty="0"/>
              <a:t>الـعـائـدة مـن </a:t>
            </a:r>
            <a:r>
              <a:rPr lang="ar-IQ" sz="2400" b="1" dirty="0" smtClean="0"/>
              <a:t>المخـرجـات </a:t>
            </a:r>
            <a:r>
              <a:rPr lang="ar-IQ" sz="2400" b="1" dirty="0"/>
              <a:t>إلـى </a:t>
            </a:r>
            <a:r>
              <a:rPr lang="ar-IQ" sz="2400" b="1" dirty="0" smtClean="0"/>
              <a:t>الـمدخـلات </a:t>
            </a:r>
            <a:r>
              <a:rPr lang="ar-IQ" sz="2400" b="1" dirty="0"/>
              <a:t>والـعـمـلـيـات والـتـي تـشـيـر إلـى مـسـتـوى </a:t>
            </a:r>
            <a:r>
              <a:rPr lang="ar-IQ" sz="2400" b="1" dirty="0" smtClean="0"/>
              <a:t>تـحقـيـق الاهـداف</a:t>
            </a:r>
            <a:r>
              <a:rPr lang="ar-IQ" sz="2400" b="1" dirty="0"/>
              <a:t>, فـتـؤدي إلـى إعـادة الـنـظـر </a:t>
            </a:r>
            <a:r>
              <a:rPr lang="ar-IQ" sz="2400" b="1" dirty="0" smtClean="0"/>
              <a:t>في </a:t>
            </a:r>
            <a:r>
              <a:rPr lang="ar-IQ" sz="2400" b="1" dirty="0"/>
              <a:t>كـافـة عـنـاصـر الـنـظـام مـن أجـل الـوقـوف عـلـى جـوانـب الـقـصـور فـيـهـا ومـن ثـم تعديلها.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11219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901935" y="1196752"/>
            <a:ext cx="6134561" cy="403244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80164" y="2816932"/>
            <a:ext cx="1483523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3200" b="1" dirty="0" smtClean="0"/>
              <a:t>البيئة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6" name="سهم إلى اليمين 5"/>
          <p:cNvSpPr/>
          <p:nvPr/>
        </p:nvSpPr>
        <p:spPr>
          <a:xfrm>
            <a:off x="1763687" y="3068960"/>
            <a:ext cx="1138247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7452320" y="1916832"/>
            <a:ext cx="136815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b="1" dirty="0" smtClean="0"/>
              <a:t>مدخلات </a:t>
            </a:r>
            <a:endParaRPr lang="en-US" sz="2800" b="1" dirty="0"/>
          </a:p>
        </p:txBody>
      </p:sp>
      <p:sp>
        <p:nvSpPr>
          <p:cNvPr id="8" name="مستطيل 7"/>
          <p:cNvSpPr/>
          <p:nvPr/>
        </p:nvSpPr>
        <p:spPr>
          <a:xfrm>
            <a:off x="5220072" y="1916832"/>
            <a:ext cx="129614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b="1" dirty="0" smtClean="0"/>
              <a:t>عمليات</a:t>
            </a:r>
            <a:endParaRPr lang="en-US" sz="2800" b="1" dirty="0"/>
          </a:p>
        </p:txBody>
      </p:sp>
      <p:sp>
        <p:nvSpPr>
          <p:cNvPr id="9" name="مستطيل 8"/>
          <p:cNvSpPr/>
          <p:nvPr/>
        </p:nvSpPr>
        <p:spPr>
          <a:xfrm>
            <a:off x="3059832" y="1916832"/>
            <a:ext cx="129614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400" b="1" dirty="0" smtClean="0"/>
              <a:t>مخرجات </a:t>
            </a:r>
            <a:endParaRPr lang="en-US" sz="2400" b="1" dirty="0"/>
          </a:p>
        </p:txBody>
      </p:sp>
      <p:sp>
        <p:nvSpPr>
          <p:cNvPr id="10" name="مستطيل 9"/>
          <p:cNvSpPr/>
          <p:nvPr/>
        </p:nvSpPr>
        <p:spPr>
          <a:xfrm>
            <a:off x="4456827" y="3825044"/>
            <a:ext cx="3067501" cy="68407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3200" b="1" dirty="0" smtClean="0"/>
              <a:t>تغذية راجعة </a:t>
            </a:r>
            <a:endParaRPr lang="en-US" sz="3200" b="1" dirty="0"/>
          </a:p>
        </p:txBody>
      </p:sp>
      <p:sp>
        <p:nvSpPr>
          <p:cNvPr id="11" name="سهم إلى اليسار والأعلى 10"/>
          <p:cNvSpPr/>
          <p:nvPr/>
        </p:nvSpPr>
        <p:spPr>
          <a:xfrm>
            <a:off x="7524328" y="2636912"/>
            <a:ext cx="720080" cy="1800200"/>
          </a:xfrm>
          <a:prstGeom prst="lef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سهم إلى اليسار 12"/>
          <p:cNvSpPr/>
          <p:nvPr/>
        </p:nvSpPr>
        <p:spPr>
          <a:xfrm>
            <a:off x="6552220" y="2177932"/>
            <a:ext cx="900100" cy="27003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سهم إلى اليسار 13"/>
          <p:cNvSpPr/>
          <p:nvPr/>
        </p:nvSpPr>
        <p:spPr>
          <a:xfrm>
            <a:off x="4327133" y="2133401"/>
            <a:ext cx="864096" cy="36004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سهم منحني إلى الأعلى 15"/>
          <p:cNvSpPr/>
          <p:nvPr/>
        </p:nvSpPr>
        <p:spPr>
          <a:xfrm rot="5400000">
            <a:off x="3254273" y="3342570"/>
            <a:ext cx="1872209" cy="53289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1331640" y="5733256"/>
            <a:ext cx="6696744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3600" dirty="0" smtClean="0"/>
              <a:t>الشكل يوضح المكونات العامة لي نظام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2028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96944" cy="5632311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ar-IQ" sz="2400" b="1" dirty="0"/>
              <a:t>إن إتـبـاع مـفـهـوم الـنـظـم </a:t>
            </a:r>
            <a:r>
              <a:rPr lang="ar-IQ" sz="2400" b="1" dirty="0" smtClean="0"/>
              <a:t>في </a:t>
            </a:r>
            <a:r>
              <a:rPr lang="ar-IQ" sz="2400" b="1" dirty="0"/>
              <a:t>الـتـعـلـيـم والـتـعـلـم كـفـيـل بـإخـراج الـعـمـلـيـة الـتـعـلـيـمـيـة مـن مـرحـلـة الـعـشـوائـيـة </a:t>
            </a:r>
            <a:r>
              <a:rPr lang="ar-IQ" sz="2400" b="1" dirty="0" smtClean="0"/>
              <a:t>والارتـجال </a:t>
            </a:r>
            <a:r>
              <a:rPr lang="ar-IQ" sz="2400" b="1" dirty="0"/>
              <a:t>إلـى مـرحـلـة </a:t>
            </a:r>
            <a:r>
              <a:rPr lang="ar-IQ" sz="2400" b="1" dirty="0" smtClean="0"/>
              <a:t>المـنـهـجـيـة </a:t>
            </a:r>
            <a:r>
              <a:rPr lang="ar-IQ" sz="2400" b="1" dirty="0"/>
              <a:t>الـنـظـامـيـة, فـالـتـدريـس </a:t>
            </a:r>
            <a:r>
              <a:rPr lang="ar-IQ" sz="2400" b="1" dirty="0" smtClean="0"/>
              <a:t>العشوائي لا </a:t>
            </a:r>
            <a:r>
              <a:rPr lang="ar-IQ" sz="2400" b="1" dirty="0"/>
              <a:t>يـأخـذ </a:t>
            </a:r>
            <a:r>
              <a:rPr lang="ar-IQ" sz="2400" b="1" dirty="0" smtClean="0"/>
              <a:t>بـعـين الاعـتـبـار </a:t>
            </a:r>
            <a:r>
              <a:rPr lang="ar-IQ" sz="2400" b="1" dirty="0"/>
              <a:t>خـصـائـص ومـيـول وحـاجـات وقـدرات </a:t>
            </a:r>
            <a:r>
              <a:rPr lang="ar-IQ" sz="2400" b="1" dirty="0" smtClean="0"/>
              <a:t>المـتـعـلـمـين, </a:t>
            </a:r>
            <a:r>
              <a:rPr lang="ar-IQ" sz="2400" b="1" dirty="0"/>
              <a:t>ومـا يـنـاسـبـهـم </a:t>
            </a:r>
            <a:r>
              <a:rPr lang="ar-IQ" sz="2400" b="1" dirty="0" smtClean="0"/>
              <a:t>في </a:t>
            </a:r>
            <a:r>
              <a:rPr lang="ar-IQ" sz="2400" b="1" dirty="0"/>
              <a:t>الـتـدريـس, </a:t>
            </a:r>
            <a:r>
              <a:rPr lang="ar-IQ" sz="2400" b="1" dirty="0" smtClean="0"/>
              <a:t>ولا </a:t>
            </a:r>
            <a:r>
              <a:rPr lang="ar-IQ" sz="2400" b="1" dirty="0"/>
              <a:t>يـأخـذ </a:t>
            </a:r>
            <a:r>
              <a:rPr lang="ar-IQ" sz="2400" b="1" dirty="0" smtClean="0"/>
              <a:t>بـعـين الاعـتـبـار الانـشـطـة </a:t>
            </a:r>
            <a:r>
              <a:rPr lang="ar-IQ" sz="2400" b="1" dirty="0"/>
              <a:t>والـوسـائـل وطـرق الـتـدريـس وبـقـيـة عـنـاصـر الـوقـف الـتـعـلـيـمـي. أمـا مـفـهـوم الـنـظـم فـقـد اصـبـح كـل عـنـصـر مـن عـنـاصـر الـنـظـام جـزءاً مـن كـل </a:t>
            </a:r>
            <a:r>
              <a:rPr lang="ar-IQ" sz="2400" b="1" dirty="0" smtClean="0"/>
              <a:t>تـرابـطـه </a:t>
            </a:r>
            <a:r>
              <a:rPr lang="ar-IQ" sz="2400" b="1" dirty="0"/>
              <a:t>بـبـقـيـة الـعـنـاصـر </a:t>
            </a:r>
            <a:r>
              <a:rPr lang="ar-IQ" sz="2400" b="1" dirty="0" smtClean="0"/>
              <a:t>عـلاقـات </a:t>
            </a:r>
            <a:r>
              <a:rPr lang="ar-IQ" sz="2400" b="1" dirty="0"/>
              <a:t>مـنـطـقـيـة فـمـثـلً اسـتـخـدام الـوسـيـلـة الـتـعـلـيـمـيـة يـجـب </a:t>
            </a:r>
            <a:r>
              <a:rPr lang="ar-IQ" sz="2400" b="1" dirty="0" smtClean="0"/>
              <a:t>ألا </a:t>
            </a:r>
            <a:r>
              <a:rPr lang="ar-IQ" sz="2400" b="1" dirty="0"/>
              <a:t>يـكـون </a:t>
            </a:r>
            <a:r>
              <a:rPr lang="ar-IQ" sz="2400" b="1" dirty="0" smtClean="0"/>
              <a:t>ارتـجالـيـاً </a:t>
            </a:r>
            <a:r>
              <a:rPr lang="ar-IQ" sz="2400" b="1" dirty="0"/>
              <a:t>أو مـنـفـصـلً عـن بـقـيـة عـنـاصـر </a:t>
            </a:r>
            <a:r>
              <a:rPr lang="ar-IQ" sz="2400" b="1" dirty="0" smtClean="0"/>
              <a:t>الـموقـف </a:t>
            </a:r>
            <a:r>
              <a:rPr lang="ar-IQ" sz="2400" b="1" dirty="0"/>
              <a:t>الـتـعـلـيـمـي, بـل </a:t>
            </a:r>
            <a:r>
              <a:rPr lang="ar-IQ" sz="2400" b="1" dirty="0" smtClean="0"/>
              <a:t>لابـد </a:t>
            </a:r>
            <a:r>
              <a:rPr lang="ar-IQ" sz="2400" b="1" dirty="0"/>
              <a:t>أن يـأخـذ </a:t>
            </a:r>
            <a:r>
              <a:rPr lang="ar-IQ" sz="2400" b="1" dirty="0" smtClean="0"/>
              <a:t>بـعـين الاعـتـبـار </a:t>
            </a:r>
            <a:r>
              <a:rPr lang="ar-IQ" sz="2400" b="1" dirty="0"/>
              <a:t>عـنـد اسـتـخـدام الـوسـيـلـة الـتـعـلـيـمـيـة عـنـاصـر </a:t>
            </a:r>
            <a:r>
              <a:rPr lang="ar-IQ" sz="2400" b="1" dirty="0" smtClean="0"/>
              <a:t>المـوقـف </a:t>
            </a:r>
            <a:r>
              <a:rPr lang="ar-IQ" sz="2400" b="1" dirty="0"/>
              <a:t>الـتـعـلـيـمـي </a:t>
            </a:r>
            <a:r>
              <a:rPr lang="ar-IQ" sz="2400" b="1" dirty="0" smtClean="0"/>
              <a:t>الاخـرى </a:t>
            </a:r>
            <a:r>
              <a:rPr lang="ar-IQ" sz="2400" b="1" dirty="0"/>
              <a:t>مـثـل خـصـائـص </a:t>
            </a:r>
            <a:r>
              <a:rPr lang="ar-IQ" sz="2400" b="1" dirty="0" smtClean="0"/>
              <a:t>المـتـعـلـمـين </a:t>
            </a:r>
            <a:r>
              <a:rPr lang="ar-IQ" sz="2400" b="1" dirty="0"/>
              <a:t>وطـريـقـة الـتـدريـس </a:t>
            </a:r>
            <a:r>
              <a:rPr lang="ar-IQ" sz="2400" b="1" dirty="0" smtClean="0"/>
              <a:t>والاهـداف </a:t>
            </a:r>
            <a:r>
              <a:rPr lang="ar-IQ" sz="2400" b="1" dirty="0"/>
              <a:t>وطـبـيـعـة </a:t>
            </a:r>
            <a:r>
              <a:rPr lang="ar-IQ" sz="2400" b="1" dirty="0" smtClean="0"/>
              <a:t>المحـتـوى لان </a:t>
            </a:r>
            <a:r>
              <a:rPr lang="ar-IQ" sz="2400" b="1" dirty="0"/>
              <a:t>الـوسـيـلـة </a:t>
            </a:r>
            <a:r>
              <a:rPr lang="ar-IQ" sz="2400" b="1" dirty="0" smtClean="0"/>
              <a:t>يمـكـن </a:t>
            </a:r>
            <a:r>
              <a:rPr lang="ar-IQ" sz="2400" b="1" dirty="0"/>
              <a:t>أن تـنـاسـب بـعـض الـطـلـبـة دون </a:t>
            </a:r>
            <a:r>
              <a:rPr lang="ar-IQ" sz="2400" b="1" dirty="0" smtClean="0"/>
              <a:t>الاخـريـن </a:t>
            </a:r>
            <a:r>
              <a:rPr lang="ar-IQ" sz="2400" b="1" dirty="0"/>
              <a:t>وقـد تـنـاسـب طـريـقـة تـدريـس </a:t>
            </a:r>
            <a:r>
              <a:rPr lang="ar-IQ" sz="2400" b="1" dirty="0" smtClean="0"/>
              <a:t>ولا </a:t>
            </a:r>
            <a:r>
              <a:rPr lang="ar-IQ" sz="2400" b="1" dirty="0"/>
              <a:t>تـنـاسـب أخـرى وهـكـذا. لـذلـك بـات مـن الـضـروري اسـتـخـدام </a:t>
            </a:r>
            <a:r>
              <a:rPr lang="ar-IQ" sz="2400" b="1" dirty="0" smtClean="0"/>
              <a:t>الـمنـحـى </a:t>
            </a:r>
            <a:r>
              <a:rPr lang="ar-IQ" sz="2400" b="1" dirty="0"/>
              <a:t>الـنـظـامـي ف تـصـمـيـم الـتـدريـس لنـه يـأخـذ بـعـي </a:t>
            </a:r>
            <a:r>
              <a:rPr lang="ar-IQ" sz="2400" b="1" dirty="0" err="1"/>
              <a:t>العتبار</a:t>
            </a:r>
            <a:r>
              <a:rPr lang="ar-IQ" sz="2400" b="1" dirty="0"/>
              <a:t> جميع عناصر الوقف التعليمي عند التصميم.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15343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260648"/>
            <a:ext cx="8856984" cy="637097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400" b="1" dirty="0">
                <a:solidFill>
                  <a:srgbClr val="FF0000"/>
                </a:solidFill>
              </a:rPr>
              <a:t>سلوب النظم </a:t>
            </a:r>
            <a:r>
              <a:rPr lang="en-US" sz="2400" b="1" dirty="0">
                <a:solidFill>
                  <a:srgbClr val="FF0000"/>
                </a:solidFill>
              </a:rPr>
              <a:t>Approach System:</a:t>
            </a:r>
            <a:r>
              <a:rPr lang="en-US" sz="2400" b="1" dirty="0"/>
              <a:t> </a:t>
            </a:r>
            <a:r>
              <a:rPr lang="ar-IQ" sz="2400" b="1" dirty="0" smtClean="0"/>
              <a:t> </a:t>
            </a:r>
          </a:p>
          <a:p>
            <a:r>
              <a:rPr lang="ar-IQ" sz="2400" b="1" dirty="0" smtClean="0"/>
              <a:t>يـسـتـمـد </a:t>
            </a:r>
            <a:r>
              <a:rPr lang="ar-IQ" sz="2400" b="1" dirty="0"/>
              <a:t>أسـلـوب الـنـظـم أصـولـه مـنـذ بـدأ النـسـان تـفـاعـلـه مـع الـبـيـئـة مـن حـولـه, إذ أن فـكـرتـه تـوجـد بـرمـتـهـا ف الـنـمـوذج </a:t>
            </a:r>
            <a:r>
              <a:rPr lang="ar-IQ" sz="2400" b="1" dirty="0" smtClean="0"/>
              <a:t>الـبـيـئـي-الايـكـولـوجـي- </a:t>
            </a:r>
            <a:r>
              <a:rPr lang="ar-IQ" sz="2400" b="1" dirty="0"/>
              <a:t>الـذي يـشـيـر إلـى أن </a:t>
            </a:r>
            <a:r>
              <a:rPr lang="ar-IQ" sz="2400" b="1" dirty="0" smtClean="0"/>
              <a:t>الاشـيـاء </a:t>
            </a:r>
            <a:r>
              <a:rPr lang="ar-IQ" sz="2400" b="1" dirty="0"/>
              <a:t>تـرتـبـط بـبـعـضـهـا الـبـعـض بـطـريـقـة ديـنـامـيـكـيـة آلـيـة تؤثر </a:t>
            </a:r>
            <a:r>
              <a:rPr lang="ar-IQ" sz="2400" b="1" dirty="0" smtClean="0"/>
              <a:t>في </a:t>
            </a:r>
            <a:r>
              <a:rPr lang="ar-IQ" sz="2400" b="1" dirty="0"/>
              <a:t>جزء من أجزاء البيئة التي تؤثر بدورها </a:t>
            </a:r>
            <a:r>
              <a:rPr lang="ar-IQ" sz="2400" b="1" dirty="0" smtClean="0"/>
              <a:t>في </a:t>
            </a:r>
            <a:r>
              <a:rPr lang="ar-IQ" sz="2400" b="1" dirty="0"/>
              <a:t>الجزاء </a:t>
            </a:r>
            <a:r>
              <a:rPr lang="ar-IQ" sz="2400" b="1" dirty="0" smtClean="0"/>
              <a:t>الاخرى</a:t>
            </a:r>
            <a:r>
              <a:rPr lang="ar-IQ" sz="2400" b="1" dirty="0"/>
              <a:t>. ومـن أوائـل الـذيـن سـاعـدوا </a:t>
            </a:r>
            <a:r>
              <a:rPr lang="ar-IQ" sz="2400" b="1" dirty="0" smtClean="0"/>
              <a:t>في </a:t>
            </a:r>
            <a:r>
              <a:rPr lang="ar-IQ" sz="2400" b="1" dirty="0"/>
              <a:t>إيـجـاد أسـس نـظـريـة الـنـظـم هـو الـبـيـولـوجـي ”</a:t>
            </a:r>
            <a:r>
              <a:rPr lang="ar-IQ" sz="2400" b="1" dirty="0" err="1"/>
              <a:t>لـويـنـج</a:t>
            </a:r>
            <a:r>
              <a:rPr lang="ar-IQ" sz="2400" b="1" dirty="0"/>
              <a:t> بـيـرتـا </a:t>
            </a:r>
            <a:r>
              <a:rPr lang="ar-IQ" sz="2400" b="1" dirty="0" err="1" smtClean="0"/>
              <a:t>لاتـفـى</a:t>
            </a:r>
            <a:r>
              <a:rPr lang="ar-IQ" sz="2400" b="1" dirty="0" smtClean="0"/>
              <a:t> </a:t>
            </a:r>
            <a:r>
              <a:rPr lang="en-US" sz="2400" b="1" dirty="0" err="1"/>
              <a:t>Berta.V.L</a:t>
            </a:r>
            <a:r>
              <a:rPr lang="en-US" sz="2400" b="1" dirty="0"/>
              <a:t> </a:t>
            </a:r>
            <a:r>
              <a:rPr lang="en-US" sz="2400" b="1" dirty="0" err="1"/>
              <a:t>Lanfy</a:t>
            </a:r>
            <a:r>
              <a:rPr lang="en-US" sz="2400" b="1" dirty="0"/>
              <a:t> </a:t>
            </a:r>
            <a:r>
              <a:rPr lang="en-US" sz="2400" b="1" dirty="0" smtClean="0"/>
              <a:t>”</a:t>
            </a:r>
            <a:r>
              <a:rPr lang="ar-IQ" sz="2400" b="1" dirty="0" smtClean="0"/>
              <a:t> الـذي </a:t>
            </a:r>
            <a:r>
              <a:rPr lang="ar-IQ" sz="2400" b="1" dirty="0"/>
              <a:t>اتـبـع طـريـقـة </a:t>
            </a:r>
            <a:r>
              <a:rPr lang="ar-IQ" sz="2400" b="1" dirty="0" smtClean="0"/>
              <a:t>الاسـتـكـشـاف </a:t>
            </a:r>
            <a:r>
              <a:rPr lang="ar-IQ" sz="2400" b="1" dirty="0"/>
              <a:t>الـعـلـمـي </a:t>
            </a:r>
            <a:r>
              <a:rPr lang="ar-IQ" sz="2400" b="1" dirty="0" smtClean="0"/>
              <a:t>في </a:t>
            </a:r>
            <a:r>
              <a:rPr lang="ar-IQ" sz="2400" b="1" dirty="0"/>
              <a:t>دراسـة جـمـيـع الـعـنـاصـر </a:t>
            </a:r>
            <a:r>
              <a:rPr lang="ar-IQ" sz="2400" b="1" dirty="0" smtClean="0"/>
              <a:t>الـمكـونـة </a:t>
            </a:r>
            <a:r>
              <a:rPr lang="ar-IQ" sz="2400" b="1" dirty="0"/>
              <a:t>لـلـكـل </a:t>
            </a:r>
            <a:r>
              <a:rPr lang="ar-IQ" sz="2400" b="1" dirty="0" smtClean="0"/>
              <a:t>المـتـكـامـل </a:t>
            </a:r>
            <a:r>
              <a:rPr lang="ar-IQ" sz="2400" b="1" dirty="0"/>
              <a:t>وطـريـقـة تـركـيـبـهـا وثـبـاتـهـا وهـذا يـؤكـد عـلـى وجـوب </a:t>
            </a:r>
            <a:r>
              <a:rPr lang="ar-IQ" sz="2400" b="1" dirty="0" smtClean="0"/>
              <a:t>تـحديـد </a:t>
            </a:r>
            <a:r>
              <a:rPr lang="ar-IQ" sz="2400" b="1" dirty="0"/>
              <a:t>مـكـونـات وعـنـاصـر الحـداث وقـيـاس تـأثـيـرهـا </a:t>
            </a:r>
            <a:r>
              <a:rPr lang="ar-IQ" sz="2400" b="1" dirty="0" smtClean="0"/>
              <a:t>في تحـقـيـق </a:t>
            </a:r>
            <a:r>
              <a:rPr lang="ar-IQ" sz="2400" b="1" dirty="0"/>
              <a:t>الـهـدف الـعـام </a:t>
            </a:r>
            <a:r>
              <a:rPr lang="ar-IQ" sz="2400" b="1" dirty="0" smtClean="0"/>
              <a:t>المـرغـوب </a:t>
            </a:r>
            <a:r>
              <a:rPr lang="ar-IQ" sz="2400" b="1" dirty="0"/>
              <a:t>بـه مـا يـسـاعـد </a:t>
            </a:r>
            <a:r>
              <a:rPr lang="ar-IQ" sz="2400" b="1" dirty="0" smtClean="0"/>
              <a:t>في </a:t>
            </a:r>
            <a:r>
              <a:rPr lang="ar-IQ" sz="2400" b="1" dirty="0"/>
              <a:t>تـفـسـيـر الـنـظـام بـشـكـل عـام </a:t>
            </a:r>
            <a:r>
              <a:rPr lang="ar-IQ" sz="2400" b="1" dirty="0" smtClean="0"/>
              <a:t>بـما في </a:t>
            </a:r>
            <a:r>
              <a:rPr lang="ar-IQ" sz="2400" b="1" dirty="0"/>
              <a:t>ذلـك كـيـفـيـة عـمـلـه.(نـصـر, </a:t>
            </a:r>
            <a:r>
              <a:rPr lang="ar-IQ" sz="2400" b="1" dirty="0" smtClean="0"/>
              <a:t>واسـتـخـدم </a:t>
            </a:r>
            <a:r>
              <a:rPr lang="ar-IQ" sz="2400" b="1" dirty="0"/>
              <a:t>اسـلـوب الـنـظـم حـديـثـاً </a:t>
            </a:r>
            <a:r>
              <a:rPr lang="ar-IQ" sz="2400" b="1" dirty="0" smtClean="0"/>
              <a:t>في الـنـواحـي </a:t>
            </a:r>
            <a:r>
              <a:rPr lang="ar-IQ" sz="2400" b="1" dirty="0"/>
              <a:t>الـعـسـكريـة والـصـنـاعـيـة وذلـك أثـنـاء </a:t>
            </a:r>
            <a:r>
              <a:rPr lang="ar-IQ" sz="2400" b="1" dirty="0" smtClean="0"/>
              <a:t>الـحرب </a:t>
            </a:r>
            <a:r>
              <a:rPr lang="ar-IQ" sz="2400" b="1" dirty="0"/>
              <a:t>الـعـالـيـة الـثـانـيـة, حـيـث طـورت أنـظـمـة </a:t>
            </a:r>
            <a:r>
              <a:rPr lang="ar-IQ" sz="2400" b="1" dirty="0" smtClean="0"/>
              <a:t>الاسـلـحـة </a:t>
            </a:r>
            <a:r>
              <a:rPr lang="ar-IQ" sz="2400" b="1" dirty="0"/>
              <a:t>لـتـصـبـح أكـثـر تـعـقـيـداً. ومـع ذلـك فـقـد </a:t>
            </a:r>
            <a:r>
              <a:rPr lang="ar-IQ" sz="2400" b="1" dirty="0" smtClean="0"/>
              <a:t>تم تـحويـر </a:t>
            </a:r>
            <a:r>
              <a:rPr lang="ar-IQ" sz="2400" b="1" dirty="0"/>
              <a:t>أسـلـوب الـنـظـم لـيـكـون </a:t>
            </a:r>
            <a:r>
              <a:rPr lang="ar-IQ" sz="2400" b="1" dirty="0" smtClean="0"/>
              <a:t>مـلائـمـاً </a:t>
            </a:r>
            <a:r>
              <a:rPr lang="ar-IQ" sz="2400" b="1" dirty="0"/>
              <a:t>لـلـعـمـلـيـة الـتـعـلـيـمـيـة بـعـد تـعـديـل وتـطـبـيـق </a:t>
            </a:r>
            <a:r>
              <a:rPr lang="ar-IQ" sz="2400" b="1" dirty="0" smtClean="0"/>
              <a:t>المـبـادئ والاسـالـيـب </a:t>
            </a:r>
            <a:r>
              <a:rPr lang="ar-IQ" sz="2400" b="1" dirty="0"/>
              <a:t>الـتـي اسـتـخـدمـت </a:t>
            </a:r>
            <a:r>
              <a:rPr lang="ar-IQ" sz="2400" b="1" dirty="0" smtClean="0"/>
              <a:t>في </a:t>
            </a:r>
            <a:r>
              <a:rPr lang="ar-IQ" sz="2400" b="1" dirty="0"/>
              <a:t>الـنـظـم الـعـسـكريـة والـصـنـاعـيـة. وهـكـذا اصـبـح أسـلـوب الـنـظـم يـسـتـخـدم كـإطـار </a:t>
            </a:r>
            <a:r>
              <a:rPr lang="ar-IQ" sz="2400" b="1" dirty="0" smtClean="0"/>
              <a:t>لـحل </a:t>
            </a:r>
            <a:r>
              <a:rPr lang="ar-IQ" sz="2400" b="1" dirty="0"/>
              <a:t>بـعـض </a:t>
            </a:r>
            <a:r>
              <a:rPr lang="ar-IQ" sz="2400" b="1" dirty="0" smtClean="0"/>
              <a:t>المـشـكـلات </a:t>
            </a:r>
            <a:r>
              <a:rPr lang="ar-IQ" sz="2400" b="1" dirty="0"/>
              <a:t>الـتـي </a:t>
            </a:r>
            <a:r>
              <a:rPr lang="ar-IQ" sz="2400" b="1" dirty="0" smtClean="0"/>
              <a:t>تم تـحديـدهـا في </a:t>
            </a:r>
            <a:r>
              <a:rPr lang="ar-IQ" sz="2400" b="1" dirty="0"/>
              <a:t>الـعـمـلـيـة الـتـعـلـيـمـيـة. ويـعـرف أسلوب النظم </a:t>
            </a:r>
            <a:r>
              <a:rPr lang="ar-IQ" sz="2400" b="1" dirty="0" smtClean="0"/>
              <a:t>بمدخل </a:t>
            </a:r>
            <a:r>
              <a:rPr lang="ar-IQ" sz="2400" b="1" dirty="0"/>
              <a:t>النظم, أو منحى النظم أو منهج النظم.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6630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13209" y="764704"/>
            <a:ext cx="8352928" cy="5262979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400" b="1" dirty="0">
                <a:solidFill>
                  <a:srgbClr val="FF0000"/>
                </a:solidFill>
              </a:rPr>
              <a:t>مفهوم أسلوب النظم: </a:t>
            </a:r>
            <a:endParaRPr lang="ar-IQ" sz="2400" b="1" dirty="0" smtClean="0">
              <a:solidFill>
                <a:srgbClr val="FF0000"/>
              </a:solidFill>
            </a:endParaRPr>
          </a:p>
          <a:p>
            <a:r>
              <a:rPr lang="ar-IQ" sz="2400" b="1" dirty="0" smtClean="0"/>
              <a:t>يـعـتـبـر </a:t>
            </a:r>
            <a:r>
              <a:rPr lang="ar-IQ" sz="2400" b="1" dirty="0"/>
              <a:t>أسـلـوب الـنـظـم مـن </a:t>
            </a:r>
            <a:r>
              <a:rPr lang="ar-IQ" sz="2400" b="1" dirty="0" smtClean="0"/>
              <a:t>المـفـاهـيـم </a:t>
            </a:r>
            <a:r>
              <a:rPr lang="ar-IQ" sz="2400" b="1" dirty="0"/>
              <a:t>الـتـي لـهـا صـلـة بـالـنـظـام وتـخـتـلـف عـنـه, فـقـد عـرف ”</a:t>
            </a:r>
            <a:r>
              <a:rPr lang="ar-IQ" sz="2400" b="1" dirty="0" err="1"/>
              <a:t>كـوريـجـان</a:t>
            </a:r>
            <a:r>
              <a:rPr lang="ar-IQ" sz="2400" b="1" dirty="0"/>
              <a:t> و </a:t>
            </a:r>
            <a:r>
              <a:rPr lang="ar-IQ" sz="2400" b="1" dirty="0" err="1"/>
              <a:t>كـوفـمـان</a:t>
            </a:r>
            <a:r>
              <a:rPr lang="ar-IQ" sz="2400" b="1" dirty="0"/>
              <a:t>“ أسـلـوب الـنـظـم بـأنـه “طـريـقـة </a:t>
            </a:r>
            <a:r>
              <a:rPr lang="ar-IQ" sz="2400" b="1" dirty="0" smtClean="0"/>
              <a:t>تـحلـيـلـيـة </a:t>
            </a:r>
            <a:r>
              <a:rPr lang="ar-IQ" sz="2400" b="1" dirty="0"/>
              <a:t>ونـظـامـيـة </a:t>
            </a:r>
            <a:r>
              <a:rPr lang="ar-IQ" sz="2400" b="1" dirty="0" smtClean="0"/>
              <a:t>تـمكـنـنـا </a:t>
            </a:r>
            <a:r>
              <a:rPr lang="ar-IQ" sz="2400" b="1" dirty="0"/>
              <a:t>مـن الـتـقـدم نـحـو </a:t>
            </a:r>
            <a:r>
              <a:rPr lang="ar-IQ" sz="2400" b="1" dirty="0" smtClean="0"/>
              <a:t>تحـقـيـق الاهـداف </a:t>
            </a:r>
            <a:r>
              <a:rPr lang="ar-IQ" sz="2400" b="1" dirty="0"/>
              <a:t>الـتـي حـددتـهـا مـهـمـة الـنـظـام, وذلـك بـواسـطـة عـمـل مـنـضـبـط ومـرتـب </a:t>
            </a:r>
            <a:r>
              <a:rPr lang="ar-IQ" sz="2400" b="1" dirty="0" err="1" smtClean="0"/>
              <a:t>لـلاجـزاء</a:t>
            </a:r>
            <a:r>
              <a:rPr lang="ar-IQ" sz="2400" b="1" dirty="0" smtClean="0"/>
              <a:t> </a:t>
            </a:r>
            <a:r>
              <a:rPr lang="ar-IQ" sz="2400" b="1" dirty="0"/>
              <a:t>الـتـي يـتـألـف مـنـهـا الـنـظـام كـلـه, وتـتـكـامـل تـلـك </a:t>
            </a:r>
            <a:r>
              <a:rPr lang="ar-IQ" sz="2400" b="1" dirty="0" smtClean="0"/>
              <a:t>الاجـزاء </a:t>
            </a:r>
            <a:r>
              <a:rPr lang="ar-IQ" sz="2400" b="1" dirty="0"/>
              <a:t>وفـقـاً لـوظـائـفـهـا الـتـي تـقـوم بـهـا </a:t>
            </a:r>
            <a:r>
              <a:rPr lang="ar-IQ" sz="2400" b="1" dirty="0" smtClean="0"/>
              <a:t>في </a:t>
            </a:r>
            <a:r>
              <a:rPr lang="ar-IQ" sz="2400" b="1" dirty="0"/>
              <a:t>الـنـظـام الـكـلـي الـذي يـحـقـق </a:t>
            </a:r>
            <a:r>
              <a:rPr lang="ar-IQ" sz="2400" b="1" dirty="0" smtClean="0"/>
              <a:t>الاهـداف </a:t>
            </a:r>
            <a:r>
              <a:rPr lang="ar-IQ" sz="2400" b="1" dirty="0"/>
              <a:t>الـتـي </a:t>
            </a:r>
            <a:r>
              <a:rPr lang="ar-IQ" sz="2400" b="1" dirty="0" smtClean="0"/>
              <a:t>تـحددت </a:t>
            </a:r>
            <a:r>
              <a:rPr lang="ar-IQ" sz="2400" b="1" dirty="0"/>
              <a:t>لـلـمـهـمـة“. ويـعـرف ايـضـاً بـأنـه ”أسـلـوب مـنـهـجـي وطـريـقـة </a:t>
            </a:r>
            <a:r>
              <a:rPr lang="ar-IQ" sz="2400" b="1" dirty="0" smtClean="0"/>
              <a:t>في </a:t>
            </a:r>
            <a:r>
              <a:rPr lang="ar-IQ" sz="2400" b="1" dirty="0"/>
              <a:t>تـخـطـيـط وتـنـفـيـذ وتـقـوي أي عـمـل أو نـشـاط لـتـحـقـيـق أفـضـل مـسـتـوى مـن الـنـتـائـج“. كـمـا يـعـرف أسـلـوب الـنـظـم بـأنـه ”</a:t>
            </a:r>
            <a:r>
              <a:rPr lang="ar-IQ" sz="2400" b="1" dirty="0" smtClean="0"/>
              <a:t>نمـط </a:t>
            </a:r>
            <a:r>
              <a:rPr lang="ar-IQ" sz="2400" b="1" dirty="0"/>
              <a:t>تـفـكـيـر وأسـلـوب </a:t>
            </a:r>
            <a:r>
              <a:rPr lang="ar-IQ" sz="2400" b="1" dirty="0" smtClean="0"/>
              <a:t>مـعـالـجة </a:t>
            </a:r>
            <a:r>
              <a:rPr lang="ar-IQ" sz="2400" b="1" dirty="0"/>
              <a:t>لـه خـطـوات ومـراحـل عـمـل هـي: </a:t>
            </a:r>
            <a:r>
              <a:rPr lang="ar-IQ" sz="2400" b="1" dirty="0" smtClean="0"/>
              <a:t>تحـديـد الاهـداف</a:t>
            </a:r>
            <a:r>
              <a:rPr lang="ar-IQ" sz="2400" b="1" dirty="0"/>
              <a:t>, </a:t>
            </a:r>
            <a:r>
              <a:rPr lang="ar-IQ" sz="2400" b="1" dirty="0" smtClean="0"/>
              <a:t>وتـحلـيـل </a:t>
            </a:r>
            <a:r>
              <a:rPr lang="ar-IQ" sz="2400" b="1" dirty="0"/>
              <a:t>عـنـاصـر الـنـظـام, وتـنـفـيـذ الـنـظـام, </a:t>
            </a:r>
            <a:r>
              <a:rPr lang="ar-IQ" sz="2400" b="1" dirty="0" smtClean="0"/>
              <a:t>والـتـقـويم, </a:t>
            </a:r>
            <a:r>
              <a:rPr lang="ar-IQ" sz="2400" b="1" dirty="0"/>
              <a:t>والـتـغـذيـة الـراجـعـة, والـتـابـعـة</a:t>
            </a:r>
            <a:r>
              <a:rPr lang="ar-IQ" sz="2400" b="1" dirty="0" smtClean="0"/>
              <a:t>“.</a:t>
            </a:r>
          </a:p>
          <a:p>
            <a:endParaRPr lang="ar-IQ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9241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335846"/>
            <a:ext cx="8496944" cy="501675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000" b="1" dirty="0"/>
              <a:t>خطوات أسلوب النظم</a:t>
            </a:r>
            <a:r>
              <a:rPr lang="ar-IQ" sz="2000" b="1" dirty="0" smtClean="0"/>
              <a:t>:</a:t>
            </a:r>
          </a:p>
          <a:p>
            <a:r>
              <a:rPr lang="ar-IQ" sz="2000" b="1" dirty="0" smtClean="0"/>
              <a:t>1</a:t>
            </a:r>
            <a:r>
              <a:rPr lang="ar-IQ" sz="2000" b="1" dirty="0" smtClean="0">
                <a:solidFill>
                  <a:srgbClr val="FF0000"/>
                </a:solidFill>
              </a:rPr>
              <a:t>-</a:t>
            </a:r>
            <a:r>
              <a:rPr lang="ar-IQ" sz="2000" b="1" dirty="0">
                <a:solidFill>
                  <a:srgbClr val="FF0000"/>
                </a:solidFill>
              </a:rPr>
              <a:t> </a:t>
            </a:r>
            <a:r>
              <a:rPr lang="ar-IQ" sz="2000" b="1" dirty="0" smtClean="0">
                <a:solidFill>
                  <a:srgbClr val="FF0000"/>
                </a:solidFill>
              </a:rPr>
              <a:t>تحديد </a:t>
            </a:r>
            <a:r>
              <a:rPr lang="ar-IQ" sz="2000" b="1" dirty="0">
                <a:solidFill>
                  <a:srgbClr val="FF0000"/>
                </a:solidFill>
              </a:rPr>
              <a:t>الهداف. </a:t>
            </a:r>
            <a:endParaRPr lang="ar-IQ" sz="2000" b="1" dirty="0" smtClean="0">
              <a:solidFill>
                <a:srgbClr val="FF0000"/>
              </a:solidFill>
            </a:endParaRPr>
          </a:p>
          <a:p>
            <a:r>
              <a:rPr lang="ar-IQ" sz="2000" b="1" dirty="0" smtClean="0"/>
              <a:t>2- </a:t>
            </a:r>
            <a:r>
              <a:rPr lang="ar-IQ" sz="2000" b="1" dirty="0" smtClean="0">
                <a:solidFill>
                  <a:srgbClr val="FF0000"/>
                </a:solidFill>
              </a:rPr>
              <a:t>تحليل عـنـاصـر </a:t>
            </a:r>
            <a:r>
              <a:rPr lang="ar-IQ" sz="2000" b="1" dirty="0">
                <a:solidFill>
                  <a:srgbClr val="FF0000"/>
                </a:solidFill>
              </a:rPr>
              <a:t>الـنـظـام: </a:t>
            </a:r>
            <a:r>
              <a:rPr lang="ar-IQ" sz="2000" b="1" dirty="0"/>
              <a:t>أي تـديـد كـل عـنـصـر مـن عـنـاصـر الـنـظـام الـتـي سـتـسـهـم </a:t>
            </a:r>
            <a:r>
              <a:rPr lang="ar-IQ" sz="2000" b="1" dirty="0" smtClean="0"/>
              <a:t>في تـحقـيـق </a:t>
            </a:r>
            <a:r>
              <a:rPr lang="ar-IQ" sz="2000" b="1" dirty="0"/>
              <a:t>الهـداف, سـواء أكـان الـتـحـديـد لـكـل عـنـصـر مـنـفـرداً أم مـتـكـامـلً مـع بـاقـي الـعـنـاصـر </a:t>
            </a:r>
            <a:r>
              <a:rPr lang="ar-IQ" sz="2000" b="1" dirty="0" smtClean="0"/>
              <a:t>لـمعـرفـة </a:t>
            </a:r>
            <a:r>
              <a:rPr lang="ar-IQ" sz="2000" b="1" dirty="0"/>
              <a:t>طـبـيـعـة كـل عـنـصـر وخصائصه </a:t>
            </a:r>
            <a:r>
              <a:rPr lang="ar-IQ" sz="2000" b="1" dirty="0" smtClean="0"/>
              <a:t>وعلاقته </a:t>
            </a:r>
            <a:r>
              <a:rPr lang="ar-IQ" sz="2000" b="1" dirty="0"/>
              <a:t>بالعناصر الخرى</a:t>
            </a:r>
            <a:r>
              <a:rPr lang="ar-IQ" sz="2000" b="1" dirty="0" smtClean="0"/>
              <a:t>.</a:t>
            </a:r>
          </a:p>
          <a:p>
            <a:r>
              <a:rPr lang="ar-IQ" sz="2000" b="1" dirty="0" smtClean="0"/>
              <a:t>3- </a:t>
            </a:r>
            <a:r>
              <a:rPr lang="ar-IQ" sz="2000" b="1" dirty="0" smtClean="0">
                <a:solidFill>
                  <a:srgbClr val="FF0000"/>
                </a:solidFill>
              </a:rPr>
              <a:t>تـصـمـيـم(تـخـطـيـط</a:t>
            </a:r>
            <a:r>
              <a:rPr lang="ar-IQ" sz="2000" b="1" dirty="0">
                <a:solidFill>
                  <a:srgbClr val="FF0000"/>
                </a:solidFill>
              </a:rPr>
              <a:t>) الـنـظـام</a:t>
            </a:r>
            <a:r>
              <a:rPr lang="ar-IQ" sz="2000" b="1" dirty="0"/>
              <a:t>: وهـو </a:t>
            </a:r>
            <a:r>
              <a:rPr lang="ar-IQ" sz="2000" b="1" dirty="0" smtClean="0"/>
              <a:t>الاعـداد </a:t>
            </a:r>
            <a:r>
              <a:rPr lang="ar-IQ" sz="2000" b="1" dirty="0"/>
              <a:t>الـذهـنـي </a:t>
            </a:r>
            <a:r>
              <a:rPr lang="ar-IQ" sz="2000" b="1" dirty="0" smtClean="0"/>
              <a:t>الـمسـبـق </a:t>
            </a:r>
            <a:r>
              <a:rPr lang="ar-IQ" sz="2000" b="1" dirty="0"/>
              <a:t>الـذي يـوجـه ويـنـظـم كـل الـنـشـاطـات الـتـي يـقـوم بـهـا </a:t>
            </a:r>
            <a:r>
              <a:rPr lang="ar-IQ" sz="2000" b="1" dirty="0" smtClean="0"/>
              <a:t>الـمعـلـم </a:t>
            </a:r>
            <a:r>
              <a:rPr lang="ar-IQ" sz="2000" b="1" dirty="0"/>
              <a:t>بـهـدف </a:t>
            </a:r>
            <a:r>
              <a:rPr lang="ar-IQ" sz="2000" b="1" dirty="0" smtClean="0"/>
              <a:t>تـحقـيـق </a:t>
            </a:r>
            <a:r>
              <a:rPr lang="ar-IQ" sz="2000" b="1" dirty="0"/>
              <a:t>الـنـتـاجـات الـتـعـلـيـمـيـة </a:t>
            </a:r>
            <a:r>
              <a:rPr lang="ar-IQ" sz="2000" b="1" dirty="0" smtClean="0"/>
              <a:t>المـرجـوة</a:t>
            </a:r>
            <a:r>
              <a:rPr lang="ar-IQ" sz="2000" b="1" dirty="0"/>
              <a:t>. </a:t>
            </a:r>
            <a:r>
              <a:rPr lang="ar-IQ" sz="2000" b="1" dirty="0" smtClean="0"/>
              <a:t>وفي </a:t>
            </a:r>
            <a:r>
              <a:rPr lang="ar-IQ" sz="2000" b="1" dirty="0"/>
              <a:t>هـذه </a:t>
            </a:r>
            <a:r>
              <a:rPr lang="ar-IQ" sz="2000" b="1" dirty="0" smtClean="0"/>
              <a:t>الـخطـوة </a:t>
            </a:r>
            <a:r>
              <a:rPr lang="ar-IQ" sz="2000" b="1" dirty="0"/>
              <a:t>يـتـم رسـم تـفـصـيـلـي لـطـريـقـة تـشـغـيـل الـنـظـام, حـيـث تـخـطـط خـطـواتـه ومـسـاراتـه </a:t>
            </a:r>
            <a:r>
              <a:rPr lang="ar-IQ" sz="2000" b="1" dirty="0" smtClean="0"/>
              <a:t>المـنـطـقـيـة </a:t>
            </a:r>
            <a:r>
              <a:rPr lang="ar-IQ" sz="2000" b="1" dirty="0"/>
              <a:t>وتـدون أوصـاف وظـائـف </a:t>
            </a:r>
            <a:r>
              <a:rPr lang="ar-IQ" sz="2000" b="1" dirty="0" smtClean="0"/>
              <a:t>الـعـامـلـين. </a:t>
            </a:r>
            <a:r>
              <a:rPr lang="ar-IQ" sz="2000" b="1" dirty="0"/>
              <a:t>كـمـا يـتـم </a:t>
            </a:r>
            <a:r>
              <a:rPr lang="ar-IQ" sz="2000" b="1" dirty="0" smtClean="0"/>
              <a:t>تـحديـد </a:t>
            </a:r>
            <a:r>
              <a:rPr lang="ar-IQ" sz="2000" b="1" dirty="0"/>
              <a:t>وظـيـفـة كـل عـنـصـر مـن عـنـاصـر الـنـظـام </a:t>
            </a:r>
            <a:r>
              <a:rPr lang="ar-IQ" sz="2000" b="1" dirty="0" smtClean="0"/>
              <a:t>والـعـلاقـات </a:t>
            </a:r>
            <a:r>
              <a:rPr lang="ar-IQ" sz="2000" b="1" dirty="0"/>
              <a:t>الـتـبـادلـيـة بـيـنـهـا. أي </a:t>
            </a:r>
            <a:r>
              <a:rPr lang="ar-IQ" sz="2000" b="1" dirty="0" smtClean="0"/>
              <a:t>تـحديـد الـمواصـفـات </a:t>
            </a:r>
            <a:r>
              <a:rPr lang="ar-IQ" sz="2000" b="1" dirty="0"/>
              <a:t>الكيفية التي يتم بها تنفيذ النظام. </a:t>
            </a:r>
            <a:endParaRPr lang="ar-IQ" sz="2000" b="1" dirty="0" smtClean="0"/>
          </a:p>
          <a:p>
            <a:r>
              <a:rPr lang="ar-IQ" sz="2000" b="1" dirty="0" smtClean="0"/>
              <a:t>4- </a:t>
            </a:r>
            <a:r>
              <a:rPr lang="ar-IQ" sz="2000" b="1" dirty="0" smtClean="0">
                <a:solidFill>
                  <a:srgbClr val="FF0000"/>
                </a:solidFill>
              </a:rPr>
              <a:t>تنفيذ </a:t>
            </a:r>
            <a:r>
              <a:rPr lang="ar-IQ" sz="2000" b="1" dirty="0">
                <a:solidFill>
                  <a:srgbClr val="FF0000"/>
                </a:solidFill>
              </a:rPr>
              <a:t>النظام: </a:t>
            </a:r>
            <a:r>
              <a:rPr lang="ar-IQ" sz="2000" b="1" dirty="0"/>
              <a:t>ويقصد بها تعريض جميع عناصر </a:t>
            </a:r>
            <a:r>
              <a:rPr lang="ar-IQ" sz="2000" b="1" dirty="0" smtClean="0"/>
              <a:t>الموقف </a:t>
            </a:r>
            <a:r>
              <a:rPr lang="ar-IQ" sz="2000" b="1" dirty="0"/>
              <a:t>التعليمي للمتعلم حتى يتفاعل معها. </a:t>
            </a:r>
            <a:endParaRPr lang="ar-IQ" sz="2000" b="1" dirty="0" smtClean="0"/>
          </a:p>
          <a:p>
            <a:r>
              <a:rPr lang="ar-IQ" sz="2000" b="1" dirty="0" smtClean="0">
                <a:solidFill>
                  <a:srgbClr val="FF0000"/>
                </a:solidFill>
              </a:rPr>
              <a:t>5- الـتـقـويم: </a:t>
            </a:r>
            <a:r>
              <a:rPr lang="ar-IQ" sz="2000" b="1" dirty="0"/>
              <a:t>عـمـلـيـة مـوجـهـة لـلـتـأكـد مـن سـيـر الـفـعـالـيـات وفـق </a:t>
            </a:r>
            <a:r>
              <a:rPr lang="ar-IQ" sz="2000" b="1" dirty="0" smtClean="0"/>
              <a:t>الـخطـة </a:t>
            </a:r>
            <a:r>
              <a:rPr lang="ar-IQ" sz="2000" b="1" dirty="0"/>
              <a:t>بـهـدف </a:t>
            </a:r>
            <a:r>
              <a:rPr lang="ar-IQ" sz="2000" b="1" dirty="0" smtClean="0"/>
              <a:t>تـحديـد </a:t>
            </a:r>
            <a:r>
              <a:rPr lang="ar-IQ" sz="2000" b="1" dirty="0"/>
              <a:t>جـوانـب الـقـوة والـضـعـف لوضع </a:t>
            </a:r>
            <a:r>
              <a:rPr lang="ar-IQ" sz="2000" b="1" dirty="0" smtClean="0"/>
              <a:t>المخطط العلاجية </a:t>
            </a:r>
            <a:r>
              <a:rPr lang="ar-IQ" sz="2000" b="1" dirty="0"/>
              <a:t>التي من شأن تطبيقها </a:t>
            </a:r>
            <a:r>
              <a:rPr lang="ar-IQ" sz="2000" b="1" dirty="0" smtClean="0"/>
              <a:t>تحقيق </a:t>
            </a:r>
            <a:r>
              <a:rPr lang="ar-IQ" sz="2000" b="1" dirty="0"/>
              <a:t>الهداف. </a:t>
            </a:r>
            <a:endParaRPr lang="ar-IQ" sz="2000" b="1" dirty="0" smtClean="0"/>
          </a:p>
          <a:p>
            <a:r>
              <a:rPr lang="ar-IQ" sz="2000" b="1" dirty="0" smtClean="0"/>
              <a:t>6- </a:t>
            </a:r>
            <a:r>
              <a:rPr lang="ar-IQ" sz="2000" b="1" dirty="0" smtClean="0">
                <a:solidFill>
                  <a:srgbClr val="FF0000"/>
                </a:solidFill>
              </a:rPr>
              <a:t>الـتـغـذيـة </a:t>
            </a:r>
            <a:r>
              <a:rPr lang="ar-IQ" sz="2000" b="1" dirty="0">
                <a:solidFill>
                  <a:srgbClr val="FF0000"/>
                </a:solidFill>
              </a:rPr>
              <a:t>الـراجـعـة والـتـابـعـة: </a:t>
            </a:r>
            <a:r>
              <a:rPr lang="ar-IQ" sz="2000" b="1" dirty="0"/>
              <a:t>وهـي </a:t>
            </a:r>
            <a:r>
              <a:rPr lang="ar-IQ" sz="2000" b="1" dirty="0" smtClean="0"/>
              <a:t>المـعـلـومـات </a:t>
            </a:r>
            <a:r>
              <a:rPr lang="ar-IQ" sz="2000" b="1" dirty="0"/>
              <a:t>الـعـائـدة مـن </a:t>
            </a:r>
            <a:r>
              <a:rPr lang="ar-IQ" sz="2000" b="1" dirty="0" smtClean="0"/>
              <a:t>المخرجـات </a:t>
            </a:r>
            <a:r>
              <a:rPr lang="ar-IQ" sz="2000" b="1" dirty="0"/>
              <a:t>إلـى الـعـمـلـيـات </a:t>
            </a:r>
            <a:r>
              <a:rPr lang="ar-IQ" sz="2000" b="1" dirty="0" smtClean="0"/>
              <a:t>والـمدخـلات </a:t>
            </a:r>
            <a:r>
              <a:rPr lang="ar-IQ" sz="2000" b="1" dirty="0"/>
              <a:t>بـقـصـد </a:t>
            </a:r>
            <a:r>
              <a:rPr lang="ar-IQ" sz="2000" b="1" dirty="0" smtClean="0"/>
              <a:t>التحسين </a:t>
            </a:r>
            <a:r>
              <a:rPr lang="ar-IQ" sz="2000" b="1" dirty="0"/>
              <a:t>والتطوير.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76889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87624" y="476672"/>
            <a:ext cx="7632848" cy="452431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ar-IQ" sz="2400" b="1" dirty="0" smtClean="0">
                <a:solidFill>
                  <a:srgbClr val="FF0000"/>
                </a:solidFill>
              </a:rPr>
              <a:t>دواعي </a:t>
            </a:r>
            <a:r>
              <a:rPr lang="ar-IQ" sz="2400" b="1" dirty="0">
                <a:solidFill>
                  <a:srgbClr val="FF0000"/>
                </a:solidFill>
              </a:rPr>
              <a:t>توظيف منحى النظم </a:t>
            </a:r>
            <a:r>
              <a:rPr lang="ar-IQ" sz="2400" b="1" dirty="0" smtClean="0">
                <a:solidFill>
                  <a:srgbClr val="FF0000"/>
                </a:solidFill>
              </a:rPr>
              <a:t>في </a:t>
            </a:r>
            <a:r>
              <a:rPr lang="ar-IQ" sz="2400" b="1" dirty="0">
                <a:solidFill>
                  <a:srgbClr val="FF0000"/>
                </a:solidFill>
              </a:rPr>
              <a:t>مجال </a:t>
            </a:r>
            <a:r>
              <a:rPr lang="ar-IQ" sz="2400" b="1" dirty="0" smtClean="0">
                <a:solidFill>
                  <a:srgbClr val="FF0000"/>
                </a:solidFill>
              </a:rPr>
              <a:t>التصميم التعليمي:</a:t>
            </a:r>
          </a:p>
          <a:p>
            <a:r>
              <a:rPr lang="ar-IQ" sz="2400" b="1" dirty="0" smtClean="0"/>
              <a:t>لـقـد </a:t>
            </a:r>
            <a:r>
              <a:rPr lang="ar-IQ" sz="2400" b="1" dirty="0"/>
              <a:t>ظـهـرت مـجـمـوعـة مـن الـعـوامـل الـتـي مـهـدت إلـى تـوظـيـف مـنـحـى /مـدخـل الـنـظـم </a:t>
            </a:r>
            <a:r>
              <a:rPr lang="ar-IQ" sz="2400" b="1" dirty="0" smtClean="0"/>
              <a:t>في </a:t>
            </a:r>
            <a:r>
              <a:rPr lang="ar-IQ" sz="2400" b="1" dirty="0"/>
              <a:t>مـجـال الـتـصـمـيـم التعليمي من أهمها: </a:t>
            </a:r>
            <a:endParaRPr lang="ar-IQ" sz="2400" b="1" dirty="0" smtClean="0"/>
          </a:p>
          <a:p>
            <a:pPr marL="342900" indent="-342900">
              <a:buFontTx/>
              <a:buChar char="-"/>
            </a:pPr>
            <a:r>
              <a:rPr lang="ar-IQ" sz="2400" b="1" dirty="0" smtClean="0"/>
              <a:t>نتائج </a:t>
            </a:r>
            <a:r>
              <a:rPr lang="ar-IQ" sz="2400" b="1" dirty="0"/>
              <a:t>ابحاث ”</a:t>
            </a:r>
            <a:r>
              <a:rPr lang="ar-IQ" sz="2400" b="1" dirty="0" err="1"/>
              <a:t>سكنير</a:t>
            </a:r>
            <a:r>
              <a:rPr lang="ar-IQ" sz="2400" b="1" dirty="0"/>
              <a:t>“ ودراساته فيما يتصل بالسلوك والتعلم </a:t>
            </a:r>
            <a:r>
              <a:rPr lang="ar-IQ" sz="2400" b="1" dirty="0" smtClean="0"/>
              <a:t>الانساني</a:t>
            </a:r>
            <a:r>
              <a:rPr lang="ar-IQ" sz="2400" b="1" dirty="0"/>
              <a:t>. </a:t>
            </a:r>
            <a:endParaRPr lang="ar-IQ" sz="2400" b="1" dirty="0" smtClean="0"/>
          </a:p>
          <a:p>
            <a:endParaRPr lang="ar-IQ" sz="2400" b="1" dirty="0" smtClean="0"/>
          </a:p>
          <a:p>
            <a:pPr marL="342900" indent="-342900">
              <a:buFontTx/>
              <a:buChar char="-"/>
            </a:pPr>
            <a:r>
              <a:rPr lang="ar-IQ" sz="2400" b="1" dirty="0" smtClean="0"/>
              <a:t>ظهور </a:t>
            </a:r>
            <a:r>
              <a:rPr lang="ar-IQ" sz="2400" b="1" dirty="0"/>
              <a:t>حركات الهداف السلوكية الجرائية ف مجال التعليم. </a:t>
            </a:r>
            <a:endParaRPr lang="ar-IQ" sz="2400" b="1" dirty="0" smtClean="0"/>
          </a:p>
          <a:p>
            <a:endParaRPr lang="ar-IQ" sz="2400" b="1" dirty="0" smtClean="0"/>
          </a:p>
          <a:p>
            <a:pPr marL="342900" indent="-342900">
              <a:buFontTx/>
              <a:buChar char="-"/>
            </a:pPr>
            <a:r>
              <a:rPr lang="ar-IQ" sz="2400" b="1" dirty="0" smtClean="0"/>
              <a:t>تزايد الاهتمام </a:t>
            </a:r>
            <a:r>
              <a:rPr lang="ar-IQ" sz="2400" b="1" dirty="0"/>
              <a:t>بظاهرة الفروق الفردية </a:t>
            </a:r>
            <a:r>
              <a:rPr lang="ar-IQ" sz="2400" b="1" dirty="0" smtClean="0"/>
              <a:t>بين التعلمين. </a:t>
            </a:r>
          </a:p>
          <a:p>
            <a:endParaRPr lang="ar-IQ" sz="2400" b="1" dirty="0" smtClean="0"/>
          </a:p>
          <a:p>
            <a:pPr marL="342900" indent="-342900">
              <a:buFontTx/>
              <a:buChar char="-"/>
            </a:pPr>
            <a:r>
              <a:rPr lang="ar-IQ" sz="2400" b="1" dirty="0" smtClean="0"/>
              <a:t>التقدم </a:t>
            </a:r>
            <a:r>
              <a:rPr lang="ar-IQ" sz="2400" b="1" dirty="0"/>
              <a:t>الهائل </a:t>
            </a:r>
            <a:r>
              <a:rPr lang="ar-IQ" sz="2400" b="1" dirty="0" smtClean="0"/>
              <a:t>في </a:t>
            </a:r>
            <a:r>
              <a:rPr lang="ar-IQ" sz="2400" b="1" dirty="0"/>
              <a:t>مجال تصميم الواد التعليمية وانتاجها(</a:t>
            </a:r>
            <a:r>
              <a:rPr lang="en-US" sz="2400" b="1" dirty="0" smtClean="0"/>
              <a:t>software</a:t>
            </a:r>
            <a:r>
              <a:rPr lang="ar-IQ" sz="2400" b="1" dirty="0" smtClean="0"/>
              <a:t>)</a:t>
            </a:r>
          </a:p>
          <a:p>
            <a:endParaRPr lang="ar-IQ" sz="2400" b="1" dirty="0" smtClean="0"/>
          </a:p>
          <a:p>
            <a:pPr marL="342900" indent="-342900">
              <a:buFontTx/>
              <a:buChar char="-"/>
            </a:pPr>
            <a:r>
              <a:rPr lang="ar-IQ" sz="2400" b="1" dirty="0" smtClean="0"/>
              <a:t>التقدم </a:t>
            </a:r>
            <a:r>
              <a:rPr lang="ar-IQ" sz="2400" b="1" dirty="0"/>
              <a:t>الهائل ف مجال صناعة </a:t>
            </a:r>
            <a:r>
              <a:rPr lang="ar-IQ" sz="2400" b="1" dirty="0" smtClean="0"/>
              <a:t>الاجهزة </a:t>
            </a:r>
            <a:r>
              <a:rPr lang="ar-IQ" sz="2400" b="1" dirty="0"/>
              <a:t>التعليمية(</a:t>
            </a:r>
            <a:r>
              <a:rPr lang="en-US" sz="2400" b="1" dirty="0"/>
              <a:t>Hardware</a:t>
            </a:r>
            <a:r>
              <a:rPr lang="en-US" sz="2400" b="1" dirty="0" smtClean="0"/>
              <a:t>.</a:t>
            </a:r>
            <a:r>
              <a:rPr lang="ar-IQ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4710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60896" y="548680"/>
            <a:ext cx="8640960" cy="1872208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2800" b="1" dirty="0" smtClean="0">
                <a:solidFill>
                  <a:prstClr val="black"/>
                </a:solidFill>
              </a:rPr>
              <a:t>وجميع نماذج تصميم التعلم تدور حول خمسة مراحل رئيسية تظهر جميعها فيما يسمى بالنموذج العام لتصميم التعليم (</a:t>
            </a:r>
            <a:r>
              <a:rPr lang="en-US" sz="2800" b="1" dirty="0" smtClean="0">
                <a:solidFill>
                  <a:prstClr val="black"/>
                </a:solidFill>
              </a:rPr>
              <a:t>(ADDIE MODEL</a:t>
            </a:r>
            <a:r>
              <a:rPr lang="ar-IQ" sz="2800" b="1" dirty="0" smtClean="0">
                <a:solidFill>
                  <a:prstClr val="black"/>
                </a:solidFill>
              </a:rPr>
              <a:t> ويتكون النموذج من خمس خطوات رئيسية يستمد من النموذج اسمه منها وهي كالاتي :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4139952" y="2636912"/>
            <a:ext cx="1737568" cy="7200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prstClr val="black"/>
                </a:solidFill>
              </a:rPr>
              <a:t>نموذج العام لتصميم التعليم  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قوس كبير أيمن 3"/>
          <p:cNvSpPr/>
          <p:nvPr/>
        </p:nvSpPr>
        <p:spPr>
          <a:xfrm rot="16200000">
            <a:off x="4355246" y="698551"/>
            <a:ext cx="1140366" cy="662478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 rot="19472496">
            <a:off x="7004912" y="4643205"/>
            <a:ext cx="2162097" cy="657740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prstClr val="black"/>
                </a:solidFill>
              </a:rPr>
              <a:t>التحليل ( </a:t>
            </a:r>
            <a:r>
              <a:rPr lang="en-AU" b="1" dirty="0" smtClean="0">
                <a:solidFill>
                  <a:prstClr val="black"/>
                </a:solidFill>
              </a:rPr>
              <a:t>(Analysis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 rot="19319513">
            <a:off x="5120321" y="4818608"/>
            <a:ext cx="2272076" cy="692411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 </a:t>
            </a:r>
            <a:r>
              <a:rPr lang="ar-IQ" b="1" dirty="0" smtClean="0">
                <a:solidFill>
                  <a:prstClr val="black"/>
                </a:solidFill>
              </a:rPr>
              <a:t>التصميم</a:t>
            </a:r>
            <a:r>
              <a:rPr lang="en-AU" b="1" dirty="0" smtClean="0">
                <a:solidFill>
                  <a:prstClr val="black"/>
                </a:solidFill>
              </a:rPr>
              <a:t>  (Design)</a:t>
            </a:r>
            <a:r>
              <a:rPr lang="en-AU" dirty="0" smtClean="0">
                <a:solidFill>
                  <a:prstClr val="black"/>
                </a:solidFill>
              </a:rPr>
              <a:t>   </a:t>
            </a:r>
            <a:r>
              <a:rPr lang="ar-IQ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 rot="19288948">
            <a:off x="3378908" y="5047826"/>
            <a:ext cx="2404934" cy="576064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prstClr val="black"/>
                </a:solidFill>
              </a:rPr>
              <a:t> </a:t>
            </a:r>
            <a:r>
              <a:rPr lang="ar-IQ" b="1" dirty="0" smtClean="0">
                <a:solidFill>
                  <a:prstClr val="black"/>
                </a:solidFill>
              </a:rPr>
              <a:t>التطوير/ والانتاج </a:t>
            </a:r>
            <a:r>
              <a:rPr lang="en-US" b="1" dirty="0" err="1" smtClean="0">
                <a:solidFill>
                  <a:prstClr val="black"/>
                </a:solidFill>
              </a:rPr>
              <a:t>Aevelopment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 rot="19309955">
            <a:off x="2088179" y="4933046"/>
            <a:ext cx="2361028" cy="594484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prstClr val="black"/>
                </a:solidFill>
              </a:rPr>
              <a:t> </a:t>
            </a:r>
            <a:r>
              <a:rPr lang="en-AU" dirty="0" smtClean="0">
                <a:solidFill>
                  <a:prstClr val="black"/>
                </a:solidFill>
              </a:rPr>
              <a:t>   </a:t>
            </a:r>
            <a:r>
              <a:rPr lang="en-US" dirty="0" smtClean="0">
                <a:solidFill>
                  <a:prstClr val="black"/>
                </a:solidFill>
              </a:rPr>
              <a:t>      </a:t>
            </a:r>
            <a:r>
              <a:rPr lang="ar-IQ" b="1" dirty="0" smtClean="0">
                <a:solidFill>
                  <a:prstClr val="black"/>
                </a:solidFill>
              </a:rPr>
              <a:t>التنفيذ</a:t>
            </a:r>
            <a:endParaRPr lang="en-AU" b="1" dirty="0" smtClean="0">
              <a:solidFill>
                <a:prstClr val="black"/>
              </a:solidFill>
            </a:endParaRPr>
          </a:p>
          <a:p>
            <a:pPr algn="ctr"/>
            <a:r>
              <a:rPr lang="en-AU" b="1" dirty="0" smtClean="0">
                <a:solidFill>
                  <a:prstClr val="black"/>
                </a:solidFill>
              </a:rPr>
              <a:t>Implementation </a:t>
            </a:r>
            <a:r>
              <a:rPr lang="en-AU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 rot="19258718">
            <a:off x="433376" y="4777520"/>
            <a:ext cx="2262232" cy="693037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prstClr val="black"/>
                </a:solidFill>
              </a:rPr>
              <a:t>التقويم </a:t>
            </a:r>
            <a:r>
              <a:rPr lang="en-AU" b="1" dirty="0" err="1" smtClean="0">
                <a:solidFill>
                  <a:prstClr val="black"/>
                </a:solidFill>
              </a:rPr>
              <a:t>Evluation</a:t>
            </a:r>
            <a:r>
              <a:rPr lang="en-AU" dirty="0" smtClean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1" name="رابط كسهم مستقيم 10"/>
          <p:cNvCxnSpPr/>
          <p:nvPr/>
        </p:nvCxnSpPr>
        <p:spPr>
          <a:xfrm>
            <a:off x="6084168" y="4010943"/>
            <a:ext cx="72008" cy="858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4860032" y="4010943"/>
            <a:ext cx="65397" cy="7142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3131840" y="4010943"/>
            <a:ext cx="0" cy="961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سهم إلى اليسار 15"/>
          <p:cNvSpPr/>
          <p:nvPr/>
        </p:nvSpPr>
        <p:spPr>
          <a:xfrm>
            <a:off x="6012160" y="5738376"/>
            <a:ext cx="1352495" cy="205833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057" y="5895045"/>
            <a:ext cx="137795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64" y="5956190"/>
            <a:ext cx="950432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818310"/>
            <a:ext cx="1296144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مثلث متساوي الساقين 11"/>
          <p:cNvSpPr/>
          <p:nvPr/>
        </p:nvSpPr>
        <p:spPr>
          <a:xfrm>
            <a:off x="8520955" y="3982063"/>
            <a:ext cx="288032" cy="190012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1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مثلث متساوي الساقين 13"/>
          <p:cNvSpPr/>
          <p:nvPr/>
        </p:nvSpPr>
        <p:spPr>
          <a:xfrm>
            <a:off x="6782331" y="4106050"/>
            <a:ext cx="187849" cy="190012"/>
          </a:xfrm>
          <a:prstGeom prst="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2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مثلث متساوي الساقين 16"/>
          <p:cNvSpPr/>
          <p:nvPr/>
        </p:nvSpPr>
        <p:spPr>
          <a:xfrm>
            <a:off x="5148063" y="4248545"/>
            <a:ext cx="283344" cy="238995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مثلث متساوي الساقين 17"/>
          <p:cNvSpPr/>
          <p:nvPr/>
        </p:nvSpPr>
        <p:spPr>
          <a:xfrm>
            <a:off x="3779912" y="4172075"/>
            <a:ext cx="324036" cy="267976"/>
          </a:xfrm>
          <a:prstGeom prst="triangl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مثلث متساوي الساقين 18"/>
          <p:cNvSpPr/>
          <p:nvPr/>
        </p:nvSpPr>
        <p:spPr>
          <a:xfrm>
            <a:off x="2052067" y="4028499"/>
            <a:ext cx="287685" cy="287151"/>
          </a:xfrm>
          <a:prstGeom prst="triangl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>
                <a:solidFill>
                  <a:prstClr val="black"/>
                </a:solidFill>
              </a:rPr>
              <a:t>5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7504" y="1052736"/>
            <a:ext cx="8749480" cy="4401205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800" b="1" dirty="0">
                <a:solidFill>
                  <a:srgbClr val="FF0000"/>
                </a:solidFill>
              </a:rPr>
              <a:t>ميزات توظيف مدخل (منحى) النظم ف التصميم </a:t>
            </a:r>
            <a:r>
              <a:rPr lang="ar-IQ" sz="2800" b="1" dirty="0" smtClean="0">
                <a:solidFill>
                  <a:srgbClr val="FF0000"/>
                </a:solidFill>
              </a:rPr>
              <a:t>التعليمي:</a:t>
            </a:r>
          </a:p>
          <a:p>
            <a:r>
              <a:rPr lang="ar-IQ" dirty="0" smtClean="0"/>
              <a:t>إن </a:t>
            </a:r>
            <a:r>
              <a:rPr lang="ar-IQ" dirty="0"/>
              <a:t>اتـبـاع مـدخـل/مـنـحـى الـنـظـم </a:t>
            </a:r>
            <a:r>
              <a:rPr lang="ar-IQ" dirty="0" smtClean="0"/>
              <a:t>في </a:t>
            </a:r>
            <a:r>
              <a:rPr lang="ar-IQ" dirty="0"/>
              <a:t>تـصـمـيـم مـنـظـومـات الـتـعـلـيـم يـكـن أن يـزود </a:t>
            </a:r>
            <a:r>
              <a:rPr lang="ar-IQ" dirty="0" smtClean="0"/>
              <a:t>الـمعـلـم </a:t>
            </a:r>
            <a:r>
              <a:rPr lang="ar-IQ" dirty="0"/>
              <a:t>ومـصـمـم </a:t>
            </a:r>
            <a:r>
              <a:rPr lang="ar-IQ" dirty="0" smtClean="0"/>
              <a:t>المـنـاهـج </a:t>
            </a:r>
            <a:r>
              <a:rPr lang="ar-IQ" dirty="0"/>
              <a:t>بـخـرائـط لـلـتـخـطـيـط تـسـاعـد </a:t>
            </a:r>
            <a:r>
              <a:rPr lang="ar-IQ" dirty="0" smtClean="0"/>
              <a:t>في تحديـد </a:t>
            </a:r>
            <a:r>
              <a:rPr lang="ar-IQ" dirty="0"/>
              <a:t>مـشـكـلـة تـعـلـيـمـيـة مـعـيـنـة مـن جـمـيـع جـوانـبـهـا, مـع </a:t>
            </a:r>
            <a:r>
              <a:rPr lang="ar-IQ" dirty="0" smtClean="0"/>
              <a:t>تـحديـد </a:t>
            </a:r>
            <a:r>
              <a:rPr lang="ar-IQ" dirty="0"/>
              <a:t>المـكـانـات </a:t>
            </a:r>
            <a:r>
              <a:rPr lang="ar-IQ" dirty="0" smtClean="0"/>
              <a:t>الـمتـاحـة </a:t>
            </a:r>
            <a:r>
              <a:rPr lang="ar-IQ" dirty="0"/>
              <a:t>واسـتـخـدمـهـا مـن أجـل الـتـغـلـب عـلـى هـذه </a:t>
            </a:r>
            <a:r>
              <a:rPr lang="ar-IQ" dirty="0" smtClean="0"/>
              <a:t>الـمشـكـلـة </a:t>
            </a:r>
            <a:r>
              <a:rPr lang="ar-IQ" dirty="0"/>
              <a:t>. وفـيـمـا يـلـي إيـجـاز لـبـعـض </a:t>
            </a:r>
            <a:r>
              <a:rPr lang="ar-IQ" dirty="0" smtClean="0"/>
              <a:t>ممـيـزات </a:t>
            </a:r>
            <a:r>
              <a:rPr lang="ar-IQ" dirty="0"/>
              <a:t>تـوظـيـف مـدخـل (مـنـحـى) النظم </a:t>
            </a:r>
            <a:r>
              <a:rPr lang="ar-IQ" dirty="0" smtClean="0"/>
              <a:t>في </a:t>
            </a:r>
            <a:r>
              <a:rPr lang="ar-IQ" dirty="0"/>
              <a:t>التصميم التعليمي: </a:t>
            </a:r>
            <a:endParaRPr lang="ar-IQ" dirty="0" smtClean="0"/>
          </a:p>
          <a:p>
            <a:pPr marL="285750" indent="-285750">
              <a:buFontTx/>
              <a:buChar char="-"/>
            </a:pPr>
            <a:r>
              <a:rPr lang="ar-IQ" dirty="0" smtClean="0"/>
              <a:t>خـضـوع </a:t>
            </a:r>
            <a:r>
              <a:rPr lang="ar-IQ" dirty="0"/>
              <a:t>الـنـظـام الـتـعـلـيـمـي بـنـوع مـن الـضـبـط والـتـوجـيـه </a:t>
            </a:r>
            <a:r>
              <a:rPr lang="ar-IQ" dirty="0" smtClean="0"/>
              <a:t>والـمراجـعـة</a:t>
            </a:r>
            <a:r>
              <a:rPr lang="ar-IQ" dirty="0"/>
              <a:t>, </a:t>
            </a:r>
            <a:r>
              <a:rPr lang="ar-IQ" dirty="0" smtClean="0"/>
              <a:t>الامـر </a:t>
            </a:r>
            <a:r>
              <a:rPr lang="ar-IQ" dirty="0"/>
              <a:t>الـذي يـتـرتـب عـلـيـه </a:t>
            </a:r>
            <a:r>
              <a:rPr lang="ar-IQ" dirty="0" smtClean="0"/>
              <a:t>تـحسـين </a:t>
            </a:r>
            <a:r>
              <a:rPr lang="ar-IQ" dirty="0"/>
              <a:t>هـذا النظام وتنقيحه باستمرار </a:t>
            </a:r>
            <a:r>
              <a:rPr lang="ar-IQ" dirty="0" smtClean="0"/>
              <a:t>وصولًا </a:t>
            </a:r>
            <a:r>
              <a:rPr lang="ar-IQ" dirty="0" err="1" smtClean="0"/>
              <a:t>لافضل</a:t>
            </a:r>
            <a:r>
              <a:rPr lang="ar-IQ" dirty="0" smtClean="0"/>
              <a:t> </a:t>
            </a:r>
            <a:r>
              <a:rPr lang="ar-IQ" dirty="0"/>
              <a:t>النتائج </a:t>
            </a:r>
            <a:r>
              <a:rPr lang="ar-IQ" dirty="0" smtClean="0"/>
              <a:t>المتوقعة</a:t>
            </a:r>
            <a:r>
              <a:rPr lang="ar-IQ" dirty="0"/>
              <a:t>. </a:t>
            </a:r>
            <a:endParaRPr lang="ar-IQ" dirty="0" smtClean="0"/>
          </a:p>
          <a:p>
            <a:pPr marL="285750" indent="-285750">
              <a:buFontTx/>
              <a:buChar char="-"/>
            </a:pPr>
            <a:r>
              <a:rPr lang="ar-IQ" dirty="0" smtClean="0"/>
              <a:t>الـتـركـيـز </a:t>
            </a:r>
            <a:r>
              <a:rPr lang="ar-IQ" dirty="0"/>
              <a:t>عـلـى الـتـعـلـم بـالـدرجـة </a:t>
            </a:r>
            <a:r>
              <a:rPr lang="ar-IQ" dirty="0" smtClean="0"/>
              <a:t>الاولـى</a:t>
            </a:r>
            <a:r>
              <a:rPr lang="ar-IQ" dirty="0"/>
              <a:t>, حـيـث يـعـطـي هـذا </a:t>
            </a:r>
            <a:r>
              <a:rPr lang="ar-IQ" dirty="0" smtClean="0"/>
              <a:t>المـنـحـى في </a:t>
            </a:r>
            <a:r>
              <a:rPr lang="ar-IQ" dirty="0"/>
              <a:t>الـغـالـب </a:t>
            </a:r>
            <a:r>
              <a:rPr lang="ar-IQ" dirty="0" smtClean="0"/>
              <a:t>لخـصـائـص </a:t>
            </a:r>
            <a:r>
              <a:rPr lang="ar-IQ" dirty="0"/>
              <a:t>الـتـعـلـم أهـمـيـة قصوى. </a:t>
            </a:r>
            <a:endParaRPr lang="ar-IQ" dirty="0" smtClean="0"/>
          </a:p>
          <a:p>
            <a:pPr marL="285750" indent="-285750">
              <a:buFontTx/>
              <a:buChar char="-"/>
            </a:pPr>
            <a:r>
              <a:rPr lang="ar-IQ" dirty="0" smtClean="0"/>
              <a:t>تـنـظـيـم </a:t>
            </a:r>
            <a:r>
              <a:rPr lang="ar-IQ" dirty="0"/>
              <a:t>كـافـة عـمـلـيـات الـتـصـمـيـم الـتـعـلـيـمـي ومـهـاراتـه </a:t>
            </a:r>
            <a:r>
              <a:rPr lang="ar-IQ" dirty="0" smtClean="0"/>
              <a:t>في صـورة </a:t>
            </a:r>
            <a:r>
              <a:rPr lang="ar-IQ" dirty="0"/>
              <a:t>نـسـقـيـة, تـعـمـل سـويـاً عـلـى نـحـو مـتـوافـق ومتناغم ومتفاعل لتحقيق أهداف منظومة التعليم</a:t>
            </a:r>
            <a:r>
              <a:rPr lang="ar-IQ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ar-IQ" dirty="0" smtClean="0"/>
              <a:t> مـسـاعـدة </a:t>
            </a:r>
            <a:r>
              <a:rPr lang="ar-IQ" dirty="0"/>
              <a:t>الـعـلـم عـلـى أداء أدواره بـفـاعـلـيـة وكـفـاءة لنـه يُـسـهـم </a:t>
            </a:r>
            <a:r>
              <a:rPr lang="ar-IQ" dirty="0" smtClean="0"/>
              <a:t>في </a:t>
            </a:r>
            <a:r>
              <a:rPr lang="ar-IQ" dirty="0"/>
              <a:t>تـصـمـيـم مـواقـف وأنـشـطـة تـعـلـيـمـيـة ترتـبـط مباشرة </a:t>
            </a:r>
            <a:r>
              <a:rPr lang="ar-IQ" dirty="0" err="1" smtClean="0"/>
              <a:t>بالاهداف</a:t>
            </a:r>
            <a:r>
              <a:rPr lang="ar-IQ" dirty="0" smtClean="0"/>
              <a:t> </a:t>
            </a:r>
            <a:r>
              <a:rPr lang="ar-IQ" dirty="0"/>
              <a:t>التعليمية. </a:t>
            </a:r>
            <a:endParaRPr lang="ar-IQ" dirty="0" smtClean="0"/>
          </a:p>
          <a:p>
            <a:pPr marL="285750" indent="-285750">
              <a:buFontTx/>
              <a:buChar char="-"/>
            </a:pPr>
            <a:r>
              <a:rPr lang="ar-IQ" dirty="0" smtClean="0"/>
              <a:t>مساعدة المعلم في </a:t>
            </a:r>
            <a:r>
              <a:rPr lang="ar-IQ" dirty="0"/>
              <a:t>اختيار </a:t>
            </a:r>
            <a:r>
              <a:rPr lang="ar-IQ" dirty="0" smtClean="0"/>
              <a:t>المواد </a:t>
            </a:r>
            <a:r>
              <a:rPr lang="ar-IQ" dirty="0"/>
              <a:t>التعليمية وتصميمها وانتاجها </a:t>
            </a:r>
            <a:r>
              <a:rPr lang="ar-IQ" dirty="0" smtClean="0"/>
              <a:t>بما </a:t>
            </a:r>
            <a:r>
              <a:rPr lang="ar-IQ" dirty="0"/>
              <a:t>يتناسب مع خصائص </a:t>
            </a:r>
            <a:r>
              <a:rPr lang="ar-IQ" dirty="0" smtClean="0"/>
              <a:t>التعلمين.</a:t>
            </a:r>
            <a:endParaRPr lang="ar-IQ" dirty="0"/>
          </a:p>
          <a:p>
            <a:pPr marL="285750" indent="-285750">
              <a:buFontTx/>
              <a:buChar char="-"/>
            </a:pPr>
            <a:r>
              <a:rPr lang="ar-IQ" dirty="0" smtClean="0"/>
              <a:t> </a:t>
            </a:r>
            <a:r>
              <a:rPr lang="ar-IQ" dirty="0"/>
              <a:t>مساعدة </a:t>
            </a:r>
            <a:r>
              <a:rPr lang="ar-IQ" dirty="0" smtClean="0"/>
              <a:t>المعلم في تحديد </a:t>
            </a:r>
            <a:r>
              <a:rPr lang="ar-IQ" dirty="0"/>
              <a:t>أفضل أدوات </a:t>
            </a:r>
            <a:r>
              <a:rPr lang="ar-IQ" dirty="0" smtClean="0"/>
              <a:t>التقويم </a:t>
            </a:r>
            <a:r>
              <a:rPr lang="ar-IQ" dirty="0"/>
              <a:t>وأساليبه </a:t>
            </a:r>
            <a:r>
              <a:rPr lang="ar-IQ" dirty="0" smtClean="0"/>
              <a:t>المناسبة </a:t>
            </a:r>
            <a:r>
              <a:rPr lang="ar-IQ" dirty="0"/>
              <a:t>لقياس مخرجات التعليم لدى </a:t>
            </a:r>
            <a:r>
              <a:rPr lang="ar-IQ" dirty="0" smtClean="0"/>
              <a:t>الطلاب.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592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67544" y="980728"/>
            <a:ext cx="8496944" cy="415498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IQ" sz="2400" dirty="0" smtClean="0"/>
              <a:t>المصادر </a:t>
            </a:r>
          </a:p>
          <a:p>
            <a:r>
              <a:rPr lang="ar-IQ" sz="2400" dirty="0" smtClean="0"/>
              <a:t>- ابن </a:t>
            </a:r>
            <a:r>
              <a:rPr lang="ar-IQ" sz="2400" dirty="0"/>
              <a:t>منظور, </a:t>
            </a:r>
            <a:r>
              <a:rPr lang="ar-IQ" sz="2400" dirty="0" smtClean="0"/>
              <a:t>ابو الفضل </a:t>
            </a:r>
            <a:r>
              <a:rPr lang="ar-IQ" sz="2400" dirty="0"/>
              <a:t>جمال محمد بن </a:t>
            </a:r>
            <a:r>
              <a:rPr lang="ar-IQ" sz="2400" dirty="0" smtClean="0"/>
              <a:t>كرم ،لسان العرب، </a:t>
            </a:r>
            <a:r>
              <a:rPr lang="ar-IQ" sz="2400" dirty="0"/>
              <a:t>دار صادر </a:t>
            </a:r>
            <a:r>
              <a:rPr lang="ar-IQ" sz="2400" dirty="0" smtClean="0"/>
              <a:t>،بيروت ،1955م</a:t>
            </a:r>
          </a:p>
          <a:p>
            <a:r>
              <a:rPr lang="ar-IQ" sz="2400" dirty="0" smtClean="0"/>
              <a:t>-  الحيلة , محمد محمود</a:t>
            </a:r>
            <a:r>
              <a:rPr lang="ar-IQ" sz="2400" dirty="0"/>
              <a:t>،</a:t>
            </a:r>
            <a:r>
              <a:rPr lang="ar-IQ" sz="2400" dirty="0" smtClean="0"/>
              <a:t> التصميم </a:t>
            </a:r>
            <a:r>
              <a:rPr lang="ar-IQ" sz="2400" dirty="0"/>
              <a:t>التعليمي نظرية </a:t>
            </a:r>
            <a:r>
              <a:rPr lang="ar-IQ" sz="2400" dirty="0" smtClean="0"/>
              <a:t>وممارسة، دار السيرة  ، عمّان ، 199مم.</a:t>
            </a:r>
          </a:p>
          <a:p>
            <a:r>
              <a:rPr lang="ar-IQ" sz="2400" dirty="0" smtClean="0"/>
              <a:t>- </a:t>
            </a:r>
            <a:r>
              <a:rPr lang="ar-IQ" sz="2400" dirty="0" err="1" smtClean="0"/>
              <a:t>الـرواضـيـة</a:t>
            </a:r>
            <a:r>
              <a:rPr lang="ar-IQ" sz="2400" dirty="0" smtClean="0"/>
              <a:t> , </a:t>
            </a:r>
            <a:r>
              <a:rPr lang="ar-IQ" sz="2400" dirty="0"/>
              <a:t>صـالـح مـحـمـد و دومـي, حـسـن عـلـي و الـعـمـري, </a:t>
            </a:r>
            <a:r>
              <a:rPr lang="ar-IQ" sz="2400" dirty="0" smtClean="0"/>
              <a:t>عـمـر حـسـي</a:t>
            </a:r>
            <a:r>
              <a:rPr lang="ar-IQ" sz="2400" dirty="0"/>
              <a:t>،</a:t>
            </a:r>
            <a:r>
              <a:rPr lang="ar-IQ" sz="2400" dirty="0" smtClean="0"/>
              <a:t> الـتـكـنـولـوجـيـا </a:t>
            </a:r>
            <a:r>
              <a:rPr lang="ar-IQ" sz="2400" dirty="0"/>
              <a:t>وتـصـمـيـم </a:t>
            </a:r>
            <a:r>
              <a:rPr lang="ar-IQ" sz="2400" dirty="0" smtClean="0"/>
              <a:t>التدريس ، زمزم، عمّان ، 2011م</a:t>
            </a:r>
          </a:p>
          <a:p>
            <a:r>
              <a:rPr lang="ar-IQ" sz="2400" dirty="0" smtClean="0"/>
              <a:t>- سرايا , عادل، التصميم </a:t>
            </a:r>
            <a:r>
              <a:rPr lang="ar-IQ" sz="2400" dirty="0"/>
              <a:t>التعليمي والتعلم ذو </a:t>
            </a:r>
            <a:r>
              <a:rPr lang="ar-IQ" sz="2400" dirty="0" smtClean="0"/>
              <a:t>معنى، الطبعة الثانية</a:t>
            </a:r>
            <a:r>
              <a:rPr lang="ar-IQ" sz="2400" dirty="0"/>
              <a:t>،</a:t>
            </a:r>
            <a:r>
              <a:rPr lang="ar-IQ" sz="2400" dirty="0" smtClean="0"/>
              <a:t>  دار </a:t>
            </a:r>
            <a:r>
              <a:rPr lang="ar-IQ" sz="2400" dirty="0"/>
              <a:t>وائل للنشر، عمّان ، </a:t>
            </a:r>
            <a:r>
              <a:rPr lang="ar-IQ" sz="2400" dirty="0" smtClean="0"/>
              <a:t>2007</a:t>
            </a:r>
          </a:p>
          <a:p>
            <a:r>
              <a:rPr lang="ar-IQ" sz="2400" dirty="0" smtClean="0"/>
              <a:t>- الداود مشيخة </a:t>
            </a:r>
            <a:r>
              <a:rPr lang="ar-IQ" sz="2400" dirty="0"/>
              <a:t>عثمان </a:t>
            </a:r>
            <a:r>
              <a:rPr lang="ar-IQ" sz="2400" dirty="0" smtClean="0"/>
              <a:t>عبدالعزيز، اسس التصميم التعليمي ، جامعة الملك اسعود ، كلية التربية 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817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95737" y="188640"/>
            <a:ext cx="4896544" cy="90768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</a:rPr>
              <a:t>مكونات </a:t>
            </a:r>
            <a:r>
              <a:rPr lang="ar-IQ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</a:rPr>
              <a:t>نموذج التصميم التعليمي  </a:t>
            </a:r>
            <a:r>
              <a:rPr lang="ar-IQ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</a:rPr>
              <a:t>العام</a:t>
            </a:r>
            <a:r>
              <a:rPr lang="en-US" sz="2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Arial"/>
              </a:rPr>
              <a:t> (ADDIE</a:t>
            </a:r>
            <a:r>
              <a:rPr lang="en-US" sz="2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ea typeface="Calibri"/>
                <a:cs typeface="Arial"/>
              </a:rPr>
              <a:t> </a:t>
            </a:r>
            <a:r>
              <a:rPr lang="en-US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Arial"/>
              </a:rPr>
              <a:t>)</a:t>
            </a:r>
            <a:r>
              <a:rPr lang="ar-IQ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  <a:cs typeface="Arial"/>
              </a:rPr>
              <a:t>  </a:t>
            </a:r>
            <a:r>
              <a:rPr lang="ar-IQ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Calibri"/>
              </a:rPr>
              <a:t>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Calibri"/>
              <a:cs typeface="Arial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212124" y="667438"/>
            <a:ext cx="5236205" cy="1156382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Arial"/>
              </a:rPr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007" y="438387"/>
            <a:ext cx="490824" cy="458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2411760" y="747553"/>
            <a:ext cx="1368151" cy="73600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635" y="855325"/>
            <a:ext cx="612067" cy="2118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err="1" smtClean="0"/>
              <a:t>الديكام</a:t>
            </a:r>
            <a:endParaRPr lang="en-US" sz="1000" b="1" dirty="0"/>
          </a:p>
        </p:txBody>
      </p:sp>
      <p:sp>
        <p:nvSpPr>
          <p:cNvPr id="7" name="مستطيل 6"/>
          <p:cNvSpPr/>
          <p:nvPr/>
        </p:nvSpPr>
        <p:spPr>
          <a:xfrm>
            <a:off x="2510045" y="1262111"/>
            <a:ext cx="585790" cy="1701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الواجبات </a:t>
            </a:r>
            <a:endParaRPr lang="en-US" sz="1000" b="1" dirty="0"/>
          </a:p>
        </p:txBody>
      </p:sp>
      <p:sp>
        <p:nvSpPr>
          <p:cNvPr id="8" name="مستطيل 7"/>
          <p:cNvSpPr/>
          <p:nvPr/>
        </p:nvSpPr>
        <p:spPr>
          <a:xfrm>
            <a:off x="3095835" y="1253870"/>
            <a:ext cx="552243" cy="1783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المهام</a:t>
            </a:r>
            <a:r>
              <a:rPr lang="ar-IQ" sz="1000" dirty="0" smtClean="0"/>
              <a:t> </a:t>
            </a:r>
            <a:endParaRPr lang="en-US" sz="1000" dirty="0"/>
          </a:p>
        </p:txBody>
      </p:sp>
      <p:sp>
        <p:nvSpPr>
          <p:cNvPr id="9" name="سهم للأسفل 8"/>
          <p:cNvSpPr/>
          <p:nvPr/>
        </p:nvSpPr>
        <p:spPr>
          <a:xfrm>
            <a:off x="3052634" y="1101766"/>
            <a:ext cx="85246" cy="12663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ستطيل 9"/>
          <p:cNvSpPr/>
          <p:nvPr/>
        </p:nvSpPr>
        <p:spPr>
          <a:xfrm>
            <a:off x="3946888" y="1216917"/>
            <a:ext cx="684075" cy="2926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مهام فرعية </a:t>
            </a:r>
            <a:endParaRPr lang="en-US" sz="1000" b="1" dirty="0"/>
          </a:p>
        </p:txBody>
      </p:sp>
      <p:sp>
        <p:nvSpPr>
          <p:cNvPr id="11" name="سهم إلى اليمين 10"/>
          <p:cNvSpPr/>
          <p:nvPr/>
        </p:nvSpPr>
        <p:spPr>
          <a:xfrm>
            <a:off x="3660945" y="1326085"/>
            <a:ext cx="285943" cy="8460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سهم إلى اليمين 11"/>
          <p:cNvSpPr/>
          <p:nvPr/>
        </p:nvSpPr>
        <p:spPr>
          <a:xfrm>
            <a:off x="4656172" y="1234095"/>
            <a:ext cx="532483" cy="199586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قوس كبير أيسر 12"/>
          <p:cNvSpPr/>
          <p:nvPr/>
        </p:nvSpPr>
        <p:spPr>
          <a:xfrm>
            <a:off x="5283298" y="995160"/>
            <a:ext cx="701280" cy="64406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مستطيل 13"/>
          <p:cNvSpPr/>
          <p:nvPr/>
        </p:nvSpPr>
        <p:spPr>
          <a:xfrm>
            <a:off x="6033540" y="803906"/>
            <a:ext cx="635641" cy="2819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dirty="0" smtClean="0"/>
              <a:t>المهارات</a:t>
            </a:r>
            <a:endParaRPr lang="en-US" sz="1000" dirty="0"/>
          </a:p>
        </p:txBody>
      </p:sp>
      <p:sp>
        <p:nvSpPr>
          <p:cNvPr id="15" name="مستطيل 14"/>
          <p:cNvSpPr/>
          <p:nvPr/>
        </p:nvSpPr>
        <p:spPr>
          <a:xfrm>
            <a:off x="6017165" y="1210507"/>
            <a:ext cx="641764" cy="23115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dirty="0" smtClean="0"/>
              <a:t>المعرفة</a:t>
            </a:r>
            <a:r>
              <a:rPr lang="ar-IQ" dirty="0" smtClean="0"/>
              <a:t> </a:t>
            </a:r>
            <a:endParaRPr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6040147" y="1551590"/>
            <a:ext cx="618782" cy="1752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dirty="0" smtClean="0"/>
              <a:t>الاتجاهات</a:t>
            </a:r>
            <a:endParaRPr lang="en-US" sz="1000" dirty="0"/>
          </a:p>
        </p:txBody>
      </p:sp>
      <p:cxnSp>
        <p:nvCxnSpPr>
          <p:cNvPr id="18" name="رابط مستقيم 17"/>
          <p:cNvCxnSpPr/>
          <p:nvPr/>
        </p:nvCxnSpPr>
        <p:spPr>
          <a:xfrm>
            <a:off x="5552531" y="1326085"/>
            <a:ext cx="4320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مستطيل 18"/>
          <p:cNvSpPr/>
          <p:nvPr/>
        </p:nvSpPr>
        <p:spPr>
          <a:xfrm>
            <a:off x="3946888" y="602450"/>
            <a:ext cx="1214219" cy="4106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مرحلة التحليل </a:t>
            </a:r>
            <a:endParaRPr lang="en-US" dirty="0"/>
          </a:p>
        </p:txBody>
      </p:sp>
      <p:sp>
        <p:nvSpPr>
          <p:cNvPr id="21" name="مستطيل 20"/>
          <p:cNvSpPr/>
          <p:nvPr/>
        </p:nvSpPr>
        <p:spPr>
          <a:xfrm>
            <a:off x="6548299" y="1861972"/>
            <a:ext cx="2106770" cy="42309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6519544" y="1930770"/>
            <a:ext cx="1584176" cy="14401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مرحلة</a:t>
            </a:r>
            <a:r>
              <a:rPr lang="ar-IQ" sz="1000" dirty="0" smtClean="0"/>
              <a:t> </a:t>
            </a:r>
            <a:r>
              <a:rPr lang="ar-IQ" sz="1000" b="1" dirty="0" smtClean="0"/>
              <a:t>التصميم</a:t>
            </a:r>
            <a:endParaRPr lang="en-US" sz="1000" b="1" dirty="0"/>
          </a:p>
        </p:txBody>
      </p:sp>
      <p:sp>
        <p:nvSpPr>
          <p:cNvPr id="23" name="شكل بيضاوي 22"/>
          <p:cNvSpPr/>
          <p:nvPr/>
        </p:nvSpPr>
        <p:spPr>
          <a:xfrm>
            <a:off x="8168104" y="1570730"/>
            <a:ext cx="512647" cy="43204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4" name="سهم منحني 23"/>
          <p:cNvSpPr/>
          <p:nvPr/>
        </p:nvSpPr>
        <p:spPr>
          <a:xfrm rot="5400000">
            <a:off x="6255403" y="1314991"/>
            <a:ext cx="1191052" cy="237380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خماسي 24"/>
          <p:cNvSpPr/>
          <p:nvPr/>
        </p:nvSpPr>
        <p:spPr>
          <a:xfrm rot="5400000">
            <a:off x="6318562" y="2472345"/>
            <a:ext cx="2509590" cy="1868052"/>
          </a:xfrm>
          <a:prstGeom prst="homePlate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مستطيل 25"/>
          <p:cNvSpPr/>
          <p:nvPr/>
        </p:nvSpPr>
        <p:spPr>
          <a:xfrm>
            <a:off x="7092281" y="2197446"/>
            <a:ext cx="755686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التجميع</a:t>
            </a:r>
            <a:endParaRPr lang="en-US" sz="1000" b="1" dirty="0"/>
          </a:p>
        </p:txBody>
      </p:sp>
      <p:sp>
        <p:nvSpPr>
          <p:cNvPr id="27" name="مستطيل 26"/>
          <p:cNvSpPr/>
          <p:nvPr/>
        </p:nvSpPr>
        <p:spPr>
          <a:xfrm>
            <a:off x="6732238" y="2566240"/>
            <a:ext cx="1564965" cy="2819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العناصر الاساسية الواجب تعلمها </a:t>
            </a:r>
            <a:endParaRPr lang="en-US" sz="1000" b="1" dirty="0"/>
          </a:p>
        </p:txBody>
      </p:sp>
      <p:sp>
        <p:nvSpPr>
          <p:cNvPr id="28" name="مستطيل 27"/>
          <p:cNvSpPr/>
          <p:nvPr/>
        </p:nvSpPr>
        <p:spPr>
          <a:xfrm>
            <a:off x="6765321" y="2948129"/>
            <a:ext cx="1564965" cy="305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تكامل المستوى تحويل المعرفة  </a:t>
            </a:r>
            <a:endParaRPr lang="en-US" sz="1000" b="1" dirty="0"/>
          </a:p>
        </p:txBody>
      </p:sp>
      <p:sp>
        <p:nvSpPr>
          <p:cNvPr id="29" name="مستطيل 28"/>
          <p:cNvSpPr/>
          <p:nvPr/>
        </p:nvSpPr>
        <p:spPr>
          <a:xfrm>
            <a:off x="6938885" y="3356992"/>
            <a:ext cx="1296146" cy="2880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المنهجية الاساسية للتدريب </a:t>
            </a:r>
            <a:endParaRPr lang="en-US" sz="1000" b="1" dirty="0"/>
          </a:p>
        </p:txBody>
      </p:sp>
      <p:sp>
        <p:nvSpPr>
          <p:cNvPr id="30" name="مستطيل 29"/>
          <p:cNvSpPr/>
          <p:nvPr/>
        </p:nvSpPr>
        <p:spPr>
          <a:xfrm>
            <a:off x="6928675" y="3728376"/>
            <a:ext cx="1440160" cy="307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اجندة التدريب جدول زمني </a:t>
            </a:r>
            <a:endParaRPr lang="en-US" sz="1000" b="1" dirty="0"/>
          </a:p>
        </p:txBody>
      </p:sp>
      <p:sp>
        <p:nvSpPr>
          <p:cNvPr id="31" name="مستطيل مستدير الزوايا 30"/>
          <p:cNvSpPr/>
          <p:nvPr/>
        </p:nvSpPr>
        <p:spPr>
          <a:xfrm>
            <a:off x="6588224" y="4661166"/>
            <a:ext cx="191916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تحديد عنوان واجراءات الوحدة التدريبية </a:t>
            </a:r>
            <a:endParaRPr lang="en-US" sz="1000" b="1" dirty="0"/>
          </a:p>
        </p:txBody>
      </p:sp>
      <p:sp>
        <p:nvSpPr>
          <p:cNvPr id="1024" name="مستطيل 1023"/>
          <p:cNvSpPr/>
          <p:nvPr/>
        </p:nvSpPr>
        <p:spPr>
          <a:xfrm>
            <a:off x="7831404" y="5255986"/>
            <a:ext cx="807254" cy="4352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اهداف اولية للوحدة التدريبية </a:t>
            </a:r>
            <a:endParaRPr lang="en-US" sz="1000" b="1" dirty="0"/>
          </a:p>
        </p:txBody>
      </p:sp>
      <p:sp>
        <p:nvSpPr>
          <p:cNvPr id="1025" name="مستطيل 1024"/>
          <p:cNvSpPr/>
          <p:nvPr/>
        </p:nvSpPr>
        <p:spPr>
          <a:xfrm>
            <a:off x="6679136" y="5262099"/>
            <a:ext cx="1044117" cy="3396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dirty="0" smtClean="0"/>
              <a:t>مكونات الوحدة التدريبية </a:t>
            </a:r>
            <a:endParaRPr lang="en-US" sz="1000" dirty="0"/>
          </a:p>
        </p:txBody>
      </p:sp>
      <p:sp>
        <p:nvSpPr>
          <p:cNvPr id="1027" name="قوس كبير أيسر 1026"/>
          <p:cNvSpPr/>
          <p:nvPr/>
        </p:nvSpPr>
        <p:spPr>
          <a:xfrm rot="5400000">
            <a:off x="7610850" y="4471219"/>
            <a:ext cx="176090" cy="1339879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مستطيل 1027"/>
          <p:cNvSpPr/>
          <p:nvPr/>
        </p:nvSpPr>
        <p:spPr>
          <a:xfrm>
            <a:off x="544185" y="5229203"/>
            <a:ext cx="5832648" cy="1584173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9" name="مستطيل 1028"/>
          <p:cNvSpPr/>
          <p:nvPr/>
        </p:nvSpPr>
        <p:spPr>
          <a:xfrm>
            <a:off x="4356260" y="5542913"/>
            <a:ext cx="1995100" cy="1008112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شكل بيضاوي 1029"/>
          <p:cNvSpPr/>
          <p:nvPr/>
        </p:nvSpPr>
        <p:spPr>
          <a:xfrm>
            <a:off x="6093060" y="5057900"/>
            <a:ext cx="396045" cy="23199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31" name="مستطيل 1030"/>
          <p:cNvSpPr/>
          <p:nvPr/>
        </p:nvSpPr>
        <p:spPr>
          <a:xfrm>
            <a:off x="4644009" y="5085434"/>
            <a:ext cx="1092624" cy="287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dirty="0" smtClean="0"/>
              <a:t>مرحلة</a:t>
            </a:r>
            <a:r>
              <a:rPr lang="ar-IQ" dirty="0" smtClean="0"/>
              <a:t> </a:t>
            </a:r>
            <a:r>
              <a:rPr lang="ar-IQ" sz="1400" dirty="0" smtClean="0"/>
              <a:t>التطوير</a:t>
            </a:r>
            <a:endParaRPr lang="en-US" sz="1400" dirty="0"/>
          </a:p>
        </p:txBody>
      </p:sp>
      <p:sp>
        <p:nvSpPr>
          <p:cNvPr id="1032" name="سهم إلى اليسار 1031"/>
          <p:cNvSpPr/>
          <p:nvPr/>
        </p:nvSpPr>
        <p:spPr>
          <a:xfrm>
            <a:off x="6372200" y="5877273"/>
            <a:ext cx="216024" cy="11686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مستطيل 1032"/>
          <p:cNvSpPr/>
          <p:nvPr/>
        </p:nvSpPr>
        <p:spPr>
          <a:xfrm>
            <a:off x="5508288" y="5713537"/>
            <a:ext cx="79208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dirty="0" smtClean="0"/>
              <a:t>ت</a:t>
            </a:r>
          </a:p>
          <a:p>
            <a:pPr algn="ctr"/>
            <a:endParaRPr lang="ar-IQ" sz="900" b="1" dirty="0"/>
          </a:p>
          <a:p>
            <a:pPr algn="ctr"/>
            <a:r>
              <a:rPr lang="ar-IQ" sz="900" b="1" dirty="0" smtClean="0"/>
              <a:t>كامل المعلومات والاهداف التطبيقية للدرس </a:t>
            </a:r>
            <a:endParaRPr lang="en-US" sz="900" b="1" dirty="0"/>
          </a:p>
        </p:txBody>
      </p:sp>
      <p:sp>
        <p:nvSpPr>
          <p:cNvPr id="1034" name="مستطيل 1033"/>
          <p:cNvSpPr/>
          <p:nvPr/>
        </p:nvSpPr>
        <p:spPr>
          <a:xfrm>
            <a:off x="5574544" y="5733257"/>
            <a:ext cx="659576" cy="2160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خطة الدرس</a:t>
            </a:r>
            <a:endParaRPr lang="en-US" sz="900" b="1" dirty="0"/>
          </a:p>
        </p:txBody>
      </p:sp>
      <p:sp>
        <p:nvSpPr>
          <p:cNvPr id="1035" name="مستطيل 1034"/>
          <p:cNvSpPr/>
          <p:nvPr/>
        </p:nvSpPr>
        <p:spPr>
          <a:xfrm>
            <a:off x="4472115" y="5714943"/>
            <a:ext cx="684076" cy="2608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الية التنظيم </a:t>
            </a:r>
            <a:endParaRPr lang="en-US" sz="900" b="1" dirty="0"/>
          </a:p>
        </p:txBody>
      </p:sp>
      <p:sp>
        <p:nvSpPr>
          <p:cNvPr id="1036" name="مستطيل ذو زوايا قطرية مستديرة 1035"/>
          <p:cNvSpPr/>
          <p:nvPr/>
        </p:nvSpPr>
        <p:spPr>
          <a:xfrm>
            <a:off x="4400107" y="6201308"/>
            <a:ext cx="756084" cy="324036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تفاصيل وقيود التنفيذ</a:t>
            </a:r>
            <a:endParaRPr lang="en-US" sz="900" b="1" dirty="0"/>
          </a:p>
        </p:txBody>
      </p:sp>
      <p:sp>
        <p:nvSpPr>
          <p:cNvPr id="1037" name="قوس كبير أيمن 1036"/>
          <p:cNvSpPr/>
          <p:nvPr/>
        </p:nvSpPr>
        <p:spPr>
          <a:xfrm>
            <a:off x="5156191" y="5834480"/>
            <a:ext cx="348537" cy="58964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مستطيل 1039"/>
          <p:cNvSpPr/>
          <p:nvPr/>
        </p:nvSpPr>
        <p:spPr>
          <a:xfrm>
            <a:off x="3052634" y="5262098"/>
            <a:ext cx="1087317" cy="14792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7" name="مستطيل 16"/>
          <p:cNvSpPr/>
          <p:nvPr/>
        </p:nvSpPr>
        <p:spPr>
          <a:xfrm>
            <a:off x="3183046" y="5301010"/>
            <a:ext cx="930064" cy="1725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مكونات التدريس</a:t>
            </a:r>
            <a:endParaRPr lang="en-US" sz="900" b="1" dirty="0"/>
          </a:p>
        </p:txBody>
      </p:sp>
      <p:sp>
        <p:nvSpPr>
          <p:cNvPr id="20" name="مستطيل 19"/>
          <p:cNvSpPr/>
          <p:nvPr/>
        </p:nvSpPr>
        <p:spPr>
          <a:xfrm>
            <a:off x="3275856" y="5542914"/>
            <a:ext cx="792088" cy="1903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1- المفاهيم </a:t>
            </a:r>
            <a:endParaRPr lang="en-US" sz="900" b="1" dirty="0"/>
          </a:p>
        </p:txBody>
      </p:sp>
      <p:sp>
        <p:nvSpPr>
          <p:cNvPr id="1038" name="مستطيل 1037"/>
          <p:cNvSpPr/>
          <p:nvPr/>
        </p:nvSpPr>
        <p:spPr>
          <a:xfrm>
            <a:off x="3275856" y="5834480"/>
            <a:ext cx="792088" cy="2124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dirty="0" smtClean="0"/>
              <a:t>2- </a:t>
            </a:r>
            <a:r>
              <a:rPr lang="ar-IQ" sz="900" b="1" dirty="0" smtClean="0"/>
              <a:t>المبادئ</a:t>
            </a:r>
            <a:r>
              <a:rPr lang="ar-IQ" sz="900" dirty="0" smtClean="0"/>
              <a:t> </a:t>
            </a:r>
            <a:endParaRPr lang="en-US" sz="900" dirty="0"/>
          </a:p>
        </p:txBody>
      </p:sp>
      <p:sp>
        <p:nvSpPr>
          <p:cNvPr id="1039" name="مستطيل 1038"/>
          <p:cNvSpPr/>
          <p:nvPr/>
        </p:nvSpPr>
        <p:spPr>
          <a:xfrm>
            <a:off x="3248962" y="6149479"/>
            <a:ext cx="792088" cy="2228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dirty="0" smtClean="0"/>
              <a:t>3</a:t>
            </a:r>
            <a:r>
              <a:rPr lang="ar-IQ" sz="900" b="1" dirty="0" smtClean="0"/>
              <a:t>- العملية </a:t>
            </a:r>
            <a:endParaRPr lang="en-US" sz="900" b="1" dirty="0"/>
          </a:p>
        </p:txBody>
      </p:sp>
      <p:sp>
        <p:nvSpPr>
          <p:cNvPr id="1041" name="مستطيل 1040"/>
          <p:cNvSpPr/>
          <p:nvPr/>
        </p:nvSpPr>
        <p:spPr>
          <a:xfrm>
            <a:off x="3275856" y="6424120"/>
            <a:ext cx="792088" cy="2452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4-  الطريقة </a:t>
            </a:r>
            <a:endParaRPr lang="en-US" sz="900" b="1" dirty="0"/>
          </a:p>
        </p:txBody>
      </p:sp>
      <p:sp>
        <p:nvSpPr>
          <p:cNvPr id="1042" name="سهم إلى اليسار 1041"/>
          <p:cNvSpPr/>
          <p:nvPr/>
        </p:nvSpPr>
        <p:spPr>
          <a:xfrm>
            <a:off x="4113110" y="6109581"/>
            <a:ext cx="243150" cy="14233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مستطيل 1046"/>
          <p:cNvSpPr/>
          <p:nvPr/>
        </p:nvSpPr>
        <p:spPr>
          <a:xfrm>
            <a:off x="1979712" y="5834479"/>
            <a:ext cx="823228" cy="417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900" b="1" dirty="0" smtClean="0"/>
              <a:t>مواد التدريب </a:t>
            </a:r>
            <a:endParaRPr lang="en-US" sz="900" b="1" dirty="0"/>
          </a:p>
        </p:txBody>
      </p:sp>
      <p:sp>
        <p:nvSpPr>
          <p:cNvPr id="1048" name="سهم إلى اليسار 1047"/>
          <p:cNvSpPr/>
          <p:nvPr/>
        </p:nvSpPr>
        <p:spPr>
          <a:xfrm>
            <a:off x="2802940" y="5975823"/>
            <a:ext cx="249694" cy="164691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قوس كبير أيمن 1048"/>
          <p:cNvSpPr/>
          <p:nvPr/>
        </p:nvSpPr>
        <p:spPr>
          <a:xfrm>
            <a:off x="1547664" y="5601742"/>
            <a:ext cx="432048" cy="90388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مستطيل 1049"/>
          <p:cNvSpPr/>
          <p:nvPr/>
        </p:nvSpPr>
        <p:spPr>
          <a:xfrm>
            <a:off x="683568" y="5431921"/>
            <a:ext cx="792088" cy="5088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اعتماد الدرس </a:t>
            </a:r>
            <a:endParaRPr lang="en-US" sz="1000" b="1" dirty="0"/>
          </a:p>
        </p:txBody>
      </p:sp>
      <p:sp>
        <p:nvSpPr>
          <p:cNvPr id="1051" name="مستطيل 1050"/>
          <p:cNvSpPr/>
          <p:nvPr/>
        </p:nvSpPr>
        <p:spPr>
          <a:xfrm>
            <a:off x="683568" y="6251920"/>
            <a:ext cx="864096" cy="4894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اعتماد </a:t>
            </a:r>
            <a:r>
              <a:rPr lang="ar-IQ" sz="1000" b="1" dirty="0" err="1" smtClean="0"/>
              <a:t>المدربر</a:t>
            </a:r>
            <a:endParaRPr lang="en-US" sz="1000" b="1" dirty="0"/>
          </a:p>
        </p:txBody>
      </p:sp>
      <p:sp>
        <p:nvSpPr>
          <p:cNvPr id="1053" name="قوس متوسط أيسر 1052"/>
          <p:cNvSpPr/>
          <p:nvPr/>
        </p:nvSpPr>
        <p:spPr>
          <a:xfrm>
            <a:off x="395536" y="3728376"/>
            <a:ext cx="288032" cy="1873366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مستطيل 1053"/>
          <p:cNvSpPr/>
          <p:nvPr/>
        </p:nvSpPr>
        <p:spPr>
          <a:xfrm>
            <a:off x="611561" y="3080304"/>
            <a:ext cx="1800199" cy="1940902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5" name="مستطيل 1054"/>
          <p:cNvSpPr/>
          <p:nvPr/>
        </p:nvSpPr>
        <p:spPr>
          <a:xfrm>
            <a:off x="899592" y="2948130"/>
            <a:ext cx="1229827" cy="3057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مرحلة التنفيذ</a:t>
            </a:r>
            <a:endParaRPr lang="en-US" dirty="0"/>
          </a:p>
        </p:txBody>
      </p:sp>
      <p:sp>
        <p:nvSpPr>
          <p:cNvPr id="1056" name="شكل بيضاوي 1055"/>
          <p:cNvSpPr/>
          <p:nvPr/>
        </p:nvSpPr>
        <p:spPr>
          <a:xfrm>
            <a:off x="755577" y="3882096"/>
            <a:ext cx="1619254" cy="843047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تنفيذ اجراءات التدريب</a:t>
            </a:r>
            <a:endParaRPr lang="en-US" sz="1400" b="1" dirty="0"/>
          </a:p>
        </p:txBody>
      </p:sp>
      <p:sp>
        <p:nvSpPr>
          <p:cNvPr id="1057" name="مستطيل 1056"/>
          <p:cNvSpPr/>
          <p:nvPr/>
        </p:nvSpPr>
        <p:spPr>
          <a:xfrm>
            <a:off x="2945085" y="2728236"/>
            <a:ext cx="2832948" cy="2017938"/>
          </a:xfrm>
          <a:prstGeom prst="rect">
            <a:avLst/>
          </a:prstGeom>
          <a:blipFill>
            <a:blip r:embed="rId2">
              <a:alphaModFix amt="20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مستطيل 1057"/>
          <p:cNvSpPr/>
          <p:nvPr/>
        </p:nvSpPr>
        <p:spPr>
          <a:xfrm>
            <a:off x="4422416" y="2578442"/>
            <a:ext cx="1152128" cy="2819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200" dirty="0" smtClean="0"/>
              <a:t>مرحلة التقويم </a:t>
            </a:r>
            <a:endParaRPr lang="en-US" sz="1200" dirty="0"/>
          </a:p>
        </p:txBody>
      </p:sp>
      <p:sp>
        <p:nvSpPr>
          <p:cNvPr id="1059" name="مستطيل 1058"/>
          <p:cNvSpPr/>
          <p:nvPr/>
        </p:nvSpPr>
        <p:spPr>
          <a:xfrm>
            <a:off x="4536857" y="3226351"/>
            <a:ext cx="1170647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تحديد</a:t>
            </a:r>
            <a:r>
              <a:rPr lang="ar-IQ" sz="1000" dirty="0" smtClean="0"/>
              <a:t> </a:t>
            </a:r>
            <a:r>
              <a:rPr lang="ar-IQ" sz="1000" b="1" dirty="0" smtClean="0"/>
              <a:t>الكفايات</a:t>
            </a:r>
            <a:r>
              <a:rPr lang="ar-IQ" sz="1000" dirty="0" smtClean="0"/>
              <a:t> </a:t>
            </a:r>
            <a:r>
              <a:rPr lang="ar-IQ" sz="1000" b="1" dirty="0" smtClean="0"/>
              <a:t>المطلوبة</a:t>
            </a:r>
            <a:r>
              <a:rPr lang="ar-IQ" sz="1000" dirty="0" smtClean="0"/>
              <a:t> </a:t>
            </a:r>
            <a:endParaRPr lang="en-US" sz="1000" dirty="0"/>
          </a:p>
        </p:txBody>
      </p:sp>
      <p:sp>
        <p:nvSpPr>
          <p:cNvPr id="1060" name="مستطيل 1059"/>
          <p:cNvSpPr/>
          <p:nvPr/>
        </p:nvSpPr>
        <p:spPr>
          <a:xfrm>
            <a:off x="4466326" y="3882095"/>
            <a:ext cx="1311707" cy="4215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تحديد التحسينات </a:t>
            </a:r>
            <a:endParaRPr lang="en-US" sz="1000" b="1" dirty="0"/>
          </a:p>
        </p:txBody>
      </p:sp>
      <p:sp>
        <p:nvSpPr>
          <p:cNvPr id="1061" name="مستطيل 1060"/>
          <p:cNvSpPr/>
          <p:nvPr/>
        </p:nvSpPr>
        <p:spPr>
          <a:xfrm>
            <a:off x="2947117" y="3101022"/>
            <a:ext cx="903170" cy="399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جمع تعليقات المشاركين </a:t>
            </a:r>
            <a:endParaRPr lang="en-US" sz="1000" b="1" dirty="0"/>
          </a:p>
        </p:txBody>
      </p:sp>
      <p:sp>
        <p:nvSpPr>
          <p:cNvPr id="1062" name="مستطيل 1061"/>
          <p:cNvSpPr/>
          <p:nvPr/>
        </p:nvSpPr>
        <p:spPr>
          <a:xfrm>
            <a:off x="2971658" y="3716175"/>
            <a:ext cx="975230" cy="3345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جمع مقايس الاداء</a:t>
            </a:r>
            <a:endParaRPr lang="en-US" sz="1000" b="1" dirty="0"/>
          </a:p>
        </p:txBody>
      </p:sp>
      <p:sp>
        <p:nvSpPr>
          <p:cNvPr id="1063" name="مستطيل 1062"/>
          <p:cNvSpPr/>
          <p:nvPr/>
        </p:nvSpPr>
        <p:spPr>
          <a:xfrm>
            <a:off x="2999779" y="4221088"/>
            <a:ext cx="975230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000" b="1" dirty="0" smtClean="0"/>
              <a:t>جمع المقترحات</a:t>
            </a:r>
            <a:endParaRPr lang="en-US" sz="1000" b="1" dirty="0"/>
          </a:p>
        </p:txBody>
      </p:sp>
      <p:sp>
        <p:nvSpPr>
          <p:cNvPr id="1065" name="قوس متوسط أيمن 1064"/>
          <p:cNvSpPr/>
          <p:nvPr/>
        </p:nvSpPr>
        <p:spPr>
          <a:xfrm>
            <a:off x="3844714" y="3301015"/>
            <a:ext cx="268396" cy="1030233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67" name="رابط مستقيم 1066"/>
          <p:cNvCxnSpPr>
            <a:endCxn id="1062" idx="3"/>
          </p:cNvCxnSpPr>
          <p:nvPr/>
        </p:nvCxnSpPr>
        <p:spPr>
          <a:xfrm flipH="1">
            <a:off x="3946888" y="3883465"/>
            <a:ext cx="19306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1" name="رابط مستقيم 1070"/>
          <p:cNvCxnSpPr/>
          <p:nvPr/>
        </p:nvCxnSpPr>
        <p:spPr>
          <a:xfrm flipH="1">
            <a:off x="4139951" y="3491826"/>
            <a:ext cx="368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4" name="رابط مستقيم 1073"/>
          <p:cNvCxnSpPr/>
          <p:nvPr/>
        </p:nvCxnSpPr>
        <p:spPr>
          <a:xfrm>
            <a:off x="4102395" y="4073635"/>
            <a:ext cx="347447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75" name="سهم إلى اليسار واليمين 1074"/>
          <p:cNvSpPr/>
          <p:nvPr/>
        </p:nvSpPr>
        <p:spPr>
          <a:xfrm>
            <a:off x="2411761" y="4035816"/>
            <a:ext cx="514754" cy="185272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سهم إلى اليسار واليمين 1076"/>
          <p:cNvSpPr/>
          <p:nvPr/>
        </p:nvSpPr>
        <p:spPr>
          <a:xfrm>
            <a:off x="5778033" y="3716174"/>
            <a:ext cx="717544" cy="319641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شكل بيضاوي 1078"/>
          <p:cNvSpPr/>
          <p:nvPr/>
        </p:nvSpPr>
        <p:spPr>
          <a:xfrm>
            <a:off x="179512" y="961236"/>
            <a:ext cx="1332148" cy="6779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200" b="1" dirty="0" smtClean="0"/>
              <a:t>مسمى الموظف</a:t>
            </a:r>
            <a:endParaRPr lang="en-US" sz="1200" b="1" dirty="0"/>
          </a:p>
        </p:txBody>
      </p:sp>
      <p:sp>
        <p:nvSpPr>
          <p:cNvPr id="1080" name="سهم إلى الأعلى والأسفل 1079"/>
          <p:cNvSpPr/>
          <p:nvPr/>
        </p:nvSpPr>
        <p:spPr>
          <a:xfrm>
            <a:off x="3850287" y="1861972"/>
            <a:ext cx="217657" cy="845233"/>
          </a:xfrm>
          <a:prstGeom prst="up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سهم إلى اليمين 1080"/>
          <p:cNvSpPr/>
          <p:nvPr/>
        </p:nvSpPr>
        <p:spPr>
          <a:xfrm>
            <a:off x="1547664" y="1262110"/>
            <a:ext cx="581755" cy="2474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سهم لأعلى 1081"/>
          <p:cNvSpPr/>
          <p:nvPr/>
        </p:nvSpPr>
        <p:spPr>
          <a:xfrm>
            <a:off x="683568" y="1639220"/>
            <a:ext cx="216024" cy="14410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شكل بيضاوي 1082"/>
          <p:cNvSpPr/>
          <p:nvPr/>
        </p:nvSpPr>
        <p:spPr>
          <a:xfrm>
            <a:off x="323528" y="2848170"/>
            <a:ext cx="360040" cy="37818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84" name="شكل بيضاوي 1083"/>
          <p:cNvSpPr/>
          <p:nvPr/>
        </p:nvSpPr>
        <p:spPr>
          <a:xfrm>
            <a:off x="2789351" y="2492896"/>
            <a:ext cx="472916" cy="382207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9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2771800" y="260648"/>
            <a:ext cx="5904656" cy="792088"/>
          </a:xfrm>
          <a:prstGeom prst="roundRect">
            <a:avLst/>
          </a:prstGeom>
          <a:blipFill dpi="0" rotWithShape="1">
            <a:blip r:embed="rId2">
              <a:alphaModFix amt="34000"/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7960" indent="-440690" algn="ctr"/>
            <a:r>
              <a:rPr lang="ar-IQ" sz="2400" b="1" dirty="0">
                <a:latin typeface="Times New Roman"/>
                <a:ea typeface="Times New Roman"/>
              </a:rPr>
              <a:t>التحليل  </a:t>
            </a:r>
            <a:r>
              <a:rPr lang="en-US" sz="2400" b="1" dirty="0">
                <a:latin typeface="Times New Roman"/>
                <a:ea typeface="Times New Roman"/>
              </a:rPr>
              <a:t>Analysis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187624" y="1196752"/>
            <a:ext cx="6192688" cy="576064"/>
          </a:xfrm>
          <a:prstGeom prst="rect">
            <a:avLst/>
          </a:prstGeom>
          <a:blipFill>
            <a:blip r:embed="rId2">
              <a:alphaModFix amt="40000"/>
            </a:blip>
            <a:stretch>
              <a:fillRect/>
            </a:stretch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187960" indent="-440690" algn="ctr"/>
            <a:r>
              <a:rPr lang="ar-IQ" sz="1400" b="1" dirty="0">
                <a:latin typeface="Times New Roman"/>
                <a:ea typeface="Times New Roman"/>
              </a:rPr>
              <a:t> نموذج تحليل الاحتياجات التدريبية </a:t>
            </a:r>
            <a:r>
              <a:rPr lang="ar-IQ" sz="1400" b="1" dirty="0" smtClean="0">
                <a:latin typeface="Times New Roman"/>
                <a:ea typeface="Times New Roman"/>
              </a:rPr>
              <a:t>(</a:t>
            </a:r>
            <a:r>
              <a:rPr lang="en-US" sz="1400" b="1" dirty="0" smtClean="0">
                <a:latin typeface="Times New Roman"/>
                <a:ea typeface="Times New Roman"/>
              </a:rPr>
              <a:t>Training </a:t>
            </a:r>
            <a:r>
              <a:rPr lang="en-US" sz="1400" b="1" dirty="0">
                <a:latin typeface="Times New Roman"/>
                <a:ea typeface="Times New Roman"/>
              </a:rPr>
              <a:t>Needs </a:t>
            </a:r>
            <a:r>
              <a:rPr lang="en-US" sz="1400" b="1" dirty="0" smtClean="0">
                <a:latin typeface="Times New Roman"/>
                <a:ea typeface="Times New Roman"/>
              </a:rPr>
              <a:t>Assessments </a:t>
            </a:r>
            <a:r>
              <a:rPr lang="en-US" sz="1400" b="1" dirty="0">
                <a:latin typeface="Times New Roman"/>
                <a:ea typeface="Times New Roman"/>
              </a:rPr>
              <a:t>Model </a:t>
            </a:r>
            <a:endParaRPr lang="en-US" sz="1200" dirty="0">
              <a:latin typeface="Times New Roman"/>
              <a:ea typeface="Times New Roman"/>
            </a:endParaRPr>
          </a:p>
          <a:p>
            <a:pPr marL="187960" indent="-440690" algn="ctr"/>
            <a:r>
              <a:rPr lang="ar-IQ" sz="1400" b="1" dirty="0">
                <a:latin typeface="Times New Roman"/>
                <a:ea typeface="Times New Roman"/>
              </a:rPr>
              <a:t> </a:t>
            </a:r>
            <a:endParaRPr lang="en-US" sz="1400" b="1" dirty="0"/>
          </a:p>
        </p:txBody>
      </p:sp>
      <p:sp>
        <p:nvSpPr>
          <p:cNvPr id="5" name="مستطيل 4"/>
          <p:cNvSpPr/>
          <p:nvPr/>
        </p:nvSpPr>
        <p:spPr>
          <a:xfrm>
            <a:off x="179512" y="1916832"/>
            <a:ext cx="8208912" cy="3960440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خلال هذه الخطوة يجب التفكير في : 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يفضل ان يتم تصميم وبناء البرنامج داخل المنظمة بالاعتماد على كوادرها وخبراتها وامكانياتها وبرامجها السابقة ، فان لم يتوفر ذلك يمكن الاستعانة بمصادر خارجية مع مراعاة اهمية توطين الخبرة تدريجيا في المنظمة .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من العوامل المهمة يجب اخذها في الاعتبار عن اتخاذ هذا القرار .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حجم المنظمة 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الخبرة التدريبية ومدى توفر الكوادر التدريبية .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توفر الموضوع .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الموارد والميزانيات والقيود المتوفرة .</a:t>
            </a:r>
          </a:p>
          <a:p>
            <a:pPr marL="285750" indent="-285750">
              <a:buFont typeface="Arial" charset="0"/>
              <a:buChar char="•"/>
            </a:pPr>
            <a:r>
              <a:rPr lang="ar-IQ" sz="2000" b="1" dirty="0" smtClean="0"/>
              <a:t>مدى فاعلية وكفاءة المستشارين المتخصصين الخارجيين 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6930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979712" y="1340768"/>
            <a:ext cx="5976664" cy="86409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مدخل تحليل الاحتياجات التدريبية او التعليمية 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6300192" y="4077072"/>
            <a:ext cx="2088232" cy="237626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1- تحليل المنظمة بشكل كامل او تحليل قسم او اقسام محددة </a:t>
            </a:r>
          </a:p>
          <a:p>
            <a:pPr algn="ctr"/>
            <a:r>
              <a:rPr lang="ar-IQ" b="1" dirty="0" smtClean="0"/>
              <a:t>2- في حالة الاحتياجات المنظمة يكون التركيز على سد الحاجات المستقبلية .</a:t>
            </a:r>
            <a:endParaRPr lang="en-US" b="1" dirty="0"/>
          </a:p>
        </p:txBody>
      </p:sp>
      <p:sp>
        <p:nvSpPr>
          <p:cNvPr id="4" name="مستطيل 3"/>
          <p:cNvSpPr/>
          <p:nvPr/>
        </p:nvSpPr>
        <p:spPr>
          <a:xfrm>
            <a:off x="6012160" y="3068960"/>
            <a:ext cx="2520280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التنظيمية </a:t>
            </a:r>
            <a:r>
              <a:rPr lang="en-US" b="1" dirty="0" smtClean="0"/>
              <a:t>Organizational</a:t>
            </a:r>
            <a:endParaRPr lang="en-US" b="1" dirty="0"/>
          </a:p>
        </p:txBody>
      </p:sp>
      <p:sp>
        <p:nvSpPr>
          <p:cNvPr id="5" name="مستطيل 4"/>
          <p:cNvSpPr/>
          <p:nvPr/>
        </p:nvSpPr>
        <p:spPr>
          <a:xfrm>
            <a:off x="3491880" y="3068960"/>
            <a:ext cx="2160240" cy="43204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المهمة / العمل </a:t>
            </a:r>
            <a:r>
              <a:rPr lang="en-US" b="1" dirty="0" err="1" smtClean="0"/>
              <a:t>Jop</a:t>
            </a:r>
            <a:r>
              <a:rPr lang="en-US" b="1" dirty="0" smtClean="0"/>
              <a:t>/task</a:t>
            </a:r>
            <a:endParaRPr lang="en-US" b="1" dirty="0"/>
          </a:p>
        </p:txBody>
      </p:sp>
      <p:sp>
        <p:nvSpPr>
          <p:cNvPr id="6" name="مستطيل 5"/>
          <p:cNvSpPr/>
          <p:nvPr/>
        </p:nvSpPr>
        <p:spPr>
          <a:xfrm>
            <a:off x="3491880" y="4077072"/>
            <a:ext cx="2160240" cy="237626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1- التركيز على تحليل فنية وظيفية واحدة .</a:t>
            </a:r>
          </a:p>
          <a:p>
            <a:pPr algn="ctr"/>
            <a:r>
              <a:rPr lang="ar-IQ" b="1" dirty="0" smtClean="0"/>
              <a:t>2- في حالة انخفاض الانتاج </a:t>
            </a:r>
            <a:endParaRPr lang="en-US" b="1" dirty="0"/>
          </a:p>
        </p:txBody>
      </p:sp>
      <p:sp>
        <p:nvSpPr>
          <p:cNvPr id="7" name="مستطيل 6"/>
          <p:cNvSpPr/>
          <p:nvPr/>
        </p:nvSpPr>
        <p:spPr>
          <a:xfrm>
            <a:off x="1132037" y="3068960"/>
            <a:ext cx="1944216" cy="43204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الفرد</a:t>
            </a:r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en-US" b="1" dirty="0" smtClean="0"/>
              <a:t> Individual</a:t>
            </a:r>
            <a:endParaRPr lang="en-US" b="1" dirty="0"/>
          </a:p>
        </p:txBody>
      </p:sp>
      <p:sp>
        <p:nvSpPr>
          <p:cNvPr id="8" name="مستطيل 7"/>
          <p:cNvSpPr/>
          <p:nvPr/>
        </p:nvSpPr>
        <p:spPr>
          <a:xfrm>
            <a:off x="1043608" y="4077072"/>
            <a:ext cx="2016224" cy="237626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1- التركيز على تحليل احتياجات الوظيفة الفردية .</a:t>
            </a:r>
          </a:p>
          <a:p>
            <a:pPr algn="ctr"/>
            <a:r>
              <a:rPr lang="ar-IQ" b="1" dirty="0" smtClean="0"/>
              <a:t>2- في حالة طلب الموظف طلب مساعدته بسبب ضعف قدرته </a:t>
            </a:r>
            <a:endParaRPr lang="en-US" b="1" dirty="0"/>
          </a:p>
        </p:txBody>
      </p:sp>
      <p:sp>
        <p:nvSpPr>
          <p:cNvPr id="9" name="مستطيل 8"/>
          <p:cNvSpPr/>
          <p:nvPr/>
        </p:nvSpPr>
        <p:spPr>
          <a:xfrm>
            <a:off x="6156176" y="3645024"/>
            <a:ext cx="2376264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الاحتياجات التنظيمية </a:t>
            </a:r>
            <a:endParaRPr lang="en-US" b="1" dirty="0"/>
          </a:p>
        </p:txBody>
      </p:sp>
      <p:sp>
        <p:nvSpPr>
          <p:cNvPr id="10" name="مستطيل 9"/>
          <p:cNvSpPr/>
          <p:nvPr/>
        </p:nvSpPr>
        <p:spPr>
          <a:xfrm>
            <a:off x="3275856" y="3645024"/>
            <a:ext cx="2592288" cy="2880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التركيز على الاداء المهام والاعمال </a:t>
            </a:r>
            <a:endParaRPr lang="en-US" sz="1400" b="1" dirty="0"/>
          </a:p>
        </p:txBody>
      </p:sp>
      <p:sp>
        <p:nvSpPr>
          <p:cNvPr id="11" name="مستطيل 10"/>
          <p:cNvSpPr/>
          <p:nvPr/>
        </p:nvSpPr>
        <p:spPr>
          <a:xfrm>
            <a:off x="1115616" y="3645024"/>
            <a:ext cx="1872208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sz="1400" b="1" dirty="0" smtClean="0"/>
              <a:t>احتياجات الفرد الوظيفية </a:t>
            </a:r>
            <a:endParaRPr lang="en-US" sz="1400" b="1" dirty="0"/>
          </a:p>
        </p:txBody>
      </p:sp>
      <p:sp>
        <p:nvSpPr>
          <p:cNvPr id="12" name="شكل بيضاوي 11"/>
          <p:cNvSpPr/>
          <p:nvPr/>
        </p:nvSpPr>
        <p:spPr>
          <a:xfrm>
            <a:off x="7236296" y="2492896"/>
            <a:ext cx="468052" cy="43204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3" name="شكل بيضاوي 12"/>
          <p:cNvSpPr/>
          <p:nvPr/>
        </p:nvSpPr>
        <p:spPr>
          <a:xfrm>
            <a:off x="4429124" y="2492895"/>
            <a:ext cx="538919" cy="43204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4" name="شكل بيضاوي 13"/>
          <p:cNvSpPr/>
          <p:nvPr/>
        </p:nvSpPr>
        <p:spPr>
          <a:xfrm>
            <a:off x="2329960" y="2473652"/>
            <a:ext cx="513848" cy="45129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5" name="سهم إلى اليسار 14"/>
          <p:cNvSpPr/>
          <p:nvPr/>
        </p:nvSpPr>
        <p:spPr>
          <a:xfrm>
            <a:off x="6012160" y="2552708"/>
            <a:ext cx="864096" cy="228220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سهم إلى اليسار 15"/>
          <p:cNvSpPr/>
          <p:nvPr/>
        </p:nvSpPr>
        <p:spPr>
          <a:xfrm>
            <a:off x="3270151" y="2571950"/>
            <a:ext cx="936104" cy="189735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8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4752528" cy="490066"/>
          </a:xfrm>
        </p:spPr>
        <p:txBody>
          <a:bodyPr>
            <a:normAutofit/>
          </a:bodyPr>
          <a:lstStyle/>
          <a:p>
            <a:r>
              <a:rPr lang="ar-IQ" sz="1800" dirty="0" smtClean="0"/>
              <a:t>وصف التفريعات الوظيفية ( مثال توضيحي )</a:t>
            </a:r>
            <a:endParaRPr lang="en-US" sz="1800" dirty="0"/>
          </a:p>
        </p:txBody>
      </p:sp>
      <p:sp>
        <p:nvSpPr>
          <p:cNvPr id="3" name="مستطيل 2"/>
          <p:cNvSpPr/>
          <p:nvPr/>
        </p:nvSpPr>
        <p:spPr>
          <a:xfrm>
            <a:off x="3779912" y="1124744"/>
            <a:ext cx="3024336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الوظيفة </a:t>
            </a:r>
            <a:r>
              <a:rPr lang="en-US" dirty="0" err="1" smtClean="0"/>
              <a:t>jop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قوس متوسط أيسر 3"/>
          <p:cNvSpPr/>
          <p:nvPr/>
        </p:nvSpPr>
        <p:spPr>
          <a:xfrm rot="5400000">
            <a:off x="4608004" y="-999492"/>
            <a:ext cx="216024" cy="5904656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7164288" y="2060848"/>
            <a:ext cx="1015305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الواجب 1</a:t>
            </a:r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4273395" y="2085814"/>
            <a:ext cx="1018685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الواجب 2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1187624" y="2132856"/>
            <a:ext cx="115212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الواجب 3</a:t>
            </a:r>
            <a:endParaRPr lang="en-US" dirty="0"/>
          </a:p>
        </p:txBody>
      </p:sp>
      <p:sp>
        <p:nvSpPr>
          <p:cNvPr id="8" name="قوس متوسط أيسر 7"/>
          <p:cNvSpPr/>
          <p:nvPr/>
        </p:nvSpPr>
        <p:spPr>
          <a:xfrm rot="5400000">
            <a:off x="4463988" y="-531812"/>
            <a:ext cx="216024" cy="6768752"/>
          </a:xfrm>
          <a:prstGeom prst="lef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8"/>
          <p:cNvSpPr/>
          <p:nvPr/>
        </p:nvSpPr>
        <p:spPr>
          <a:xfrm>
            <a:off x="7308304" y="2996952"/>
            <a:ext cx="1015305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المهمة 1</a:t>
            </a:r>
            <a:endParaRPr lang="en-US" dirty="0"/>
          </a:p>
        </p:txBody>
      </p:sp>
      <p:sp>
        <p:nvSpPr>
          <p:cNvPr id="10" name="مستطيل 9"/>
          <p:cNvSpPr/>
          <p:nvPr/>
        </p:nvSpPr>
        <p:spPr>
          <a:xfrm>
            <a:off x="5422379" y="2988044"/>
            <a:ext cx="936104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المهمة 2</a:t>
            </a:r>
            <a:endParaRPr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3419872" y="2960948"/>
            <a:ext cx="906388" cy="3960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المهمة3</a:t>
            </a:r>
            <a:endParaRPr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852389" y="2960948"/>
            <a:ext cx="1008112" cy="3966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المهمة 4</a:t>
            </a:r>
            <a:endParaRPr lang="en-US" dirty="0"/>
          </a:p>
        </p:txBody>
      </p:sp>
      <p:sp>
        <p:nvSpPr>
          <p:cNvPr id="13" name="قوس متوسط أيسر 12"/>
          <p:cNvSpPr/>
          <p:nvPr/>
        </p:nvSpPr>
        <p:spPr>
          <a:xfrm rot="5400000">
            <a:off x="4517994" y="62626"/>
            <a:ext cx="252028" cy="7272808"/>
          </a:xfrm>
          <a:prstGeom prst="leftBracket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مستطيل 13"/>
          <p:cNvSpPr/>
          <p:nvPr/>
        </p:nvSpPr>
        <p:spPr>
          <a:xfrm>
            <a:off x="7452320" y="3825044"/>
            <a:ext cx="996205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الخطوة 1</a:t>
            </a:r>
            <a:endParaRPr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5796136" y="3842742"/>
            <a:ext cx="1008112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الخطوة 2</a:t>
            </a:r>
            <a:endParaRPr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3779912" y="3880842"/>
            <a:ext cx="986966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الخطوة 3</a:t>
            </a:r>
            <a:endParaRPr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2195736" y="3842742"/>
            <a:ext cx="936104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الخطوة 4</a:t>
            </a:r>
            <a:endParaRPr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611560" y="3825044"/>
            <a:ext cx="1008112" cy="4158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الخطوة 5</a:t>
            </a:r>
            <a:endParaRPr lang="en-US" dirty="0"/>
          </a:p>
        </p:txBody>
      </p:sp>
      <p:cxnSp>
        <p:nvCxnSpPr>
          <p:cNvPr id="20" name="رابط كسهم مستقيم 19"/>
          <p:cNvCxnSpPr>
            <a:stCxn id="4" idx="1"/>
          </p:cNvCxnSpPr>
          <p:nvPr/>
        </p:nvCxnSpPr>
        <p:spPr>
          <a:xfrm>
            <a:off x="4716016" y="18448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>
            <a:off x="5998443" y="2772020"/>
            <a:ext cx="0" cy="2249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>
            <a:endCxn id="11" idx="0"/>
          </p:cNvCxnSpPr>
          <p:nvPr/>
        </p:nvCxnSpPr>
        <p:spPr>
          <a:xfrm>
            <a:off x="3873066" y="2780928"/>
            <a:ext cx="0" cy="180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>
            <a:endCxn id="15" idx="0"/>
          </p:cNvCxnSpPr>
          <p:nvPr/>
        </p:nvCxnSpPr>
        <p:spPr>
          <a:xfrm>
            <a:off x="6228184" y="3573016"/>
            <a:ext cx="72008" cy="2697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>
            <a:off x="4182244" y="3573016"/>
            <a:ext cx="0" cy="2697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>
            <a:off x="2483768" y="3573016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>
            <a:stCxn id="6" idx="2"/>
          </p:cNvCxnSpPr>
          <p:nvPr/>
        </p:nvCxnSpPr>
        <p:spPr>
          <a:xfrm flipH="1">
            <a:off x="4782737" y="2517862"/>
            <a:ext cx="1" cy="2266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مستطيل 40"/>
          <p:cNvSpPr/>
          <p:nvPr/>
        </p:nvSpPr>
        <p:spPr>
          <a:xfrm>
            <a:off x="5148064" y="4653136"/>
            <a:ext cx="2808312" cy="194421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1- الوظيفة : طالب </a:t>
            </a:r>
          </a:p>
          <a:p>
            <a:pPr algn="ctr"/>
            <a:r>
              <a:rPr lang="ar-IQ" dirty="0" smtClean="0"/>
              <a:t>2- الواجب : التعلم </a:t>
            </a:r>
          </a:p>
          <a:p>
            <a:pPr algn="ctr"/>
            <a:r>
              <a:rPr lang="ar-IQ" dirty="0" smtClean="0"/>
              <a:t>3-المهمة : التمارين الفنية </a:t>
            </a:r>
          </a:p>
          <a:p>
            <a:pPr algn="ctr"/>
            <a:r>
              <a:rPr lang="ar-IQ" dirty="0" smtClean="0"/>
              <a:t>4- الخطوة : ينفذ التماري الفنية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2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4824536" cy="41805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تحليل الاحتياجات التدريبية 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270223" y="908720"/>
            <a:ext cx="3168352" cy="79208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مستوى الاداء المطلوب مستقبلا </a:t>
            </a:r>
            <a:endParaRPr lang="en-US" b="1" dirty="0"/>
          </a:p>
        </p:txBody>
      </p:sp>
      <p:sp>
        <p:nvSpPr>
          <p:cNvPr id="4" name="شكل بيضاوي 3"/>
          <p:cNvSpPr/>
          <p:nvPr/>
        </p:nvSpPr>
        <p:spPr>
          <a:xfrm>
            <a:off x="611560" y="2132856"/>
            <a:ext cx="2592288" cy="648072"/>
          </a:xfrm>
          <a:prstGeom prst="ellipse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الفرق يمثل فجوة في الاداء </a:t>
            </a:r>
            <a:endParaRPr lang="en-US" b="1" dirty="0"/>
          </a:p>
        </p:txBody>
      </p:sp>
      <p:sp>
        <p:nvSpPr>
          <p:cNvPr id="5" name="مستطيل 4"/>
          <p:cNvSpPr/>
          <p:nvPr/>
        </p:nvSpPr>
        <p:spPr>
          <a:xfrm>
            <a:off x="270223" y="3284984"/>
            <a:ext cx="3077641" cy="72008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مستوى الاداء المطلوب </a:t>
            </a:r>
            <a:endParaRPr lang="en-US" b="1" dirty="0"/>
          </a:p>
        </p:txBody>
      </p:sp>
      <p:sp>
        <p:nvSpPr>
          <p:cNvPr id="6" name="مستطيل 5"/>
          <p:cNvSpPr/>
          <p:nvPr/>
        </p:nvSpPr>
        <p:spPr>
          <a:xfrm>
            <a:off x="270221" y="4668713"/>
            <a:ext cx="3077641" cy="5945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الفرق يمثل فجوة الاداء </a:t>
            </a:r>
            <a:endParaRPr lang="en-US" b="1" dirty="0"/>
          </a:p>
        </p:txBody>
      </p:sp>
      <p:sp>
        <p:nvSpPr>
          <p:cNvPr id="7" name="مستطيل 6"/>
          <p:cNvSpPr/>
          <p:nvPr/>
        </p:nvSpPr>
        <p:spPr>
          <a:xfrm>
            <a:off x="152859" y="5938961"/>
            <a:ext cx="3077641" cy="64807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مستوى الاداء الحالي </a:t>
            </a:r>
            <a:endParaRPr lang="en-US" b="1" dirty="0"/>
          </a:p>
        </p:txBody>
      </p:sp>
      <p:sp>
        <p:nvSpPr>
          <p:cNvPr id="8" name="شكل بيضاوي 7"/>
          <p:cNvSpPr/>
          <p:nvPr/>
        </p:nvSpPr>
        <p:spPr>
          <a:xfrm>
            <a:off x="5404073" y="1855887"/>
            <a:ext cx="2448272" cy="972108"/>
          </a:xfrm>
          <a:prstGeom prst="ellipse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احتياجات تدريبية طويلة المدى </a:t>
            </a:r>
            <a:endParaRPr lang="en-US" b="1" dirty="0"/>
          </a:p>
        </p:txBody>
      </p:sp>
      <p:sp>
        <p:nvSpPr>
          <p:cNvPr id="9" name="مستطيل 8"/>
          <p:cNvSpPr/>
          <p:nvPr/>
        </p:nvSpPr>
        <p:spPr>
          <a:xfrm>
            <a:off x="4889723" y="4347956"/>
            <a:ext cx="2448272" cy="1070874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b="1" dirty="0" smtClean="0"/>
              <a:t>احتياجات تدريبية قصيرة المدى </a:t>
            </a:r>
            <a:endParaRPr lang="en-US" b="1" dirty="0"/>
          </a:p>
        </p:txBody>
      </p:sp>
      <p:sp>
        <p:nvSpPr>
          <p:cNvPr id="10" name="سهم لأعلى 9"/>
          <p:cNvSpPr/>
          <p:nvPr/>
        </p:nvSpPr>
        <p:spPr>
          <a:xfrm>
            <a:off x="1691680" y="4005064"/>
            <a:ext cx="413345" cy="641514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سهم لأعلى 10"/>
          <p:cNvSpPr/>
          <p:nvPr/>
        </p:nvSpPr>
        <p:spPr>
          <a:xfrm>
            <a:off x="1691680" y="2774851"/>
            <a:ext cx="413345" cy="504056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سهم لأعلى 11"/>
          <p:cNvSpPr/>
          <p:nvPr/>
        </p:nvSpPr>
        <p:spPr>
          <a:xfrm>
            <a:off x="1602368" y="5290889"/>
            <a:ext cx="462374" cy="64807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سهم إلى اليمين 12"/>
          <p:cNvSpPr/>
          <p:nvPr/>
        </p:nvSpPr>
        <p:spPr>
          <a:xfrm flipV="1">
            <a:off x="3438575" y="4725144"/>
            <a:ext cx="1421457" cy="53812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سهم إلى اليمين 13"/>
          <p:cNvSpPr/>
          <p:nvPr/>
        </p:nvSpPr>
        <p:spPr>
          <a:xfrm>
            <a:off x="3203848" y="2341941"/>
            <a:ext cx="2200225" cy="294971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سهم لأعلى 14"/>
          <p:cNvSpPr/>
          <p:nvPr/>
        </p:nvSpPr>
        <p:spPr>
          <a:xfrm>
            <a:off x="1691680" y="1700808"/>
            <a:ext cx="373062" cy="432048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76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256584" cy="418058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تحديد الاحتياجات التدريبية </a:t>
            </a:r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5868143" y="854460"/>
            <a:ext cx="2649786" cy="34229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تحديد الهدف 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5868143" y="1560962"/>
            <a:ext cx="2678707" cy="43204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جمع وتحليل البيانات </a:t>
            </a:r>
            <a:endParaRPr lang="en-US" dirty="0"/>
          </a:p>
        </p:txBody>
      </p:sp>
      <p:sp>
        <p:nvSpPr>
          <p:cNvPr id="5" name="مستطيل 4"/>
          <p:cNvSpPr/>
          <p:nvPr/>
        </p:nvSpPr>
        <p:spPr>
          <a:xfrm>
            <a:off x="5927273" y="2318084"/>
            <a:ext cx="2664296" cy="653661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تحديد فجوة الاداء </a:t>
            </a:r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5855265" y="3340561"/>
            <a:ext cx="2736304" cy="432048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تحديد الاهداف التعليمية </a:t>
            </a:r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>
            <a:off x="5781989" y="4160752"/>
            <a:ext cx="2727126" cy="455290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اقتراح الحلول </a:t>
            </a:r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5809946" y="5085184"/>
            <a:ext cx="2826941" cy="504056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تقييم الخيارات / تقدير الميزانية والتوقيت </a:t>
            </a:r>
            <a:endParaRPr lang="en-US" dirty="0"/>
          </a:p>
        </p:txBody>
      </p:sp>
      <p:sp>
        <p:nvSpPr>
          <p:cNvPr id="9" name="مستطيل 8"/>
          <p:cNvSpPr/>
          <p:nvPr/>
        </p:nvSpPr>
        <p:spPr>
          <a:xfrm>
            <a:off x="5709615" y="6093296"/>
            <a:ext cx="2808314" cy="42902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اخيار البديل الانسب </a:t>
            </a:r>
            <a:endParaRPr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2987824" y="1628800"/>
            <a:ext cx="1656184" cy="1008112"/>
          </a:xfrm>
          <a:prstGeom prst="rect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هل المشكلة تدريبية </a:t>
            </a:r>
            <a:endParaRPr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79512" y="1620168"/>
            <a:ext cx="1800200" cy="1008112"/>
          </a:xfrm>
          <a:prstGeom prst="ellipse">
            <a:avLst/>
          </a:prstGeom>
          <a:blipFill>
            <a:blip r:embed="rId2">
              <a:alphaModFix amt="17000"/>
            </a:blip>
            <a:stretch>
              <a:fillRect/>
            </a:stretch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IQ" dirty="0" smtClean="0"/>
              <a:t>الرجوع الى صاحب القرار </a:t>
            </a:r>
            <a:endParaRPr lang="en-US" dirty="0"/>
          </a:p>
        </p:txBody>
      </p:sp>
      <p:sp>
        <p:nvSpPr>
          <p:cNvPr id="13" name="سهم إلى اليسار 12"/>
          <p:cNvSpPr/>
          <p:nvPr/>
        </p:nvSpPr>
        <p:spPr>
          <a:xfrm>
            <a:off x="4644009" y="1628800"/>
            <a:ext cx="1224136" cy="32947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سهم إلى اليسار 14"/>
          <p:cNvSpPr/>
          <p:nvPr/>
        </p:nvSpPr>
        <p:spPr>
          <a:xfrm>
            <a:off x="1979712" y="2124224"/>
            <a:ext cx="1008112" cy="224656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سهم إلى اليسار 15"/>
          <p:cNvSpPr/>
          <p:nvPr/>
        </p:nvSpPr>
        <p:spPr>
          <a:xfrm rot="16200000">
            <a:off x="6953398" y="1254936"/>
            <a:ext cx="364210" cy="247839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سهم للأسفل 17"/>
          <p:cNvSpPr/>
          <p:nvPr/>
        </p:nvSpPr>
        <p:spPr>
          <a:xfrm>
            <a:off x="7277578" y="1958273"/>
            <a:ext cx="318758" cy="35981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سهم للأسفل 18"/>
          <p:cNvSpPr/>
          <p:nvPr/>
        </p:nvSpPr>
        <p:spPr>
          <a:xfrm>
            <a:off x="7239922" y="2971745"/>
            <a:ext cx="324036" cy="368816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سهم للأسفل 19"/>
          <p:cNvSpPr/>
          <p:nvPr/>
        </p:nvSpPr>
        <p:spPr>
          <a:xfrm>
            <a:off x="7232058" y="3789040"/>
            <a:ext cx="364278" cy="381699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سهم للأسفل 20"/>
          <p:cNvSpPr/>
          <p:nvPr/>
        </p:nvSpPr>
        <p:spPr>
          <a:xfrm>
            <a:off x="7249300" y="4698832"/>
            <a:ext cx="324036" cy="38635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سهم للأسفل 21"/>
          <p:cNvSpPr/>
          <p:nvPr/>
        </p:nvSpPr>
        <p:spPr>
          <a:xfrm>
            <a:off x="7223417" y="5591495"/>
            <a:ext cx="332007" cy="501801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سهم منحني 23"/>
          <p:cNvSpPr/>
          <p:nvPr/>
        </p:nvSpPr>
        <p:spPr>
          <a:xfrm rot="10800000" flipH="1">
            <a:off x="4116731" y="2637215"/>
            <a:ext cx="1810542" cy="334530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3127</Words>
  <Application>Microsoft Office PowerPoint</Application>
  <PresentationFormat>عرض على الشاشة (3:4)‏</PresentationFormat>
  <Paragraphs>335</Paragraphs>
  <Slides>31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2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وصف التفريعات الوظيفية ( مثال توضيحي )</vt:lpstr>
      <vt:lpstr>تحليل الاحتياجات التدريبية </vt:lpstr>
      <vt:lpstr>تحديد الاحتياجات التدريبية </vt:lpstr>
      <vt:lpstr>المرحلة الثانية : التصميم  Design</vt:lpstr>
      <vt:lpstr>في التصميم التعليمي انا اريد اجمع سبع معلومات تبد بحرف السين :7CS  the7cs of learing Design  الرؤية Voncoptualis  </vt:lpstr>
      <vt:lpstr>مرحلة التطور </vt:lpstr>
      <vt:lpstr>   مرحلة التنفيذ : (Schedule )   1-  يتم في هذه المرحلة القيام بالتدريب سواء كان ذلك في قاعة التدريب التقليدية ، او بالتعليم الالكتروني او من خلال برامج الكومبيوتر ، او حقائب التعليمية او غيرها . 2- وتهدف هذه المرحلة الى تحقيق الكفاءة الفاعلية في التعليم والتدريب . 3- ويجب في هذه المرحلة ان يتم تحسين فهم المتعلمين ودعم اتقانهم للأهداف . 4- وتشمل هذه المرحلة اجراء الاختبارات التجريبية والتجارب الميدانية للمواد ، وتحفيز المشاركين ( المتعلمين ) 5- يجب ان تشمل هذه المرحلة التأكد من ان المواد والانشطة التدريبية مناسبة ويمكن للمدرب والمتعلمين استخدامها ، وان المدرب مستعد وقادر على استخدام هذه المواد . 6- ومن المهم ايضا التأكيد من تهيئة الظروف الملائمة من حيث توفر الاجهزة وجوانب الدعم الاخرى المختلفة. 1- المنشأ:  * ما نوع التدريب وكم عدد المشاركين وما مقدار الموازنة لمشروع البرنامج التدريبي وما القيود التنظيمية . * هل سيكون التدريب في قاعة تدريبية  ، ام مسرح ، وهل ستكون الطاولات مستديرة ، او طاولات اجتماعات ، ام مؤتمر ام الجلوس على شكل يو ام غير ذلك . 2- المدربون : * ما مقدار المعلومات التي يملكونها والخبرات المتوفرة لديهم . * ما مقدار المهارات المتوفرة لديهم . * ما مقدار قدرتهم على اعداد وتقويم المواد والبرنامج التدريبي بكفاءة وفاعلية . 3- الجداول : - الجدول الزمني لعمليات مشروع البرنامج التدريبي . - الجدول الزمني لعمليات التسوق وترشيح المتدربين . -الجدول الزمني لعمليات اعداد المادة العلمية . - الجدول الزمني لعمليات تقييم وتقويم البرنامج . 4- التسليم : - مواصفات مواد التجريب المطلوب تسليمها ومواعيد والية التسليم . - مواصفات المواد الاعلامية والتقارير والوسائط المطلوب تسليمها لمنتجات للبرنامج التدريبي ومواعيد والية التسليم . 5- اذا كان التدريب خارج المقر:  - اليات تامين المواصلات . - اليات تامين ودفع ضمان كافة المصاريف التشغيلية . - اليات تامين الخدمات اللوجستية للبرنامج التدريبي . </vt:lpstr>
      <vt:lpstr>المرحلة الخامسة مرحلة التقويم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DR.Ahmed Saker 2O11</cp:lastModifiedBy>
  <cp:revision>96</cp:revision>
  <dcterms:created xsi:type="dcterms:W3CDTF">2022-02-07T11:09:50Z</dcterms:created>
  <dcterms:modified xsi:type="dcterms:W3CDTF">2022-03-20T16:31:22Z</dcterms:modified>
</cp:coreProperties>
</file>