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9" r:id="rId2"/>
    <p:sldId id="286" r:id="rId3"/>
    <p:sldId id="261" r:id="rId4"/>
    <p:sldId id="262" r:id="rId5"/>
    <p:sldId id="263" r:id="rId6"/>
    <p:sldId id="264" r:id="rId7"/>
    <p:sldId id="265" r:id="rId8"/>
    <p:sldId id="266" r:id="rId9"/>
    <p:sldId id="267" r:id="rId10"/>
    <p:sldId id="268" r:id="rId11"/>
    <p:sldId id="269" r:id="rId12"/>
    <p:sldId id="256" r:id="rId13"/>
    <p:sldId id="257" r:id="rId14"/>
    <p:sldId id="280" r:id="rId15"/>
    <p:sldId id="258" r:id="rId16"/>
    <p:sldId id="282" r:id="rId17"/>
    <p:sldId id="287" r:id="rId18"/>
    <p:sldId id="283" r:id="rId19"/>
    <p:sldId id="284" r:id="rId20"/>
    <p:sldId id="285" r:id="rId21"/>
    <p:sldId id="270" r:id="rId22"/>
    <p:sldId id="260" r:id="rId23"/>
    <p:sldId id="271" r:id="rId24"/>
    <p:sldId id="273" r:id="rId25"/>
    <p:sldId id="272" r:id="rId26"/>
    <p:sldId id="274" r:id="rId27"/>
    <p:sldId id="275" r:id="rId28"/>
    <p:sldId id="276" r:id="rId29"/>
    <p:sldId id="277" r:id="rId30"/>
    <p:sldId id="278" r:id="rId31"/>
    <p:sldId id="279" r:id="rId32"/>
    <p:sldId id="281" r:id="rId3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088" autoAdjust="0"/>
    <p:restoredTop sz="94660"/>
  </p:normalViewPr>
  <p:slideViewPr>
    <p:cSldViewPr>
      <p:cViewPr>
        <p:scale>
          <a:sx n="75" d="100"/>
          <a:sy n="75" d="100"/>
        </p:scale>
        <p:origin x="-1182"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17/08/1443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17/08/1443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17/08/1443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17/08/1443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17/08/1443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17/08/1443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ar.wikipedia.org/wiki/%D8%AC%D8%A7%D9%85%D8%B9%D8%A9_%D8%B3%D8%AA%D8%A7%D9%86%D9%81%D9%88%D8%B1%D8%AF" TargetMode="Externa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hyperlink" Target="https://ar.wikipedia.org/wiki/%D8%AA%D8%B5%D9%85%D9%8A%D9%85_%D8%AA%D8%B9%D9%84%D9%8A%D9%85%D9%8A#cite_note-29" TargetMode="External"/><Relationship Id="rId5" Type="http://schemas.openxmlformats.org/officeDocument/2006/relationships/hyperlink" Target="https://ar.wikipedia.org/wiki/%D8%AA%D8%B5%D9%85%D9%8A%D9%85_%D8%AA%D8%B9%D9%84%D9%8A%D9%85%D9%8A#cite_note-28" TargetMode="External"/><Relationship Id="rId4" Type="http://schemas.openxmlformats.org/officeDocument/2006/relationships/hyperlink" Target="https://ar.wikipedia.org/wiki/%D8%AC%D8%A7%D9%85%D8%B9%D8%A9_%D9%87%D8%A7%D8%B1%D9%81%D8%A7%D8%B1%D8%A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ar.wikipedia.org/wiki/%D8%AA%D9%83%D9%86%D9%88%D9%84%D9%88%D8%AC%D9%8A%D8%A7_%D8%A7%D9%84%D8%AA%D8%B9%D9%84%D9%8A%D9%85"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facebook.com/sharer.php?u=http://quranbysubject.com/tafsir2.php?index=3174&amp;tafsir=2" TargetMode="External"/><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hyperlink" Target="https://quranbysubject.com/sura.php?Sura=27" TargetMode="External"/><Relationship Id="rId4" Type="http://schemas.openxmlformats.org/officeDocument/2006/relationships/hyperlink" Target="https://quranbysubject.com/sura.php?Sura=27#15"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ar.wikipedia.org/wiki/%D9%86%D8%B8%D8%B1%D9%8A%D8%A7%D8%AA_%D8%A7%D9%84%D8%AA%D8%B9%D9%84%D9%85"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ar.wikipedia.org/wiki/%D8%A7%D9%84%D9%82%D9%88%D8%A7%D8%AA_%D8%A7%D9%84%D9%85%D8%B3%D9%84%D8%AD%D8%A9_%D8%A7%D9%84%D8%A3%D9%85%D8%B1%D9%8A%D9%83%D9%8A%D8%A9"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ar.wikipedia.org/wiki/%D8%A7%D9%84%D8%AD%D8%B1%D8%A8_%D8%A7%D9%84%D8%B9%D8%A7%D9%84%D9%85%D9%8A%D8%A9_%D8%A7%D9%84%D8%AB%D8%A7%D9%86%D9%8A%D8%A9"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832892"/>
            <a:ext cx="8496944" cy="5262979"/>
          </a:xfrm>
          <a:prstGeom prst="rect">
            <a:avLst/>
          </a:prstGeom>
          <a:blipFill dpi="0" rotWithShape="1">
            <a:blip r:embed="rId2">
              <a:alphaModFix amt="24000"/>
            </a:blip>
            <a:srcRect/>
            <a:stretch>
              <a:fillRect/>
            </a:stretch>
          </a:blipFill>
        </p:spPr>
        <p:style>
          <a:lnRef idx="2">
            <a:schemeClr val="accent2"/>
          </a:lnRef>
          <a:fillRef idx="1">
            <a:schemeClr val="lt1"/>
          </a:fillRef>
          <a:effectRef idx="0">
            <a:schemeClr val="accent2"/>
          </a:effectRef>
          <a:fontRef idx="minor">
            <a:schemeClr val="dk1"/>
          </a:fontRef>
        </p:style>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r>
              <a:rPr lang="ar-IQ"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a:cs typeface="times new roman"/>
              </a:rPr>
              <a:t>المحاضرة الاولى</a:t>
            </a:r>
          </a:p>
          <a:p>
            <a:pPr lvl="0" algn="ctr"/>
            <a:r>
              <a:rPr lang="ar-IQ"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a:cs typeface="times new roman"/>
              </a:rPr>
              <a:t>مادة تصميم تعليمي</a:t>
            </a:r>
          </a:p>
          <a:p>
            <a:pPr lvl="0" algn="ctr"/>
            <a:r>
              <a:rPr lang="ar-IQ"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a:cs typeface="times new roman"/>
              </a:rPr>
              <a:t> طلبة الدكتوراه / طريق تدريس التربية الفنية </a:t>
            </a:r>
          </a:p>
          <a:p>
            <a:pPr lvl="0" algn="ctr"/>
            <a:r>
              <a:rPr lang="ar-IQ"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a:cs typeface="times new roman"/>
              </a:rPr>
              <a:t>للعام الدراسي (2021- 2022)</a:t>
            </a:r>
          </a:p>
          <a:p>
            <a:pPr lvl="0" algn="ctr"/>
            <a:r>
              <a:rPr lang="ar-IQ"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a:cs typeface="times new roman"/>
              </a:rPr>
              <a:t>الدكتور عطيه الدليمي  </a:t>
            </a:r>
          </a:p>
          <a:p>
            <a:pPr lvl="0"/>
            <a:endParaRPr lang="ar-IQ"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a:cs typeface="times new roman"/>
            </a:endParaRPr>
          </a:p>
        </p:txBody>
      </p:sp>
    </p:spTree>
    <p:extLst>
      <p:ext uri="{BB962C8B-B14F-4D97-AF65-F5344CB8AC3E}">
        <p14:creationId xmlns:p14="http://schemas.microsoft.com/office/powerpoint/2010/main" val="1983235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barn(inVertical)">
                                      <p:cBhvr>
                                        <p:cTn id="13" dur="500"/>
                                        <p:tgtEl>
                                          <p:spTgt spid="2">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fade">
                                      <p:cBhvr>
                                        <p:cTn id="18" dur="1000"/>
                                        <p:tgtEl>
                                          <p:spTgt spid="2">
                                            <p:txEl>
                                              <p:pRg st="2" end="2"/>
                                            </p:txEl>
                                          </p:spTgt>
                                        </p:tgtEl>
                                      </p:cBhvr>
                                    </p:animEffect>
                                    <p:anim calcmode="lin" valueType="num">
                                      <p:cBhvr>
                                        <p:cTn id="1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barn(inVertical)">
                                      <p:cBhvr>
                                        <p:cTn id="25" dur="500"/>
                                        <p:tgtEl>
                                          <p:spTgt spid="2">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xit" presetSubtype="32" fill="hold" nodeType="clickEffect">
                                  <p:stCondLst>
                                    <p:cond delay="0"/>
                                  </p:stCondLst>
                                  <p:childTnLst>
                                    <p:anim calcmode="lin" valueType="num">
                                      <p:cBhvr>
                                        <p:cTn id="29" dur="500"/>
                                        <p:tgtEl>
                                          <p:spTgt spid="2">
                                            <p:txEl>
                                              <p:pRg st="4" end="4"/>
                                            </p:txEl>
                                          </p:spTgt>
                                        </p:tgtEl>
                                        <p:attrNameLst>
                                          <p:attrName>ppt_w</p:attrName>
                                        </p:attrNameLst>
                                      </p:cBhvr>
                                      <p:tavLst>
                                        <p:tav tm="0">
                                          <p:val>
                                            <p:strVal val="ppt_w"/>
                                          </p:val>
                                        </p:tav>
                                        <p:tav tm="100000">
                                          <p:val>
                                            <p:fltVal val="0"/>
                                          </p:val>
                                        </p:tav>
                                      </p:tavLst>
                                    </p:anim>
                                    <p:anim calcmode="lin" valueType="num">
                                      <p:cBhvr>
                                        <p:cTn id="30" dur="500"/>
                                        <p:tgtEl>
                                          <p:spTgt spid="2">
                                            <p:txEl>
                                              <p:pRg st="4" end="4"/>
                                            </p:txEl>
                                          </p:spTgt>
                                        </p:tgtEl>
                                        <p:attrNameLst>
                                          <p:attrName>ppt_h</p:attrName>
                                        </p:attrNameLst>
                                      </p:cBhvr>
                                      <p:tavLst>
                                        <p:tav tm="0">
                                          <p:val>
                                            <p:strVal val="ppt_h"/>
                                          </p:val>
                                        </p:tav>
                                        <p:tav tm="100000">
                                          <p:val>
                                            <p:fltVal val="0"/>
                                          </p:val>
                                        </p:tav>
                                      </p:tavLst>
                                    </p:anim>
                                    <p:animEffect transition="out" filter="fade">
                                      <p:cBhvr>
                                        <p:cTn id="31" dur="500"/>
                                        <p:tgtEl>
                                          <p:spTgt spid="2">
                                            <p:txEl>
                                              <p:pRg st="4" end="4"/>
                                            </p:txEl>
                                          </p:spTgt>
                                        </p:tgtEl>
                                      </p:cBhvr>
                                    </p:animEffect>
                                    <p:set>
                                      <p:cBhvr>
                                        <p:cTn id="32" dur="1" fill="hold">
                                          <p:stCondLst>
                                            <p:cond delay="499"/>
                                          </p:stCondLst>
                                        </p:cTn>
                                        <p:tgtEl>
                                          <p:spTgt spid="2">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6555641"/>
          </a:xfrm>
          <a:prstGeom prst="rect">
            <a:avLst/>
          </a:prstGeom>
          <a:blipFill>
            <a:blip r:embed="rId2">
              <a:alphaModFix amt="18000"/>
            </a:blip>
            <a:stretch>
              <a:fillRect/>
            </a:stretch>
          </a:blipFill>
        </p:spPr>
        <p:style>
          <a:lnRef idx="1">
            <a:schemeClr val="accent1"/>
          </a:lnRef>
          <a:fillRef idx="2">
            <a:schemeClr val="accent1"/>
          </a:fillRef>
          <a:effectRef idx="1">
            <a:schemeClr val="accent1"/>
          </a:effectRef>
          <a:fontRef idx="minor">
            <a:schemeClr val="dk1"/>
          </a:fontRef>
        </p:style>
        <p:txBody>
          <a:bodyPr wrap="square">
            <a:spAutoFit/>
          </a:bodyPr>
          <a:lstStyle/>
          <a:p>
            <a:pPr algn="just">
              <a:spcBef>
                <a:spcPts val="360"/>
              </a:spcBef>
            </a:pPr>
            <a:r>
              <a:rPr lang="ar-IQ" sz="2800" b="1" dirty="0" smtClean="0">
                <a:solidFill>
                  <a:srgbClr val="FF0000"/>
                </a:solidFill>
                <a:ea typeface="Times New Roman"/>
              </a:rPr>
              <a:t>5- </a:t>
            </a:r>
            <a:r>
              <a:rPr lang="ar-SA" sz="2800" b="1" dirty="0" smtClean="0">
                <a:solidFill>
                  <a:srgbClr val="FF0000"/>
                </a:solidFill>
                <a:ea typeface="Times New Roman"/>
              </a:rPr>
              <a:t>التسعينيات</a:t>
            </a:r>
            <a:r>
              <a:rPr lang="ar-IQ" sz="2800" b="1" dirty="0" smtClean="0">
                <a:solidFill>
                  <a:srgbClr val="FF0000"/>
                </a:solidFill>
                <a:ea typeface="Times New Roman"/>
              </a:rPr>
              <a:t>: </a:t>
            </a:r>
            <a:r>
              <a:rPr lang="ar-SA" sz="2800" b="1" dirty="0" smtClean="0">
                <a:solidFill>
                  <a:srgbClr val="202122"/>
                </a:solidFill>
                <a:ea typeface="Times New Roman"/>
              </a:rPr>
              <a:t>أصبح </a:t>
            </a:r>
            <a:r>
              <a:rPr lang="ar-SA" sz="2800" b="1" dirty="0">
                <a:solidFill>
                  <a:srgbClr val="202122"/>
                </a:solidFill>
                <a:ea typeface="Times New Roman"/>
              </a:rPr>
              <a:t>تأثير النظريّة البنائية على التصميم التعليميّ أكثر بروزًا في التسعينيات، كطباق لنظرية التعلم المعرفي التقليدية. يعتقد </a:t>
            </a:r>
            <a:r>
              <a:rPr lang="ar-SA" sz="2800" b="1" dirty="0" err="1">
                <a:solidFill>
                  <a:srgbClr val="202122"/>
                </a:solidFill>
                <a:ea typeface="Times New Roman"/>
              </a:rPr>
              <a:t>متبنّو</a:t>
            </a:r>
            <a:r>
              <a:rPr lang="ar-SA" sz="2800" b="1" dirty="0">
                <a:solidFill>
                  <a:srgbClr val="202122"/>
                </a:solidFill>
                <a:ea typeface="Times New Roman"/>
              </a:rPr>
              <a:t> البنائية، أنّ خبرات التعلّم يجب أن تكون حقيقية، وأن تُنتج بيئات تعليمية واقعية، تتيح للمتعلمين بناء معرفتهم الخاصة. كان هذا التركيز على المتعلّم خروجًا كبيرًا عن الأشكال التقليدية للتصميم </a:t>
            </a:r>
            <a:r>
              <a:rPr lang="ar-SA" sz="2800" b="1" dirty="0" smtClean="0">
                <a:solidFill>
                  <a:srgbClr val="202122"/>
                </a:solidFill>
                <a:ea typeface="Times New Roman"/>
              </a:rPr>
              <a:t>التعليم</a:t>
            </a:r>
            <a:r>
              <a:rPr lang="ar-IQ" sz="2800" b="1" dirty="0" smtClean="0">
                <a:solidFill>
                  <a:srgbClr val="202122"/>
                </a:solidFill>
                <a:ea typeface="Times New Roman"/>
              </a:rPr>
              <a:t> .</a:t>
            </a:r>
            <a:r>
              <a:rPr lang="ar-SA" sz="2800" b="1" dirty="0" smtClean="0">
                <a:solidFill>
                  <a:srgbClr val="202122"/>
                </a:solidFill>
                <a:ea typeface="Times New Roman"/>
              </a:rPr>
              <a:t>نُظر </a:t>
            </a:r>
            <a:r>
              <a:rPr lang="ar-SA" sz="2800" b="1" dirty="0">
                <a:solidFill>
                  <a:srgbClr val="202122"/>
                </a:solidFill>
                <a:ea typeface="Times New Roman"/>
              </a:rPr>
              <a:t>إلى تحسين الأداء كنتيجة مهمّة للتعلم، ويجب مراعاته أثناء عملية التصميم. برزت شبكة الويب العالمية كأداة للتعلّم عبر الإنترنت مع النص الفائق والوسائط الفائقة، كأدوات جيّدة للتعلم. ومع تقدّم التكنولوجيا واكتساب النظرية البنائية شعبيتها، بدأ استخدام التكنولوجيا في الفصول الدراسيّة في التطوّر من تمارين التدريب والمهارات، إلى أنشطة أكثر تفاعليّة، والتي تتطلب تفكيرًا أكثر تعقيدًا من جانب المتعلّم</a:t>
            </a:r>
            <a:r>
              <a:rPr lang="en-US" sz="2800" b="1" dirty="0" smtClean="0">
                <a:solidFill>
                  <a:srgbClr val="202122"/>
                </a:solidFill>
                <a:latin typeface="Arial"/>
                <a:ea typeface="Times New Roman"/>
                <a:cs typeface="Arial"/>
              </a:rPr>
              <a:t>.</a:t>
            </a:r>
            <a:r>
              <a:rPr lang="ar-SA" sz="2800" b="1" u="sng" baseline="30000" dirty="0" smtClean="0">
                <a:solidFill>
                  <a:srgbClr val="0645AD"/>
                </a:solidFill>
                <a:ea typeface="Times New Roman"/>
              </a:rPr>
              <a:t> </a:t>
            </a:r>
            <a:r>
              <a:rPr lang="ar-SA" sz="2800" b="1" dirty="0" smtClean="0">
                <a:solidFill>
                  <a:srgbClr val="202122"/>
                </a:solidFill>
                <a:ea typeface="Times New Roman"/>
              </a:rPr>
              <a:t>شُوهدت </a:t>
            </a:r>
            <a:r>
              <a:rPr lang="ar-SA" sz="2800" b="1" dirty="0">
                <a:solidFill>
                  <a:srgbClr val="202122"/>
                </a:solidFill>
                <a:ea typeface="Times New Roman"/>
              </a:rPr>
              <a:t>النماذج الأوّلية السريعة لأول مرة خلال التسعينيات. يُوضع في هذه العملية، نموذج أوّلي لمشروع تصميم تعليمي بسرعة، ثم يُفحص عبر سلسلة من حلقات المحاولة والمراجعة. يُعد هذا خروجًا كبيرًا عن الأساليب التقليدية للتصميم التعليمي، والذي استغرق وقتا أطول بكثير ليكتمل</a:t>
            </a:r>
            <a:r>
              <a:rPr lang="en-US" sz="2800" b="1" dirty="0" smtClean="0">
                <a:solidFill>
                  <a:srgbClr val="202122"/>
                </a:solidFill>
                <a:latin typeface="Arial"/>
                <a:ea typeface="Times New Roman"/>
                <a:cs typeface="Arial"/>
              </a:rPr>
              <a:t>.</a:t>
            </a:r>
            <a:endParaRPr lang="en-US" sz="2800" b="1" dirty="0">
              <a:ea typeface="Calibri"/>
              <a:cs typeface="Arial"/>
            </a:endParaRPr>
          </a:p>
        </p:txBody>
      </p:sp>
    </p:spTree>
    <p:extLst>
      <p:ext uri="{BB962C8B-B14F-4D97-AF65-F5344CB8AC3E}">
        <p14:creationId xmlns:p14="http://schemas.microsoft.com/office/powerpoint/2010/main" val="1015112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32"/>
            <a:ext cx="8752393" cy="6473567"/>
          </a:xfrm>
          <a:prstGeom prst="rect">
            <a:avLst/>
          </a:prstGeom>
          <a:blipFill>
            <a:blip r:embed="rId2">
              <a:alphaModFix amt="18000"/>
            </a:blip>
            <a:stretch>
              <a:fillRect/>
            </a:stretch>
          </a:blipFill>
        </p:spPr>
        <p:style>
          <a:lnRef idx="1">
            <a:schemeClr val="accent6"/>
          </a:lnRef>
          <a:fillRef idx="2">
            <a:schemeClr val="accent6"/>
          </a:fillRef>
          <a:effectRef idx="1">
            <a:schemeClr val="accent6"/>
          </a:effectRef>
          <a:fontRef idx="minor">
            <a:schemeClr val="dk1"/>
          </a:fontRef>
        </p:style>
        <p:txBody>
          <a:bodyPr wrap="square">
            <a:spAutoFit/>
          </a:bodyPr>
          <a:lstStyle/>
          <a:p>
            <a:pPr algn="just">
              <a:spcBef>
                <a:spcPts val="360"/>
              </a:spcBef>
            </a:pPr>
            <a:r>
              <a:rPr lang="ar-IQ" sz="2400" b="1" dirty="0" smtClean="0">
                <a:solidFill>
                  <a:srgbClr val="FF0000"/>
                </a:solidFill>
                <a:latin typeface="Arial"/>
                <a:ea typeface="Times New Roman"/>
                <a:cs typeface="Arial"/>
              </a:rPr>
              <a:t>6-  من ( 2000- 2010)   : </a:t>
            </a:r>
            <a:r>
              <a:rPr lang="ar-SA" sz="2400" b="1" dirty="0" smtClean="0">
                <a:solidFill>
                  <a:srgbClr val="202122"/>
                </a:solidFill>
                <a:ea typeface="Times New Roman"/>
              </a:rPr>
              <a:t>أصبح </a:t>
            </a:r>
            <a:r>
              <a:rPr lang="ar-SA" sz="2400" b="1" dirty="0">
                <a:solidFill>
                  <a:srgbClr val="202122"/>
                </a:solidFill>
                <a:ea typeface="Times New Roman"/>
              </a:rPr>
              <a:t>التعليم عبر الإنترنت شائعًا. سمح التقدم التكنولوجي بمحاكاة متطوّرة مع خبرات تعلّم حقيقية وواقعية</a:t>
            </a:r>
            <a:r>
              <a:rPr lang="en-US" sz="2400" b="1" dirty="0" smtClean="0">
                <a:solidFill>
                  <a:srgbClr val="202122"/>
                </a:solidFill>
                <a:latin typeface="Arial"/>
                <a:ea typeface="Times New Roman"/>
                <a:cs typeface="Arial"/>
              </a:rPr>
              <a:t>.</a:t>
            </a:r>
            <a:r>
              <a:rPr lang="ar-SA" sz="2400" b="1" u="sng" baseline="30000" dirty="0" smtClean="0">
                <a:solidFill>
                  <a:srgbClr val="0645AD"/>
                </a:solidFill>
                <a:ea typeface="Times New Roman"/>
              </a:rPr>
              <a:t> </a:t>
            </a:r>
            <a:r>
              <a:rPr lang="ar-SA" sz="2400" b="1" dirty="0" smtClean="0">
                <a:solidFill>
                  <a:srgbClr val="202122"/>
                </a:solidFill>
                <a:ea typeface="Times New Roman"/>
              </a:rPr>
              <a:t>غيّرت </a:t>
            </a:r>
            <a:r>
              <a:rPr lang="ar-SA" sz="2400" b="1" dirty="0">
                <a:solidFill>
                  <a:srgbClr val="202122"/>
                </a:solidFill>
                <a:ea typeface="Times New Roman"/>
              </a:rPr>
              <a:t>جمعية الاتصالات التربوية والتكنولوجيا (إيه إي سي تي) تعريف تكنولوجيا التعلّم في عام 2008، إلى «الدراسة والممارسة الأخلاقية لتسهيل التعلّم وتحسين الأداء، من خلال إنشاء واستخدام وإدارة العمليات التكنولوجية والموارد </a:t>
            </a:r>
            <a:r>
              <a:rPr lang="ar-SA" sz="2400" b="1" dirty="0" smtClean="0">
                <a:solidFill>
                  <a:srgbClr val="202122"/>
                </a:solidFill>
                <a:ea typeface="Times New Roman"/>
              </a:rPr>
              <a:t>المناسبة</a:t>
            </a:r>
            <a:r>
              <a:rPr lang="ar-IQ" sz="2400" b="1" dirty="0" smtClean="0">
                <a:solidFill>
                  <a:srgbClr val="202122"/>
                </a:solidFill>
                <a:ea typeface="Times New Roman"/>
              </a:rPr>
              <a:t>.</a:t>
            </a:r>
          </a:p>
          <a:p>
            <a:pPr algn="just">
              <a:spcBef>
                <a:spcPts val="360"/>
              </a:spcBef>
            </a:pPr>
            <a:r>
              <a:rPr lang="ar-SA" sz="2400" b="1" u="sng" baseline="30000" dirty="0" smtClean="0">
                <a:solidFill>
                  <a:srgbClr val="0645AD"/>
                </a:solidFill>
                <a:ea typeface="Times New Roman"/>
              </a:rPr>
              <a:t> </a:t>
            </a:r>
            <a:r>
              <a:rPr lang="ar-SA" sz="2400" b="1" dirty="0" smtClean="0">
                <a:solidFill>
                  <a:srgbClr val="000000"/>
                </a:solidFill>
                <a:ea typeface="Times New Roman"/>
              </a:rPr>
              <a:t>منذ 2010</a:t>
            </a:r>
            <a:r>
              <a:rPr lang="ar-IQ" sz="2400" b="1" dirty="0" smtClean="0">
                <a:solidFill>
                  <a:srgbClr val="000000"/>
                </a:solidFill>
                <a:ea typeface="Times New Roman"/>
              </a:rPr>
              <a:t>: </a:t>
            </a:r>
            <a:r>
              <a:rPr lang="ar-SA" sz="2400" b="1" dirty="0" smtClean="0">
                <a:solidFill>
                  <a:srgbClr val="202122"/>
                </a:solidFill>
                <a:ea typeface="Times New Roman"/>
              </a:rPr>
              <a:t>اكتسبت </a:t>
            </a:r>
            <a:r>
              <a:rPr lang="ar-SA" sz="2400" b="1" dirty="0">
                <a:solidFill>
                  <a:srgbClr val="202122"/>
                </a:solidFill>
                <a:ea typeface="Times New Roman"/>
              </a:rPr>
              <a:t>الدرجات الأكاديمية التي تركّز على دمج التكنولوجيا والإنترنت والتفاعل بين الإنسان والحاسوب، مع التعليم، زخماً مع طرح تخصصات التصميم والتكنولوجيا (إل تي دي). وقد أنشأت جامعات مثل جامعة بولينغ غرين </a:t>
            </a:r>
            <a:r>
              <a:rPr lang="ar-SA" sz="2400" b="1" dirty="0" err="1">
                <a:solidFill>
                  <a:srgbClr val="202122"/>
                </a:solidFill>
                <a:ea typeface="Times New Roman"/>
              </a:rPr>
              <a:t>ستيت</a:t>
            </a:r>
            <a:r>
              <a:rPr lang="ar-SA" sz="2400" b="1" dirty="0" smtClean="0">
                <a:solidFill>
                  <a:srgbClr val="202122"/>
                </a:solidFill>
                <a:ea typeface="Times New Roman"/>
              </a:rPr>
              <a:t>،</a:t>
            </a:r>
            <a:r>
              <a:rPr lang="ar-IQ" sz="2400" b="1" u="sng" baseline="30000" dirty="0" smtClean="0">
                <a:solidFill>
                  <a:srgbClr val="0645AD"/>
                </a:solidFill>
                <a:ea typeface="Times New Roman"/>
              </a:rPr>
              <a:t> </a:t>
            </a:r>
            <a:r>
              <a:rPr lang="ar-SA" sz="2400" b="1" u="sng" baseline="30000" dirty="0" smtClean="0">
                <a:solidFill>
                  <a:srgbClr val="0645AD"/>
                </a:solidFill>
                <a:ea typeface="Times New Roman"/>
              </a:rPr>
              <a:t> </a:t>
            </a:r>
            <a:r>
              <a:rPr lang="en-US" sz="2400" b="1" dirty="0">
                <a:solidFill>
                  <a:srgbClr val="202122"/>
                </a:solidFill>
                <a:latin typeface="Arial"/>
                <a:ea typeface="Times New Roman"/>
                <a:cs typeface="Arial"/>
              </a:rPr>
              <a:t> </a:t>
            </a:r>
            <a:r>
              <a:rPr lang="ar-SA" sz="2400" b="1" dirty="0">
                <a:solidFill>
                  <a:srgbClr val="202122"/>
                </a:solidFill>
                <a:ea typeface="Times New Roman"/>
              </a:rPr>
              <a:t>وجامعة ولاية بنسلفانيا</a:t>
            </a:r>
            <a:r>
              <a:rPr lang="ar-SA" sz="2400" b="1" dirty="0" smtClean="0">
                <a:solidFill>
                  <a:srgbClr val="202122"/>
                </a:solidFill>
                <a:ea typeface="Times New Roman"/>
              </a:rPr>
              <a:t>،</a:t>
            </a:r>
            <a:r>
              <a:rPr lang="ar-SA" sz="2400" b="1" u="sng" baseline="30000" dirty="0" smtClean="0">
                <a:solidFill>
                  <a:srgbClr val="0645AD"/>
                </a:solidFill>
                <a:ea typeface="Times New Roman"/>
              </a:rPr>
              <a:t> </a:t>
            </a:r>
            <a:r>
              <a:rPr lang="ar-SA" sz="2400" b="1" dirty="0" smtClean="0">
                <a:solidFill>
                  <a:srgbClr val="202122"/>
                </a:solidFill>
                <a:ea typeface="Times New Roman"/>
              </a:rPr>
              <a:t>وجامعة </a:t>
            </a:r>
            <a:r>
              <a:rPr lang="ar-SA" sz="2400" b="1" dirty="0">
                <a:solidFill>
                  <a:srgbClr val="202122"/>
                </a:solidFill>
                <a:ea typeface="Times New Roman"/>
              </a:rPr>
              <a:t>بوردو</a:t>
            </a:r>
            <a:r>
              <a:rPr lang="ar-SA" sz="2400" b="1" dirty="0" smtClean="0">
                <a:solidFill>
                  <a:srgbClr val="202122"/>
                </a:solidFill>
                <a:ea typeface="Times New Roman"/>
              </a:rPr>
              <a:t>،</a:t>
            </a:r>
            <a:r>
              <a:rPr lang="ar-SA" sz="2400" b="1" u="sng" baseline="30000" dirty="0" smtClean="0">
                <a:solidFill>
                  <a:srgbClr val="0645AD"/>
                </a:solidFill>
                <a:ea typeface="Times New Roman"/>
              </a:rPr>
              <a:t> </a:t>
            </a:r>
            <a:r>
              <a:rPr lang="ar-SA" sz="2400" b="1" dirty="0" smtClean="0">
                <a:solidFill>
                  <a:srgbClr val="202122"/>
                </a:solidFill>
                <a:ea typeface="Times New Roman"/>
              </a:rPr>
              <a:t>وجامعة </a:t>
            </a:r>
            <a:r>
              <a:rPr lang="ar-SA" sz="2400" b="1" dirty="0">
                <a:solidFill>
                  <a:srgbClr val="202122"/>
                </a:solidFill>
                <a:ea typeface="Times New Roman"/>
              </a:rPr>
              <a:t>ولاية سان دييغو</a:t>
            </a:r>
            <a:r>
              <a:rPr lang="ar-SA" sz="2400" b="1" dirty="0" smtClean="0">
                <a:solidFill>
                  <a:srgbClr val="202122"/>
                </a:solidFill>
                <a:ea typeface="Times New Roman"/>
              </a:rPr>
              <a:t>،</a:t>
            </a:r>
            <a:r>
              <a:rPr lang="ar-SA" sz="2400" b="1" u="sng" baseline="30000" dirty="0" smtClean="0">
                <a:solidFill>
                  <a:srgbClr val="0645AD"/>
                </a:solidFill>
                <a:ea typeface="Times New Roman"/>
              </a:rPr>
              <a:t> </a:t>
            </a:r>
            <a:r>
              <a:rPr lang="ar-SA" sz="2400" b="1" u="sng" dirty="0" smtClean="0">
                <a:solidFill>
                  <a:srgbClr val="0645AD"/>
                </a:solidFill>
                <a:ea typeface="Times New Roman"/>
                <a:hlinkClick r:id="rId3" tooltip="جامعة ستانفورد"/>
              </a:rPr>
              <a:t>وجامعة </a:t>
            </a:r>
            <a:r>
              <a:rPr lang="ar-SA" sz="2400" b="1" u="sng" dirty="0">
                <a:solidFill>
                  <a:srgbClr val="0645AD"/>
                </a:solidFill>
                <a:ea typeface="Times New Roman"/>
                <a:hlinkClick r:id="rId3" tooltip="جامعة ستانفورد"/>
              </a:rPr>
              <a:t>ستانفورد</a:t>
            </a:r>
            <a:r>
              <a:rPr lang="ar-SA" sz="2400" b="1" dirty="0">
                <a:solidFill>
                  <a:srgbClr val="202122"/>
                </a:solidFill>
                <a:ea typeface="Times New Roman"/>
              </a:rPr>
              <a:t>،</a:t>
            </a:r>
            <a:r>
              <a:rPr lang="en-US" sz="2400" b="1" dirty="0">
                <a:solidFill>
                  <a:srgbClr val="202122"/>
                </a:solidFill>
                <a:latin typeface="Arial"/>
                <a:ea typeface="Times New Roman"/>
                <a:cs typeface="Arial"/>
              </a:rPr>
              <a:t> </a:t>
            </a:r>
            <a:r>
              <a:rPr lang="ar-SA" sz="2400" b="1" u="sng" dirty="0">
                <a:solidFill>
                  <a:srgbClr val="0645AD"/>
                </a:solidFill>
                <a:ea typeface="Times New Roman"/>
                <a:hlinkClick r:id="rId4" tooltip="جامعة هارفارد"/>
              </a:rPr>
              <a:t>وجامعة هارفارد</a:t>
            </a:r>
            <a:r>
              <a:rPr lang="ar-SA" sz="2400" b="1" dirty="0">
                <a:solidFill>
                  <a:srgbClr val="202122"/>
                </a:solidFill>
                <a:ea typeface="Times New Roman"/>
              </a:rPr>
              <a:t>،</a:t>
            </a:r>
            <a:r>
              <a:rPr lang="ar-SA" sz="2400" b="1" u="sng" baseline="30000" dirty="0">
                <a:solidFill>
                  <a:srgbClr val="0645AD"/>
                </a:solidFill>
                <a:ea typeface="Times New Roman"/>
                <a:hlinkClick r:id="rId5"/>
              </a:rPr>
              <a:t>[28]</a:t>
            </a:r>
            <a:r>
              <a:rPr lang="en-US" sz="2400" b="1" dirty="0">
                <a:solidFill>
                  <a:srgbClr val="202122"/>
                </a:solidFill>
                <a:latin typeface="Arial"/>
                <a:ea typeface="Times New Roman"/>
                <a:cs typeface="Arial"/>
              </a:rPr>
              <a:t> </a:t>
            </a:r>
            <a:r>
              <a:rPr lang="ar-SA" sz="2400" b="1" dirty="0">
                <a:solidFill>
                  <a:srgbClr val="202122"/>
                </a:solidFill>
                <a:ea typeface="Times New Roman"/>
              </a:rPr>
              <a:t>وجامعة جورجيا،</a:t>
            </a:r>
            <a:r>
              <a:rPr lang="ar-SA" sz="2400" b="1" u="sng" baseline="30000" dirty="0">
                <a:solidFill>
                  <a:srgbClr val="0645AD"/>
                </a:solidFill>
                <a:ea typeface="Times New Roman"/>
                <a:hlinkClick r:id="rId6"/>
              </a:rPr>
              <a:t>[29]</a:t>
            </a:r>
            <a:r>
              <a:rPr lang="en-US" sz="2400" b="1" dirty="0">
                <a:solidFill>
                  <a:srgbClr val="202122"/>
                </a:solidFill>
                <a:latin typeface="Arial"/>
                <a:ea typeface="Times New Roman"/>
                <a:cs typeface="Arial"/>
              </a:rPr>
              <a:t> </a:t>
            </a:r>
            <a:r>
              <a:rPr lang="ar-SA" sz="2400" b="1" dirty="0">
                <a:solidFill>
                  <a:srgbClr val="202122"/>
                </a:solidFill>
                <a:ea typeface="Times New Roman"/>
              </a:rPr>
              <a:t>وجامعة ولاية كاليفورنيا، وجامعة </a:t>
            </a:r>
            <a:r>
              <a:rPr lang="ar-SA" sz="2400" b="1" dirty="0" err="1">
                <a:solidFill>
                  <a:srgbClr val="202122"/>
                </a:solidFill>
                <a:ea typeface="Times New Roman"/>
              </a:rPr>
              <a:t>فوليرتون</a:t>
            </a:r>
            <a:r>
              <a:rPr lang="ar-SA" sz="2400" b="1" dirty="0">
                <a:solidFill>
                  <a:srgbClr val="202122"/>
                </a:solidFill>
                <a:ea typeface="Times New Roman"/>
              </a:rPr>
              <a:t>، وجامعة </a:t>
            </a:r>
            <a:r>
              <a:rPr lang="ar-SA" sz="2400" b="1" dirty="0" err="1">
                <a:solidFill>
                  <a:srgbClr val="202122"/>
                </a:solidFill>
                <a:ea typeface="Times New Roman"/>
              </a:rPr>
              <a:t>كارنيغي</a:t>
            </a:r>
            <a:r>
              <a:rPr lang="ar-SA" sz="2400" b="1" dirty="0">
                <a:solidFill>
                  <a:srgbClr val="202122"/>
                </a:solidFill>
                <a:ea typeface="Times New Roman"/>
              </a:rPr>
              <a:t> ميلون</a:t>
            </a:r>
            <a:r>
              <a:rPr lang="ar-SA" sz="2400" b="1" dirty="0" smtClean="0">
                <a:solidFill>
                  <a:srgbClr val="202122"/>
                </a:solidFill>
                <a:ea typeface="Times New Roman"/>
              </a:rPr>
              <a:t>،</a:t>
            </a:r>
            <a:r>
              <a:rPr lang="ar-SA" sz="2400" b="1" u="sng" baseline="30000" dirty="0" smtClean="0">
                <a:solidFill>
                  <a:srgbClr val="0645AD"/>
                </a:solidFill>
                <a:ea typeface="Times New Roman"/>
              </a:rPr>
              <a:t>[</a:t>
            </a:r>
            <a:r>
              <a:rPr lang="ar-SA" sz="2400" b="1" dirty="0" smtClean="0">
                <a:solidFill>
                  <a:srgbClr val="202122"/>
                </a:solidFill>
                <a:ea typeface="Times New Roman"/>
              </a:rPr>
              <a:t>شهاداتٍ </a:t>
            </a:r>
            <a:r>
              <a:rPr lang="ar-SA" sz="2400" b="1" dirty="0">
                <a:solidFill>
                  <a:srgbClr val="202122"/>
                </a:solidFill>
                <a:ea typeface="Times New Roman"/>
              </a:rPr>
              <a:t>جامعية ودراسات عليا، في الأساليب التي تركّز على التكنولوجيا في تصميم وتقديم التعليم</a:t>
            </a:r>
            <a:r>
              <a:rPr lang="en-US" sz="2400" b="1" dirty="0" smtClean="0">
                <a:solidFill>
                  <a:srgbClr val="202122"/>
                </a:solidFill>
                <a:latin typeface="Arial"/>
                <a:ea typeface="Times New Roman"/>
                <a:cs typeface="Arial"/>
              </a:rPr>
              <a:t>.</a:t>
            </a:r>
            <a:r>
              <a:rPr lang="ar-SA" sz="2400" b="1" dirty="0" smtClean="0">
                <a:solidFill>
                  <a:srgbClr val="202122"/>
                </a:solidFill>
                <a:ea typeface="Times New Roman"/>
              </a:rPr>
              <a:t>أصبح </a:t>
            </a:r>
            <a:r>
              <a:rPr lang="ar-SA" sz="2400" b="1" dirty="0">
                <a:solidFill>
                  <a:srgbClr val="202122"/>
                </a:solidFill>
                <a:ea typeface="Times New Roman"/>
              </a:rPr>
              <a:t>التعلّم غير الرسمي مجالًا ذو أهمية متزايدة في التصميم التعليمي، وخاصة في أماكن العمل. أظهرت دراسة أجريت عام 2014، أن التدريب الرسمي لا يشكل سوى 4 في المائة من مجمل عدد الساعات التي ينفقها الموظف العادي للتعلّم، وبلغت 505 ساعة. ووجدت أيضًا أن مخرجات التعلم من التعلّم غير الرسميّ تساوي مخرجات التدريب الرسميّ. ورُكّز كنتيجة لهذا البحث وغيره من الأبحاث، بشكل أكبر على إنشاء قواعد المعرفة وغيرها من أشكال الدعم للتعلّم الذاتي</a:t>
            </a:r>
            <a:r>
              <a:rPr lang="en-US" sz="2400" b="1" dirty="0" smtClean="0">
                <a:solidFill>
                  <a:srgbClr val="202122"/>
                </a:solidFill>
                <a:latin typeface="Arial"/>
                <a:ea typeface="Times New Roman"/>
                <a:cs typeface="Arial"/>
              </a:rPr>
              <a:t>.</a:t>
            </a:r>
            <a:endParaRPr lang="en-US" sz="1200" b="1" dirty="0">
              <a:ea typeface="Calibri"/>
              <a:cs typeface="Arial"/>
            </a:endParaRPr>
          </a:p>
        </p:txBody>
      </p:sp>
    </p:spTree>
    <p:extLst>
      <p:ext uri="{BB962C8B-B14F-4D97-AF65-F5344CB8AC3E}">
        <p14:creationId xmlns:p14="http://schemas.microsoft.com/office/powerpoint/2010/main" val="494773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3580" y="116632"/>
            <a:ext cx="8496943" cy="6494085"/>
          </a:xfrm>
          <a:prstGeom prst="rect">
            <a:avLst/>
          </a:prstGeom>
          <a:blipFill>
            <a:blip r:embed="rId2">
              <a:alphaModFix amt="18000"/>
            </a:blip>
            <a:stretch>
              <a:fillRect/>
            </a:stretch>
          </a:blipFill>
        </p:spPr>
        <p:style>
          <a:lnRef idx="1">
            <a:schemeClr val="accent3"/>
          </a:lnRef>
          <a:fillRef idx="2">
            <a:schemeClr val="accent3"/>
          </a:fillRef>
          <a:effectRef idx="1">
            <a:schemeClr val="accent3"/>
          </a:effectRef>
          <a:fontRef idx="minor">
            <a:schemeClr val="dk1"/>
          </a:fontRef>
        </p:style>
        <p:txBody>
          <a:bodyPr wrap="square">
            <a:spAutoFit/>
          </a:bodyPr>
          <a:lstStyle/>
          <a:p>
            <a:pPr indent="457200"/>
            <a:r>
              <a:rPr lang="ar-IQ" sz="3200" b="1" dirty="0" smtClean="0">
                <a:solidFill>
                  <a:srgbClr val="FF0000"/>
                </a:solidFill>
                <a:latin typeface="Arial"/>
                <a:cs typeface="times new roman"/>
              </a:rPr>
              <a:t>- التصميم التعليمي :</a:t>
            </a:r>
          </a:p>
          <a:p>
            <a:pPr indent="457200"/>
            <a:r>
              <a:rPr lang="ar-SA" sz="2400" b="1" dirty="0" smtClean="0">
                <a:solidFill>
                  <a:srgbClr val="000000"/>
                </a:solidFill>
                <a:latin typeface="Arial"/>
                <a:cs typeface="times new roman"/>
              </a:rPr>
              <a:t>يعد </a:t>
            </a:r>
            <a:r>
              <a:rPr lang="ar-SA" sz="2400" b="1" dirty="0">
                <a:solidFill>
                  <a:srgbClr val="000000"/>
                </a:solidFill>
                <a:latin typeface="Arial"/>
                <a:cs typeface="times new roman"/>
              </a:rPr>
              <a:t>التصميم التعليمي (</a:t>
            </a:r>
            <a:r>
              <a:rPr lang="en-US" sz="2400" b="1" dirty="0">
                <a:solidFill>
                  <a:srgbClr val="000000"/>
                </a:solidFill>
                <a:latin typeface="Arial"/>
              </a:rPr>
              <a:t>Instructional Design</a:t>
            </a:r>
            <a:r>
              <a:rPr lang="en-US" sz="2400" b="1" dirty="0">
                <a:solidFill>
                  <a:srgbClr val="000000"/>
                </a:solidFill>
                <a:latin typeface="Arial"/>
                <a:cs typeface="times new roman"/>
              </a:rPr>
              <a:t>) </a:t>
            </a:r>
            <a:r>
              <a:rPr lang="ar-IQ" sz="2400" b="1" dirty="0" smtClean="0">
                <a:solidFill>
                  <a:srgbClr val="000000"/>
                </a:solidFill>
                <a:latin typeface="Arial"/>
                <a:cs typeface="times new roman"/>
              </a:rPr>
              <a:t> </a:t>
            </a:r>
            <a:r>
              <a:rPr lang="ar-SA" sz="2400" b="1" dirty="0" smtClean="0">
                <a:solidFill>
                  <a:srgbClr val="000000"/>
                </a:solidFill>
                <a:latin typeface="Arial"/>
                <a:cs typeface="times new roman"/>
              </a:rPr>
              <a:t>مكونا </a:t>
            </a:r>
            <a:r>
              <a:rPr lang="ar-SA" sz="2400" b="1" dirty="0">
                <a:solidFill>
                  <a:srgbClr val="000000"/>
                </a:solidFill>
                <a:latin typeface="Arial"/>
                <a:cs typeface="times new roman"/>
              </a:rPr>
              <a:t>مهما من مكونات مجال </a:t>
            </a:r>
            <a:r>
              <a:rPr lang="ar-SA" sz="2400" b="1" dirty="0">
                <a:solidFill>
                  <a:srgbClr val="000000"/>
                </a:solidFill>
                <a:latin typeface="Arial"/>
                <a:cs typeface="times new roman"/>
                <a:hlinkClick r:id="rId3" tooltip="تكنولوجيا التعليم"/>
              </a:rPr>
              <a:t>تكنولوجيا التعليم</a:t>
            </a:r>
            <a:r>
              <a:rPr lang="ar-SA" sz="2400" b="1" dirty="0">
                <a:solidFill>
                  <a:srgbClr val="000000"/>
                </a:solidFill>
                <a:latin typeface="Arial"/>
                <a:cs typeface="times new roman"/>
              </a:rPr>
              <a:t> ، وهو أحد المهام الأساسية للمتخصصين </a:t>
            </a:r>
            <a:r>
              <a:rPr lang="ar-SA" sz="2400" b="1" dirty="0" err="1">
                <a:solidFill>
                  <a:srgbClr val="000000"/>
                </a:solidFill>
                <a:latin typeface="Arial"/>
                <a:cs typeface="times new roman"/>
              </a:rPr>
              <a:t>فى</a:t>
            </a:r>
            <a:r>
              <a:rPr lang="ar-SA" sz="2400" b="1" dirty="0">
                <a:solidFill>
                  <a:srgbClr val="000000"/>
                </a:solidFill>
                <a:latin typeface="Arial"/>
                <a:cs typeface="times new roman"/>
              </a:rPr>
              <a:t> تكنولوجيا التعليم ، وتأتى أهمية التصميم كمكون من مكونات المجال من أن لكل موقف </a:t>
            </a:r>
            <a:r>
              <a:rPr lang="ar-SA" sz="2400" b="1" dirty="0" err="1">
                <a:solidFill>
                  <a:srgbClr val="000000"/>
                </a:solidFill>
                <a:latin typeface="Arial"/>
                <a:cs typeface="times new roman"/>
              </a:rPr>
              <a:t>تعليمى</a:t>
            </a:r>
            <a:r>
              <a:rPr lang="ar-SA" sz="2400" b="1" dirty="0">
                <a:solidFill>
                  <a:srgbClr val="000000"/>
                </a:solidFill>
                <a:latin typeface="Arial"/>
                <a:cs typeface="times new roman"/>
              </a:rPr>
              <a:t> ما يناسبه من مواد تعليمية وأجهزة وطرق عرض للمحتوى الدراسي، وتحتاج هذه الجوانب إلى وضع مواصفات وخصائص خاصة بها حتى يمكن إنتاجها بصورة جيدة ، تزيد من فاعلية وكفاءة الموقف </a:t>
            </a:r>
            <a:r>
              <a:rPr lang="ar-SA" sz="2400" b="1" dirty="0" smtClean="0">
                <a:solidFill>
                  <a:srgbClr val="000000"/>
                </a:solidFill>
                <a:latin typeface="Arial"/>
                <a:cs typeface="times new roman"/>
              </a:rPr>
              <a:t>التعليمي.</a:t>
            </a:r>
            <a:endParaRPr lang="ar-SA" sz="2400" b="1" dirty="0" smtClean="0">
              <a:solidFill>
                <a:srgbClr val="6B6B6B"/>
              </a:solidFill>
              <a:latin typeface="Arial"/>
            </a:endParaRPr>
          </a:p>
          <a:p>
            <a:pPr rtl="0"/>
            <a:r>
              <a:rPr lang="ar-SA" sz="2400" b="1" dirty="0">
                <a:solidFill>
                  <a:srgbClr val="000000"/>
                </a:solidFill>
                <a:latin typeface="Arial"/>
                <a:cs typeface="times new roman"/>
              </a:rPr>
              <a:t>  إن كلمة تصميم مشتقة من الفعل (صمم ) أي عزم ، أما مفهوم التصميم اصطلاحاً فيعني هندسة الشيء بطريقة ما على وفق </a:t>
            </a:r>
            <a:r>
              <a:rPr lang="ar-SA" sz="2400" b="1" dirty="0" err="1">
                <a:solidFill>
                  <a:srgbClr val="000000"/>
                </a:solidFill>
                <a:latin typeface="Arial"/>
                <a:cs typeface="times new roman"/>
              </a:rPr>
              <a:t>محكات</a:t>
            </a:r>
            <a:r>
              <a:rPr lang="ar-SA" sz="2400" b="1" dirty="0">
                <a:solidFill>
                  <a:srgbClr val="000000"/>
                </a:solidFill>
                <a:latin typeface="Arial"/>
                <a:cs typeface="times new roman"/>
              </a:rPr>
              <a:t> معينة أو عمليه هندسية لموقف ما. ويستعمل مفهوم التصميم في العديد من المجالات كالتصميم الهندسي والتجاري والصناعي وكذلك التربوي وغيرها.</a:t>
            </a:r>
            <a:endParaRPr lang="ar-SA" sz="2400" b="1" dirty="0">
              <a:solidFill>
                <a:srgbClr val="6B6B6B"/>
              </a:solidFill>
              <a:latin typeface="Arial"/>
            </a:endParaRPr>
          </a:p>
          <a:p>
            <a:pPr indent="457200"/>
            <a:r>
              <a:rPr lang="ar-SA" sz="2400" b="1" dirty="0">
                <a:solidFill>
                  <a:srgbClr val="000000"/>
                </a:solidFill>
                <a:latin typeface="Arial"/>
                <a:cs typeface="times new roman"/>
              </a:rPr>
              <a:t>والتصميم </a:t>
            </a:r>
            <a:r>
              <a:rPr lang="en-US" sz="2400" b="1" dirty="0">
                <a:solidFill>
                  <a:srgbClr val="000000"/>
                </a:solidFill>
                <a:latin typeface="Arial"/>
                <a:cs typeface="times new roman"/>
              </a:rPr>
              <a:t> </a:t>
            </a:r>
            <a:r>
              <a:rPr lang="ar-SA" sz="2400" b="1" dirty="0" smtClean="0">
                <a:solidFill>
                  <a:srgbClr val="000000"/>
                </a:solidFill>
                <a:latin typeface="Arial"/>
                <a:cs typeface="times new roman"/>
              </a:rPr>
              <a:t> </a:t>
            </a:r>
            <a:r>
              <a:rPr lang="ar-SA" sz="2400" b="1" dirty="0">
                <a:solidFill>
                  <a:srgbClr val="000000"/>
                </a:solidFill>
                <a:latin typeface="Arial"/>
                <a:cs typeface="times new roman"/>
              </a:rPr>
              <a:t>هو عملية تخطيط منهجية تسبق الخطة في حل المشكلات اما في المجال التعليمي فالتصميم خطوات منطقية وعلمية تتبع لتصميم التعلم وانتاجه وتنفيذه وتقويمه ، وبهذا المجال يصف (</a:t>
            </a:r>
            <a:r>
              <a:rPr lang="en-US" sz="2400" b="1" dirty="0" smtClean="0">
                <a:solidFill>
                  <a:srgbClr val="000000"/>
                </a:solidFill>
                <a:latin typeface="Arial"/>
              </a:rPr>
              <a:t>Briggs</a:t>
            </a:r>
            <a:r>
              <a:rPr lang="ar-SA" sz="2400" b="1" dirty="0" smtClean="0">
                <a:solidFill>
                  <a:srgbClr val="000000"/>
                </a:solidFill>
                <a:latin typeface="Arial"/>
                <a:cs typeface="times new roman"/>
              </a:rPr>
              <a:t>بأن </a:t>
            </a:r>
            <a:r>
              <a:rPr lang="ar-SA" sz="2400" b="1" dirty="0">
                <a:solidFill>
                  <a:srgbClr val="000000"/>
                </a:solidFill>
                <a:latin typeface="Arial"/>
                <a:cs typeface="times new roman"/>
              </a:rPr>
              <a:t>التصميم التعليمي عملية متكاملة لتحليل حاجات المتعلم والاهداف وتطوير الانظمة الناقلة لمواجهة الحاجات والاهتمام بتطوير الفعاليات التعليمية </a:t>
            </a:r>
            <a:r>
              <a:rPr lang="ar-SA" sz="2400" b="1" dirty="0" err="1">
                <a:solidFill>
                  <a:srgbClr val="000000"/>
                </a:solidFill>
                <a:latin typeface="Arial"/>
                <a:cs typeface="times new roman"/>
              </a:rPr>
              <a:t>ووتجريبها</a:t>
            </a:r>
            <a:r>
              <a:rPr lang="ar-SA" sz="2400" b="1" dirty="0">
                <a:solidFill>
                  <a:srgbClr val="000000"/>
                </a:solidFill>
                <a:latin typeface="Arial"/>
                <a:cs typeface="times new roman"/>
              </a:rPr>
              <a:t> واعادة فحصها .</a:t>
            </a:r>
            <a:endParaRPr lang="ar-SA" sz="2400" b="1" dirty="0">
              <a:solidFill>
                <a:srgbClr val="6B6B6B"/>
              </a:solidFill>
              <a:latin typeface="Arial"/>
            </a:endParaRPr>
          </a:p>
          <a:p>
            <a:pPr indent="457200" algn="just"/>
            <a:endParaRPr lang="ar-SA" sz="2400" dirty="0">
              <a:solidFill>
                <a:srgbClr val="6B6B6B"/>
              </a:solidFill>
              <a:latin typeface="Arial"/>
            </a:endParaRPr>
          </a:p>
        </p:txBody>
      </p:sp>
    </p:spTree>
    <p:extLst>
      <p:ext uri="{BB962C8B-B14F-4D97-AF65-F5344CB8AC3E}">
        <p14:creationId xmlns:p14="http://schemas.microsoft.com/office/powerpoint/2010/main" val="38419216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548679"/>
            <a:ext cx="8712968" cy="5693866"/>
          </a:xfrm>
          <a:prstGeom prst="rect">
            <a:avLst/>
          </a:prstGeom>
          <a:blipFill>
            <a:blip r:embed="rId2">
              <a:alphaModFix amt="18000"/>
            </a:blip>
            <a:stretch>
              <a:fillRect/>
            </a:stretch>
          </a:blipFill>
        </p:spPr>
        <p:style>
          <a:lnRef idx="1">
            <a:schemeClr val="accent3"/>
          </a:lnRef>
          <a:fillRef idx="2">
            <a:schemeClr val="accent3"/>
          </a:fillRef>
          <a:effectRef idx="1">
            <a:schemeClr val="accent3"/>
          </a:effectRef>
          <a:fontRef idx="minor">
            <a:schemeClr val="dk1"/>
          </a:fontRef>
        </p:style>
        <p:txBody>
          <a:bodyPr wrap="square">
            <a:spAutoFit/>
          </a:bodyPr>
          <a:lstStyle/>
          <a:p>
            <a:pPr indent="457200" algn="just"/>
            <a:r>
              <a:rPr lang="ar-SA" sz="2800" b="1" dirty="0">
                <a:solidFill>
                  <a:srgbClr val="000000"/>
                </a:solidFill>
                <a:latin typeface="Arial"/>
                <a:cs typeface="times new roman"/>
              </a:rPr>
              <a:t>كما يطلق على عمليات الوصف والتحليل التي تتم لدراسة متطلبات التعلم . وهو عملية منطقية تتناول الإجراءات اللازمة لتنظيم التعليم وتطويره وتنفيذه وتقوميه بما يتفق والخصائص الإدراكية للمتعلم .</a:t>
            </a:r>
            <a:endParaRPr lang="ar-SA" sz="2800" b="1" dirty="0">
              <a:solidFill>
                <a:srgbClr val="6B6B6B"/>
              </a:solidFill>
              <a:latin typeface="Arial"/>
            </a:endParaRPr>
          </a:p>
          <a:p>
            <a:pPr indent="457200" algn="just"/>
            <a:r>
              <a:rPr lang="ar-SA" sz="2800" b="1" dirty="0">
                <a:solidFill>
                  <a:srgbClr val="000000"/>
                </a:solidFill>
                <a:latin typeface="Arial"/>
                <a:cs typeface="times new roman"/>
              </a:rPr>
              <a:t>ومصممو التعليم يستعينون بـ " تكنولوجيا التعليم " </a:t>
            </a:r>
            <a:r>
              <a:rPr lang="en-US" sz="2800" b="1" dirty="0">
                <a:solidFill>
                  <a:srgbClr val="000000"/>
                </a:solidFill>
                <a:latin typeface="Arial"/>
              </a:rPr>
              <a:t>instructional</a:t>
            </a:r>
            <a:r>
              <a:rPr lang="en-US" sz="2800" b="1" dirty="0">
                <a:solidFill>
                  <a:srgbClr val="000000"/>
                </a:solidFill>
                <a:latin typeface="times new roman"/>
              </a:rPr>
              <a:t> </a:t>
            </a:r>
            <a:r>
              <a:rPr lang="en-US" sz="2800" b="1" dirty="0">
                <a:solidFill>
                  <a:srgbClr val="000000"/>
                </a:solidFill>
                <a:latin typeface="Arial"/>
              </a:rPr>
              <a:t>technology</a:t>
            </a:r>
            <a:r>
              <a:rPr lang="en-US" sz="2800" b="1" dirty="0">
                <a:solidFill>
                  <a:srgbClr val="000000"/>
                </a:solidFill>
                <a:latin typeface="Arial"/>
                <a:cs typeface="times new roman"/>
              </a:rPr>
              <a:t> ، </a:t>
            </a:r>
            <a:r>
              <a:rPr lang="ar-SA" sz="2800" b="1" dirty="0">
                <a:solidFill>
                  <a:srgbClr val="000000"/>
                </a:solidFill>
                <a:latin typeface="Arial"/>
                <a:cs typeface="times new roman"/>
              </a:rPr>
              <a:t>للانطلاق منها كقاعدة نظرية لتطوير التعليم .</a:t>
            </a:r>
            <a:endParaRPr lang="ar-SA" sz="2800" b="1" dirty="0">
              <a:solidFill>
                <a:srgbClr val="6B6B6B"/>
              </a:solidFill>
              <a:latin typeface="Arial"/>
            </a:endParaRPr>
          </a:p>
          <a:p>
            <a:pPr indent="457200" algn="just"/>
            <a:r>
              <a:rPr lang="ar-SA" sz="2800" b="1" dirty="0">
                <a:solidFill>
                  <a:srgbClr val="000000"/>
                </a:solidFill>
                <a:latin typeface="Arial"/>
                <a:cs typeface="times new roman"/>
              </a:rPr>
              <a:t> وتعود أهمية حقل تصميم التعليم إلى أنه يشكل الإطار النظري النموذجي الذي لو اتبع فإنه سيسهّل تفعيل العملية التعليمية بمهامها المختلفة : ( نقل المعرفة ، اكتساب المهارات ، وجودة الموقف التعليمي) .</a:t>
            </a:r>
            <a:endParaRPr lang="ar-SA" sz="2800" b="1" dirty="0">
              <a:solidFill>
                <a:srgbClr val="6B6B6B"/>
              </a:solidFill>
              <a:latin typeface="Arial"/>
            </a:endParaRPr>
          </a:p>
          <a:p>
            <a:pPr indent="457200" algn="just"/>
            <a:r>
              <a:rPr lang="ar-SA" sz="2800" b="1" dirty="0">
                <a:solidFill>
                  <a:srgbClr val="000000"/>
                </a:solidFill>
                <a:latin typeface="Arial"/>
                <a:cs typeface="times new roman"/>
              </a:rPr>
              <a:t>وتُعَرف كل من ( </a:t>
            </a:r>
            <a:r>
              <a:rPr lang="ar-SA" sz="2800" b="1" dirty="0" err="1" smtClean="0">
                <a:solidFill>
                  <a:srgbClr val="000000"/>
                </a:solidFill>
                <a:latin typeface="Arial"/>
                <a:cs typeface="times new roman"/>
              </a:rPr>
              <a:t>سيلزوريتشي</a:t>
            </a:r>
            <a:r>
              <a:rPr lang="ar-IQ" sz="2800" b="1" dirty="0" smtClean="0">
                <a:solidFill>
                  <a:srgbClr val="000000"/>
                </a:solidFill>
                <a:latin typeface="Arial"/>
                <a:cs typeface="times new roman"/>
              </a:rPr>
              <a:t>) </a:t>
            </a:r>
            <a:r>
              <a:rPr lang="ar-SA" sz="2800" b="1" dirty="0" smtClean="0">
                <a:solidFill>
                  <a:srgbClr val="000000"/>
                </a:solidFill>
                <a:latin typeface="Arial"/>
                <a:cs typeface="times new roman"/>
              </a:rPr>
              <a:t>التصميم </a:t>
            </a:r>
            <a:r>
              <a:rPr lang="ar-SA" sz="2800" b="1" dirty="0">
                <a:solidFill>
                  <a:srgbClr val="000000"/>
                </a:solidFill>
                <a:latin typeface="Arial"/>
                <a:cs typeface="times new roman"/>
              </a:rPr>
              <a:t>التعليمي بأنه : "إجراء منظم يشمل مجموعة من النشاطات والمهارات المرتبطة بــ : تحليل التعليم وتصميمه وتطويره وتنفيذه وتقويمه وإدارته </a:t>
            </a:r>
            <a:r>
              <a:rPr lang="ar-SA" sz="2800" b="1" dirty="0" smtClean="0">
                <a:solidFill>
                  <a:srgbClr val="000000"/>
                </a:solidFill>
                <a:latin typeface="Arial"/>
                <a:cs typeface="times new roman"/>
              </a:rPr>
              <a:t>«</a:t>
            </a:r>
            <a:endParaRPr lang="ar-IQ" sz="2800" b="1" dirty="0" smtClean="0">
              <a:solidFill>
                <a:srgbClr val="000000"/>
              </a:solidFill>
              <a:latin typeface="Arial"/>
              <a:cs typeface="times new roman"/>
            </a:endParaRPr>
          </a:p>
          <a:p>
            <a:pPr indent="457200" algn="just"/>
            <a:r>
              <a:rPr lang="ar-SA" sz="2800" dirty="0" smtClean="0">
                <a:solidFill>
                  <a:srgbClr val="000000"/>
                </a:solidFill>
                <a:latin typeface="Arial"/>
                <a:cs typeface="times new roman"/>
              </a:rPr>
              <a:t> </a:t>
            </a:r>
            <a:r>
              <a:rPr lang="ar-SA" dirty="0">
                <a:solidFill>
                  <a:srgbClr val="000000"/>
                </a:solidFill>
                <a:latin typeface="Arial"/>
                <a:cs typeface="times new roman"/>
              </a:rPr>
              <a:t>.</a:t>
            </a:r>
            <a:endParaRPr lang="ar-SA" b="0" i="0" dirty="0">
              <a:solidFill>
                <a:srgbClr val="6B6B6B"/>
              </a:solidFill>
              <a:effectLst/>
              <a:latin typeface="Arial"/>
            </a:endParaRPr>
          </a:p>
        </p:txBody>
      </p:sp>
    </p:spTree>
    <p:extLst>
      <p:ext uri="{BB962C8B-B14F-4D97-AF65-F5344CB8AC3E}">
        <p14:creationId xmlns:p14="http://schemas.microsoft.com/office/powerpoint/2010/main" val="23729279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260648"/>
            <a:ext cx="8229600" cy="6048672"/>
          </a:xfrm>
          <a:blipFill>
            <a:blip r:embed="rId2">
              <a:alphaModFix amt="18000"/>
            </a:blip>
            <a:stretch>
              <a:fillRect/>
            </a:stretch>
          </a:blipFill>
        </p:spPr>
        <p:style>
          <a:lnRef idx="1">
            <a:schemeClr val="accent6"/>
          </a:lnRef>
          <a:fillRef idx="2">
            <a:schemeClr val="accent6"/>
          </a:fillRef>
          <a:effectRef idx="1">
            <a:schemeClr val="accent6"/>
          </a:effectRef>
          <a:fontRef idx="minor">
            <a:schemeClr val="dk1"/>
          </a:fontRef>
        </p:style>
        <p:txBody>
          <a:bodyPr>
            <a:normAutofit fontScale="90000"/>
          </a:bodyPr>
          <a:lstStyle/>
          <a:p>
            <a:r>
              <a:rPr lang="ar-IQ" b="1" dirty="0" smtClean="0"/>
              <a:t>ويعرف التصميم التعليمي الحيلة 2003م» بانه </a:t>
            </a:r>
            <a:r>
              <a:rPr lang="ar-IQ" sz="4000" b="1" dirty="0" smtClean="0"/>
              <a:t>هو علم وتقنية يبحث في وصف أفضل الطرق التعليمية التي تحقق النتاجات التعليمية المرغوب فيها وتطويرها ،على وفق شروط معينة «</a:t>
            </a:r>
            <a:br>
              <a:rPr lang="ar-IQ" sz="4000" b="1" dirty="0" smtClean="0"/>
            </a:br>
            <a:r>
              <a:rPr lang="ar-IQ" sz="4000" b="1" dirty="0" smtClean="0"/>
              <a:t>اما مجدي فقد عرفه2004م  « بأنه نظرية منهجية نظامية تتكيف مع المحتوى التعليمي المراد تعلمه وتسعى الى تحقيق تعليم اكثر كفاءة واكثر فاعلية للمتعلمين من خلال عرض معلومات كافية لهم ليتمكنوا من حل مشكلاتهم المكتشفة بطريقتهم الخاصة .</a:t>
            </a:r>
            <a:endParaRPr lang="en-US" sz="4000" b="1" dirty="0"/>
          </a:p>
        </p:txBody>
      </p:sp>
    </p:spTree>
    <p:extLst>
      <p:ext uri="{BB962C8B-B14F-4D97-AF65-F5344CB8AC3E}">
        <p14:creationId xmlns:p14="http://schemas.microsoft.com/office/powerpoint/2010/main" val="3176394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1216" y="188640"/>
            <a:ext cx="8712968" cy="6370975"/>
          </a:xfrm>
          <a:prstGeom prst="rect">
            <a:avLst/>
          </a:prstGeom>
          <a:blipFill>
            <a:blip r:embed="rId2">
              <a:alphaModFix amt="18000"/>
            </a:blip>
            <a:stretch>
              <a:fillRect/>
            </a:stretch>
          </a:blipFill>
        </p:spPr>
        <p:style>
          <a:lnRef idx="1">
            <a:schemeClr val="accent3"/>
          </a:lnRef>
          <a:fillRef idx="2">
            <a:schemeClr val="accent3"/>
          </a:fillRef>
          <a:effectRef idx="1">
            <a:schemeClr val="accent3"/>
          </a:effectRef>
          <a:fontRef idx="minor">
            <a:schemeClr val="dk1"/>
          </a:fontRef>
        </p:style>
        <p:txBody>
          <a:bodyPr wrap="square">
            <a:spAutoFit/>
          </a:bodyPr>
          <a:lstStyle/>
          <a:p>
            <a:pPr indent="457200" algn="just"/>
            <a:r>
              <a:rPr lang="ar-SA" sz="2400" b="1" dirty="0">
                <a:solidFill>
                  <a:srgbClr val="000000"/>
                </a:solidFill>
                <a:latin typeface="Arial"/>
                <a:cs typeface="times new roman"/>
              </a:rPr>
              <a:t>كما يمكن تعريفه بأنه :" الطريقة العملية النظامية المخططة لتناول بيئة المتعلم عن قصد وباختيار الوسائل والأساليب المناسبة لإحداث تغيرات </a:t>
            </a:r>
            <a:r>
              <a:rPr lang="ar-SA" sz="2400" b="1" dirty="0" err="1">
                <a:solidFill>
                  <a:srgbClr val="000000"/>
                </a:solidFill>
                <a:latin typeface="Arial"/>
                <a:cs typeface="times new roman"/>
              </a:rPr>
              <a:t>فى</a:t>
            </a:r>
            <a:r>
              <a:rPr lang="ar-SA" sz="2400" b="1" dirty="0">
                <a:solidFill>
                  <a:srgbClr val="000000"/>
                </a:solidFill>
                <a:latin typeface="Arial"/>
                <a:cs typeface="times new roman"/>
              </a:rPr>
              <a:t> سلوكه من أجل تحقيق هدف أو مجموعة اهداف محددة وضمن شروط محددة </a:t>
            </a:r>
            <a:r>
              <a:rPr lang="ar-SA" sz="2400" b="1" dirty="0" smtClean="0">
                <a:solidFill>
                  <a:srgbClr val="000000"/>
                </a:solidFill>
                <a:latin typeface="Arial"/>
                <a:cs typeface="times new roman"/>
              </a:rPr>
              <a:t>.</a:t>
            </a:r>
            <a:endParaRPr lang="ar-SA" sz="2400" b="1" dirty="0">
              <a:solidFill>
                <a:srgbClr val="6B6B6B"/>
              </a:solidFill>
              <a:latin typeface="Arial"/>
            </a:endParaRPr>
          </a:p>
          <a:p>
            <a:pPr indent="457200" algn="just"/>
            <a:r>
              <a:rPr lang="ar-SA" sz="2400" b="1" dirty="0" smtClean="0">
                <a:solidFill>
                  <a:srgbClr val="000000"/>
                </a:solidFill>
                <a:latin typeface="Arial"/>
                <a:cs typeface="times new roman"/>
              </a:rPr>
              <a:t>كما </a:t>
            </a:r>
            <a:r>
              <a:rPr lang="ar-SA" sz="2400" b="1" dirty="0">
                <a:solidFill>
                  <a:srgbClr val="000000"/>
                </a:solidFill>
                <a:latin typeface="Arial"/>
                <a:cs typeface="times new roman"/>
              </a:rPr>
              <a:t>يمكن تعريف التصميم التربوي بانه هندسة العملية التعليمية التي تتوخى التطوير المنهجي </a:t>
            </a:r>
            <a:r>
              <a:rPr lang="ar-SA" sz="2400" b="1" dirty="0" err="1">
                <a:solidFill>
                  <a:srgbClr val="000000"/>
                </a:solidFill>
                <a:latin typeface="Arial"/>
                <a:cs typeface="times new roman"/>
              </a:rPr>
              <a:t>لاجراءات</a:t>
            </a:r>
            <a:r>
              <a:rPr lang="ar-SA" sz="2400" b="1" dirty="0">
                <a:solidFill>
                  <a:srgbClr val="000000"/>
                </a:solidFill>
                <a:latin typeface="Arial"/>
                <a:cs typeface="times new roman"/>
              </a:rPr>
              <a:t> علمية ودافعية تهدف الى تحقيق الفعل التعليمي في قضاء مكاني وزماني </a:t>
            </a:r>
            <a:r>
              <a:rPr lang="ar-SA" sz="2400" b="1" dirty="0" smtClean="0">
                <a:solidFill>
                  <a:srgbClr val="000000"/>
                </a:solidFill>
                <a:latin typeface="Arial"/>
                <a:cs typeface="times new roman"/>
              </a:rPr>
              <a:t>محددين.</a:t>
            </a:r>
            <a:endParaRPr lang="ar-SA" sz="2400" b="1" dirty="0">
              <a:solidFill>
                <a:srgbClr val="6B6B6B"/>
              </a:solidFill>
              <a:latin typeface="Arial"/>
            </a:endParaRPr>
          </a:p>
          <a:p>
            <a:pPr algn="just"/>
            <a:r>
              <a:rPr lang="ar-SA" sz="2400" b="1" dirty="0" smtClean="0">
                <a:solidFill>
                  <a:srgbClr val="000000"/>
                </a:solidFill>
                <a:latin typeface="Arial"/>
                <a:cs typeface="times new roman"/>
              </a:rPr>
              <a:t>مما </a:t>
            </a:r>
            <a:r>
              <a:rPr lang="ar-SA" sz="2400" b="1" dirty="0">
                <a:solidFill>
                  <a:srgbClr val="000000"/>
                </a:solidFill>
                <a:latin typeface="Arial"/>
                <a:cs typeface="times new roman"/>
              </a:rPr>
              <a:t>تقدم يمكننا ان نعطي مفهوماً شاملاً للتصميم التعليمي على أنه </a:t>
            </a:r>
            <a:r>
              <a:rPr lang="ar-SA" sz="2400" b="1" dirty="0">
                <a:solidFill>
                  <a:srgbClr val="FF0000"/>
                </a:solidFill>
                <a:latin typeface="Arial"/>
                <a:cs typeface="times new roman"/>
              </a:rPr>
              <a:t>خطوات علمية متكاملة ومنظمة ومتداخلة  ومتسلسلة ومترابطة ذات طبيعة مستمرة تستلزم متطلبات كثيرة تؤدي الى تحقيق اهداف محددة لنوع معين من المتعلمين خلال فترة زمنية محددة </a:t>
            </a:r>
            <a:r>
              <a:rPr lang="ar-SA" sz="2400" b="1" dirty="0">
                <a:solidFill>
                  <a:srgbClr val="000000"/>
                </a:solidFill>
                <a:latin typeface="Arial"/>
                <a:cs typeface="times new roman"/>
              </a:rPr>
              <a:t>.</a:t>
            </a:r>
            <a:endParaRPr lang="ar-SA" sz="2400" b="1" dirty="0">
              <a:solidFill>
                <a:srgbClr val="6B6B6B"/>
              </a:solidFill>
              <a:latin typeface="Arial"/>
            </a:endParaRPr>
          </a:p>
          <a:p>
            <a:pPr algn="just"/>
            <a:r>
              <a:rPr lang="ar-SA" sz="2400" b="1" dirty="0" smtClean="0">
                <a:solidFill>
                  <a:srgbClr val="000000"/>
                </a:solidFill>
                <a:latin typeface="Arial"/>
                <a:cs typeface="times new roman"/>
              </a:rPr>
              <a:t>وبما </a:t>
            </a:r>
            <a:r>
              <a:rPr lang="ar-SA" sz="2400" b="1" dirty="0">
                <a:solidFill>
                  <a:srgbClr val="000000"/>
                </a:solidFill>
                <a:latin typeface="Arial"/>
                <a:cs typeface="times new roman"/>
              </a:rPr>
              <a:t>أن تصميم التعليم حقل من الدراسة والبحث يتعلق بوصف المبادئ النظرية وعلى اجراءات عملية متعلقة بكيفية اعداد المناهج المدرسية والمشاريع التربوية والدروس التعليمية بشكل يهدف الى تحقيق الاهداف المرسومة ، فهو بذلك اعتبر علماً يتعلق بطرق تخطيط عناصر العملية التعليمية وتحليلها وتنظيمها وتطويرها من اشكال وخطط قبل البدء بتنفيذها سواءً كانت مبادئ وصفية او اجرائية ( نائله عوض – 2006)</a:t>
            </a:r>
            <a:endParaRPr lang="ar-SA" sz="2400" b="1" dirty="0">
              <a:solidFill>
                <a:srgbClr val="6B6B6B"/>
              </a:solidFill>
              <a:latin typeface="Arial"/>
            </a:endParaRPr>
          </a:p>
          <a:p>
            <a:pPr algn="just"/>
            <a:r>
              <a:rPr lang="ar-SA" sz="2400" b="1" dirty="0" smtClean="0">
                <a:solidFill>
                  <a:srgbClr val="000000"/>
                </a:solidFill>
                <a:latin typeface="Arial"/>
                <a:cs typeface="times new roman"/>
              </a:rPr>
              <a:t>ويعد </a:t>
            </a:r>
            <a:r>
              <a:rPr lang="ar-SA" sz="2400" b="1" dirty="0">
                <a:solidFill>
                  <a:srgbClr val="000000"/>
                </a:solidFill>
                <a:latin typeface="Arial"/>
                <a:cs typeface="times new roman"/>
              </a:rPr>
              <a:t>التصميم التعليمي قمة ما توصلت اليه التقنيات التربوية في معالجة مشكلات التعلم ، والتعليم وتطوير مستوياته وتقديم المعالجات التصحيحية الخاصة بكل منها. لذا يتطلب من المصممين بذل الجهد واستغلال الوقت بشكل أمثل عند تطبيقه</a:t>
            </a:r>
            <a:r>
              <a:rPr lang="ar-SA" sz="2400" dirty="0">
                <a:solidFill>
                  <a:srgbClr val="000000"/>
                </a:solidFill>
                <a:latin typeface="Arial"/>
                <a:cs typeface="times new roman"/>
              </a:rPr>
              <a:t> </a:t>
            </a:r>
            <a:endParaRPr lang="ar-SA" sz="2400" b="0" i="0" dirty="0">
              <a:solidFill>
                <a:srgbClr val="6B6B6B"/>
              </a:solidFill>
              <a:effectLst/>
              <a:latin typeface="Arial"/>
            </a:endParaRPr>
          </a:p>
        </p:txBody>
      </p:sp>
    </p:spTree>
    <p:extLst>
      <p:ext uri="{BB962C8B-B14F-4D97-AF65-F5344CB8AC3E}">
        <p14:creationId xmlns:p14="http://schemas.microsoft.com/office/powerpoint/2010/main" val="20033292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76672"/>
            <a:ext cx="8712968" cy="6001643"/>
          </a:xfrm>
          <a:prstGeom prst="rect">
            <a:avLst/>
          </a:prstGeom>
          <a:blipFill>
            <a:blip r:embed="rId2">
              <a:alphaModFix amt="18000"/>
            </a:blip>
            <a:stretch>
              <a:fillRect/>
            </a:stretch>
          </a:blipFill>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200" b="1" dirty="0" smtClean="0">
                <a:solidFill>
                  <a:srgbClr val="FF0000"/>
                </a:solidFill>
              </a:rPr>
              <a:t>- أهداف </a:t>
            </a:r>
            <a:r>
              <a:rPr lang="ar-IQ" sz="3200" b="1" dirty="0">
                <a:solidFill>
                  <a:srgbClr val="FF0000"/>
                </a:solidFill>
              </a:rPr>
              <a:t>تصميم التعليم يهدف التصميم التعليمي إلى: </a:t>
            </a:r>
            <a:r>
              <a:rPr lang="ar-IQ" sz="3200" b="1" dirty="0" smtClean="0">
                <a:solidFill>
                  <a:srgbClr val="FF0000"/>
                </a:solidFill>
              </a:rPr>
              <a:t>-</a:t>
            </a:r>
          </a:p>
          <a:p>
            <a:r>
              <a:rPr lang="ar-IQ" sz="3200" b="1" dirty="0" smtClean="0"/>
              <a:t>1- تجسير العلاقة </a:t>
            </a:r>
            <a:r>
              <a:rPr lang="ar-IQ" sz="3200" b="1" dirty="0"/>
              <a:t>بين المبادئ النظرية وتطبيقها في الموقف التعليمي. </a:t>
            </a:r>
            <a:endParaRPr lang="ar-IQ" sz="3200" b="1" dirty="0" smtClean="0"/>
          </a:p>
          <a:p>
            <a:r>
              <a:rPr lang="ar-IQ" sz="3200" b="1" dirty="0" smtClean="0"/>
              <a:t>2- استعمال </a:t>
            </a:r>
            <a:r>
              <a:rPr lang="ar-IQ" sz="3200" b="1" dirty="0"/>
              <a:t>النظريات التعليمية في تحسين الممارسات التربوية من </a:t>
            </a:r>
            <a:r>
              <a:rPr lang="ar-IQ" sz="3200" b="1" dirty="0" smtClean="0"/>
              <a:t>خلال </a:t>
            </a:r>
            <a:r>
              <a:rPr lang="ar-IQ" sz="3200" b="1" dirty="0"/>
              <a:t>التعليم بالعمل. </a:t>
            </a:r>
            <a:endParaRPr lang="ar-IQ" sz="3200" b="1" dirty="0" smtClean="0"/>
          </a:p>
          <a:p>
            <a:r>
              <a:rPr lang="ar-IQ" sz="3200" b="1" dirty="0" smtClean="0"/>
              <a:t>3-  الاعتماد </a:t>
            </a:r>
            <a:r>
              <a:rPr lang="ar-IQ" sz="3200" b="1" dirty="0"/>
              <a:t>على الجهد الذاتي للمتعلم في عملية التعليم</a:t>
            </a:r>
            <a:r>
              <a:rPr lang="ar-IQ" sz="3200" b="1" dirty="0" smtClean="0"/>
              <a:t>.</a:t>
            </a:r>
          </a:p>
          <a:p>
            <a:r>
              <a:rPr lang="ar-IQ" sz="3200" b="1" dirty="0"/>
              <a:t>4</a:t>
            </a:r>
            <a:r>
              <a:rPr lang="ar-IQ" sz="3200" b="1" dirty="0" smtClean="0"/>
              <a:t> - استخدام </a:t>
            </a:r>
            <a:r>
              <a:rPr lang="ar-IQ" sz="3200" b="1" dirty="0"/>
              <a:t>الوسائل والمواد </a:t>
            </a:r>
            <a:r>
              <a:rPr lang="ar-IQ" sz="3200" b="1" dirty="0" smtClean="0"/>
              <a:t>والاجهزة </a:t>
            </a:r>
            <a:r>
              <a:rPr lang="ar-IQ" sz="3200" b="1" dirty="0"/>
              <a:t>التعليمية المختلفة بطريقة </a:t>
            </a:r>
            <a:r>
              <a:rPr lang="ar-IQ" sz="3200" b="1" dirty="0" smtClean="0"/>
              <a:t>مثلى</a:t>
            </a:r>
            <a:r>
              <a:rPr lang="ar-IQ" sz="3200" b="1" dirty="0"/>
              <a:t>. </a:t>
            </a:r>
            <a:endParaRPr lang="ar-IQ" sz="3200" b="1" dirty="0" smtClean="0"/>
          </a:p>
          <a:p>
            <a:r>
              <a:rPr lang="ar-IQ" sz="3200" b="1" dirty="0" smtClean="0"/>
              <a:t>4-  العمل </a:t>
            </a:r>
            <a:r>
              <a:rPr lang="ar-IQ" sz="3200" b="1" dirty="0"/>
              <a:t>على توفير الوقت والجهد من </a:t>
            </a:r>
            <a:r>
              <a:rPr lang="ar-IQ" sz="3200" b="1" dirty="0" smtClean="0"/>
              <a:t>خلال </a:t>
            </a:r>
            <a:r>
              <a:rPr lang="ar-IQ" sz="3200" b="1" dirty="0"/>
              <a:t>استبعاد البدائل الضعيفة </a:t>
            </a:r>
            <a:r>
              <a:rPr lang="ar-IQ" sz="3200" b="1" dirty="0" smtClean="0"/>
              <a:t>والاسهام </a:t>
            </a:r>
            <a:r>
              <a:rPr lang="ar-IQ" sz="3200" b="1" dirty="0"/>
              <a:t>في تحقيق </a:t>
            </a:r>
            <a:r>
              <a:rPr lang="ar-IQ" sz="3200" b="1" dirty="0" smtClean="0"/>
              <a:t>الاهداف</a:t>
            </a:r>
            <a:r>
              <a:rPr lang="ar-IQ" sz="3200" b="1" dirty="0"/>
              <a:t>. </a:t>
            </a:r>
            <a:endParaRPr lang="ar-IQ" sz="3200" b="1" dirty="0" smtClean="0"/>
          </a:p>
          <a:p>
            <a:r>
              <a:rPr lang="ar-IQ" sz="3200" b="1" dirty="0" smtClean="0"/>
              <a:t>5-  إدماج </a:t>
            </a:r>
            <a:r>
              <a:rPr lang="ar-IQ" sz="3200" b="1" dirty="0"/>
              <a:t>المتعلم في عملية التعليم بطريقة تحقق أقصى درجة ممكنة من التفاعل مع المادة.</a:t>
            </a:r>
            <a:endParaRPr lang="en-US" sz="3200" b="1" dirty="0"/>
          </a:p>
        </p:txBody>
      </p:sp>
    </p:spTree>
    <p:extLst>
      <p:ext uri="{BB962C8B-B14F-4D97-AF65-F5344CB8AC3E}">
        <p14:creationId xmlns:p14="http://schemas.microsoft.com/office/powerpoint/2010/main" val="2914617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تمرير أفقي 1"/>
          <p:cNvSpPr/>
          <p:nvPr/>
        </p:nvSpPr>
        <p:spPr>
          <a:xfrm>
            <a:off x="1403648" y="620688"/>
            <a:ext cx="6480720" cy="1296144"/>
          </a:xfrm>
          <a:prstGeom prst="horizontalScroll">
            <a:avLst/>
          </a:prstGeom>
          <a:blipFill>
            <a:blip r:embed="rId2">
              <a:alphaModFix amt="18000"/>
            </a:blip>
            <a:stretch>
              <a:fillRect/>
            </a:stretch>
          </a:blipFill>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4400" b="1" dirty="0" smtClean="0">
                <a:solidFill>
                  <a:srgbClr val="FF0000"/>
                </a:solidFill>
              </a:rPr>
              <a:t>اهداف التصميم التعليمي </a:t>
            </a:r>
            <a:endParaRPr lang="en-US" sz="4400" b="1" dirty="0">
              <a:solidFill>
                <a:srgbClr val="FF0000"/>
              </a:solidFill>
            </a:endParaRPr>
          </a:p>
        </p:txBody>
      </p:sp>
      <p:sp>
        <p:nvSpPr>
          <p:cNvPr id="3" name="مستطيل مستدير الزوايا 2"/>
          <p:cNvSpPr/>
          <p:nvPr/>
        </p:nvSpPr>
        <p:spPr>
          <a:xfrm rot="2682996">
            <a:off x="6065928" y="2655124"/>
            <a:ext cx="1040439" cy="2639433"/>
          </a:xfrm>
          <a:prstGeom prst="roundRect">
            <a:avLst/>
          </a:prstGeom>
          <a:blipFill>
            <a:blip r:embed="rId2">
              <a:alphaModFix amt="18000"/>
            </a:blip>
            <a:stretch>
              <a:fillRect/>
            </a:stretch>
          </a:blipFill>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2000" b="1" dirty="0" smtClean="0"/>
              <a:t>العلاقة بين النظرية وتطبيقها في موقف تعليمي </a:t>
            </a:r>
            <a:endParaRPr lang="en-US" sz="2000" b="1" dirty="0"/>
          </a:p>
        </p:txBody>
      </p:sp>
      <p:sp>
        <p:nvSpPr>
          <p:cNvPr id="4" name="مستطيل 3"/>
          <p:cNvSpPr/>
          <p:nvPr/>
        </p:nvSpPr>
        <p:spPr>
          <a:xfrm rot="2757897">
            <a:off x="4316293" y="2794013"/>
            <a:ext cx="1028778" cy="1728193"/>
          </a:xfrm>
          <a:prstGeom prst="rect">
            <a:avLst/>
          </a:prstGeom>
          <a:blipFill>
            <a:blip r:embed="rId2">
              <a:alphaModFix amt="18000"/>
            </a:blip>
            <a:stretch>
              <a:fillRect/>
            </a:stretch>
          </a:blipFill>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2000" b="1" dirty="0" smtClean="0"/>
              <a:t>تحسين ممارسات التربية من خلال العمل </a:t>
            </a:r>
            <a:endParaRPr lang="en-US" sz="2000" b="1" dirty="0"/>
          </a:p>
        </p:txBody>
      </p:sp>
      <p:sp>
        <p:nvSpPr>
          <p:cNvPr id="5" name="مستطيل 4"/>
          <p:cNvSpPr/>
          <p:nvPr/>
        </p:nvSpPr>
        <p:spPr>
          <a:xfrm rot="2746611">
            <a:off x="2700505" y="2481262"/>
            <a:ext cx="888635" cy="1984859"/>
          </a:xfrm>
          <a:prstGeom prst="rect">
            <a:avLst/>
          </a:prstGeom>
          <a:blipFill>
            <a:blip r:embed="rId2">
              <a:alphaModFix amt="18000"/>
            </a:blip>
            <a:stretch>
              <a:fillRect/>
            </a:stretch>
          </a:blipFill>
        </p:spPr>
        <p:style>
          <a:lnRef idx="1">
            <a:schemeClr val="accent4"/>
          </a:lnRef>
          <a:fillRef idx="2">
            <a:schemeClr val="accent4"/>
          </a:fillRef>
          <a:effectRef idx="1">
            <a:schemeClr val="accent4"/>
          </a:effectRef>
          <a:fontRef idx="minor">
            <a:schemeClr val="dk1"/>
          </a:fontRef>
        </p:style>
        <p:txBody>
          <a:bodyPr rtlCol="0" anchor="ctr"/>
          <a:lstStyle/>
          <a:p>
            <a:pPr algn="ctr"/>
            <a:r>
              <a:rPr lang="ar-IQ" sz="2400" b="1" dirty="0" smtClean="0"/>
              <a:t>توفير الوقت والجهد </a:t>
            </a:r>
            <a:endParaRPr lang="en-US" sz="2400" b="1" dirty="0"/>
          </a:p>
        </p:txBody>
      </p:sp>
      <p:sp>
        <p:nvSpPr>
          <p:cNvPr id="6" name="مستطيل 5"/>
          <p:cNvSpPr/>
          <p:nvPr/>
        </p:nvSpPr>
        <p:spPr>
          <a:xfrm rot="2786947">
            <a:off x="708911" y="2177743"/>
            <a:ext cx="1080120" cy="2411693"/>
          </a:xfrm>
          <a:prstGeom prst="rect">
            <a:avLst/>
          </a:prstGeom>
          <a:blipFill>
            <a:blip r:embed="rId2">
              <a:alphaModFix amt="18000"/>
            </a:blip>
            <a:stretch>
              <a:fillRect/>
            </a:stretch>
          </a:blipFill>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2800" dirty="0" smtClean="0"/>
              <a:t>ادماج المتعلم في عملية التعليم </a:t>
            </a:r>
            <a:endParaRPr lang="en-US" sz="2800" dirty="0"/>
          </a:p>
        </p:txBody>
      </p:sp>
      <p:sp>
        <p:nvSpPr>
          <p:cNvPr id="7" name="سهم للأسفل 6"/>
          <p:cNvSpPr/>
          <p:nvPr/>
        </p:nvSpPr>
        <p:spPr>
          <a:xfrm>
            <a:off x="7092280" y="1844824"/>
            <a:ext cx="360040" cy="842851"/>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8" name="سهم للأسفل 7"/>
          <p:cNvSpPr/>
          <p:nvPr/>
        </p:nvSpPr>
        <p:spPr>
          <a:xfrm>
            <a:off x="5004048" y="1844824"/>
            <a:ext cx="288032" cy="842851"/>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9" name="سهم للأسفل 8"/>
          <p:cNvSpPr/>
          <p:nvPr/>
        </p:nvSpPr>
        <p:spPr>
          <a:xfrm>
            <a:off x="3347864" y="1844824"/>
            <a:ext cx="360040" cy="618282"/>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0" name="سهم للأسفل 9"/>
          <p:cNvSpPr/>
          <p:nvPr/>
        </p:nvSpPr>
        <p:spPr>
          <a:xfrm>
            <a:off x="1835696" y="1844824"/>
            <a:ext cx="288031" cy="504056"/>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465590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1000"/>
                                        <p:tgtEl>
                                          <p:spTgt spid="4"/>
                                        </p:tgtEl>
                                      </p:cBhvr>
                                    </p:animEffect>
                                    <p:anim calcmode="lin" valueType="num">
                                      <p:cBhvr>
                                        <p:cTn id="35" dur="1000" fill="hold"/>
                                        <p:tgtEl>
                                          <p:spTgt spid="4"/>
                                        </p:tgtEl>
                                        <p:attrNameLst>
                                          <p:attrName>ppt_x</p:attrName>
                                        </p:attrNameLst>
                                      </p:cBhvr>
                                      <p:tavLst>
                                        <p:tav tm="0">
                                          <p:val>
                                            <p:strVal val="#ppt_x"/>
                                          </p:val>
                                        </p:tav>
                                        <p:tav tm="100000">
                                          <p:val>
                                            <p:strVal val="#ppt_x"/>
                                          </p:val>
                                        </p:tav>
                                      </p:tavLst>
                                    </p:anim>
                                    <p:anim calcmode="lin" valueType="num">
                                      <p:cBhvr>
                                        <p:cTn id="3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ppt_x"/>
                                          </p:val>
                                        </p:tav>
                                        <p:tav tm="100000">
                                          <p:val>
                                            <p:strVal val="#ppt_x"/>
                                          </p:val>
                                        </p:tav>
                                      </p:tavLst>
                                    </p:anim>
                                    <p:anim calcmode="lin" valueType="num">
                                      <p:cBhvr additive="base">
                                        <p:cTn id="4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fade">
                                      <p:cBhvr>
                                        <p:cTn id="47" dur="1000"/>
                                        <p:tgtEl>
                                          <p:spTgt spid="5"/>
                                        </p:tgtEl>
                                      </p:cBhvr>
                                    </p:animEffect>
                                    <p:anim calcmode="lin" valueType="num">
                                      <p:cBhvr>
                                        <p:cTn id="48" dur="1000" fill="hold"/>
                                        <p:tgtEl>
                                          <p:spTgt spid="5"/>
                                        </p:tgtEl>
                                        <p:attrNameLst>
                                          <p:attrName>ppt_x</p:attrName>
                                        </p:attrNameLst>
                                      </p:cBhvr>
                                      <p:tavLst>
                                        <p:tav tm="0">
                                          <p:val>
                                            <p:strVal val="#ppt_x"/>
                                          </p:val>
                                        </p:tav>
                                        <p:tav tm="100000">
                                          <p:val>
                                            <p:strVal val="#ppt_x"/>
                                          </p:val>
                                        </p:tav>
                                      </p:tavLst>
                                    </p:anim>
                                    <p:anim calcmode="lin" valueType="num">
                                      <p:cBhvr>
                                        <p:cTn id="4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0"/>
                                        </p:tgtEl>
                                        <p:attrNameLst>
                                          <p:attrName>style.visibility</p:attrName>
                                        </p:attrNameLst>
                                      </p:cBhvr>
                                      <p:to>
                                        <p:strVal val="visible"/>
                                      </p:to>
                                    </p:set>
                                    <p:anim calcmode="lin" valueType="num">
                                      <p:cBhvr additive="base">
                                        <p:cTn id="54" dur="500" fill="hold"/>
                                        <p:tgtEl>
                                          <p:spTgt spid="10"/>
                                        </p:tgtEl>
                                        <p:attrNameLst>
                                          <p:attrName>ppt_x</p:attrName>
                                        </p:attrNameLst>
                                      </p:cBhvr>
                                      <p:tavLst>
                                        <p:tav tm="0">
                                          <p:val>
                                            <p:strVal val="#ppt_x"/>
                                          </p:val>
                                        </p:tav>
                                        <p:tav tm="100000">
                                          <p:val>
                                            <p:strVal val="#ppt_x"/>
                                          </p:val>
                                        </p:tav>
                                      </p:tavLst>
                                    </p:anim>
                                    <p:anim calcmode="lin" valueType="num">
                                      <p:cBhvr additive="base">
                                        <p:cTn id="5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6"/>
                                        </p:tgtEl>
                                        <p:attrNameLst>
                                          <p:attrName>style.visibility</p:attrName>
                                        </p:attrNameLst>
                                      </p:cBhvr>
                                      <p:to>
                                        <p:strVal val="visible"/>
                                      </p:to>
                                    </p:set>
                                    <p:animEffect transition="in" filter="fade">
                                      <p:cBhvr>
                                        <p:cTn id="60" dur="1000"/>
                                        <p:tgtEl>
                                          <p:spTgt spid="6"/>
                                        </p:tgtEl>
                                      </p:cBhvr>
                                    </p:animEffect>
                                    <p:anim calcmode="lin" valueType="num">
                                      <p:cBhvr>
                                        <p:cTn id="61" dur="1000" fill="hold"/>
                                        <p:tgtEl>
                                          <p:spTgt spid="6"/>
                                        </p:tgtEl>
                                        <p:attrNameLst>
                                          <p:attrName>ppt_x</p:attrName>
                                        </p:attrNameLst>
                                      </p:cBhvr>
                                      <p:tavLst>
                                        <p:tav tm="0">
                                          <p:val>
                                            <p:strVal val="#ppt_x"/>
                                          </p:val>
                                        </p:tav>
                                        <p:tav tm="100000">
                                          <p:val>
                                            <p:strVal val="#ppt_x"/>
                                          </p:val>
                                        </p:tav>
                                      </p:tavLst>
                                    </p:anim>
                                    <p:anim calcmode="lin" valueType="num">
                                      <p:cBhvr>
                                        <p:cTn id="6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79512" y="22207"/>
            <a:ext cx="8784976" cy="6555641"/>
          </a:xfrm>
          <a:prstGeom prst="rect">
            <a:avLst/>
          </a:prstGeom>
          <a:blipFill>
            <a:blip r:embed="rId2">
              <a:alphaModFix amt="18000"/>
            </a:blip>
            <a:stretch>
              <a:fillRect/>
            </a:stretch>
          </a:blipFill>
        </p:spPr>
        <p:style>
          <a:lnRef idx="1">
            <a:schemeClr val="accent6"/>
          </a:lnRef>
          <a:fillRef idx="2">
            <a:schemeClr val="accent6"/>
          </a:fillRef>
          <a:effectRef idx="1">
            <a:schemeClr val="accent6"/>
          </a:effectRef>
          <a:fontRef idx="minor">
            <a:schemeClr val="dk1"/>
          </a:fontRef>
        </p:style>
        <p:txBody>
          <a:bodyPr wrap="square">
            <a:spAutoFit/>
          </a:bodyPr>
          <a:lstStyle/>
          <a:p>
            <a:r>
              <a:rPr lang="ar-IQ" sz="2800" b="1" dirty="0" smtClean="0">
                <a:solidFill>
                  <a:srgbClr val="FF0000"/>
                </a:solidFill>
              </a:rPr>
              <a:t>- أهمية </a:t>
            </a:r>
            <a:r>
              <a:rPr lang="ar-IQ" sz="2800" b="1" dirty="0">
                <a:solidFill>
                  <a:srgbClr val="FF0000"/>
                </a:solidFill>
              </a:rPr>
              <a:t>علم التصميم </a:t>
            </a:r>
            <a:r>
              <a:rPr lang="ar-IQ" sz="2800" b="1" dirty="0" smtClean="0">
                <a:solidFill>
                  <a:srgbClr val="FF0000"/>
                </a:solidFill>
              </a:rPr>
              <a:t>التعليمي:    </a:t>
            </a:r>
            <a:r>
              <a:rPr lang="ar-IQ" sz="2800" b="1" dirty="0" smtClean="0"/>
              <a:t>تكمن </a:t>
            </a:r>
            <a:r>
              <a:rPr lang="ar-IQ" sz="2800" b="1" dirty="0"/>
              <a:t>أهمية التصميم التعليمي في أنه</a:t>
            </a:r>
            <a:r>
              <a:rPr lang="ar-IQ" sz="2800" b="1" dirty="0" smtClean="0"/>
              <a:t>:</a:t>
            </a:r>
          </a:p>
          <a:p>
            <a:r>
              <a:rPr lang="ar-IQ" sz="2800" b="1" dirty="0" smtClean="0"/>
              <a:t>1 - </a:t>
            </a:r>
            <a:r>
              <a:rPr lang="ar-IQ" sz="2800" b="1" dirty="0"/>
              <a:t>يوجه </a:t>
            </a:r>
            <a:r>
              <a:rPr lang="ar-IQ" sz="2800" b="1" dirty="0" smtClean="0"/>
              <a:t>الانتباه </a:t>
            </a:r>
            <a:r>
              <a:rPr lang="ar-IQ" sz="2800" b="1" dirty="0"/>
              <a:t>نحو </a:t>
            </a:r>
            <a:r>
              <a:rPr lang="ar-IQ" sz="2800" b="1" dirty="0" smtClean="0"/>
              <a:t>الاهداف </a:t>
            </a:r>
            <a:r>
              <a:rPr lang="ar-IQ" sz="2800" b="1" dirty="0"/>
              <a:t>التعليمية: من الخطوات </a:t>
            </a:r>
            <a:r>
              <a:rPr lang="ar-IQ" sz="2800" b="1" dirty="0" smtClean="0"/>
              <a:t>الاولى </a:t>
            </a:r>
            <a:r>
              <a:rPr lang="ar-IQ" sz="2800" b="1" dirty="0"/>
              <a:t>في تصميم </a:t>
            </a:r>
            <a:r>
              <a:rPr lang="ar-IQ" sz="2800" b="1" dirty="0" smtClean="0"/>
              <a:t>التعليم </a:t>
            </a:r>
            <a:r>
              <a:rPr lang="ar-IQ" sz="2800" b="1" dirty="0"/>
              <a:t>تحديد </a:t>
            </a:r>
            <a:r>
              <a:rPr lang="ar-IQ" sz="2800" b="1" dirty="0" smtClean="0"/>
              <a:t>الاهداف </a:t>
            </a:r>
            <a:r>
              <a:rPr lang="ar-IQ" sz="2800" b="1" dirty="0"/>
              <a:t>التربوية العامة </a:t>
            </a:r>
            <a:r>
              <a:rPr lang="ar-IQ" sz="2800" b="1" dirty="0" smtClean="0"/>
              <a:t>والاهداف </a:t>
            </a:r>
            <a:r>
              <a:rPr lang="ar-IQ" sz="2800" b="1" dirty="0"/>
              <a:t>السلوكية الخاصة للمادة المراد </a:t>
            </a:r>
            <a:r>
              <a:rPr lang="ar-IQ" sz="2800" b="1" dirty="0" err="1" smtClean="0"/>
              <a:t>تعليمهاهذه</a:t>
            </a:r>
            <a:r>
              <a:rPr lang="ar-IQ" sz="2800" b="1" dirty="0" smtClean="0"/>
              <a:t> </a:t>
            </a:r>
            <a:r>
              <a:rPr lang="ar-IQ" sz="2800" b="1" dirty="0"/>
              <a:t>الخطوة </a:t>
            </a:r>
            <a:r>
              <a:rPr lang="ar-IQ" sz="2800" b="1" dirty="0" smtClean="0"/>
              <a:t>، من </a:t>
            </a:r>
            <a:r>
              <a:rPr lang="ar-IQ" sz="2800" b="1" dirty="0"/>
              <a:t>شانها أن تساعد المصمم في </a:t>
            </a:r>
            <a:r>
              <a:rPr lang="ar-IQ" sz="2800" b="1" dirty="0" smtClean="0"/>
              <a:t>تمييز الاهداف </a:t>
            </a:r>
            <a:r>
              <a:rPr lang="ar-IQ" sz="2800" b="1" dirty="0"/>
              <a:t>القيمة من </a:t>
            </a:r>
            <a:r>
              <a:rPr lang="ar-IQ" sz="2800" b="1" dirty="0" smtClean="0"/>
              <a:t>الاهداف </a:t>
            </a:r>
            <a:r>
              <a:rPr lang="ar-IQ" sz="2800" b="1" dirty="0"/>
              <a:t>الجانبية </a:t>
            </a:r>
            <a:r>
              <a:rPr lang="ar-IQ" sz="2800" b="1" dirty="0" smtClean="0"/>
              <a:t>وتمييز الاهداف </a:t>
            </a:r>
            <a:r>
              <a:rPr lang="ar-IQ" sz="2800" b="1" dirty="0"/>
              <a:t>التطبيقية من </a:t>
            </a:r>
            <a:r>
              <a:rPr lang="ar-IQ" sz="2800" b="1" dirty="0" smtClean="0"/>
              <a:t>الاهداف النظرية.</a:t>
            </a:r>
          </a:p>
          <a:p>
            <a:r>
              <a:rPr lang="ar-IQ" sz="2800" b="1" dirty="0" smtClean="0"/>
              <a:t>2- يزيد </a:t>
            </a:r>
            <a:r>
              <a:rPr lang="ar-IQ" sz="2800" b="1" dirty="0"/>
              <a:t>من احتمالية فرص نجاح المعلم في تعليم المادة التعليمية: إن القيام بعملية التصميم </a:t>
            </a:r>
            <a:r>
              <a:rPr lang="ar-IQ" sz="2800" b="1" dirty="0" smtClean="0"/>
              <a:t>(التخطيط </a:t>
            </a:r>
            <a:r>
              <a:rPr lang="ar-IQ" sz="2800" b="1" dirty="0"/>
              <a:t>والدراسة </a:t>
            </a:r>
            <a:r>
              <a:rPr lang="ar-IQ" sz="2800" b="1" dirty="0" smtClean="0"/>
              <a:t>المسبقة) </a:t>
            </a:r>
            <a:r>
              <a:rPr lang="ar-IQ" sz="2800" b="1" dirty="0"/>
              <a:t>للبرامج </a:t>
            </a:r>
            <a:r>
              <a:rPr lang="ar-IQ" sz="2800" b="1" dirty="0" smtClean="0"/>
              <a:t>التعليمية من شأنها </a:t>
            </a:r>
            <a:r>
              <a:rPr lang="ar-IQ" sz="2800" b="1" dirty="0"/>
              <a:t>أن </a:t>
            </a:r>
            <a:r>
              <a:rPr lang="ar-IQ" sz="2800" b="1" dirty="0" smtClean="0"/>
              <a:t>تتنبها بالمشكلات التي قد </a:t>
            </a:r>
            <a:r>
              <a:rPr lang="ar-IQ" sz="2800" b="1" dirty="0"/>
              <a:t>تنشها </a:t>
            </a:r>
            <a:r>
              <a:rPr lang="ar-IQ" sz="2800" b="1" dirty="0" smtClean="0"/>
              <a:t>عن تطبيق البرامج التعليمية  وبالتالي محاولة العمل على تألقيها قبل وقوعها </a:t>
            </a:r>
            <a:r>
              <a:rPr lang="ar-IQ" sz="2800" b="1" dirty="0"/>
              <a:t>فالتصميم عملية دراسة ونقد وتعديل وتطوير </a:t>
            </a:r>
            <a:r>
              <a:rPr lang="ar-IQ" sz="2800" b="1" dirty="0" smtClean="0"/>
              <a:t>للبرامج ومن </a:t>
            </a:r>
            <a:r>
              <a:rPr lang="ar-IQ" sz="2800" b="1" dirty="0"/>
              <a:t>شأنه أيضا أن </a:t>
            </a:r>
            <a:r>
              <a:rPr lang="ar-IQ" sz="2800" b="1" dirty="0" smtClean="0"/>
              <a:t>يجنب </a:t>
            </a:r>
            <a:r>
              <a:rPr lang="ar-IQ" sz="2800" b="1" dirty="0"/>
              <a:t>المستخدم لهذه الصورة </a:t>
            </a:r>
            <a:r>
              <a:rPr lang="ar-IQ" sz="2800" b="1" dirty="0" smtClean="0"/>
              <a:t>صرف النفقات </a:t>
            </a:r>
            <a:r>
              <a:rPr lang="ar-IQ" sz="2800" b="1" dirty="0"/>
              <a:t>الباهظة والوقت والجهد اللذين قد </a:t>
            </a:r>
            <a:r>
              <a:rPr lang="ar-IQ" sz="2800" b="1" dirty="0" smtClean="0"/>
              <a:t>اللذان </a:t>
            </a:r>
            <a:r>
              <a:rPr lang="ar-IQ" sz="2800" b="1" dirty="0"/>
              <a:t>في تطبيق البرامج التعليمية بشكل عشوائي</a:t>
            </a:r>
            <a:r>
              <a:rPr lang="ar-IQ" sz="2800" b="1" dirty="0" smtClean="0"/>
              <a:t>.</a:t>
            </a:r>
          </a:p>
          <a:p>
            <a:r>
              <a:rPr lang="ar-IQ" sz="2800" b="1" dirty="0" smtClean="0"/>
              <a:t> </a:t>
            </a:r>
            <a:r>
              <a:rPr lang="ar-IQ" sz="2800" b="1" dirty="0" smtClean="0">
                <a:solidFill>
                  <a:prstClr val="black"/>
                </a:solidFill>
              </a:rPr>
              <a:t>3- </a:t>
            </a:r>
            <a:r>
              <a:rPr lang="ar-IQ" sz="2800" b="1" dirty="0">
                <a:solidFill>
                  <a:prstClr val="black"/>
                </a:solidFill>
              </a:rPr>
              <a:t>يعمل على تسهيل الاتصالات والتفاعل والتناسق بين الاعضاء المشتركين في تصميم البرامج التعليمية وتطبيقها ويقلل من المنافسات غير الشريفة بينهم</a:t>
            </a:r>
            <a:r>
              <a:rPr lang="ar-IQ" sz="2800" b="1" dirty="0" smtClean="0">
                <a:solidFill>
                  <a:prstClr val="black"/>
                </a:solidFill>
              </a:rPr>
              <a:t>.</a:t>
            </a:r>
            <a:endParaRPr lang="ar-IQ" sz="2800" b="1" dirty="0" smtClean="0"/>
          </a:p>
        </p:txBody>
      </p:sp>
    </p:spTree>
    <p:extLst>
      <p:ext uri="{BB962C8B-B14F-4D97-AF65-F5344CB8AC3E}">
        <p14:creationId xmlns:p14="http://schemas.microsoft.com/office/powerpoint/2010/main" val="17864658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16632"/>
            <a:ext cx="8856984" cy="6741368"/>
          </a:xfrm>
          <a:blipFill>
            <a:blip r:embed="rId2">
              <a:alphaModFix amt="18000"/>
            </a:blip>
            <a:stretch>
              <a:fillRect/>
            </a:stretch>
          </a:blipFill>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r">
              <a:spcBef>
                <a:spcPts val="0"/>
              </a:spcBef>
            </a:pPr>
            <a:r>
              <a:rPr lang="ar-IQ" sz="3200" b="1" dirty="0">
                <a:solidFill>
                  <a:prstClr val="black"/>
                </a:solidFill>
                <a:cs typeface="Arial"/>
              </a:rPr>
              <a:t/>
            </a:r>
            <a:br>
              <a:rPr lang="ar-IQ" sz="3200" b="1" dirty="0">
                <a:solidFill>
                  <a:prstClr val="black"/>
                </a:solidFill>
                <a:cs typeface="Arial"/>
              </a:rPr>
            </a:br>
            <a:r>
              <a:rPr lang="ar-IQ" sz="3600" b="1" dirty="0" smtClean="0">
                <a:solidFill>
                  <a:prstClr val="black"/>
                </a:solidFill>
              </a:rPr>
              <a:t>4- </a:t>
            </a:r>
            <a:r>
              <a:rPr lang="ar-IQ" sz="3600" b="1" dirty="0">
                <a:solidFill>
                  <a:prstClr val="black"/>
                </a:solidFill>
              </a:rPr>
              <a:t>يعمل على توفير الوقت والجهد: بمها أن التصميم عبارة عن عملية دراسة ونقد وتعديل وتغيير لذا فان الطرق التعليمية الضعيفة أو الفاشلة يمكن حذفها في </a:t>
            </a:r>
            <a:r>
              <a:rPr lang="ar-IQ" sz="3600" b="1" dirty="0" err="1">
                <a:solidFill>
                  <a:prstClr val="black"/>
                </a:solidFill>
              </a:rPr>
              <a:t>أنثاء</a:t>
            </a:r>
            <a:r>
              <a:rPr lang="ar-IQ" sz="3600" b="1" dirty="0">
                <a:solidFill>
                  <a:prstClr val="black"/>
                </a:solidFill>
              </a:rPr>
              <a:t> التصميم قبل الشروع المباشر بتطبيقها فالتصميم والتخطيط المسبق عن اتخاذ القرارات المناسبة المتعلقة باستعمال الطرق التعليمية الفعالة التي قد تؤدي إلى تحقيق الاهداف المرغوب فيها </a:t>
            </a:r>
            <a:r>
              <a:rPr lang="ar-IQ" sz="3200" b="1" dirty="0" smtClean="0"/>
              <a:t/>
            </a:r>
            <a:br>
              <a:rPr lang="ar-IQ" sz="3200" b="1" dirty="0" smtClean="0"/>
            </a:br>
            <a:r>
              <a:rPr lang="ar-IQ" sz="3200" b="1" dirty="0" smtClean="0"/>
              <a:t>5- يقلل </a:t>
            </a:r>
            <a:r>
              <a:rPr lang="ar-IQ" sz="3200" b="1" dirty="0"/>
              <a:t>من التوتر الذي قد ينشا بين المعلمين من </a:t>
            </a:r>
            <a:r>
              <a:rPr lang="ar-IQ" sz="3200" b="1" dirty="0" smtClean="0"/>
              <a:t>جراء التخبط في إتباع الطرق التعليمية العشوائية فتصميم التعليم من شانه أن </a:t>
            </a:r>
            <a:r>
              <a:rPr lang="ar-IQ" sz="3200" b="1" dirty="0"/>
              <a:t>يقلل من حدة هذا التوتر بما </a:t>
            </a:r>
            <a:r>
              <a:rPr lang="ar-IQ" sz="3200" b="1" dirty="0" smtClean="0"/>
              <a:t>يزود </a:t>
            </a:r>
            <a:r>
              <a:rPr lang="ar-IQ" sz="3200" b="1" dirty="0"/>
              <a:t>به المعلمين من صور </a:t>
            </a:r>
            <a:r>
              <a:rPr lang="ar-IQ" sz="3200" b="1" dirty="0" smtClean="0"/>
              <a:t>واشكال ترشدهم </a:t>
            </a:r>
            <a:r>
              <a:rPr lang="ar-IQ" sz="3200" b="1" dirty="0"/>
              <a:t>إلى كيفية سير العمل داخل </a:t>
            </a:r>
            <a:r>
              <a:rPr lang="ar-IQ" sz="3200" b="1" dirty="0" smtClean="0"/>
              <a:t>غرفة </a:t>
            </a:r>
            <a:r>
              <a:rPr lang="ar-IQ" sz="3200" b="1" dirty="0"/>
              <a:t>الصف</a:t>
            </a:r>
            <a:r>
              <a:rPr lang="ar-IQ" sz="3200" b="1" dirty="0" smtClean="0"/>
              <a:t>.</a:t>
            </a:r>
            <a:br>
              <a:rPr lang="ar-IQ" sz="3200" b="1" dirty="0" smtClean="0"/>
            </a:br>
            <a:r>
              <a:rPr lang="ar-IQ" sz="3200" b="1" dirty="0"/>
              <a:t>6</a:t>
            </a:r>
            <a:r>
              <a:rPr lang="ar-IQ" sz="3200" b="1" dirty="0" smtClean="0"/>
              <a:t> </a:t>
            </a:r>
            <a:r>
              <a:rPr lang="ar-IQ" sz="3200" b="1" dirty="0"/>
              <a:t>- </a:t>
            </a:r>
            <a:r>
              <a:rPr lang="ar-IQ" sz="3200" b="1" dirty="0" smtClean="0"/>
              <a:t>ونجد </a:t>
            </a:r>
            <a:r>
              <a:rPr lang="ar-IQ" sz="3200" b="1" dirty="0"/>
              <a:t>أن </a:t>
            </a:r>
            <a:r>
              <a:rPr lang="ar-IQ" sz="3200" b="1" dirty="0" smtClean="0"/>
              <a:t>هدف تصميم التعليم هو صياغة الاهداف العامة والسلوكية وتحديد الاستراتيجيات وتطوير المواد التعليمية التي </a:t>
            </a:r>
            <a:r>
              <a:rPr lang="ar-IQ" sz="3200" b="1" dirty="0"/>
              <a:t>يؤدي التفاعل معها إلى تحقيق </a:t>
            </a:r>
            <a:r>
              <a:rPr lang="ar-IQ" sz="3200" b="1" dirty="0" smtClean="0"/>
              <a:t>الاهداف</a:t>
            </a:r>
            <a:r>
              <a:rPr lang="ar-IQ" sz="3200" b="1" dirty="0"/>
              <a:t>.</a:t>
            </a:r>
            <a:endParaRPr lang="en-US" sz="3200" b="1" dirty="0"/>
          </a:p>
        </p:txBody>
      </p:sp>
    </p:spTree>
    <p:extLst>
      <p:ext uri="{BB962C8B-B14F-4D97-AF65-F5344CB8AC3E}">
        <p14:creationId xmlns:p14="http://schemas.microsoft.com/office/powerpoint/2010/main" val="2855762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498361"/>
            <a:ext cx="8208912" cy="6124754"/>
          </a:xfrm>
          <a:prstGeom prst="rect">
            <a:avLst/>
          </a:prstGeom>
          <a:blipFill dpi="0" rotWithShape="1">
            <a:blip r:embed="rId2">
              <a:alphaModFix amt="19000"/>
            </a:blip>
            <a:srcRect/>
            <a:stretch>
              <a:fillRect/>
            </a:stretch>
          </a:blipFill>
        </p:spPr>
        <p:style>
          <a:lnRef idx="1">
            <a:schemeClr val="accent3"/>
          </a:lnRef>
          <a:fillRef idx="2">
            <a:schemeClr val="accent3"/>
          </a:fillRef>
          <a:effectRef idx="1">
            <a:schemeClr val="accent3"/>
          </a:effectRef>
          <a:fontRef idx="minor">
            <a:schemeClr val="dk1"/>
          </a:fontRef>
        </p:style>
        <p:txBody>
          <a:bodyPr wrap="square">
            <a:spAutoFit/>
          </a:bodyPr>
          <a:lstStyle/>
          <a:p>
            <a:endParaRPr lang="ar-IQ" sz="2400" b="1" dirty="0" smtClean="0"/>
          </a:p>
          <a:p>
            <a:pPr lvl="0"/>
            <a:r>
              <a:rPr lang="ar-IQ" sz="2400" b="1" dirty="0" smtClean="0"/>
              <a:t>بسم الله الرحمن الرحيم </a:t>
            </a:r>
            <a:endParaRPr lang="ar-IQ" sz="2400" b="1" dirty="0">
              <a:solidFill>
                <a:prstClr val="black"/>
              </a:solidFill>
            </a:endParaRPr>
          </a:p>
          <a:p>
            <a:pPr lvl="0"/>
            <a:r>
              <a:rPr lang="ar-IQ" sz="2400" b="1" dirty="0">
                <a:solidFill>
                  <a:srgbClr val="090401"/>
                </a:solidFill>
                <a:latin typeface="PDMSSaleemQuranFont"/>
              </a:rPr>
              <a:t>وَلَقَدْ آتَيْنَا دَاوُودَ وَسُلَيْمَانَ عِلْمًا وَقَالَا الْحَمْدُ لِلَّهِ الَّذِي فَضَّلَنَا عَلَى كَثِيرٍ مِنْ عِبَادِهِ الْمُؤْمِنِينَ</a:t>
            </a:r>
            <a:r>
              <a:rPr lang="ar-IQ" sz="2400" b="1" dirty="0">
                <a:solidFill>
                  <a:srgbClr val="0A0501"/>
                </a:solidFill>
                <a:latin typeface="PDMSSaleemQuranFont"/>
                <a:hlinkClick r:id="rId3"/>
              </a:rPr>
              <a:t> </a:t>
            </a:r>
            <a:r>
              <a:rPr lang="ar-IQ" sz="2400" b="1" dirty="0">
                <a:solidFill>
                  <a:srgbClr val="008000"/>
                </a:solidFill>
                <a:latin typeface="PDMSSaleemQuranFont"/>
              </a:rPr>
              <a:t> </a:t>
            </a:r>
            <a:r>
              <a:rPr lang="ar-IQ" sz="1600" b="1" dirty="0">
                <a:solidFill>
                  <a:srgbClr val="FFFFFF"/>
                </a:solidFill>
                <a:latin typeface="PDMSSaleemQuranFont"/>
                <a:hlinkClick r:id="rId4"/>
              </a:rPr>
              <a:t>(15)</a:t>
            </a:r>
            <a:r>
              <a:rPr lang="ar-IQ" sz="1600" b="1" dirty="0">
                <a:solidFill>
                  <a:srgbClr val="008000"/>
                </a:solidFill>
                <a:latin typeface="PDMSSaleemQuranFont"/>
              </a:rPr>
              <a:t> </a:t>
            </a:r>
            <a:r>
              <a:rPr lang="ar-IQ" sz="1600" b="1" dirty="0">
                <a:solidFill>
                  <a:srgbClr val="FF0000"/>
                </a:solidFill>
                <a:latin typeface="PDMSSaleemQuranFont"/>
                <a:hlinkClick r:id="rId5"/>
              </a:rPr>
              <a:t>(النمل</a:t>
            </a:r>
            <a:r>
              <a:rPr lang="ar-IQ" sz="1600" b="1" dirty="0" smtClean="0">
                <a:solidFill>
                  <a:srgbClr val="FF0000"/>
                </a:solidFill>
                <a:latin typeface="PDMSSaleemQuranFont"/>
                <a:hlinkClick r:id="rId5"/>
              </a:rPr>
              <a:t>)</a:t>
            </a:r>
            <a:endParaRPr lang="ar-IQ" sz="1600" b="1" dirty="0" smtClean="0">
              <a:solidFill>
                <a:srgbClr val="FF0000"/>
              </a:solidFill>
              <a:latin typeface="PDMSSaleemQuranFont"/>
            </a:endParaRPr>
          </a:p>
          <a:p>
            <a:pPr lvl="0"/>
            <a:endParaRPr lang="ar-IQ" sz="1600" b="1" dirty="0">
              <a:solidFill>
                <a:srgbClr val="FF0000"/>
              </a:solidFill>
              <a:latin typeface="PDMSSaleemQuranFont"/>
            </a:endParaRPr>
          </a:p>
          <a:p>
            <a:pPr lvl="0"/>
            <a:r>
              <a:rPr lang="ar-IQ" sz="1600" b="1" dirty="0" smtClean="0">
                <a:solidFill>
                  <a:srgbClr val="FF0000"/>
                </a:solidFill>
                <a:latin typeface="PDMSSaleemQuranFont"/>
              </a:rPr>
              <a:t>وقال الامام الشافعي  رحمه الله في العلم :</a:t>
            </a:r>
            <a:endParaRPr lang="ar-IQ" sz="1600" b="1" dirty="0"/>
          </a:p>
          <a:p>
            <a:endParaRPr lang="ar-IQ" sz="2400" b="1" dirty="0" smtClean="0"/>
          </a:p>
          <a:p>
            <a:r>
              <a:rPr lang="ar-IQ" sz="2400" b="1" dirty="0"/>
              <a:t> </a:t>
            </a:r>
            <a:r>
              <a:rPr lang="ar-IQ" sz="2400" b="1" dirty="0" smtClean="0"/>
              <a:t>  معَ </a:t>
            </a:r>
            <a:r>
              <a:rPr lang="ar-IQ" sz="2400" b="1" dirty="0"/>
              <a:t>العِلْمِ فاسْلُكُ حيثُ مَا سَلَك العِلْمُ ... </a:t>
            </a:r>
            <a:r>
              <a:rPr lang="ar-IQ" sz="2400" b="1" dirty="0" smtClean="0"/>
              <a:t>         وَعَنْهُ </a:t>
            </a:r>
            <a:r>
              <a:rPr lang="ar-IQ" sz="2400" b="1" dirty="0"/>
              <a:t>فَكَاشِفْ كُلَّ مَنْ عِنْدَهُ فَهْمُ </a:t>
            </a:r>
          </a:p>
          <a:p>
            <a:r>
              <a:rPr lang="ar-IQ" sz="2400" b="1" dirty="0"/>
              <a:t> </a:t>
            </a:r>
            <a:r>
              <a:rPr lang="ar-IQ" sz="2400" b="1" dirty="0" smtClean="0"/>
              <a:t>  فَفِيهِ </a:t>
            </a:r>
            <a:r>
              <a:rPr lang="ar-IQ" sz="2400" b="1" dirty="0"/>
              <a:t>جَلاءٌ لِلْقُلوبِ مِنَ العَمَى ... </a:t>
            </a:r>
            <a:r>
              <a:rPr lang="ar-IQ" sz="2400" b="1" dirty="0" smtClean="0"/>
              <a:t>               وَعَوْنٌ </a:t>
            </a:r>
            <a:r>
              <a:rPr lang="ar-IQ" sz="2400" b="1" dirty="0"/>
              <a:t>على الدِّينِ الذي أَمْرُهُ حَتْمُ </a:t>
            </a:r>
          </a:p>
          <a:p>
            <a:endParaRPr lang="ar-IQ" sz="2400" b="1" dirty="0"/>
          </a:p>
          <a:p>
            <a:r>
              <a:rPr lang="ar-IQ" sz="2400" b="1" dirty="0" smtClean="0"/>
              <a:t>   فإني </a:t>
            </a:r>
            <a:r>
              <a:rPr lang="ar-IQ" sz="2400" b="1" dirty="0"/>
              <a:t>رأيتُ الْجَهْلَ يُزْرِي بأَهْلِهِ </a:t>
            </a:r>
            <a:r>
              <a:rPr lang="ar-IQ" sz="2400" b="1" dirty="0" smtClean="0"/>
              <a:t>...              </a:t>
            </a:r>
            <a:r>
              <a:rPr lang="ar-IQ" sz="2400" b="1" dirty="0"/>
              <a:t>وذو العِلْمِ في الأَقْوامِ يَرْفَعُه العِلْمُ </a:t>
            </a:r>
          </a:p>
          <a:p>
            <a:r>
              <a:rPr lang="ar-IQ" sz="2400" b="1" dirty="0" smtClean="0"/>
              <a:t>   يُعَدُّ </a:t>
            </a:r>
            <a:r>
              <a:rPr lang="ar-IQ" sz="2400" b="1" dirty="0"/>
              <a:t>كَبيرَ القَوْمِ وهو صغيرُهُمْ ... </a:t>
            </a:r>
            <a:r>
              <a:rPr lang="ar-IQ" sz="2400" b="1" dirty="0" smtClean="0"/>
              <a:t>              ويَنْفذُ </a:t>
            </a:r>
            <a:r>
              <a:rPr lang="ar-IQ" sz="2400" b="1" dirty="0"/>
              <a:t>منهُ فيهِمْ القولُ والحُكْمُ </a:t>
            </a:r>
            <a:endParaRPr lang="ar-IQ" sz="2400" b="1" dirty="0" smtClean="0"/>
          </a:p>
          <a:p>
            <a:endParaRPr lang="ar-IQ" sz="2400" b="1" dirty="0"/>
          </a:p>
          <a:p>
            <a:endParaRPr lang="ar-IQ" sz="2400" b="1" dirty="0" smtClean="0"/>
          </a:p>
          <a:p>
            <a:r>
              <a:rPr lang="ar-IQ" sz="2400" dirty="0"/>
              <a:t/>
            </a:r>
            <a:br>
              <a:rPr lang="ar-IQ" sz="2400" dirty="0"/>
            </a:br>
            <a:endParaRPr lang="ar-IQ" sz="2400" b="1" dirty="0"/>
          </a:p>
          <a:p>
            <a:endParaRPr lang="ar-IQ" sz="2400" b="1" dirty="0" smtClean="0"/>
          </a:p>
        </p:txBody>
      </p:sp>
    </p:spTree>
    <p:extLst>
      <p:ext uri="{BB962C8B-B14F-4D97-AF65-F5344CB8AC3E}">
        <p14:creationId xmlns:p14="http://schemas.microsoft.com/office/powerpoint/2010/main" val="2619409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5355" y="116632"/>
            <a:ext cx="8784976" cy="7109639"/>
          </a:xfrm>
          <a:prstGeom prst="rect">
            <a:avLst/>
          </a:prstGeom>
          <a:blipFill>
            <a:blip r:embed="rId2">
              <a:alphaModFix amt="18000"/>
            </a:blip>
            <a:stretch>
              <a:fillRect/>
            </a:stretch>
          </a:blipFill>
        </p:spPr>
        <p:style>
          <a:lnRef idx="1">
            <a:schemeClr val="accent6"/>
          </a:lnRef>
          <a:fillRef idx="2">
            <a:schemeClr val="accent6"/>
          </a:fillRef>
          <a:effectRef idx="1">
            <a:schemeClr val="accent6"/>
          </a:effectRef>
          <a:fontRef idx="minor">
            <a:schemeClr val="dk1"/>
          </a:fontRef>
        </p:style>
        <p:txBody>
          <a:bodyPr wrap="square">
            <a:spAutoFit/>
          </a:bodyPr>
          <a:lstStyle/>
          <a:p>
            <a:r>
              <a:rPr lang="ar-IQ" sz="2800" dirty="0" smtClean="0"/>
              <a:t>- </a:t>
            </a:r>
            <a:r>
              <a:rPr lang="ar-IQ" sz="3200" b="1" dirty="0" smtClean="0">
                <a:solidFill>
                  <a:srgbClr val="FF0000"/>
                </a:solidFill>
              </a:rPr>
              <a:t>من يقوم  </a:t>
            </a:r>
            <a:r>
              <a:rPr lang="ar-IQ" sz="3200" b="1" dirty="0">
                <a:solidFill>
                  <a:srgbClr val="FF0000"/>
                </a:solidFill>
              </a:rPr>
              <a:t>في عملية التصميم التعليمي: </a:t>
            </a:r>
            <a:r>
              <a:rPr lang="ar-IQ" sz="3200" b="1" dirty="0" smtClean="0">
                <a:solidFill>
                  <a:srgbClr val="FF0000"/>
                </a:solidFill>
              </a:rPr>
              <a:t>المشـاركون </a:t>
            </a:r>
            <a:r>
              <a:rPr lang="ar-IQ" sz="3200" b="1" dirty="0">
                <a:solidFill>
                  <a:srgbClr val="FF0000"/>
                </a:solidFill>
              </a:rPr>
              <a:t>فـي عمليـة التصـميم التعليمـي بمـا يلي: </a:t>
            </a:r>
            <a:endParaRPr lang="ar-IQ" sz="3200" b="1" dirty="0" smtClean="0">
              <a:solidFill>
                <a:srgbClr val="FF0000"/>
              </a:solidFill>
            </a:endParaRPr>
          </a:p>
          <a:p>
            <a:r>
              <a:rPr lang="ar-IQ" sz="2800" b="1" dirty="0" smtClean="0"/>
              <a:t>أ</a:t>
            </a:r>
            <a:r>
              <a:rPr lang="ar-IQ" sz="2800" b="1" dirty="0"/>
              <a:t>. المصــمم التعليمــي </a:t>
            </a:r>
            <a:r>
              <a:rPr lang="en-US" sz="2800" b="1" dirty="0" smtClean="0"/>
              <a:t>Designer </a:t>
            </a:r>
            <a:r>
              <a:rPr lang="en-US" sz="2800" b="1" dirty="0"/>
              <a:t>Instructional </a:t>
            </a:r>
            <a:r>
              <a:rPr lang="ar-IQ" sz="2800" b="1" dirty="0" smtClean="0"/>
              <a:t>: وهـو </a:t>
            </a:r>
            <a:r>
              <a:rPr lang="ar-IQ" sz="2800" b="1" dirty="0"/>
              <a:t>الشـخص الـذي يقـوم بتنفيـذ وتنسـيق خطة العمل، ويمتلك القدرة على إدارة كل أوجه التصميم التعليمي من خلال وضع خطة إجرائيـة تعليمية</a:t>
            </a:r>
            <a:r>
              <a:rPr lang="ar-IQ" sz="2800" b="1" dirty="0" smtClean="0"/>
              <a:t>.</a:t>
            </a:r>
          </a:p>
          <a:p>
            <a:r>
              <a:rPr lang="ar-IQ" sz="2800" b="1" dirty="0" smtClean="0"/>
              <a:t> </a:t>
            </a:r>
            <a:r>
              <a:rPr lang="ar-IQ" sz="2800" b="1" dirty="0"/>
              <a:t>ب. المعلم </a:t>
            </a:r>
            <a:r>
              <a:rPr lang="en-US" sz="2800" b="1" dirty="0" smtClean="0"/>
              <a:t>Instructor </a:t>
            </a:r>
            <a:r>
              <a:rPr lang="ar-IQ" sz="2800" b="1" dirty="0" smtClean="0"/>
              <a:t> : وهـو </a:t>
            </a:r>
            <a:r>
              <a:rPr lang="ar-IQ" sz="2800" b="1" dirty="0"/>
              <a:t>الشـخص الـذي مـن أجلـه ومعـه توضـع خطـة التـدريس، وهـو الـذي ً على تجريب خطة التدريس المطورة. يمتلك الإحاطة الكاملة حول المتعلم، </a:t>
            </a:r>
            <a:r>
              <a:rPr lang="ar-IQ" sz="2800" b="1" dirty="0" smtClean="0"/>
              <a:t>قادرا</a:t>
            </a:r>
          </a:p>
          <a:p>
            <a:r>
              <a:rPr lang="ar-IQ" sz="2800" b="1" dirty="0" smtClean="0"/>
              <a:t> </a:t>
            </a:r>
            <a:r>
              <a:rPr lang="ar-IQ" sz="2800" b="1" dirty="0" err="1"/>
              <a:t>ج.اختصاصــي</a:t>
            </a:r>
            <a:r>
              <a:rPr lang="ar-IQ" sz="2800" b="1" dirty="0"/>
              <a:t> الموضــوع </a:t>
            </a:r>
            <a:r>
              <a:rPr lang="en-US" sz="2800" b="1" dirty="0" smtClean="0"/>
              <a:t>Specialist Subject</a:t>
            </a:r>
            <a:r>
              <a:rPr lang="ar-IQ" sz="2800" b="1" dirty="0" smtClean="0"/>
              <a:t> : </a:t>
            </a:r>
            <a:r>
              <a:rPr lang="en-US" sz="2800" b="1" dirty="0" smtClean="0"/>
              <a:t> </a:t>
            </a:r>
            <a:r>
              <a:rPr lang="ar-IQ" sz="2800" b="1" dirty="0" smtClean="0"/>
              <a:t>وهـو </a:t>
            </a:r>
            <a:r>
              <a:rPr lang="ar-IQ" sz="2800" b="1" dirty="0"/>
              <a:t>الشـخص المؤهـل الـذي يسـتطيع تقـديم المعلومـــات والمصـــادر المختلفـــة المتعلقـــة بموضـــوعات ومجـــالات متخصصـــة ومحــددة، والتـــي سيصمم لها التعليم، وكذلك هو المسئول عن دقة المحتوى العلمي. </a:t>
            </a:r>
            <a:endParaRPr lang="ar-IQ" sz="2800" b="1" dirty="0" smtClean="0"/>
          </a:p>
          <a:p>
            <a:r>
              <a:rPr lang="ar-IQ" sz="2800" b="1" dirty="0" smtClean="0"/>
              <a:t>د</a:t>
            </a:r>
            <a:r>
              <a:rPr lang="ar-IQ" sz="2800" b="1" dirty="0"/>
              <a:t>. </a:t>
            </a:r>
            <a:r>
              <a:rPr lang="ar-IQ" sz="2800" b="1" dirty="0" smtClean="0"/>
              <a:t>المقوم  </a:t>
            </a:r>
            <a:r>
              <a:rPr lang="en-US" sz="2800" b="1" dirty="0" smtClean="0"/>
              <a:t>Evaluator </a:t>
            </a:r>
            <a:r>
              <a:rPr lang="ar-IQ" sz="2800" b="1" dirty="0" smtClean="0"/>
              <a:t>  : وهو </a:t>
            </a:r>
            <a:r>
              <a:rPr lang="ar-IQ" sz="2800" b="1" dirty="0"/>
              <a:t>الشخص المؤهل لمساعدة الفريق في إعداد أدوات التقـويم المناسـبة، لاسـتخدامها فـي التقـويم القبلـي، ومـن ثـم إعـادة تطبيقهـا فـي التقـويم البعـدي، كمـا أن لديـه القـدرة على جمع وتحليل البيانات وتفسيرها. </a:t>
            </a:r>
            <a:endParaRPr lang="en-US" sz="2800" b="1" dirty="0"/>
          </a:p>
        </p:txBody>
      </p:sp>
    </p:spTree>
    <p:extLst>
      <p:ext uri="{BB962C8B-B14F-4D97-AF65-F5344CB8AC3E}">
        <p14:creationId xmlns:p14="http://schemas.microsoft.com/office/powerpoint/2010/main" val="4175196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5389" y="332656"/>
            <a:ext cx="8712968" cy="6288901"/>
          </a:xfrm>
          <a:prstGeom prst="rect">
            <a:avLst/>
          </a:prstGeom>
          <a:blipFill>
            <a:blip r:embed="rId2">
              <a:alphaModFix amt="18000"/>
            </a:blip>
            <a:stretch>
              <a:fillRect/>
            </a:stretch>
          </a:blipFill>
        </p:spPr>
        <p:style>
          <a:lnRef idx="1">
            <a:schemeClr val="accent6"/>
          </a:lnRef>
          <a:fillRef idx="2">
            <a:schemeClr val="accent6"/>
          </a:fillRef>
          <a:effectRef idx="1">
            <a:schemeClr val="accent6"/>
          </a:effectRef>
          <a:fontRef idx="minor">
            <a:schemeClr val="dk1"/>
          </a:fontRef>
        </p:style>
        <p:txBody>
          <a:bodyPr wrap="square">
            <a:spAutoFit/>
          </a:bodyPr>
          <a:lstStyle/>
          <a:p>
            <a:pPr>
              <a:spcBef>
                <a:spcPts val="600"/>
              </a:spcBef>
              <a:spcAft>
                <a:spcPts val="600"/>
              </a:spcAft>
            </a:pPr>
            <a:r>
              <a:rPr lang="ar-IQ" sz="3600" b="1" dirty="0" smtClean="0">
                <a:solidFill>
                  <a:srgbClr val="FF0000"/>
                </a:solidFill>
                <a:ea typeface="Times New Roman"/>
              </a:rPr>
              <a:t>- </a:t>
            </a:r>
            <a:r>
              <a:rPr lang="ar-SA" sz="3600" b="1" dirty="0" smtClean="0">
                <a:solidFill>
                  <a:srgbClr val="FF0000"/>
                </a:solidFill>
                <a:ea typeface="Times New Roman"/>
              </a:rPr>
              <a:t>للتصميم </a:t>
            </a:r>
            <a:r>
              <a:rPr lang="ar-SA" sz="3600" b="1" dirty="0">
                <a:solidFill>
                  <a:srgbClr val="FF0000"/>
                </a:solidFill>
                <a:ea typeface="Times New Roman"/>
              </a:rPr>
              <a:t>التعليمي ثلاثة أنواع رئيسة هي</a:t>
            </a:r>
            <a:r>
              <a:rPr lang="en-US" sz="3600" b="1" dirty="0">
                <a:solidFill>
                  <a:srgbClr val="FF0000"/>
                </a:solidFill>
                <a:latin typeface="Arial"/>
                <a:ea typeface="Times New Roman"/>
                <a:cs typeface="Arial"/>
              </a:rPr>
              <a:t>:</a:t>
            </a:r>
            <a:endParaRPr lang="en-US" sz="3600" b="1" dirty="0">
              <a:solidFill>
                <a:srgbClr val="FF0000"/>
              </a:solidFill>
              <a:ea typeface="Calibri"/>
              <a:cs typeface="Arial"/>
            </a:endParaRPr>
          </a:p>
          <a:p>
            <a:pPr marR="213360" lvl="0">
              <a:spcAft>
                <a:spcPts val="120"/>
              </a:spcAft>
              <a:buSzPts val="1000"/>
              <a:tabLst>
                <a:tab pos="457200" algn="l"/>
              </a:tabLst>
            </a:pPr>
            <a:r>
              <a:rPr lang="ar-IQ" sz="3600" b="1" dirty="0" smtClean="0">
                <a:solidFill>
                  <a:srgbClr val="202122"/>
                </a:solidFill>
                <a:ea typeface="Times New Roman"/>
              </a:rPr>
              <a:t>1- </a:t>
            </a:r>
            <a:r>
              <a:rPr lang="ar-SA" sz="3600" b="1" dirty="0" smtClean="0">
                <a:solidFill>
                  <a:srgbClr val="202122"/>
                </a:solidFill>
                <a:ea typeface="Times New Roman"/>
              </a:rPr>
              <a:t>نماذج </a:t>
            </a:r>
            <a:r>
              <a:rPr lang="ar-SA" sz="3600" b="1" dirty="0">
                <a:solidFill>
                  <a:srgbClr val="202122"/>
                </a:solidFill>
                <a:ea typeface="Times New Roman"/>
              </a:rPr>
              <a:t>توجيهية وتهدف إلى تحديد ما يجب عمله من إجراءات توجيهية للتوصل إلى منتوجات تعليمية محددة في ظل شروط تعليمية </a:t>
            </a:r>
            <a:r>
              <a:rPr lang="ar-SA" sz="3600" b="1" dirty="0" smtClean="0">
                <a:solidFill>
                  <a:srgbClr val="202122"/>
                </a:solidFill>
                <a:ea typeface="Times New Roman"/>
              </a:rPr>
              <a:t>معينة</a:t>
            </a:r>
            <a:r>
              <a:rPr lang="ar-IQ" sz="3600" b="1" dirty="0" smtClean="0">
                <a:solidFill>
                  <a:srgbClr val="202122"/>
                </a:solidFill>
                <a:ea typeface="Times New Roman"/>
              </a:rPr>
              <a:t>.</a:t>
            </a:r>
            <a:endParaRPr lang="en-US" sz="3600" b="1" dirty="0">
              <a:ea typeface="Calibri"/>
              <a:cs typeface="Arial"/>
            </a:endParaRPr>
          </a:p>
          <a:p>
            <a:pPr marR="213360" lvl="0" algn="just">
              <a:spcAft>
                <a:spcPts val="120"/>
              </a:spcAft>
              <a:buSzPts val="1000"/>
              <a:tabLst>
                <a:tab pos="457200" algn="l"/>
              </a:tabLst>
            </a:pPr>
            <a:r>
              <a:rPr lang="ar-IQ" sz="3600" b="1" dirty="0" smtClean="0">
                <a:solidFill>
                  <a:srgbClr val="202122"/>
                </a:solidFill>
                <a:ea typeface="Times New Roman"/>
              </a:rPr>
              <a:t>2- </a:t>
            </a:r>
            <a:r>
              <a:rPr lang="ar-SA" sz="3600" b="1" dirty="0" smtClean="0">
                <a:solidFill>
                  <a:srgbClr val="202122"/>
                </a:solidFill>
                <a:ea typeface="Times New Roman"/>
              </a:rPr>
              <a:t>نماذج </a:t>
            </a:r>
            <a:r>
              <a:rPr lang="ar-SA" sz="3600" b="1" dirty="0">
                <a:solidFill>
                  <a:srgbClr val="202122"/>
                </a:solidFill>
                <a:ea typeface="Times New Roman"/>
              </a:rPr>
              <a:t>وصفية وتهدف إلى وصف منتوجات تعليمية حقيقية في حالة توفر شروط تعليمية محددة </a:t>
            </a:r>
            <a:r>
              <a:rPr lang="ar-SA" sz="3600" b="1" dirty="0" smtClean="0">
                <a:solidFill>
                  <a:srgbClr val="202122"/>
                </a:solidFill>
                <a:ea typeface="Times New Roman"/>
              </a:rPr>
              <a:t>مثل</a:t>
            </a:r>
            <a:r>
              <a:rPr lang="ar-IQ" sz="3600" b="1" dirty="0" smtClean="0">
                <a:solidFill>
                  <a:srgbClr val="202122"/>
                </a:solidFill>
                <a:ea typeface="Times New Roman"/>
              </a:rPr>
              <a:t> </a:t>
            </a:r>
            <a:r>
              <a:rPr lang="ar-SA" sz="3600" b="1" dirty="0" smtClean="0">
                <a:solidFill>
                  <a:srgbClr val="202122"/>
                </a:solidFill>
                <a:ea typeface="Times New Roman"/>
              </a:rPr>
              <a:t>نماذج</a:t>
            </a:r>
            <a:r>
              <a:rPr lang="en-US" sz="3600" b="1" dirty="0">
                <a:solidFill>
                  <a:srgbClr val="202122"/>
                </a:solidFill>
                <a:latin typeface="Arial"/>
                <a:ea typeface="Times New Roman"/>
                <a:cs typeface="Arial"/>
              </a:rPr>
              <a:t> </a:t>
            </a:r>
            <a:r>
              <a:rPr lang="ar-SA" sz="3600" b="1" u="sng" dirty="0">
                <a:solidFill>
                  <a:srgbClr val="0645AD"/>
                </a:solidFill>
                <a:ea typeface="Times New Roman"/>
                <a:hlinkClick r:id="rId3" tooltip="نظريات التعلم"/>
              </a:rPr>
              <a:t>نظريات </a:t>
            </a:r>
            <a:r>
              <a:rPr lang="ar-SA" sz="3600" b="1" u="sng" dirty="0" smtClean="0">
                <a:solidFill>
                  <a:srgbClr val="0645AD"/>
                </a:solidFill>
                <a:ea typeface="Times New Roman"/>
                <a:hlinkClick r:id="rId3" tooltip="نظريات التعلم"/>
              </a:rPr>
              <a:t>التعلم</a:t>
            </a:r>
            <a:r>
              <a:rPr lang="ar-IQ" sz="3600" b="1" dirty="0" smtClean="0">
                <a:solidFill>
                  <a:srgbClr val="202122"/>
                </a:solidFill>
                <a:ea typeface="Times New Roman"/>
              </a:rPr>
              <a:t>.</a:t>
            </a:r>
            <a:endParaRPr lang="en-US" sz="3600" b="1" dirty="0">
              <a:ea typeface="Calibri"/>
              <a:cs typeface="Arial"/>
            </a:endParaRPr>
          </a:p>
          <a:p>
            <a:r>
              <a:rPr lang="ar-IQ" sz="3600" b="1" dirty="0" smtClean="0">
                <a:solidFill>
                  <a:srgbClr val="202122"/>
                </a:solidFill>
                <a:ea typeface="Times New Roman"/>
              </a:rPr>
              <a:t>3- </a:t>
            </a:r>
            <a:r>
              <a:rPr lang="ar-SA" sz="3600" b="1" dirty="0" smtClean="0">
                <a:solidFill>
                  <a:srgbClr val="202122"/>
                </a:solidFill>
                <a:ea typeface="Times New Roman"/>
              </a:rPr>
              <a:t>نماذج </a:t>
            </a:r>
            <a:r>
              <a:rPr lang="ar-SA" sz="3600" b="1" dirty="0">
                <a:solidFill>
                  <a:srgbClr val="202122"/>
                </a:solidFill>
                <a:ea typeface="Times New Roman"/>
              </a:rPr>
              <a:t>إجرائية وتهدف إلى شرح أداء مهمة عملية معينة، وتشتمل على سلسلة متفاعلة من العمليات والإجراءات، ولذلك فكل نماذج التطوير التعليمي تندرج تحت هذا النوع.</a:t>
            </a:r>
            <a:endParaRPr lang="en-US" sz="3600" b="1" dirty="0"/>
          </a:p>
        </p:txBody>
      </p:sp>
    </p:spTree>
    <p:extLst>
      <p:ext uri="{BB962C8B-B14F-4D97-AF65-F5344CB8AC3E}">
        <p14:creationId xmlns:p14="http://schemas.microsoft.com/office/powerpoint/2010/main" val="28263669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2656"/>
            <a:ext cx="8568952" cy="5632311"/>
          </a:xfrm>
          <a:prstGeom prst="rect">
            <a:avLst/>
          </a:prstGeom>
          <a:blipFill>
            <a:blip r:embed="rId2">
              <a:alphaModFix amt="18000"/>
            </a:blip>
            <a:stretch>
              <a:fillRect/>
            </a:stretch>
          </a:blipFill>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600" b="1" dirty="0" smtClean="0"/>
              <a:t>خطوات ومراحل التصميم التعليمي :</a:t>
            </a:r>
          </a:p>
          <a:p>
            <a:r>
              <a:rPr lang="ar-IQ" sz="3600" b="1" dirty="0" smtClean="0"/>
              <a:t>1-  تحليل اهداف التعليم التعليمي </a:t>
            </a:r>
            <a:r>
              <a:rPr lang="en-US" sz="3600" b="1" dirty="0"/>
              <a:t>Objectives </a:t>
            </a:r>
            <a:r>
              <a:rPr lang="en-US" sz="3600" b="1" dirty="0" smtClean="0"/>
              <a:t>Instructional</a:t>
            </a:r>
            <a:endParaRPr lang="ar-IQ" sz="3600" b="1" dirty="0" smtClean="0"/>
          </a:p>
          <a:p>
            <a:endParaRPr lang="en-US" sz="3600" b="1" dirty="0"/>
          </a:p>
          <a:p>
            <a:r>
              <a:rPr lang="ar-IQ" sz="3600" b="1" dirty="0" smtClean="0"/>
              <a:t>2- </a:t>
            </a:r>
            <a:r>
              <a:rPr lang="en-US" sz="3600" b="1" dirty="0" smtClean="0"/>
              <a:t> </a:t>
            </a:r>
            <a:r>
              <a:rPr lang="ar-IQ" sz="3600" b="1" dirty="0" smtClean="0"/>
              <a:t>تحليل المهمة التعليمية  </a:t>
            </a:r>
            <a:r>
              <a:rPr lang="en-US" sz="3600" b="1" dirty="0" smtClean="0"/>
              <a:t>Analysis Instructional</a:t>
            </a:r>
            <a:endParaRPr lang="ar-IQ" sz="3600" b="1" dirty="0" smtClean="0"/>
          </a:p>
          <a:p>
            <a:endParaRPr lang="en-US" sz="3600" b="1" dirty="0"/>
          </a:p>
          <a:p>
            <a:r>
              <a:rPr lang="ar-IQ" sz="3600" b="1" dirty="0" smtClean="0"/>
              <a:t>3- تحديد السلوك  المدخلي </a:t>
            </a:r>
            <a:r>
              <a:rPr lang="ar-IQ" sz="3600" b="1" dirty="0"/>
              <a:t>للمتعلم </a:t>
            </a:r>
            <a:r>
              <a:rPr lang="en-US" sz="3600" b="1" dirty="0"/>
              <a:t>behavior Entering</a:t>
            </a:r>
          </a:p>
          <a:p>
            <a:r>
              <a:rPr lang="ar-IQ" sz="3600" b="1" dirty="0" smtClean="0"/>
              <a:t>4- </a:t>
            </a:r>
            <a:r>
              <a:rPr lang="en-US" sz="3600" b="1" dirty="0" smtClean="0"/>
              <a:t> </a:t>
            </a:r>
            <a:r>
              <a:rPr lang="ar-IQ" sz="3600" b="1" dirty="0"/>
              <a:t>كتابة </a:t>
            </a:r>
            <a:r>
              <a:rPr lang="ar-IQ" sz="3600" b="1" dirty="0" smtClean="0"/>
              <a:t>الاهداف الادائية </a:t>
            </a:r>
            <a:r>
              <a:rPr lang="en-US" sz="3600" b="1" dirty="0" smtClean="0"/>
              <a:t>Objectives </a:t>
            </a:r>
            <a:r>
              <a:rPr lang="en-US" sz="3600" b="1" dirty="0"/>
              <a:t>Performance</a:t>
            </a:r>
          </a:p>
        </p:txBody>
      </p:sp>
    </p:spTree>
    <p:extLst>
      <p:ext uri="{BB962C8B-B14F-4D97-AF65-F5344CB8AC3E}">
        <p14:creationId xmlns:p14="http://schemas.microsoft.com/office/powerpoint/2010/main" val="19154532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32017" y="284194"/>
            <a:ext cx="8712968" cy="1416613"/>
          </a:xfrm>
          <a:prstGeom prst="rect">
            <a:avLst/>
          </a:prstGeom>
          <a:blipFill dpi="0" rotWithShape="1">
            <a:blip r:embed="rId2">
              <a:alphaModFix amt="18000"/>
            </a:blip>
            <a:srcRect/>
            <a:stretch>
              <a:fillRect/>
            </a:stretch>
          </a:blip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ar-IQ" sz="2000" b="1" dirty="0" smtClean="0"/>
          </a:p>
          <a:p>
            <a:pPr algn="ctr"/>
            <a:endParaRPr lang="ar-IQ" sz="2000" b="1" dirty="0" smtClean="0"/>
          </a:p>
          <a:p>
            <a:pPr algn="ctr"/>
            <a:endParaRPr lang="ar-IQ" sz="2000" b="1" dirty="0"/>
          </a:p>
          <a:p>
            <a:pPr algn="ctr"/>
            <a:endParaRPr lang="ar-IQ" sz="2000" b="1" dirty="0" smtClean="0"/>
          </a:p>
          <a:p>
            <a:pPr algn="ctr"/>
            <a:endParaRPr lang="ar-IQ" sz="2000" b="1" dirty="0"/>
          </a:p>
          <a:p>
            <a:pPr algn="ctr"/>
            <a:endParaRPr lang="ar-IQ" sz="2000" b="1" dirty="0" smtClean="0"/>
          </a:p>
          <a:p>
            <a:pPr algn="ctr"/>
            <a:r>
              <a:rPr lang="ar-IQ" sz="3200" b="1" dirty="0" smtClean="0"/>
              <a:t>اوضح الحيلة ، 1992علاقة التصميم بالتعليم ، والذي يتضح فيه ان التصميم احد فروع التعليم ، وان التعليم احد فروع التربية</a:t>
            </a:r>
          </a:p>
          <a:p>
            <a:pPr algn="ctr"/>
            <a:endParaRPr lang="ar-IQ" sz="2000" b="1" dirty="0"/>
          </a:p>
          <a:p>
            <a:pPr algn="ctr"/>
            <a:endParaRPr lang="ar-IQ" sz="2000" b="1" dirty="0" smtClean="0"/>
          </a:p>
          <a:p>
            <a:pPr algn="ctr"/>
            <a:endParaRPr lang="ar-IQ" sz="2000" b="1" dirty="0"/>
          </a:p>
          <a:p>
            <a:pPr algn="ctr"/>
            <a:endParaRPr lang="ar-IQ" sz="2000" b="1" dirty="0" smtClean="0"/>
          </a:p>
          <a:p>
            <a:pPr algn="ctr"/>
            <a:endParaRPr lang="ar-IQ" sz="2000" b="1" dirty="0" smtClean="0"/>
          </a:p>
          <a:p>
            <a:pPr algn="ctr"/>
            <a:r>
              <a:rPr lang="ar-IQ" sz="2000" b="1" dirty="0" smtClean="0"/>
              <a:t> </a:t>
            </a:r>
            <a:endParaRPr lang="en-US" sz="2000" b="1" dirty="0"/>
          </a:p>
        </p:txBody>
      </p:sp>
      <p:sp>
        <p:nvSpPr>
          <p:cNvPr id="3" name="مستطيل 2"/>
          <p:cNvSpPr/>
          <p:nvPr/>
        </p:nvSpPr>
        <p:spPr>
          <a:xfrm>
            <a:off x="3275856" y="1882415"/>
            <a:ext cx="2627311" cy="5760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3600" b="1" dirty="0" smtClean="0"/>
              <a:t>التربية </a:t>
            </a:r>
            <a:endParaRPr lang="en-US" sz="3600" b="1" dirty="0"/>
          </a:p>
        </p:txBody>
      </p:sp>
      <p:sp>
        <p:nvSpPr>
          <p:cNvPr id="4" name="قوس كبير أيسر 3"/>
          <p:cNvSpPr/>
          <p:nvPr/>
        </p:nvSpPr>
        <p:spPr>
          <a:xfrm rot="16200000" flipH="1">
            <a:off x="4155911" y="-961902"/>
            <a:ext cx="720080" cy="7560843"/>
          </a:xfrm>
          <a:prstGeom prst="leftBrace">
            <a:avLst>
              <a:gd name="adj1" fmla="val 8333"/>
              <a:gd name="adj2" fmla="val 4871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5" name="شكل بيضاوي 4"/>
          <p:cNvSpPr/>
          <p:nvPr/>
        </p:nvSpPr>
        <p:spPr>
          <a:xfrm>
            <a:off x="7570136" y="3251279"/>
            <a:ext cx="1152131" cy="50405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b="1" dirty="0" smtClean="0"/>
              <a:t>المناهج</a:t>
            </a:r>
            <a:endParaRPr lang="en-US" b="1" dirty="0"/>
          </a:p>
        </p:txBody>
      </p:sp>
      <p:sp>
        <p:nvSpPr>
          <p:cNvPr id="6" name="شكل بيضاوي 5"/>
          <p:cNvSpPr/>
          <p:nvPr/>
        </p:nvSpPr>
        <p:spPr>
          <a:xfrm>
            <a:off x="5903168" y="3488752"/>
            <a:ext cx="1008112" cy="57599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b="1" dirty="0" smtClean="0"/>
              <a:t>الادارة</a:t>
            </a:r>
            <a:endParaRPr lang="en-US" b="1" dirty="0"/>
          </a:p>
        </p:txBody>
      </p:sp>
      <p:sp>
        <p:nvSpPr>
          <p:cNvPr id="7" name="شكل بيضاوي 6"/>
          <p:cNvSpPr/>
          <p:nvPr/>
        </p:nvSpPr>
        <p:spPr>
          <a:xfrm>
            <a:off x="3845064" y="3229088"/>
            <a:ext cx="1368152" cy="57599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b="1" dirty="0" smtClean="0"/>
              <a:t>التعليم </a:t>
            </a:r>
            <a:endParaRPr lang="en-US" b="1" dirty="0"/>
          </a:p>
        </p:txBody>
      </p:sp>
      <p:sp>
        <p:nvSpPr>
          <p:cNvPr id="8" name="شكل بيضاوي 7"/>
          <p:cNvSpPr/>
          <p:nvPr/>
        </p:nvSpPr>
        <p:spPr>
          <a:xfrm>
            <a:off x="1826196" y="3317923"/>
            <a:ext cx="1296144" cy="57606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ا</a:t>
            </a:r>
            <a:r>
              <a:rPr lang="ar-IQ" b="1" dirty="0" smtClean="0"/>
              <a:t>لارشاد</a:t>
            </a:r>
            <a:r>
              <a:rPr lang="ar-IQ" dirty="0" smtClean="0"/>
              <a:t> </a:t>
            </a:r>
            <a:endParaRPr lang="en-US" dirty="0"/>
          </a:p>
        </p:txBody>
      </p:sp>
      <p:sp>
        <p:nvSpPr>
          <p:cNvPr id="9" name="شكل بيضاوي 8"/>
          <p:cNvSpPr/>
          <p:nvPr/>
        </p:nvSpPr>
        <p:spPr>
          <a:xfrm>
            <a:off x="232017" y="3229088"/>
            <a:ext cx="1161880" cy="57606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b="1" dirty="0" smtClean="0"/>
              <a:t>التقويم </a:t>
            </a:r>
            <a:endParaRPr lang="en-US" b="1" dirty="0"/>
          </a:p>
        </p:txBody>
      </p:sp>
      <p:sp>
        <p:nvSpPr>
          <p:cNvPr id="10" name="قوس كبير أيسر 9"/>
          <p:cNvSpPr/>
          <p:nvPr/>
        </p:nvSpPr>
        <p:spPr>
          <a:xfrm rot="5400000" flipV="1">
            <a:off x="3996227" y="451519"/>
            <a:ext cx="1065826" cy="7920883"/>
          </a:xfrm>
          <a:prstGeom prst="lef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dirty="0"/>
          </a:p>
        </p:txBody>
      </p:sp>
      <p:sp>
        <p:nvSpPr>
          <p:cNvPr id="11" name="مستطيل مستدير الزوايا 10"/>
          <p:cNvSpPr/>
          <p:nvPr/>
        </p:nvSpPr>
        <p:spPr>
          <a:xfrm>
            <a:off x="7570136" y="5007632"/>
            <a:ext cx="1141784" cy="50405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b="1" dirty="0" smtClean="0"/>
              <a:t>التصميم</a:t>
            </a:r>
            <a:r>
              <a:rPr lang="ar-IQ" dirty="0" smtClean="0"/>
              <a:t> </a:t>
            </a:r>
            <a:endParaRPr lang="en-US" dirty="0"/>
          </a:p>
        </p:txBody>
      </p:sp>
      <p:sp>
        <p:nvSpPr>
          <p:cNvPr id="12" name="مستطيل مستدير الزوايا 11"/>
          <p:cNvSpPr/>
          <p:nvPr/>
        </p:nvSpPr>
        <p:spPr>
          <a:xfrm>
            <a:off x="5687144" y="5208860"/>
            <a:ext cx="1440160" cy="4572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b="1" dirty="0" smtClean="0"/>
              <a:t>التطوير </a:t>
            </a:r>
            <a:endParaRPr lang="en-US" b="1" dirty="0"/>
          </a:p>
        </p:txBody>
      </p:sp>
      <p:sp>
        <p:nvSpPr>
          <p:cNvPr id="13" name="مستطيل مستدير الزوايا 12"/>
          <p:cNvSpPr/>
          <p:nvPr/>
        </p:nvSpPr>
        <p:spPr>
          <a:xfrm>
            <a:off x="3724405" y="5208748"/>
            <a:ext cx="1368152" cy="4572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b="1" dirty="0" smtClean="0"/>
              <a:t>التطبيق </a:t>
            </a:r>
            <a:endParaRPr lang="en-US" b="1" dirty="0"/>
          </a:p>
        </p:txBody>
      </p:sp>
      <p:sp>
        <p:nvSpPr>
          <p:cNvPr id="14" name="مستطيل مستدير الزوايا 13"/>
          <p:cNvSpPr/>
          <p:nvPr/>
        </p:nvSpPr>
        <p:spPr>
          <a:xfrm>
            <a:off x="1970212" y="5188408"/>
            <a:ext cx="1152128" cy="4572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b="1" dirty="0" smtClean="0"/>
              <a:t>الادارة </a:t>
            </a:r>
            <a:endParaRPr lang="en-US" b="1" dirty="0"/>
          </a:p>
        </p:txBody>
      </p:sp>
      <p:sp>
        <p:nvSpPr>
          <p:cNvPr id="15" name="مستطيل مستدير الزوايا 14"/>
          <p:cNvSpPr/>
          <p:nvPr/>
        </p:nvSpPr>
        <p:spPr>
          <a:xfrm>
            <a:off x="167778" y="5007632"/>
            <a:ext cx="1161880" cy="50405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b="1" dirty="0" smtClean="0"/>
              <a:t>التقويم</a:t>
            </a:r>
            <a:r>
              <a:rPr lang="ar-IQ" dirty="0" smtClean="0"/>
              <a:t> </a:t>
            </a:r>
            <a:endParaRPr lang="en-US" dirty="0"/>
          </a:p>
        </p:txBody>
      </p:sp>
      <p:cxnSp>
        <p:nvCxnSpPr>
          <p:cNvPr id="17" name="رابط كسهم مستقيم 16"/>
          <p:cNvCxnSpPr>
            <a:endCxn id="6" idx="0"/>
          </p:cNvCxnSpPr>
          <p:nvPr/>
        </p:nvCxnSpPr>
        <p:spPr>
          <a:xfrm flipH="1">
            <a:off x="6407224" y="2838800"/>
            <a:ext cx="5789" cy="64995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9" name="رابط كسهم مستقيم 18"/>
          <p:cNvCxnSpPr/>
          <p:nvPr/>
        </p:nvCxnSpPr>
        <p:spPr>
          <a:xfrm>
            <a:off x="4588501" y="2808264"/>
            <a:ext cx="13557" cy="420824"/>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1" name="رابط كسهم مستقيم 20"/>
          <p:cNvCxnSpPr/>
          <p:nvPr/>
        </p:nvCxnSpPr>
        <p:spPr>
          <a:xfrm>
            <a:off x="6165552" y="4411960"/>
            <a:ext cx="0" cy="77644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3" name="رابط كسهم مستقيم 22"/>
          <p:cNvCxnSpPr/>
          <p:nvPr/>
        </p:nvCxnSpPr>
        <p:spPr>
          <a:xfrm>
            <a:off x="4211960" y="4411960"/>
            <a:ext cx="0" cy="82279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6" name="رابط كسهم مستقيم 25"/>
          <p:cNvCxnSpPr/>
          <p:nvPr/>
        </p:nvCxnSpPr>
        <p:spPr>
          <a:xfrm>
            <a:off x="2546276" y="2808264"/>
            <a:ext cx="0" cy="559523"/>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8" name="رابط كسهم مستقيم 27"/>
          <p:cNvCxnSpPr/>
          <p:nvPr/>
        </p:nvCxnSpPr>
        <p:spPr>
          <a:xfrm>
            <a:off x="2513564" y="4411960"/>
            <a:ext cx="0" cy="77644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2039578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896" y="548680"/>
            <a:ext cx="8640960" cy="187220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2800" b="1" dirty="0" smtClean="0"/>
              <a:t>جميع نماذج تصميم التعلم تدور حول خمسة مراحل رئيسية تظهر جميعها فيما يسمى بالنموذج العام لتصميم التعليم (</a:t>
            </a:r>
            <a:r>
              <a:rPr lang="en-US" sz="2800" b="1" dirty="0" smtClean="0"/>
              <a:t>(ADDIE MODEL</a:t>
            </a:r>
            <a:r>
              <a:rPr lang="ar-IQ" sz="2800" b="1" dirty="0" smtClean="0"/>
              <a:t> ويتكون النموذج من خمس خطوات رئيسية يستمد من النموذج اسمه منها وهي كالاتي :</a:t>
            </a:r>
            <a:endParaRPr lang="en-US" sz="2800" b="1" dirty="0"/>
          </a:p>
        </p:txBody>
      </p:sp>
      <p:sp>
        <p:nvSpPr>
          <p:cNvPr id="3" name="مستطيل 2"/>
          <p:cNvSpPr/>
          <p:nvPr/>
        </p:nvSpPr>
        <p:spPr>
          <a:xfrm>
            <a:off x="4139952" y="2636912"/>
            <a:ext cx="1737568" cy="72007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b="1" dirty="0" smtClean="0"/>
              <a:t>نموذج العام لتصميم التعليم  </a:t>
            </a:r>
            <a:endParaRPr lang="en-US" b="1" dirty="0"/>
          </a:p>
        </p:txBody>
      </p:sp>
      <p:sp>
        <p:nvSpPr>
          <p:cNvPr id="4" name="قوس كبير أيمن 3"/>
          <p:cNvSpPr/>
          <p:nvPr/>
        </p:nvSpPr>
        <p:spPr>
          <a:xfrm rot="16200000">
            <a:off x="4355246" y="698551"/>
            <a:ext cx="1140366" cy="6624785"/>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5" name="مستطيل 4"/>
          <p:cNvSpPr/>
          <p:nvPr/>
        </p:nvSpPr>
        <p:spPr>
          <a:xfrm rot="19472496">
            <a:off x="7004912" y="4643205"/>
            <a:ext cx="2162097" cy="6577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b="1" dirty="0" smtClean="0"/>
              <a:t>التحليل ( </a:t>
            </a:r>
            <a:r>
              <a:rPr lang="en-AU" b="1" dirty="0" smtClean="0"/>
              <a:t>(Analysis</a:t>
            </a:r>
            <a:endParaRPr lang="en-US" b="1" dirty="0"/>
          </a:p>
        </p:txBody>
      </p:sp>
      <p:sp>
        <p:nvSpPr>
          <p:cNvPr id="6" name="مستطيل 5"/>
          <p:cNvSpPr/>
          <p:nvPr/>
        </p:nvSpPr>
        <p:spPr>
          <a:xfrm rot="19319513">
            <a:off x="5120321" y="4818608"/>
            <a:ext cx="2272076" cy="69241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dirty="0" smtClean="0"/>
              <a:t> </a:t>
            </a:r>
            <a:r>
              <a:rPr lang="ar-IQ" b="1" dirty="0" smtClean="0"/>
              <a:t>التصميم</a:t>
            </a:r>
            <a:r>
              <a:rPr lang="en-AU" b="1" dirty="0" smtClean="0"/>
              <a:t>  (Design)</a:t>
            </a:r>
            <a:r>
              <a:rPr lang="en-AU" dirty="0" smtClean="0"/>
              <a:t>   </a:t>
            </a:r>
            <a:r>
              <a:rPr lang="ar-IQ" dirty="0" smtClean="0"/>
              <a:t> </a:t>
            </a:r>
            <a:endParaRPr lang="en-US" dirty="0"/>
          </a:p>
        </p:txBody>
      </p:sp>
      <p:sp>
        <p:nvSpPr>
          <p:cNvPr id="7" name="مستطيل 6"/>
          <p:cNvSpPr/>
          <p:nvPr/>
        </p:nvSpPr>
        <p:spPr>
          <a:xfrm rot="19288948">
            <a:off x="3378908" y="5047826"/>
            <a:ext cx="2404934" cy="57606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AU" dirty="0" smtClean="0"/>
              <a:t> </a:t>
            </a:r>
            <a:r>
              <a:rPr lang="ar-IQ" b="1" dirty="0" smtClean="0"/>
              <a:t>التطوير/ والانتاج </a:t>
            </a:r>
            <a:r>
              <a:rPr lang="en-US" b="1" dirty="0" err="1" smtClean="0"/>
              <a:t>Aevelopment</a:t>
            </a:r>
            <a:endParaRPr lang="en-US" b="1" dirty="0"/>
          </a:p>
        </p:txBody>
      </p:sp>
      <p:sp>
        <p:nvSpPr>
          <p:cNvPr id="8" name="مستطيل 7"/>
          <p:cNvSpPr/>
          <p:nvPr/>
        </p:nvSpPr>
        <p:spPr>
          <a:xfrm rot="19309955">
            <a:off x="2088179" y="4933046"/>
            <a:ext cx="2361028" cy="59448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dirty="0"/>
              <a:t> </a:t>
            </a:r>
            <a:r>
              <a:rPr lang="en-AU" dirty="0" smtClean="0"/>
              <a:t>   </a:t>
            </a:r>
            <a:r>
              <a:rPr lang="en-US" dirty="0" smtClean="0"/>
              <a:t>      </a:t>
            </a:r>
            <a:r>
              <a:rPr lang="ar-IQ" b="1" dirty="0" smtClean="0"/>
              <a:t>التنفيذ</a:t>
            </a:r>
            <a:endParaRPr lang="en-AU" b="1" dirty="0" smtClean="0"/>
          </a:p>
          <a:p>
            <a:pPr algn="ctr"/>
            <a:r>
              <a:rPr lang="en-AU" b="1" dirty="0" smtClean="0"/>
              <a:t>Implementation </a:t>
            </a:r>
            <a:r>
              <a:rPr lang="en-AU" dirty="0" smtClean="0"/>
              <a:t> </a:t>
            </a:r>
            <a:endParaRPr lang="en-US" dirty="0"/>
          </a:p>
        </p:txBody>
      </p:sp>
      <p:sp>
        <p:nvSpPr>
          <p:cNvPr id="9" name="مستطيل 8"/>
          <p:cNvSpPr/>
          <p:nvPr/>
        </p:nvSpPr>
        <p:spPr>
          <a:xfrm rot="19258718">
            <a:off x="433376" y="4777520"/>
            <a:ext cx="2262232" cy="69303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b="1" dirty="0" smtClean="0"/>
              <a:t>التقويم </a:t>
            </a:r>
            <a:r>
              <a:rPr lang="en-AU" b="1" dirty="0" err="1" smtClean="0"/>
              <a:t>Evluation</a:t>
            </a:r>
            <a:r>
              <a:rPr lang="en-AU" dirty="0" smtClean="0"/>
              <a:t> </a:t>
            </a:r>
            <a:endParaRPr lang="en-US" dirty="0"/>
          </a:p>
        </p:txBody>
      </p:sp>
      <p:cxnSp>
        <p:nvCxnSpPr>
          <p:cNvPr id="11" name="رابط كسهم مستقيم 10"/>
          <p:cNvCxnSpPr/>
          <p:nvPr/>
        </p:nvCxnSpPr>
        <p:spPr>
          <a:xfrm>
            <a:off x="6084168" y="4010943"/>
            <a:ext cx="72008" cy="85821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 name="رابط كسهم مستقيم 12"/>
          <p:cNvCxnSpPr/>
          <p:nvPr/>
        </p:nvCxnSpPr>
        <p:spPr>
          <a:xfrm>
            <a:off x="4860032" y="4010943"/>
            <a:ext cx="65397" cy="71420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رابط كسهم مستقيم 14"/>
          <p:cNvCxnSpPr/>
          <p:nvPr/>
        </p:nvCxnSpPr>
        <p:spPr>
          <a:xfrm>
            <a:off x="3131840" y="4010943"/>
            <a:ext cx="0" cy="96113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6" name="سهم إلى اليسار 15"/>
          <p:cNvSpPr/>
          <p:nvPr/>
        </p:nvSpPr>
        <p:spPr>
          <a:xfrm>
            <a:off x="6012160" y="5738376"/>
            <a:ext cx="1352495" cy="205833"/>
          </a:xfrm>
          <a:prstGeom prst="lef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1057" y="5895045"/>
            <a:ext cx="1377950" cy="29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5464" y="5956190"/>
            <a:ext cx="950432" cy="29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5818310"/>
            <a:ext cx="1296144" cy="29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مثلث متساوي الساقين 11"/>
          <p:cNvSpPr/>
          <p:nvPr/>
        </p:nvSpPr>
        <p:spPr>
          <a:xfrm>
            <a:off x="8520955" y="3982063"/>
            <a:ext cx="288032" cy="190012"/>
          </a:xfrm>
          <a:prstGeom prst="triangl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dirty="0" smtClean="0"/>
              <a:t>1</a:t>
            </a:r>
            <a:endParaRPr lang="en-US" dirty="0"/>
          </a:p>
        </p:txBody>
      </p:sp>
      <p:sp>
        <p:nvSpPr>
          <p:cNvPr id="14" name="مثلث متساوي الساقين 13"/>
          <p:cNvSpPr/>
          <p:nvPr/>
        </p:nvSpPr>
        <p:spPr>
          <a:xfrm>
            <a:off x="6782331" y="4106050"/>
            <a:ext cx="187849" cy="190012"/>
          </a:xfrm>
          <a:prstGeom prst="triangl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dirty="0" smtClean="0"/>
              <a:t>2</a:t>
            </a:r>
            <a:endParaRPr lang="en-US" dirty="0"/>
          </a:p>
        </p:txBody>
      </p:sp>
      <p:sp>
        <p:nvSpPr>
          <p:cNvPr id="17" name="مثلث متساوي الساقين 16"/>
          <p:cNvSpPr/>
          <p:nvPr/>
        </p:nvSpPr>
        <p:spPr>
          <a:xfrm>
            <a:off x="5148063" y="4248545"/>
            <a:ext cx="283344" cy="238995"/>
          </a:xfrm>
          <a:prstGeom prst="triangl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dirty="0" smtClean="0"/>
              <a:t>3</a:t>
            </a:r>
            <a:endParaRPr lang="en-US" dirty="0"/>
          </a:p>
        </p:txBody>
      </p:sp>
      <p:sp>
        <p:nvSpPr>
          <p:cNvPr id="18" name="مثلث متساوي الساقين 17"/>
          <p:cNvSpPr/>
          <p:nvPr/>
        </p:nvSpPr>
        <p:spPr>
          <a:xfrm>
            <a:off x="3779912" y="4172075"/>
            <a:ext cx="324036" cy="267976"/>
          </a:xfrm>
          <a:prstGeom prst="triangl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IQ" dirty="0" smtClean="0"/>
              <a:t>4</a:t>
            </a:r>
            <a:endParaRPr lang="en-US" dirty="0"/>
          </a:p>
        </p:txBody>
      </p:sp>
      <p:sp>
        <p:nvSpPr>
          <p:cNvPr id="19" name="مثلث متساوي الساقين 18"/>
          <p:cNvSpPr/>
          <p:nvPr/>
        </p:nvSpPr>
        <p:spPr>
          <a:xfrm>
            <a:off x="2052067" y="4028499"/>
            <a:ext cx="287685" cy="287151"/>
          </a:xfrm>
          <a:prstGeom prst="triangl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5</a:t>
            </a:r>
            <a:endParaRPr lang="en-US" dirty="0"/>
          </a:p>
        </p:txBody>
      </p:sp>
    </p:spTree>
    <p:extLst>
      <p:ext uri="{BB962C8B-B14F-4D97-AF65-F5344CB8AC3E}">
        <p14:creationId xmlns:p14="http://schemas.microsoft.com/office/powerpoint/2010/main" val="5714666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116632"/>
            <a:ext cx="8496944" cy="6264696"/>
          </a:xfrm>
          <a:blipFill dpi="0" rotWithShape="1">
            <a:blip r:embed="rId2">
              <a:alphaModFix amt="10000"/>
            </a:blip>
            <a:srcRect/>
            <a:stretch>
              <a:fillRect/>
            </a:stretch>
          </a:blipFill>
        </p:spPr>
        <p:style>
          <a:lnRef idx="1">
            <a:schemeClr val="accent1"/>
          </a:lnRef>
          <a:fillRef idx="2">
            <a:schemeClr val="accent1"/>
          </a:fillRef>
          <a:effectRef idx="1">
            <a:schemeClr val="accent1"/>
          </a:effectRef>
          <a:fontRef idx="minor">
            <a:schemeClr val="dk1"/>
          </a:fontRef>
        </p:style>
        <p:txBody>
          <a:bodyPr>
            <a:normAutofit fontScale="90000"/>
          </a:bodyPr>
          <a:lstStyle/>
          <a:p>
            <a:pPr algn="r"/>
            <a:r>
              <a:rPr lang="ar-IQ" sz="4000" b="1" dirty="0" smtClean="0">
                <a:solidFill>
                  <a:srgbClr val="FF0000"/>
                </a:solidFill>
              </a:rPr>
              <a:t/>
            </a:r>
            <a:br>
              <a:rPr lang="ar-IQ" sz="4000" b="1" dirty="0" smtClean="0">
                <a:solidFill>
                  <a:srgbClr val="FF0000"/>
                </a:solidFill>
              </a:rPr>
            </a:br>
            <a:r>
              <a:rPr lang="ar-IQ" sz="4000" b="1" dirty="0" smtClean="0">
                <a:solidFill>
                  <a:srgbClr val="FF0000"/>
                </a:solidFill>
              </a:rPr>
              <a:t>النموذج العام لتصميم التعليم (</a:t>
            </a:r>
            <a:r>
              <a:rPr lang="en-AU" sz="4000" b="1" dirty="0" smtClean="0">
                <a:solidFill>
                  <a:srgbClr val="FF0000"/>
                </a:solidFill>
              </a:rPr>
              <a:t>ADDIE</a:t>
            </a:r>
            <a:r>
              <a:rPr lang="ar-IQ" sz="4000" b="1" dirty="0" smtClean="0">
                <a:solidFill>
                  <a:srgbClr val="FF0000"/>
                </a:solidFill>
              </a:rPr>
              <a:t> ) </a:t>
            </a:r>
            <a:r>
              <a:rPr lang="ar-IQ" sz="4000" dirty="0" smtClean="0"/>
              <a:t/>
            </a:r>
            <a:br>
              <a:rPr lang="ar-IQ" sz="4000" dirty="0" smtClean="0"/>
            </a:br>
            <a:r>
              <a:rPr lang="ar-IQ" sz="4000" b="1" dirty="0" smtClean="0"/>
              <a:t>يعتبر النموذج العام لتصميم التعليم هو اساس كل نماذج التصميم التعليمي ، وهو اسلوب نظامي لعملية التصميم يزود المصمم باطار اجرائي يضمن ان تكون المنتجات التعلمية ذات فاعلية وكفاءة في تحقيق الاهداف وهناك اكثر من (100) نموذج مختلف لتصميم التعلم بعضها معقد والاخر بسيط ومع ذلك فجميعها تتكون من عناصر مشتركة </a:t>
            </a:r>
            <a:r>
              <a:rPr lang="ar-IQ" sz="4000" b="1" dirty="0" err="1" smtClean="0"/>
              <a:t>تقتضيها</a:t>
            </a:r>
            <a:r>
              <a:rPr lang="ar-IQ" sz="4000" b="1" dirty="0" smtClean="0"/>
              <a:t> طبيعة العملية التربوية ، والاختلاف بينهما ينشأ من انتماء واضعوا هذه النماذج الى خلفية نظرية سلوكية او معرفية او نباتية ، وذلك بتركيزهم على عناصر معينة في مراحل التصميم وبترتيب محدد.</a:t>
            </a:r>
            <a:r>
              <a:rPr lang="en-AU" dirty="0" smtClean="0"/>
              <a:t/>
            </a:r>
            <a:br>
              <a:rPr lang="en-AU" dirty="0" smtClean="0"/>
            </a:br>
            <a:r>
              <a:rPr lang="en-AU" dirty="0"/>
              <a:t> </a:t>
            </a:r>
            <a:endParaRPr lang="en-US" dirty="0"/>
          </a:p>
        </p:txBody>
      </p:sp>
    </p:spTree>
    <p:extLst>
      <p:ext uri="{BB962C8B-B14F-4D97-AF65-F5344CB8AC3E}">
        <p14:creationId xmlns:p14="http://schemas.microsoft.com/office/powerpoint/2010/main" val="25628657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404664"/>
            <a:ext cx="8229600" cy="6336704"/>
          </a:xfrm>
        </p:spPr>
        <p:style>
          <a:lnRef idx="1">
            <a:schemeClr val="accent6"/>
          </a:lnRef>
          <a:fillRef idx="2">
            <a:schemeClr val="accent6"/>
          </a:fillRef>
          <a:effectRef idx="1">
            <a:schemeClr val="accent6"/>
          </a:effectRef>
          <a:fontRef idx="minor">
            <a:schemeClr val="dk1"/>
          </a:fontRef>
        </p:style>
        <p:txBody>
          <a:bodyPr>
            <a:noAutofit/>
          </a:bodyPr>
          <a:lstStyle/>
          <a:p>
            <a:pPr algn="r"/>
            <a:r>
              <a:rPr lang="ar-IQ" b="1" dirty="0" smtClean="0">
                <a:solidFill>
                  <a:srgbClr val="FF0000"/>
                </a:solidFill>
              </a:rPr>
              <a:t>المرحلة الاولى : التحليل </a:t>
            </a:r>
            <a:r>
              <a:rPr lang="en-AU" b="1" dirty="0" smtClean="0">
                <a:solidFill>
                  <a:srgbClr val="FF0000"/>
                </a:solidFill>
              </a:rPr>
              <a:t>(Analysis)</a:t>
            </a:r>
            <a:r>
              <a:rPr lang="en-AU" dirty="0" smtClean="0"/>
              <a:t>  </a:t>
            </a:r>
            <a:br>
              <a:rPr lang="en-AU" dirty="0" smtClean="0"/>
            </a:br>
            <a:r>
              <a:rPr lang="en-US" b="1" dirty="0"/>
              <a:t> </a:t>
            </a:r>
            <a:r>
              <a:rPr lang="en-US" b="1" dirty="0" smtClean="0"/>
              <a:t> </a:t>
            </a:r>
            <a:r>
              <a:rPr lang="ar-IQ" sz="2800" b="1" dirty="0" smtClean="0"/>
              <a:t>مرحلة التحليل هي حجر الاساس لجميع المراحل الاخرى لتصميم التعليم ، وخلال هذه المرحلة لابد من تحديد المشكلة ومصدرها ،والحلول الممكنة لها ، وقد تشمل هذه المرحلة اساليب البحث مثل تحليل الحاجات ، وتحليل المهام ، وتحليل المحتوى ، وتحليل الفئة المستهدفة ، وتشمل مخرجات هذه المرحلة في العادة اهداف التدريس ، وقائمة المهام او المفاهيم التي سيتم تعليمها ، وتعريفا بالمشكلة والمصادر والمعوقات وخصائص المتعلم وتحديد ما يجب فعلة ، وتكون هذه المخرجات مدخلات لمرحلة التصميم ، وفي مرحلة التحليل يسعى المصمم التعليمي الى الاجابة على عدد من الاسئلة من بينها  ما </a:t>
            </a:r>
            <a:r>
              <a:rPr lang="ar-IQ" sz="2800" b="1" dirty="0" err="1" smtClean="0"/>
              <a:t>ياتي</a:t>
            </a:r>
            <a:r>
              <a:rPr lang="ar-IQ" sz="2800" b="1" dirty="0" smtClean="0"/>
              <a:t> : </a:t>
            </a:r>
            <a:endParaRPr lang="en-US" b="1" dirty="0"/>
          </a:p>
        </p:txBody>
      </p:sp>
    </p:spTree>
    <p:extLst>
      <p:ext uri="{BB962C8B-B14F-4D97-AF65-F5344CB8AC3E}">
        <p14:creationId xmlns:p14="http://schemas.microsoft.com/office/powerpoint/2010/main" val="8999256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339752" y="692696"/>
            <a:ext cx="6264696" cy="792088"/>
          </a:xfrm>
          <a:prstGeom prst="rect">
            <a:avLst/>
          </a:prstGeom>
          <a:blipFill>
            <a:blip r:embed="rId2">
              <a:alphaModFix amt="10000"/>
            </a:blip>
            <a:stretch>
              <a:fillRect/>
            </a:stretch>
          </a:blipFill>
        </p:spPr>
        <p:style>
          <a:lnRef idx="1">
            <a:schemeClr val="accent6"/>
          </a:lnRef>
          <a:fillRef idx="2">
            <a:schemeClr val="accent6"/>
          </a:fillRef>
          <a:effectRef idx="1">
            <a:schemeClr val="accent6"/>
          </a:effectRef>
          <a:fontRef idx="minor">
            <a:schemeClr val="dk1"/>
          </a:fontRef>
        </p:style>
        <p:txBody>
          <a:bodyPr rtlCol="0" anchor="ctr"/>
          <a:lstStyle/>
          <a:p>
            <a:r>
              <a:rPr lang="ar-IQ" sz="3200" dirty="0" smtClean="0"/>
              <a:t>1</a:t>
            </a:r>
            <a:r>
              <a:rPr lang="ar-IQ" sz="3200" b="1" dirty="0" smtClean="0"/>
              <a:t>- ما اهداف المحتوى ؟</a:t>
            </a:r>
            <a:endParaRPr lang="en-US" sz="3200" b="1" dirty="0"/>
          </a:p>
        </p:txBody>
      </p:sp>
      <p:sp>
        <p:nvSpPr>
          <p:cNvPr id="5" name="مستطيل 4"/>
          <p:cNvSpPr/>
          <p:nvPr/>
        </p:nvSpPr>
        <p:spPr>
          <a:xfrm>
            <a:off x="2339752" y="1700808"/>
            <a:ext cx="6264696" cy="936104"/>
          </a:xfrm>
          <a:prstGeom prst="rect">
            <a:avLst/>
          </a:prstGeom>
          <a:blipFill>
            <a:blip r:embed="rId2">
              <a:alphaModFix amt="10000"/>
            </a:blip>
            <a:stretch>
              <a:fillRect/>
            </a:stretch>
          </a:blipFill>
        </p:spPr>
        <p:style>
          <a:lnRef idx="1">
            <a:schemeClr val="accent5"/>
          </a:lnRef>
          <a:fillRef idx="2">
            <a:schemeClr val="accent5"/>
          </a:fillRef>
          <a:effectRef idx="1">
            <a:schemeClr val="accent5"/>
          </a:effectRef>
          <a:fontRef idx="minor">
            <a:schemeClr val="dk1"/>
          </a:fontRef>
        </p:style>
        <p:txBody>
          <a:bodyPr rtlCol="0" anchor="ctr"/>
          <a:lstStyle/>
          <a:p>
            <a:r>
              <a:rPr lang="ar-IQ" sz="3200" b="1" dirty="0" smtClean="0"/>
              <a:t>2- ما المخرجات أو الكفايات التي سيظهرها الطلاب تحقيقا للأهداف ؟.</a:t>
            </a:r>
            <a:endParaRPr lang="en-US" sz="3200" b="1" dirty="0"/>
          </a:p>
        </p:txBody>
      </p:sp>
      <p:sp>
        <p:nvSpPr>
          <p:cNvPr id="6" name="مستطيل 5"/>
          <p:cNvSpPr/>
          <p:nvPr/>
        </p:nvSpPr>
        <p:spPr>
          <a:xfrm>
            <a:off x="2339752" y="2708920"/>
            <a:ext cx="6264696" cy="576064"/>
          </a:xfrm>
          <a:prstGeom prst="rect">
            <a:avLst/>
          </a:prstGeom>
          <a:blipFill>
            <a:blip r:embed="rId2">
              <a:alphaModFix amt="10000"/>
            </a:blip>
            <a:stretch>
              <a:fillRect/>
            </a:stretch>
          </a:blipFill>
        </p:spPr>
        <p:style>
          <a:lnRef idx="1">
            <a:schemeClr val="accent4"/>
          </a:lnRef>
          <a:fillRef idx="2">
            <a:schemeClr val="accent4"/>
          </a:fillRef>
          <a:effectRef idx="1">
            <a:schemeClr val="accent4"/>
          </a:effectRef>
          <a:fontRef idx="minor">
            <a:schemeClr val="dk1"/>
          </a:fontRef>
        </p:style>
        <p:txBody>
          <a:bodyPr rtlCol="0" anchor="ctr"/>
          <a:lstStyle/>
          <a:p>
            <a:r>
              <a:rPr lang="ar-IQ" sz="3200" b="1" dirty="0" smtClean="0"/>
              <a:t>3- كيف سيتم تقويم المخرجات ؟   </a:t>
            </a:r>
            <a:endParaRPr lang="en-US" sz="3200" b="1" dirty="0"/>
          </a:p>
        </p:txBody>
      </p:sp>
      <p:sp>
        <p:nvSpPr>
          <p:cNvPr id="7" name="مستطيل 6"/>
          <p:cNvSpPr/>
          <p:nvPr/>
        </p:nvSpPr>
        <p:spPr>
          <a:xfrm>
            <a:off x="2339752" y="3573016"/>
            <a:ext cx="6264696" cy="720080"/>
          </a:xfrm>
          <a:prstGeom prst="rect">
            <a:avLst/>
          </a:prstGeom>
          <a:blipFill>
            <a:blip r:embed="rId2">
              <a:alphaModFix amt="10000"/>
            </a:blip>
            <a:stretch>
              <a:fillRect/>
            </a:stretch>
          </a:blipFill>
        </p:spPr>
        <p:style>
          <a:lnRef idx="1">
            <a:schemeClr val="accent3"/>
          </a:lnRef>
          <a:fillRef idx="2">
            <a:schemeClr val="accent3"/>
          </a:fillRef>
          <a:effectRef idx="1">
            <a:schemeClr val="accent3"/>
          </a:effectRef>
          <a:fontRef idx="minor">
            <a:schemeClr val="dk1"/>
          </a:fontRef>
        </p:style>
        <p:txBody>
          <a:bodyPr rtlCol="0" anchor="ctr"/>
          <a:lstStyle/>
          <a:p>
            <a:r>
              <a:rPr lang="ar-IQ" sz="3200" dirty="0" smtClean="0"/>
              <a:t>4</a:t>
            </a:r>
            <a:r>
              <a:rPr lang="ar-IQ" sz="3200" b="1" dirty="0" smtClean="0"/>
              <a:t>- من الفئة المستهدفة </a:t>
            </a:r>
            <a:r>
              <a:rPr lang="ar-IQ" sz="3200" dirty="0" smtClean="0"/>
              <a:t>؟</a:t>
            </a:r>
            <a:endParaRPr lang="en-US" sz="3200" dirty="0"/>
          </a:p>
        </p:txBody>
      </p:sp>
      <p:sp>
        <p:nvSpPr>
          <p:cNvPr id="8" name="مستطيل 7"/>
          <p:cNvSpPr/>
          <p:nvPr/>
        </p:nvSpPr>
        <p:spPr>
          <a:xfrm>
            <a:off x="2339752" y="4509120"/>
            <a:ext cx="6438056" cy="792088"/>
          </a:xfrm>
          <a:prstGeom prst="rect">
            <a:avLst/>
          </a:prstGeom>
          <a:blipFill>
            <a:blip r:embed="rId2">
              <a:alphaModFix amt="10000"/>
            </a:blip>
            <a:stretch>
              <a:fillRect/>
            </a:stretch>
          </a:blipFill>
        </p:spPr>
        <p:style>
          <a:lnRef idx="1">
            <a:schemeClr val="accent2"/>
          </a:lnRef>
          <a:fillRef idx="2">
            <a:schemeClr val="accent2"/>
          </a:fillRef>
          <a:effectRef idx="1">
            <a:schemeClr val="accent2"/>
          </a:effectRef>
          <a:fontRef idx="minor">
            <a:schemeClr val="dk1"/>
          </a:fontRef>
        </p:style>
        <p:txBody>
          <a:bodyPr rtlCol="0" anchor="ctr"/>
          <a:lstStyle/>
          <a:p>
            <a:r>
              <a:rPr lang="ar-IQ" sz="3200" b="1" dirty="0" smtClean="0"/>
              <a:t>5- ما الحاجات الخاصة للمتعلمين ؟</a:t>
            </a:r>
            <a:endParaRPr lang="en-US" sz="3200" b="1" dirty="0"/>
          </a:p>
        </p:txBody>
      </p:sp>
      <p:sp>
        <p:nvSpPr>
          <p:cNvPr id="9" name="مستطيل 8"/>
          <p:cNvSpPr/>
          <p:nvPr/>
        </p:nvSpPr>
        <p:spPr>
          <a:xfrm>
            <a:off x="2339752" y="5685668"/>
            <a:ext cx="6416848" cy="648072"/>
          </a:xfrm>
          <a:prstGeom prst="rect">
            <a:avLst/>
          </a:prstGeom>
          <a:blipFill>
            <a:blip r:embed="rId2">
              <a:alphaModFix amt="10000"/>
            </a:blip>
            <a:stretch>
              <a:fillRect/>
            </a:stretch>
          </a:blipFill>
        </p:spPr>
        <p:style>
          <a:lnRef idx="1">
            <a:schemeClr val="dk1"/>
          </a:lnRef>
          <a:fillRef idx="2">
            <a:schemeClr val="dk1"/>
          </a:fillRef>
          <a:effectRef idx="1">
            <a:schemeClr val="dk1"/>
          </a:effectRef>
          <a:fontRef idx="minor">
            <a:schemeClr val="dk1"/>
          </a:fontRef>
        </p:style>
        <p:txBody>
          <a:bodyPr rtlCol="0" anchor="ctr"/>
          <a:lstStyle/>
          <a:p>
            <a:r>
              <a:rPr lang="ar-IQ" sz="3200" b="1" dirty="0" smtClean="0"/>
              <a:t>6- كيف سيتم تحديد الحاجات </a:t>
            </a:r>
            <a:endParaRPr lang="en-US" sz="3200" b="1" dirty="0"/>
          </a:p>
        </p:txBody>
      </p:sp>
    </p:spTree>
    <p:extLst>
      <p:ext uri="{BB962C8B-B14F-4D97-AF65-F5344CB8AC3E}">
        <p14:creationId xmlns:p14="http://schemas.microsoft.com/office/powerpoint/2010/main" val="4725870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332656"/>
            <a:ext cx="8712968" cy="6525344"/>
          </a:xfrm>
          <a:blipFill>
            <a:blip r:embed="rId2">
              <a:alphaModFix amt="10000"/>
            </a:blip>
            <a:stretch>
              <a:fillRect/>
            </a:stretch>
          </a:blipFill>
        </p:spPr>
        <p:style>
          <a:lnRef idx="1">
            <a:schemeClr val="accent6"/>
          </a:lnRef>
          <a:fillRef idx="2">
            <a:schemeClr val="accent6"/>
          </a:fillRef>
          <a:effectRef idx="1">
            <a:schemeClr val="accent6"/>
          </a:effectRef>
          <a:fontRef idx="minor">
            <a:schemeClr val="dk1"/>
          </a:fontRef>
        </p:style>
        <p:txBody>
          <a:bodyPr>
            <a:noAutofit/>
          </a:bodyPr>
          <a:lstStyle/>
          <a:p>
            <a:pPr algn="r"/>
            <a:r>
              <a:rPr lang="ar-IQ" b="1" dirty="0" smtClean="0">
                <a:solidFill>
                  <a:srgbClr val="FF0000"/>
                </a:solidFill>
              </a:rPr>
              <a:t>المرحلة الثانية : التصميم </a:t>
            </a:r>
            <a:r>
              <a:rPr lang="en-US" b="1" dirty="0" smtClean="0">
                <a:solidFill>
                  <a:srgbClr val="FF0000"/>
                </a:solidFill>
              </a:rPr>
              <a:t>(Design)</a:t>
            </a:r>
            <a:r>
              <a:rPr lang="en-US" dirty="0" smtClean="0"/>
              <a:t/>
            </a:r>
            <a:br>
              <a:rPr lang="en-US" dirty="0" smtClean="0"/>
            </a:br>
            <a:r>
              <a:rPr lang="ar-IQ" sz="2800" b="1" dirty="0" smtClean="0"/>
              <a:t>وتهتم هذه  المرحلة بوضع المخططات والمسودات الاولية لتطوير عملية التعلم ، وفي هذه المرحلة يتم وصف الاساليب والاجراءات والتي تتعلق بكيفية تنفيذ عملية التعليم والتعلم ، وتشمل مخرجاتها على </a:t>
            </a:r>
            <a:r>
              <a:rPr lang="ar-IQ" sz="2800" b="1" dirty="0" err="1" smtClean="0"/>
              <a:t>مايلي</a:t>
            </a:r>
            <a:r>
              <a:rPr lang="ar-IQ" sz="2800" b="1" dirty="0" smtClean="0"/>
              <a:t> :</a:t>
            </a:r>
            <a:br>
              <a:rPr lang="ar-IQ" sz="2800" b="1" dirty="0" smtClean="0"/>
            </a:br>
            <a:r>
              <a:rPr lang="ar-IQ" sz="2800" b="1" dirty="0" smtClean="0"/>
              <a:t>1- تحديد اهداف الاداء ( الاهداف الاجرائية ) بناء على اهداف الدرس ومخرجات التعلم بعبارات قابلة للقياس ومعايير </a:t>
            </a:r>
            <a:r>
              <a:rPr lang="ar-IQ" sz="2800" b="1" dirty="0" err="1" smtClean="0"/>
              <a:t>للاداء</a:t>
            </a:r>
            <a:r>
              <a:rPr lang="ar-IQ" sz="2800" b="1" dirty="0" smtClean="0"/>
              <a:t> الناجح لكل هداف </a:t>
            </a:r>
            <a:r>
              <a:rPr lang="ar-IQ" b="1" dirty="0" smtClean="0"/>
              <a:t>.</a:t>
            </a:r>
            <a:br>
              <a:rPr lang="ar-IQ" b="1" dirty="0" smtClean="0"/>
            </a:br>
            <a:r>
              <a:rPr lang="ar-IQ" b="1" dirty="0" smtClean="0"/>
              <a:t/>
            </a:r>
            <a:br>
              <a:rPr lang="ar-IQ" b="1" dirty="0" smtClean="0"/>
            </a:br>
            <a:endParaRPr lang="en-US" b="1" dirty="0"/>
          </a:p>
        </p:txBody>
      </p:sp>
      <p:sp>
        <p:nvSpPr>
          <p:cNvPr id="4" name="عنوان 1"/>
          <p:cNvSpPr txBox="1">
            <a:spLocks/>
          </p:cNvSpPr>
          <p:nvPr/>
        </p:nvSpPr>
        <p:spPr>
          <a:xfrm>
            <a:off x="683568" y="4581128"/>
            <a:ext cx="8229600" cy="1143000"/>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r"/>
            <a:r>
              <a:rPr lang="ar-IQ" sz="2800" b="1" dirty="0" smtClean="0"/>
              <a:t>2- تحديد التقويم المناسب لكل هدف .</a:t>
            </a:r>
            <a:br>
              <a:rPr lang="ar-IQ" sz="2800" b="1" dirty="0" smtClean="0"/>
            </a:br>
            <a:r>
              <a:rPr lang="ar-IQ" sz="2800" b="1" dirty="0" smtClean="0"/>
              <a:t>3- تحديد استراتيجيات التدريس بناء على الاهداف ، وفيها يتم تحديد كيفية تعلم الطلاب ، هل سيكون ذلك من خلال المناقشة ، او دراسة الحالة ، او المجموعات </a:t>
            </a:r>
            <a:r>
              <a:rPr lang="ar-IQ" sz="2800" b="1" dirty="0" err="1" smtClean="0"/>
              <a:t>التعانية</a:t>
            </a:r>
            <a:r>
              <a:rPr lang="ar-IQ" sz="2800" b="1" dirty="0" smtClean="0"/>
              <a:t> ، او غيرها </a:t>
            </a:r>
            <a:endParaRPr lang="en-US" sz="2800" b="1" dirty="0"/>
          </a:p>
        </p:txBody>
      </p:sp>
    </p:spTree>
    <p:extLst>
      <p:ext uri="{BB962C8B-B14F-4D97-AF65-F5344CB8AC3E}">
        <p14:creationId xmlns:p14="http://schemas.microsoft.com/office/powerpoint/2010/main" val="16826679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116632"/>
            <a:ext cx="8229600" cy="5832648"/>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r"/>
            <a:r>
              <a:rPr lang="ar-IQ" b="1" dirty="0" smtClean="0">
                <a:solidFill>
                  <a:srgbClr val="FF0000"/>
                </a:solidFill>
              </a:rPr>
              <a:t>المرحلة الثالثة : التطور :  </a:t>
            </a:r>
            <a:r>
              <a:rPr lang="en-AU" b="1" dirty="0" smtClean="0">
                <a:solidFill>
                  <a:srgbClr val="FF0000"/>
                </a:solidFill>
              </a:rPr>
              <a:t>(Development)</a:t>
            </a:r>
            <a:r>
              <a:rPr lang="en-AU" b="1" dirty="0" smtClean="0"/>
              <a:t/>
            </a:r>
            <a:br>
              <a:rPr lang="en-AU" b="1" dirty="0" smtClean="0"/>
            </a:br>
            <a:r>
              <a:rPr lang="ar-IQ" b="1" dirty="0" smtClean="0"/>
              <a:t/>
            </a:r>
            <a:br>
              <a:rPr lang="ar-IQ" b="1" dirty="0" smtClean="0"/>
            </a:br>
            <a:r>
              <a:rPr lang="ar-IQ" sz="3600" b="1" dirty="0" smtClean="0"/>
              <a:t>ويتم في مرحلة التطور ترجمة مخرجات عملية التصميم من مخططات وسيناريوهات الى مواد تعليمية حقيقية ، فيتم في هذه المرحلة تأليف وانتاج مكونات الموقف او المنتج التعليمي ، ، وخلال هذه المرحلة يتم تطوير التعليم وكل الوسائل  التعليمية التي ستستخدم فيه ، وأية مواد اخرى داعمة ، وقد يشمل ذلك الاجهزة </a:t>
            </a:r>
            <a:r>
              <a:rPr lang="en-AU" sz="3600" b="1" dirty="0" smtClean="0"/>
              <a:t>(</a:t>
            </a:r>
            <a:r>
              <a:rPr lang="en-AU" sz="3600" b="1" dirty="0" err="1" smtClean="0"/>
              <a:t>Hardward</a:t>
            </a:r>
            <a:r>
              <a:rPr lang="en-AU" sz="3600" b="1" dirty="0" smtClean="0"/>
              <a:t>)</a:t>
            </a:r>
            <a:r>
              <a:rPr lang="ar-IQ" sz="3600" b="1" dirty="0" smtClean="0"/>
              <a:t> والبرامج </a:t>
            </a:r>
            <a:r>
              <a:rPr lang="en-US" sz="3600" b="1" dirty="0" smtClean="0"/>
              <a:t> (</a:t>
            </a:r>
            <a:r>
              <a:rPr lang="en-US" sz="3600" b="1" dirty="0" err="1" smtClean="0"/>
              <a:t>Softward</a:t>
            </a:r>
            <a:r>
              <a:rPr lang="en-US" sz="3600" b="1" dirty="0" smtClean="0"/>
              <a:t>)</a:t>
            </a:r>
            <a:endParaRPr lang="en-US" sz="3600" b="1" dirty="0"/>
          </a:p>
        </p:txBody>
      </p:sp>
    </p:spTree>
    <p:extLst>
      <p:ext uri="{BB962C8B-B14F-4D97-AF65-F5344CB8AC3E}">
        <p14:creationId xmlns:p14="http://schemas.microsoft.com/office/powerpoint/2010/main" val="2243469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764704"/>
            <a:ext cx="8589640" cy="1143000"/>
          </a:xfrm>
          <a:blipFill>
            <a:blip r:embed="rId2">
              <a:alphaModFix amt="27000"/>
            </a:blip>
            <a:stretch>
              <a:fillRect/>
            </a:stretch>
          </a:blipFill>
        </p:spPr>
        <p:txBody>
          <a:bodyPr>
            <a:noAutofit/>
          </a:bodyPr>
          <a:lstStyle/>
          <a:p>
            <a:pPr algn="r"/>
            <a:r>
              <a:rPr lang="ar-IQ" sz="2400" b="1" dirty="0" smtClean="0">
                <a:solidFill>
                  <a:srgbClr val="FF0000"/>
                </a:solidFill>
              </a:rPr>
              <a:t>التصميم التعليمي </a:t>
            </a:r>
            <a:r>
              <a:rPr lang="ar-IQ" sz="2400" b="1" dirty="0" smtClean="0"/>
              <a:t>:</a:t>
            </a:r>
            <a:r>
              <a:rPr lang="ar-IQ" sz="2400" b="1" dirty="0"/>
              <a:t>ا</a:t>
            </a:r>
            <a:r>
              <a:rPr lang="ar-IQ" sz="2400" b="1" dirty="0" smtClean="0"/>
              <a:t>لملاحظ لعملية التصميم التعليمي يرى انه مر بعدة مراحل متسلسلة قبل ان تتبلور في تعريفة ومضمونه الشامل ، وهذه المراحل قد عكست أداء التربويين في مجال التعلم والتعليم ،وهذه المراحل هي :</a:t>
            </a:r>
            <a:endParaRPr lang="en-US" sz="2400" b="1" dirty="0"/>
          </a:p>
        </p:txBody>
      </p:sp>
      <p:sp>
        <p:nvSpPr>
          <p:cNvPr id="3" name="خماسي 2"/>
          <p:cNvSpPr/>
          <p:nvPr/>
        </p:nvSpPr>
        <p:spPr>
          <a:xfrm>
            <a:off x="323528" y="1916832"/>
            <a:ext cx="8280920" cy="1080120"/>
          </a:xfrm>
          <a:prstGeom prst="homePlate">
            <a:avLst/>
          </a:prstGeom>
          <a:blipFill>
            <a:blip r:embed="rId2">
              <a:alphaModFix amt="27000"/>
            </a:blip>
            <a:stretch>
              <a:fillRect/>
            </a:stretch>
          </a:blipFill>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3200" b="1" dirty="0" smtClean="0">
                <a:solidFill>
                  <a:srgbClr val="FF0000"/>
                </a:solidFill>
              </a:rPr>
              <a:t>المرحلة الاولى </a:t>
            </a:r>
            <a:r>
              <a:rPr lang="ar-IQ" sz="3200" b="1" dirty="0" smtClean="0"/>
              <a:t>: كان ينظر فيها للتصميم على انه عملية اختيار وسائل تعليمية فحسب </a:t>
            </a:r>
            <a:r>
              <a:rPr lang="ar-IQ" dirty="0" smtClean="0"/>
              <a:t>.</a:t>
            </a:r>
            <a:endParaRPr lang="en-US" dirty="0"/>
          </a:p>
        </p:txBody>
      </p:sp>
      <p:sp>
        <p:nvSpPr>
          <p:cNvPr id="4" name="خماسي 3"/>
          <p:cNvSpPr/>
          <p:nvPr/>
        </p:nvSpPr>
        <p:spPr>
          <a:xfrm>
            <a:off x="164945" y="3284984"/>
            <a:ext cx="8280920" cy="1152128"/>
          </a:xfrm>
          <a:prstGeom prst="homePlate">
            <a:avLst/>
          </a:prstGeom>
          <a:blipFill dpi="0" rotWithShape="1">
            <a:blip r:embed="rId2">
              <a:alphaModFix amt="27000"/>
            </a:blip>
            <a:srcRect/>
            <a:stretch>
              <a:fillRect/>
            </a:stretch>
          </a:blipFill>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2800" b="1" dirty="0" smtClean="0">
                <a:solidFill>
                  <a:srgbClr val="FF0000"/>
                </a:solidFill>
              </a:rPr>
              <a:t>المرحلة الثانية </a:t>
            </a:r>
            <a:r>
              <a:rPr lang="ar-IQ" sz="2400" b="1" dirty="0" smtClean="0"/>
              <a:t>: </a:t>
            </a:r>
            <a:r>
              <a:rPr lang="ar-IQ" sz="2800" b="1" dirty="0" smtClean="0"/>
              <a:t>كان ينظر فيها  لعملية التصميم التعليمي على انها عملية انتاج وسائل تعليمية مع اعتبار جودة صناعتها </a:t>
            </a:r>
            <a:r>
              <a:rPr lang="ar-IQ" sz="2400" b="1" dirty="0" smtClean="0"/>
              <a:t>.</a:t>
            </a:r>
            <a:endParaRPr lang="en-US" sz="2400" b="1" dirty="0"/>
          </a:p>
        </p:txBody>
      </p:sp>
      <p:sp>
        <p:nvSpPr>
          <p:cNvPr id="5" name="خماسي 4"/>
          <p:cNvSpPr/>
          <p:nvPr/>
        </p:nvSpPr>
        <p:spPr>
          <a:xfrm>
            <a:off x="223900" y="4653136"/>
            <a:ext cx="8380548" cy="1944216"/>
          </a:xfrm>
          <a:prstGeom prst="homePlate">
            <a:avLst/>
          </a:prstGeom>
          <a:blipFill>
            <a:blip r:embed="rId2">
              <a:alphaModFix amt="27000"/>
            </a:blip>
            <a:stretch>
              <a:fillRect/>
            </a:stretch>
          </a:blipFill>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2800" b="1" dirty="0" smtClean="0">
                <a:solidFill>
                  <a:srgbClr val="FF0000"/>
                </a:solidFill>
              </a:rPr>
              <a:t>المرحلة الثالثة</a:t>
            </a:r>
            <a:r>
              <a:rPr lang="ar-IQ" sz="2800" b="1" dirty="0" smtClean="0"/>
              <a:t>: التصميم التعليمي عملية تحتاج الى عدة اجراءات ومهارات منها ، وضع الاهداف التربوية العامة ، ثم تحليل المحتوى (  المادة الدراسية ) وتحديد الاهداف الخاصة  ثم تطوير وسائل التقويم ثم اختيار وسائل تعليمية .</a:t>
            </a:r>
            <a:endParaRPr lang="en-US" sz="2800" b="1" dirty="0"/>
          </a:p>
        </p:txBody>
      </p:sp>
    </p:spTree>
    <p:extLst>
      <p:ext uri="{BB962C8B-B14F-4D97-AF65-F5344CB8AC3E}">
        <p14:creationId xmlns:p14="http://schemas.microsoft.com/office/powerpoint/2010/main" val="944591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88640"/>
            <a:ext cx="9036496" cy="6381328"/>
          </a:xfrm>
          <a:blipFill>
            <a:blip r:embed="rId2">
              <a:alphaModFix amt="10000"/>
            </a:blip>
            <a:stretch>
              <a:fillRect/>
            </a:stretch>
          </a:blipFill>
        </p:spPr>
        <p:style>
          <a:lnRef idx="1">
            <a:schemeClr val="accent1"/>
          </a:lnRef>
          <a:fillRef idx="2">
            <a:schemeClr val="accent1"/>
          </a:fillRef>
          <a:effectRef idx="1">
            <a:schemeClr val="accent1"/>
          </a:effectRef>
          <a:fontRef idx="minor">
            <a:schemeClr val="dk1"/>
          </a:fontRef>
        </p:style>
        <p:txBody>
          <a:bodyPr>
            <a:normAutofit fontScale="90000"/>
          </a:bodyPr>
          <a:lstStyle/>
          <a:p>
            <a:pPr algn="r"/>
            <a:r>
              <a:rPr lang="ar-IQ" dirty="0" smtClean="0"/>
              <a:t>  </a:t>
            </a:r>
            <a:br>
              <a:rPr lang="ar-IQ" dirty="0" smtClean="0"/>
            </a:br>
            <a:r>
              <a:rPr lang="ar-IQ" b="1" dirty="0" smtClean="0">
                <a:solidFill>
                  <a:srgbClr val="FF0000"/>
                </a:solidFill>
              </a:rPr>
              <a:t>- المرحلة الرابعة : التنفيذ ( والتطبيق )</a:t>
            </a:r>
            <a:r>
              <a:rPr lang="ar-IQ" b="1" dirty="0" smtClean="0"/>
              <a:t> </a:t>
            </a:r>
            <a:r>
              <a:rPr lang="en-US" b="1" dirty="0" smtClean="0"/>
              <a:t>(Implementation):</a:t>
            </a:r>
            <a:r>
              <a:rPr lang="ar-IQ" sz="3600" b="1" dirty="0" smtClean="0"/>
              <a:t>ويتم في هذه المرحلة القيام الفعلي بالتعليم ، سواء كان ذلك في الصف الدراسي التقليدي ، او بالتعليم الالكتروني ، من خلال </a:t>
            </a:r>
            <a:r>
              <a:rPr lang="ar-IQ" sz="3600" b="1" dirty="0" err="1" smtClean="0"/>
              <a:t>برامجيات</a:t>
            </a:r>
            <a:r>
              <a:rPr lang="ar-IQ" sz="3600" b="1" dirty="0" smtClean="0"/>
              <a:t> الكمبيوتر ، او الحقائب التعليمية ، او غيرها . وتهدف هذه المرحلة الى تحقيق الكفاءة والفاعلية في التعليم ، ويجب في هذه المرحلة ان يتم تحسين فهم الطلاب ، ودعم اتقانهم </a:t>
            </a:r>
            <a:r>
              <a:rPr lang="ar-IQ" sz="3600" b="1" dirty="0" err="1" smtClean="0"/>
              <a:t>للاهداف</a:t>
            </a:r>
            <a:r>
              <a:rPr lang="ar-IQ" sz="3600" b="1" dirty="0" smtClean="0"/>
              <a:t> . وتشتمل هذه المرحلة على اجراء الاختبار التجريبي والتجارب الميدانية للمواد والتحضير للتوظيف على مدى البعيد ، ويجب ان تشمل هذه المرحلة </a:t>
            </a:r>
            <a:r>
              <a:rPr lang="ar-IQ" sz="3600" b="1" dirty="0" err="1" smtClean="0"/>
              <a:t>التاكد</a:t>
            </a:r>
            <a:r>
              <a:rPr lang="ar-IQ" sz="3600" b="1" dirty="0" smtClean="0"/>
              <a:t> من ان المواد والنشاطات التدريسية تعمل بشكل جيد مع الطلاب وان المعلم مستعد على استخدام هذه المواد ، ومن المهم ايضا </a:t>
            </a:r>
            <a:r>
              <a:rPr lang="ar-IQ" sz="3600" b="1" dirty="0" err="1" smtClean="0"/>
              <a:t>التاكيد</a:t>
            </a:r>
            <a:r>
              <a:rPr lang="ar-IQ" sz="3600" b="1" dirty="0" smtClean="0"/>
              <a:t> من تهيئة الظروف الملائمة من حيث توفر </a:t>
            </a:r>
            <a:r>
              <a:rPr lang="ar-IQ" sz="3600" b="1" dirty="0" err="1" smtClean="0"/>
              <a:t>الاخهزة</a:t>
            </a:r>
            <a:r>
              <a:rPr lang="ar-IQ" sz="3600" b="1" dirty="0" smtClean="0"/>
              <a:t> وجوانب الدعم الاخرى المختلفة .</a:t>
            </a:r>
            <a:endParaRPr lang="en-US" sz="3600" b="1" dirty="0"/>
          </a:p>
        </p:txBody>
      </p:sp>
    </p:spTree>
    <p:extLst>
      <p:ext uri="{BB962C8B-B14F-4D97-AF65-F5344CB8AC3E}">
        <p14:creationId xmlns:p14="http://schemas.microsoft.com/office/powerpoint/2010/main" val="25973581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188640"/>
            <a:ext cx="8856984" cy="6480720"/>
          </a:xfrm>
          <a:blipFill>
            <a:blip r:embed="rId2">
              <a:alphaModFix amt="10000"/>
            </a:blip>
            <a:stretch>
              <a:fillRect/>
            </a:stretch>
          </a:blipFill>
        </p:spPr>
        <p:style>
          <a:lnRef idx="1">
            <a:schemeClr val="accent4"/>
          </a:lnRef>
          <a:fillRef idx="2">
            <a:schemeClr val="accent4"/>
          </a:fillRef>
          <a:effectRef idx="1">
            <a:schemeClr val="accent4"/>
          </a:effectRef>
          <a:fontRef idx="minor">
            <a:schemeClr val="dk1"/>
          </a:fontRef>
        </p:style>
        <p:txBody>
          <a:bodyPr>
            <a:normAutofit fontScale="90000"/>
          </a:bodyPr>
          <a:lstStyle/>
          <a:p>
            <a:pPr algn="r"/>
            <a:r>
              <a:rPr lang="ar-IQ" b="1" dirty="0" smtClean="0"/>
              <a:t/>
            </a:r>
            <a:br>
              <a:rPr lang="ar-IQ" b="1" dirty="0" smtClean="0"/>
            </a:br>
            <a:r>
              <a:rPr lang="ar-IQ" b="1" dirty="0" smtClean="0"/>
              <a:t>- </a:t>
            </a:r>
            <a:r>
              <a:rPr lang="ar-IQ" b="1" dirty="0" smtClean="0">
                <a:solidFill>
                  <a:srgbClr val="FF0000"/>
                </a:solidFill>
              </a:rPr>
              <a:t>الرحلة الخامسة : التقويم </a:t>
            </a:r>
            <a:r>
              <a:rPr lang="en-US" b="1" dirty="0" smtClean="0">
                <a:solidFill>
                  <a:srgbClr val="FF0000"/>
                </a:solidFill>
              </a:rPr>
              <a:t> : (Evaluation)</a:t>
            </a:r>
            <a:r>
              <a:rPr lang="en-US" b="1" dirty="0" smtClean="0"/>
              <a:t/>
            </a:r>
            <a:br>
              <a:rPr lang="en-US" b="1" dirty="0" smtClean="0"/>
            </a:br>
            <a:r>
              <a:rPr lang="ar-IQ" sz="3600" b="1" dirty="0" smtClean="0"/>
              <a:t> في هذه المرحلة يتم قياس مدى كفاءة وفاعلية عمليات التعليم والتعلم ، والحقيقة ان التقويم يتم خلال جميع مراحل عملية تصميم التعليم ، اي خلال المراحل المختلفة وبينها وبعد التنفيذ ايضا ، وقد يكون التقويم تكوينيا او ختاميا :</a:t>
            </a:r>
            <a:br>
              <a:rPr lang="ar-IQ" sz="3600" b="1" dirty="0" smtClean="0"/>
            </a:br>
            <a:r>
              <a:rPr lang="ar-IQ" sz="3100" b="1" dirty="0" smtClean="0"/>
              <a:t>1- التقويم التكويني </a:t>
            </a:r>
            <a:r>
              <a:rPr lang="en-US" sz="3100" b="1" dirty="0" smtClean="0"/>
              <a:t>(Formative Evaluation):</a:t>
            </a:r>
            <a:br>
              <a:rPr lang="en-US" sz="3100" b="1" dirty="0" smtClean="0"/>
            </a:br>
            <a:r>
              <a:rPr lang="ar-IQ" sz="3100" b="1" dirty="0"/>
              <a:t> </a:t>
            </a:r>
            <a:r>
              <a:rPr lang="ar-IQ" sz="3100" b="1" dirty="0" smtClean="0"/>
              <a:t>وهو تقويم مستمر اثناء كل مرحلة وبين المرحل المختلفة ، ويهدف الى تحسين التعليم والتعلم قبل وضعة بصيغته النهائية موضوع التنفيذ.</a:t>
            </a:r>
            <a:br>
              <a:rPr lang="ar-IQ" sz="3100" b="1" dirty="0" smtClean="0"/>
            </a:br>
            <a:r>
              <a:rPr lang="ar-IQ" sz="3100" b="1" dirty="0" smtClean="0"/>
              <a:t>2- التقويم الختامي </a:t>
            </a:r>
            <a:r>
              <a:rPr lang="en-US" sz="3100" b="1" dirty="0" smtClean="0"/>
              <a:t> (Summative Evaluation ):</a:t>
            </a:r>
            <a:r>
              <a:rPr lang="ar-IQ" sz="3100" b="1" dirty="0" smtClean="0"/>
              <a:t>ويكون في العادة بعد تنفيذ الصيغة النهائية من التعليم والتعلم ، ويقيم هذا النوع الفاعلية الكلية للتعليم ، ويستفاد من التقويم النهائي في اتخاذ قرار حول شراء البرنامج التعليمي على سبيل المثال او استمرار في التعليم باستخدامه او التوقف عنه .</a:t>
            </a:r>
            <a:endParaRPr lang="en-US" sz="3100" b="1" dirty="0"/>
          </a:p>
        </p:txBody>
      </p:sp>
    </p:spTree>
    <p:extLst>
      <p:ext uri="{BB962C8B-B14F-4D97-AF65-F5344CB8AC3E}">
        <p14:creationId xmlns:p14="http://schemas.microsoft.com/office/powerpoint/2010/main" val="39977187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332656"/>
            <a:ext cx="8640960" cy="6336704"/>
          </a:xfrm>
          <a:blipFill>
            <a:blip r:embed="rId2">
              <a:alphaModFix amt="10000"/>
            </a:blip>
            <a:stretch>
              <a:fillRect/>
            </a:stretch>
          </a:blipFill>
        </p:spPr>
        <p:style>
          <a:lnRef idx="1">
            <a:schemeClr val="accent2"/>
          </a:lnRef>
          <a:fillRef idx="2">
            <a:schemeClr val="accent2"/>
          </a:fillRef>
          <a:effectRef idx="1">
            <a:schemeClr val="accent2"/>
          </a:effectRef>
          <a:fontRef idx="minor">
            <a:schemeClr val="dk1"/>
          </a:fontRef>
        </p:style>
        <p:txBody>
          <a:bodyPr>
            <a:normAutofit/>
          </a:bodyPr>
          <a:lstStyle/>
          <a:p>
            <a:pPr algn="r"/>
            <a:r>
              <a:rPr lang="ar-IQ" sz="2000" b="1" dirty="0" smtClean="0"/>
              <a:t>المصادر :</a:t>
            </a:r>
            <a:br>
              <a:rPr lang="ar-IQ" sz="2000" b="1" dirty="0" smtClean="0"/>
            </a:br>
            <a:r>
              <a:rPr lang="ar-IQ" sz="2000" b="1" dirty="0" smtClean="0"/>
              <a:t>1- مجدي ، عزيز ابراهيم ، استراتيجيات التعليم واساليب التعلم ، مكتبة </a:t>
            </a:r>
            <a:r>
              <a:rPr lang="ar-IQ" sz="2000" b="1" dirty="0" err="1" smtClean="0"/>
              <a:t>الانجيلو</a:t>
            </a:r>
            <a:r>
              <a:rPr lang="ar-IQ" sz="2000" b="1" dirty="0" smtClean="0"/>
              <a:t> المصرية ، القاهرة ، 2004م.</a:t>
            </a:r>
            <a:br>
              <a:rPr lang="ar-IQ" sz="2000" b="1" dirty="0" smtClean="0"/>
            </a:br>
            <a:r>
              <a:rPr lang="ar-IQ" sz="2000" b="1" dirty="0" smtClean="0"/>
              <a:t>2- عبد الخالق ، دعاء صبحي ، فاعلية التعلم المدمج في تنمية مهارات التصميم التعليمي لدى طلاب تكنولوجيا التعليم بكلية التربية النوعية ، رسالة ماجستير غير منشورة ، 2011م.</a:t>
            </a:r>
            <a:br>
              <a:rPr lang="ar-IQ" sz="2000" b="1" dirty="0" smtClean="0"/>
            </a:br>
            <a:r>
              <a:rPr lang="ar-IQ" sz="2000" b="1" dirty="0" smtClean="0"/>
              <a:t>3- </a:t>
            </a:r>
            <a:r>
              <a:rPr lang="ar-IQ" sz="2000" b="1" dirty="0" err="1" smtClean="0"/>
              <a:t>استينيته</a:t>
            </a:r>
            <a:r>
              <a:rPr lang="ar-IQ" sz="2000" b="1" dirty="0" smtClean="0"/>
              <a:t> ، دلال ملحس ، تكنولوجيا التعليم والتعلم الالكتروني ، دار وائل للنشر والتوزيع ، عمان ، 2007م .</a:t>
            </a:r>
            <a:br>
              <a:rPr lang="ar-IQ" sz="2000" b="1" dirty="0" smtClean="0"/>
            </a:br>
            <a:r>
              <a:rPr lang="ar-IQ" sz="2000" b="1" dirty="0" smtClean="0"/>
              <a:t>3- سرايا ، عادل السيد ، التصميم التعليمي والتعلم ذو المعنى ، دار وائل للنشر والتوزيع ، عمان ، 2007م .</a:t>
            </a:r>
            <a:br>
              <a:rPr lang="ar-IQ" sz="2000" b="1" dirty="0" smtClean="0"/>
            </a:br>
            <a:r>
              <a:rPr lang="ar-IQ" sz="2000" b="1" dirty="0" smtClean="0"/>
              <a:t>4- الداود ،شيخة عثمان عبد العزيز ،الاسس النظرية للتصميم التعليمي ،جامعة الملك سعود كلية التربية .</a:t>
            </a:r>
            <a:br>
              <a:rPr lang="ar-IQ" sz="2000" b="1" dirty="0" smtClean="0"/>
            </a:br>
            <a:r>
              <a:rPr lang="ar-IQ" sz="2000" b="1" dirty="0" smtClean="0"/>
              <a:t>5- الحيلة ، محمد محمود ، التصميم التعليمي نظرية وممارسة ،دار المسيرة ، عمان، 1999م</a:t>
            </a:r>
            <a:br>
              <a:rPr lang="ar-IQ" sz="2000" b="1" dirty="0" smtClean="0"/>
            </a:br>
            <a:r>
              <a:rPr lang="ar-IQ" sz="2000" b="1" dirty="0" smtClean="0"/>
              <a:t>6- الزند ، وليد خضير ، التصميم التعليمي الجذور النظرية ، السعودية ، 2004م </a:t>
            </a:r>
            <a:br>
              <a:rPr lang="ar-IQ" sz="2000" b="1" dirty="0" smtClean="0"/>
            </a:br>
            <a:r>
              <a:rPr lang="ar-IQ" sz="2000" b="1" dirty="0" smtClean="0"/>
              <a:t>7-  </a:t>
            </a:r>
            <a:r>
              <a:rPr lang="ar-IQ" sz="2000" b="1" dirty="0"/>
              <a:t>. -</a:t>
            </a:r>
            <a:r>
              <a:rPr lang="ar-IQ" sz="2000" b="1" dirty="0" err="1"/>
              <a:t>الروايضة</a:t>
            </a:r>
            <a:r>
              <a:rPr lang="ar-IQ" sz="2000" b="1" dirty="0"/>
              <a:t>، صالح؛ ودومي، حسن؛ والعمري، عمر، </a:t>
            </a:r>
            <a:r>
              <a:rPr lang="ar-IQ" sz="2000" b="1" dirty="0" smtClean="0"/>
              <a:t>:</a:t>
            </a:r>
            <a:r>
              <a:rPr lang="ar-IQ" sz="2000" b="1" dirty="0"/>
              <a:t>التكنولوجيا وتصميم التدريس، دار زمزم، </a:t>
            </a:r>
            <a:r>
              <a:rPr lang="ar-IQ" sz="2000" b="1" dirty="0" smtClean="0"/>
              <a:t>2012م </a:t>
            </a:r>
            <a:br>
              <a:rPr lang="ar-IQ" sz="2000" b="1" dirty="0" smtClean="0"/>
            </a:br>
            <a:r>
              <a:rPr lang="ar-IQ" sz="2000" b="1" dirty="0" smtClean="0"/>
              <a:t>8- </a:t>
            </a:r>
            <a:r>
              <a:rPr lang="ar-IQ" sz="2000" b="1" dirty="0" err="1" smtClean="0"/>
              <a:t>االفليح</a:t>
            </a:r>
            <a:r>
              <a:rPr lang="ar-IQ" sz="2000" b="1" dirty="0" smtClean="0"/>
              <a:t>، </a:t>
            </a:r>
            <a:r>
              <a:rPr lang="ar-IQ" sz="2000" b="1" dirty="0"/>
              <a:t>خالد عبد </a:t>
            </a:r>
            <a:r>
              <a:rPr lang="ar-IQ" sz="2000" b="1" dirty="0" smtClean="0"/>
              <a:t>العزيز </a:t>
            </a:r>
            <a:r>
              <a:rPr lang="ar-IQ" sz="2000" b="1" dirty="0"/>
              <a:t>:تصميم التدريس بين النظرية والتطبيق، جدارا للكتاب العالمي، </a:t>
            </a:r>
            <a:r>
              <a:rPr lang="ar-IQ" sz="2000" b="1" dirty="0" smtClean="0"/>
              <a:t>عمان، </a:t>
            </a:r>
            <a:r>
              <a:rPr lang="ar-IQ" sz="2000" b="1" dirty="0" smtClean="0">
                <a:solidFill>
                  <a:prstClr val="black"/>
                </a:solidFill>
              </a:rPr>
              <a:t>2009م</a:t>
            </a:r>
            <a:r>
              <a:rPr lang="ar-IQ" dirty="0" smtClean="0"/>
              <a:t/>
            </a:r>
            <a:br>
              <a:rPr lang="ar-IQ" dirty="0" smtClean="0"/>
            </a:br>
            <a:r>
              <a:rPr lang="ar-IQ" dirty="0"/>
              <a:t> </a:t>
            </a:r>
            <a:endParaRPr lang="en-US" dirty="0"/>
          </a:p>
        </p:txBody>
      </p:sp>
    </p:spTree>
    <p:extLst>
      <p:ext uri="{BB962C8B-B14F-4D97-AF65-F5344CB8AC3E}">
        <p14:creationId xmlns:p14="http://schemas.microsoft.com/office/powerpoint/2010/main" val="1392178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خماسي 2"/>
          <p:cNvSpPr/>
          <p:nvPr/>
        </p:nvSpPr>
        <p:spPr>
          <a:xfrm>
            <a:off x="107504" y="116632"/>
            <a:ext cx="9049994" cy="3672408"/>
          </a:xfrm>
          <a:prstGeom prst="homePlate">
            <a:avLst/>
          </a:prstGeom>
          <a:blipFill dpi="0" rotWithShape="1">
            <a:blip r:embed="rId2">
              <a:alphaModFix amt="18000"/>
            </a:blip>
            <a:srcRect/>
            <a:stretch>
              <a:fillRect/>
            </a:stretch>
          </a:blipFill>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2800" b="1" i="1" dirty="0" smtClean="0">
                <a:solidFill>
                  <a:srgbClr val="FF0000"/>
                </a:solidFill>
              </a:rPr>
              <a:t>المرحلة الرابعة </a:t>
            </a:r>
            <a:r>
              <a:rPr lang="ar-IQ" sz="2800" i="1" dirty="0" smtClean="0"/>
              <a:t>: </a:t>
            </a:r>
            <a:r>
              <a:rPr lang="ar-IQ" sz="2800" b="1" dirty="0" smtClean="0"/>
              <a:t>التصميم التعليمي  هنا يتضمن مهارات منها :</a:t>
            </a:r>
          </a:p>
          <a:p>
            <a:pPr algn="ctr"/>
            <a:r>
              <a:rPr lang="ar-IQ" sz="2800" b="1" dirty="0" smtClean="0"/>
              <a:t>1- تحديد الحاجيات وتحليلها .                 2- وضع الاهداف العامة </a:t>
            </a:r>
          </a:p>
          <a:p>
            <a:pPr algn="ctr"/>
            <a:r>
              <a:rPr lang="ar-IQ" sz="2800" b="1" dirty="0" smtClean="0"/>
              <a:t>3- تحليل محتوى المادة  الدراسية .          4- تحديد الاهداف السلوكية </a:t>
            </a:r>
          </a:p>
          <a:p>
            <a:pPr algn="ctr"/>
            <a:r>
              <a:rPr lang="ar-IQ" sz="2800" b="1" dirty="0" smtClean="0"/>
              <a:t>5- تصميم ادوات التقويم .           6- اختيار الوسائل التعليمية وانتاجها </a:t>
            </a:r>
          </a:p>
          <a:p>
            <a:pPr algn="ctr"/>
            <a:r>
              <a:rPr lang="ar-IQ" sz="2800" b="1" dirty="0" smtClean="0"/>
              <a:t>7- تنفيذ التقويم التشخيصي والضمني والنهائي .</a:t>
            </a:r>
          </a:p>
        </p:txBody>
      </p:sp>
      <p:sp>
        <p:nvSpPr>
          <p:cNvPr id="4" name="خماسي 3"/>
          <p:cNvSpPr/>
          <p:nvPr/>
        </p:nvSpPr>
        <p:spPr>
          <a:xfrm>
            <a:off x="107504" y="4005064"/>
            <a:ext cx="9036496" cy="2592288"/>
          </a:xfrm>
          <a:prstGeom prst="homePlate">
            <a:avLst/>
          </a:prstGeom>
          <a:blipFill>
            <a:blip r:embed="rId2">
              <a:alphaModFix amt="18000"/>
            </a:blip>
            <a:stretch>
              <a:fillRect/>
            </a:stretch>
          </a:blipFill>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2800" b="1" dirty="0" smtClean="0">
                <a:solidFill>
                  <a:srgbClr val="FF0000"/>
                </a:solidFill>
              </a:rPr>
              <a:t>المرحلة الخامسة </a:t>
            </a:r>
            <a:r>
              <a:rPr lang="ar-IQ" sz="2800" b="1" dirty="0" smtClean="0"/>
              <a:t>: تم التوصل فيها لنظرة شمولية لتصميم التعليم ليتكون من ست مراحل رئيسية وكل منها يتكون من مجموعة من الاجراءات وهذه المراحل هي : </a:t>
            </a:r>
          </a:p>
          <a:p>
            <a:pPr algn="ctr"/>
            <a:r>
              <a:rPr lang="ar-IQ" sz="2800" b="1" dirty="0" smtClean="0"/>
              <a:t>1- التحليل  2- التصميم 3- التطوير 4- والتنفيذ  5- الادارة  6 – القويم </a:t>
            </a:r>
            <a:endParaRPr lang="en-US" sz="2800" b="1" dirty="0"/>
          </a:p>
        </p:txBody>
      </p:sp>
    </p:spTree>
    <p:extLst>
      <p:ext uri="{BB962C8B-B14F-4D97-AF65-F5344CB8AC3E}">
        <p14:creationId xmlns:p14="http://schemas.microsoft.com/office/powerpoint/2010/main" val="4225018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548680"/>
            <a:ext cx="8640960" cy="5262979"/>
          </a:xfrm>
          <a:prstGeom prst="rect">
            <a:avLst/>
          </a:prstGeom>
          <a:blipFill>
            <a:blip r:embed="rId2">
              <a:alphaModFix amt="18000"/>
            </a:blip>
            <a:stretch>
              <a:fillRect/>
            </a:stretch>
          </a:blipFill>
        </p:spPr>
        <p:style>
          <a:lnRef idx="1">
            <a:schemeClr val="accent3"/>
          </a:lnRef>
          <a:fillRef idx="2">
            <a:schemeClr val="accent3"/>
          </a:fillRef>
          <a:effectRef idx="1">
            <a:schemeClr val="accent3"/>
          </a:effectRef>
          <a:fontRef idx="minor">
            <a:schemeClr val="dk1"/>
          </a:fontRef>
        </p:style>
        <p:txBody>
          <a:bodyPr wrap="square">
            <a:spAutoFit/>
          </a:bodyPr>
          <a:lstStyle/>
          <a:p>
            <a:pPr algn="just">
              <a:spcBef>
                <a:spcPts val="600"/>
              </a:spcBef>
              <a:spcAft>
                <a:spcPts val="600"/>
              </a:spcAft>
            </a:pPr>
            <a:r>
              <a:rPr lang="ar-SA" sz="2800" b="1" dirty="0">
                <a:solidFill>
                  <a:srgbClr val="202122"/>
                </a:solidFill>
                <a:ea typeface="Times New Roman"/>
              </a:rPr>
              <a:t>لتصميم </a:t>
            </a:r>
            <a:r>
              <a:rPr lang="ar-SA" sz="2800" b="1" dirty="0" smtClean="0">
                <a:solidFill>
                  <a:srgbClr val="202122"/>
                </a:solidFill>
                <a:ea typeface="Times New Roman"/>
              </a:rPr>
              <a:t>التعليميّ</a:t>
            </a:r>
            <a:r>
              <a:rPr lang="ar-IQ" sz="2800" b="1" dirty="0" smtClean="0">
                <a:solidFill>
                  <a:srgbClr val="202122"/>
                </a:solidFill>
                <a:ea typeface="Times New Roman"/>
              </a:rPr>
              <a:t>: </a:t>
            </a:r>
            <a:r>
              <a:rPr lang="ar-SA" sz="2800" b="1" dirty="0" smtClean="0">
                <a:solidFill>
                  <a:srgbClr val="202122"/>
                </a:solidFill>
                <a:ea typeface="Times New Roman"/>
              </a:rPr>
              <a:t>جذور </a:t>
            </a:r>
            <a:r>
              <a:rPr lang="ar-SA" sz="2800" b="1" dirty="0">
                <a:solidFill>
                  <a:srgbClr val="202122"/>
                </a:solidFill>
                <a:ea typeface="Times New Roman"/>
              </a:rPr>
              <a:t>تاريخيّة وتقليديّة في علم النفس المعرفيّ والسلوكيّ، على الرغم من أن البنائيّة قد أثّرت مؤخّرا على التفكير في هذا المجال. يمكن أن يعزى هذا إلى الطريقة التي ظهرت بها، خلال الفترة التي هيمن فيها النموذج السلوكيّ على علم النفس الأمريكيّ. هناك أيضًا من يستشهد بأنّه يمكن إرجاع أصل المفهوم إلى هندسة النُظم، إلى جانب علم النفس السلوكي</a:t>
            </a:r>
            <a:r>
              <a:rPr lang="en-US" sz="2800" b="1" dirty="0" smtClean="0">
                <a:solidFill>
                  <a:srgbClr val="202122"/>
                </a:solidFill>
                <a:latin typeface="Arial"/>
                <a:ea typeface="Times New Roman"/>
                <a:cs typeface="Arial"/>
              </a:rPr>
              <a:t>.</a:t>
            </a:r>
            <a:r>
              <a:rPr lang="ar-IQ" sz="2800" b="1" u="sng" baseline="30000" dirty="0">
                <a:solidFill>
                  <a:srgbClr val="0645AD"/>
                </a:solidFill>
                <a:ea typeface="Times New Roman"/>
              </a:rPr>
              <a:t> </a:t>
            </a:r>
            <a:r>
              <a:rPr lang="ar-SA" sz="2800" b="1" u="sng" baseline="30000" dirty="0" smtClean="0">
                <a:solidFill>
                  <a:srgbClr val="0645AD"/>
                </a:solidFill>
                <a:ea typeface="Times New Roman"/>
              </a:rPr>
              <a:t> </a:t>
            </a:r>
            <a:r>
              <a:rPr lang="ar-SA" sz="2800" b="1" dirty="0" smtClean="0">
                <a:solidFill>
                  <a:srgbClr val="202122"/>
                </a:solidFill>
                <a:ea typeface="Times New Roman"/>
              </a:rPr>
              <a:t>يصعب </a:t>
            </a:r>
            <a:r>
              <a:rPr lang="ar-SA" sz="2800" b="1" dirty="0">
                <a:solidFill>
                  <a:srgbClr val="202122"/>
                </a:solidFill>
                <a:ea typeface="Times New Roman"/>
              </a:rPr>
              <a:t>تحديد تأثير كلِّ مجال من هذه المجالات، ويُجادَل مع ذلك، على أنّ اللغة و«الصورة والإحساس» للأشكال الأولى من التصميم التعليميّ وما تبعها، مستمدّة من هذا التخصص الهندسيّ. رُبطوا على وجه التحديد بنموذج تطوير التّدريب المستخدم من</a:t>
            </a:r>
            <a:r>
              <a:rPr lang="en-US" sz="2800" b="1" dirty="0">
                <a:solidFill>
                  <a:srgbClr val="202122"/>
                </a:solidFill>
                <a:latin typeface="Arial"/>
                <a:ea typeface="Times New Roman"/>
              </a:rPr>
              <a:t> </a:t>
            </a:r>
            <a:r>
              <a:rPr lang="ar-SA" sz="2800" b="1" u="sng" dirty="0">
                <a:solidFill>
                  <a:srgbClr val="FF0000"/>
                </a:solidFill>
                <a:ea typeface="Times New Roman"/>
                <a:hlinkClick r:id="rId3" tooltip="القوات المسلحة الأمريكية"/>
              </a:rPr>
              <a:t>الجيش الأمريكي</a:t>
            </a:r>
            <a:r>
              <a:rPr lang="ar-SA" sz="2800" b="1" dirty="0">
                <a:solidFill>
                  <a:srgbClr val="202122"/>
                </a:solidFill>
                <a:ea typeface="Times New Roman"/>
              </a:rPr>
              <a:t>، والذي اعتمد على نُهج الأنظمة، وفُسّر على أنّه «فكرة عرض مشكلة أو موقف برمّته وبكل تداعياته، ومع كل تفاعلاته الداخليّة، ومع كل اتصالاته الخارجيّة، ومع إدراك كامل لمكانه في سياقه الخاص</a:t>
            </a:r>
            <a:r>
              <a:rPr lang="en-US" sz="2800" b="1" dirty="0" smtClean="0">
                <a:solidFill>
                  <a:srgbClr val="202122"/>
                </a:solidFill>
                <a:latin typeface="Arial"/>
                <a:ea typeface="Times New Roman"/>
              </a:rPr>
              <a:t>.»</a:t>
            </a:r>
            <a:endParaRPr lang="en-US" sz="2800" b="1" dirty="0"/>
          </a:p>
        </p:txBody>
      </p:sp>
    </p:spTree>
    <p:extLst>
      <p:ext uri="{BB962C8B-B14F-4D97-AF65-F5344CB8AC3E}">
        <p14:creationId xmlns:p14="http://schemas.microsoft.com/office/powerpoint/2010/main" val="1346692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4846" y="252588"/>
            <a:ext cx="8949921" cy="6186309"/>
          </a:xfrm>
          <a:prstGeom prst="rect">
            <a:avLst/>
          </a:prstGeom>
          <a:blipFill>
            <a:blip r:embed="rId2">
              <a:alphaModFix amt="18000"/>
            </a:blip>
            <a:stretch>
              <a:fillRect/>
            </a:stretch>
          </a:blipFill>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ar-SA" sz="3600" b="1" dirty="0">
                <a:solidFill>
                  <a:srgbClr val="202122"/>
                </a:solidFill>
                <a:ea typeface="Times New Roman"/>
              </a:rPr>
              <a:t>وُضّح دور هندسة النظم في التطوير المبكّر للتصميم التعليميّ، خلال</a:t>
            </a:r>
            <a:r>
              <a:rPr lang="en-US" sz="3600" b="1" dirty="0">
                <a:solidFill>
                  <a:srgbClr val="202122"/>
                </a:solidFill>
                <a:latin typeface="Arial"/>
                <a:ea typeface="Times New Roman"/>
              </a:rPr>
              <a:t> </a:t>
            </a:r>
            <a:r>
              <a:rPr lang="ar-SA" sz="3600" b="1" u="sng" dirty="0">
                <a:solidFill>
                  <a:srgbClr val="0645AD"/>
                </a:solidFill>
                <a:ea typeface="Times New Roman"/>
                <a:hlinkClick r:id="rId3" tooltip="الحرب العالمية الثانية"/>
              </a:rPr>
              <a:t>الحرب العالمية الثانيّة</a:t>
            </a:r>
            <a:r>
              <a:rPr lang="ar-SA" sz="3600" b="1" dirty="0">
                <a:solidFill>
                  <a:srgbClr val="202122"/>
                </a:solidFill>
                <a:ea typeface="Times New Roman"/>
              </a:rPr>
              <a:t>، عندما طُوّر عدد كبير من الموادّ التدريبيّة للجيش، بناء على مبادئ التعليم والتعلّم والسلوك الإنساني. واستخدمت اختبارات تقييم قدرات المتعلّم، لفحص المرشّحين لبرامج التّدريب. بدأ علماء النفس بعد نجاح التدريب العسكري، في النظر إلى التدريب، كمنظومة وطوّروا مختلف إجراءات التحليل والتصميم والتقييم. أوجز إدغار ديل التسلسل الهرميّ للأساليب التّعليميّة في عام 1946، المنظمَّة بديهيًا من خلال </a:t>
            </a:r>
            <a:r>
              <a:rPr lang="ar-SA" sz="3600" b="1" dirty="0" smtClean="0">
                <a:solidFill>
                  <a:srgbClr val="202122"/>
                </a:solidFill>
                <a:ea typeface="Times New Roman"/>
              </a:rPr>
              <a:t>صواب </a:t>
            </a:r>
            <a:r>
              <a:rPr lang="ar-SA" sz="3600" b="1" dirty="0">
                <a:solidFill>
                  <a:srgbClr val="202122"/>
                </a:solidFill>
                <a:ea typeface="Times New Roman"/>
              </a:rPr>
              <a:t>الطرق. استُخدم الإطار أولًا في القطاع الصناعيّ لتدريب العمّال، قبل أن يُستخدم أخيرًا في مجال التعليم</a:t>
            </a:r>
            <a:r>
              <a:rPr lang="en-US" sz="3600" b="1" dirty="0">
                <a:solidFill>
                  <a:srgbClr val="202122"/>
                </a:solidFill>
                <a:latin typeface="Arial"/>
                <a:ea typeface="Times New Roman"/>
              </a:rPr>
              <a:t>.</a:t>
            </a:r>
            <a:endParaRPr lang="en-US" sz="3600" b="1" dirty="0"/>
          </a:p>
        </p:txBody>
      </p:sp>
    </p:spTree>
    <p:extLst>
      <p:ext uri="{BB962C8B-B14F-4D97-AF65-F5344CB8AC3E}">
        <p14:creationId xmlns:p14="http://schemas.microsoft.com/office/powerpoint/2010/main" val="4277184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9420"/>
            <a:ext cx="8568952" cy="6494085"/>
          </a:xfrm>
          <a:prstGeom prst="rect">
            <a:avLst/>
          </a:prstGeom>
          <a:blipFill>
            <a:blip r:embed="rId2">
              <a:alphaModFix amt="18000"/>
            </a:blip>
            <a:stretch>
              <a:fillRect/>
            </a:stretch>
          </a:blipFill>
        </p:spPr>
        <p:style>
          <a:lnRef idx="1">
            <a:schemeClr val="accent6"/>
          </a:lnRef>
          <a:fillRef idx="2">
            <a:schemeClr val="accent6"/>
          </a:fillRef>
          <a:effectRef idx="1">
            <a:schemeClr val="accent6"/>
          </a:effectRef>
          <a:fontRef idx="minor">
            <a:schemeClr val="dk1"/>
          </a:fontRef>
        </p:style>
        <p:txBody>
          <a:bodyPr wrap="square">
            <a:spAutoFit/>
          </a:bodyPr>
          <a:lstStyle/>
          <a:p>
            <a:pPr algn="just">
              <a:spcBef>
                <a:spcPts val="360"/>
              </a:spcBef>
            </a:pPr>
            <a:r>
              <a:rPr lang="ar-IQ" sz="2800" b="1" dirty="0" smtClean="0">
                <a:solidFill>
                  <a:srgbClr val="000000"/>
                </a:solidFill>
                <a:ea typeface="Times New Roman"/>
              </a:rPr>
              <a:t>1- </a:t>
            </a:r>
            <a:r>
              <a:rPr lang="ar-SA" sz="2800" b="1" dirty="0" smtClean="0">
                <a:solidFill>
                  <a:srgbClr val="FF0000"/>
                </a:solidFill>
                <a:ea typeface="Times New Roman"/>
              </a:rPr>
              <a:t>الخمسينيات</a:t>
            </a:r>
            <a:r>
              <a:rPr lang="ar-IQ" sz="2800" dirty="0" smtClean="0">
                <a:solidFill>
                  <a:srgbClr val="FF0000"/>
                </a:solidFill>
                <a:latin typeface="Arial"/>
                <a:ea typeface="Times New Roman"/>
                <a:cs typeface="Arial"/>
              </a:rPr>
              <a:t>:  </a:t>
            </a:r>
            <a:r>
              <a:rPr lang="ar-SA" sz="3200" b="1" dirty="0" smtClean="0">
                <a:solidFill>
                  <a:srgbClr val="202122"/>
                </a:solidFill>
                <a:ea typeface="Times New Roman"/>
              </a:rPr>
              <a:t>اقترح </a:t>
            </a:r>
            <a:r>
              <a:rPr lang="ar-SA" sz="3200" b="1" dirty="0">
                <a:solidFill>
                  <a:srgbClr val="202122"/>
                </a:solidFill>
                <a:ea typeface="Times New Roman"/>
              </a:rPr>
              <a:t>مقال ب. ف. </a:t>
            </a:r>
            <a:r>
              <a:rPr lang="ar-SA" sz="3200" b="1" dirty="0" err="1">
                <a:solidFill>
                  <a:srgbClr val="202122"/>
                </a:solidFill>
                <a:ea typeface="Times New Roman"/>
              </a:rPr>
              <a:t>سكينر</a:t>
            </a:r>
            <a:r>
              <a:rPr lang="ar-SA" sz="3200" b="1" dirty="0">
                <a:solidFill>
                  <a:srgbClr val="202122"/>
                </a:solidFill>
                <a:ea typeface="Times New Roman"/>
              </a:rPr>
              <a:t> عام 1954 بعنوان «علم التعليم وفنّ التدريس»، أن الموادّ التعليميّة الفعّالة، التي تُسمّى المواد التعليميّة المبرمجة، ينبغي أن تشمل خطواتٍ صغيرة وأسئلة متكررة، وتغذية راجعة فوريّة، وينبغي أن تسمح بالسرعة الذاتيّة. عمّم روبرت ف. ماجر، استخدام أهداف التعلّم، بمقاله عام 1962 بعنوان «إعداد الأهداف للتعليم المبرمج». يصف المقال كيفيّة كتابة الأهداف، بما في ذلك السلوك المرغوب، وحالة التعلّم، والتقدير</a:t>
            </a:r>
            <a:r>
              <a:rPr lang="en-US" sz="3200" b="1" dirty="0" smtClean="0">
                <a:solidFill>
                  <a:srgbClr val="202122"/>
                </a:solidFill>
                <a:latin typeface="Arial"/>
                <a:ea typeface="Times New Roman"/>
                <a:cs typeface="Arial"/>
              </a:rPr>
              <a:t>.</a:t>
            </a:r>
            <a:r>
              <a:rPr lang="ar-SA" sz="3200" b="1" u="sng" baseline="30000" dirty="0" smtClean="0">
                <a:solidFill>
                  <a:srgbClr val="0645AD"/>
                </a:solidFill>
                <a:ea typeface="Times New Roman"/>
              </a:rPr>
              <a:t> </a:t>
            </a:r>
            <a:r>
              <a:rPr lang="ar-SA" sz="3200" b="1" dirty="0" smtClean="0">
                <a:solidFill>
                  <a:srgbClr val="202122"/>
                </a:solidFill>
                <a:ea typeface="Times New Roman"/>
              </a:rPr>
              <a:t>نشرت </a:t>
            </a:r>
            <a:r>
              <a:rPr lang="ar-SA" sz="3200" b="1" dirty="0">
                <a:solidFill>
                  <a:srgbClr val="202122"/>
                </a:solidFill>
                <a:ea typeface="Times New Roman"/>
              </a:rPr>
              <a:t>لجنة برئاسة بنيامين بلوم في عام 1956، تصنيفًا مؤثرًا له ثلاثة مجالات للتعلّم: المعرفيّ (ما يعرفه المرء أو يفكّر فيه)، والحركيّ النفسيّ (ما الذي يفعله المرء جسديًا)، والعاطفيّ (ما الذي يشعر به المرء، أو ما هي مواقفه). مازالت هذه التصنيفات تؤثّر على تصميم </a:t>
            </a:r>
            <a:r>
              <a:rPr lang="ar-SA" sz="3200" b="1" dirty="0" smtClean="0">
                <a:solidFill>
                  <a:srgbClr val="202122"/>
                </a:solidFill>
                <a:ea typeface="Times New Roman"/>
              </a:rPr>
              <a:t>التعليم</a:t>
            </a:r>
            <a:r>
              <a:rPr lang="ar-IQ" sz="3200" b="1" dirty="0" smtClean="0">
                <a:solidFill>
                  <a:srgbClr val="202122"/>
                </a:solidFill>
                <a:ea typeface="Times New Roman"/>
              </a:rPr>
              <a:t>. </a:t>
            </a:r>
            <a:endParaRPr lang="en-US" sz="3200" b="1" dirty="0">
              <a:ea typeface="Calibri"/>
              <a:cs typeface="Arial"/>
            </a:endParaRPr>
          </a:p>
        </p:txBody>
      </p:sp>
    </p:spTree>
    <p:extLst>
      <p:ext uri="{BB962C8B-B14F-4D97-AF65-F5344CB8AC3E}">
        <p14:creationId xmlns:p14="http://schemas.microsoft.com/office/powerpoint/2010/main" val="3706147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16632"/>
            <a:ext cx="8856984" cy="6709529"/>
          </a:xfrm>
          <a:prstGeom prst="rect">
            <a:avLst/>
          </a:prstGeom>
          <a:blipFill>
            <a:blip r:embed="rId2">
              <a:alphaModFix amt="18000"/>
            </a:blip>
            <a:stretch>
              <a:fillRect/>
            </a:stretch>
          </a:blipFill>
        </p:spPr>
        <p:style>
          <a:lnRef idx="1">
            <a:schemeClr val="accent5"/>
          </a:lnRef>
          <a:fillRef idx="2">
            <a:schemeClr val="accent5"/>
          </a:fillRef>
          <a:effectRef idx="1">
            <a:schemeClr val="accent5"/>
          </a:effectRef>
          <a:fontRef idx="minor">
            <a:schemeClr val="dk1"/>
          </a:fontRef>
        </p:style>
        <p:txBody>
          <a:bodyPr wrap="square">
            <a:spAutoFit/>
          </a:bodyPr>
          <a:lstStyle/>
          <a:p>
            <a:pPr algn="just">
              <a:spcBef>
                <a:spcPts val="360"/>
              </a:spcBef>
            </a:pPr>
            <a:r>
              <a:rPr lang="ar-IQ" sz="2800" b="1" dirty="0" smtClean="0">
                <a:solidFill>
                  <a:srgbClr val="FF0000"/>
                </a:solidFill>
                <a:ea typeface="Times New Roman"/>
              </a:rPr>
              <a:t>2- </a:t>
            </a:r>
            <a:r>
              <a:rPr lang="ar-SA" sz="2800" b="1" dirty="0" smtClean="0">
                <a:solidFill>
                  <a:srgbClr val="FF0000"/>
                </a:solidFill>
                <a:ea typeface="Times New Roman"/>
              </a:rPr>
              <a:t>الستينيات</a:t>
            </a:r>
            <a:r>
              <a:rPr lang="ar-IQ" sz="2800" b="1" dirty="0" smtClean="0">
                <a:solidFill>
                  <a:srgbClr val="FF0000"/>
                </a:solidFill>
                <a:ea typeface="Times New Roman"/>
              </a:rPr>
              <a:t> : </a:t>
            </a:r>
            <a:r>
              <a:rPr lang="ar-SA" sz="2800" b="1" dirty="0" smtClean="0">
                <a:solidFill>
                  <a:srgbClr val="202122"/>
                </a:solidFill>
                <a:ea typeface="Times New Roman"/>
              </a:rPr>
              <a:t>أدخل</a:t>
            </a:r>
            <a:r>
              <a:rPr lang="ar-IQ" sz="2800" b="1" dirty="0" smtClean="0">
                <a:solidFill>
                  <a:srgbClr val="202122"/>
                </a:solidFill>
                <a:ea typeface="Times New Roman"/>
              </a:rPr>
              <a:t> </a:t>
            </a:r>
            <a:r>
              <a:rPr lang="ar-SA" sz="2800" b="1" dirty="0" smtClean="0">
                <a:solidFill>
                  <a:srgbClr val="202122"/>
                </a:solidFill>
                <a:ea typeface="Times New Roman"/>
              </a:rPr>
              <a:t> </a:t>
            </a:r>
            <a:r>
              <a:rPr lang="ar-SA" sz="2800" b="1" dirty="0">
                <a:solidFill>
                  <a:srgbClr val="202122"/>
                </a:solidFill>
                <a:ea typeface="Times New Roman"/>
              </a:rPr>
              <a:t>روبرت </a:t>
            </a:r>
            <a:r>
              <a:rPr lang="ar-SA" sz="2800" b="1" dirty="0" err="1">
                <a:solidFill>
                  <a:srgbClr val="202122"/>
                </a:solidFill>
                <a:ea typeface="Times New Roman"/>
              </a:rPr>
              <a:t>غليزر</a:t>
            </a:r>
            <a:r>
              <a:rPr lang="ar-SA" sz="2800" b="1" dirty="0">
                <a:solidFill>
                  <a:srgbClr val="202122"/>
                </a:solidFill>
                <a:ea typeface="Times New Roman"/>
              </a:rPr>
              <a:t> «المقاييس مرجعيّة المعيار» في عام 1962. وصُمّم على عكس الاختبارات مرجعيّة النموذج التي يُقارن فيها أداء الفرد بأداء المجموعة، اختبار مرجعيّ للمعيار، لاختبار سلوك الفرد فيما يتعلق بمعيار موضوعيّ. يمكن استخدامه لتقييم سلوك المتعلّمين عند مستوى الدخول، وإلى أي مدى تطور المتعلّمون من خلال برنامج </a:t>
            </a:r>
            <a:r>
              <a:rPr lang="ar-SA" sz="2800" b="1" dirty="0" smtClean="0">
                <a:solidFill>
                  <a:srgbClr val="202122"/>
                </a:solidFill>
                <a:ea typeface="Times New Roman"/>
              </a:rPr>
              <a:t>تعليميّ</a:t>
            </a:r>
            <a:r>
              <a:rPr lang="ar-IQ" sz="2800" b="1" dirty="0" smtClean="0">
                <a:solidFill>
                  <a:srgbClr val="202122"/>
                </a:solidFill>
                <a:ea typeface="Times New Roman"/>
              </a:rPr>
              <a:t>.</a:t>
            </a:r>
            <a:endParaRPr lang="en-US" sz="2800" b="1" dirty="0">
              <a:ea typeface="Calibri"/>
              <a:cs typeface="Arial"/>
            </a:endParaRPr>
          </a:p>
          <a:p>
            <a:pPr algn="just">
              <a:spcBef>
                <a:spcPts val="600"/>
              </a:spcBef>
              <a:spcAft>
                <a:spcPts val="600"/>
              </a:spcAft>
            </a:pPr>
            <a:r>
              <a:rPr lang="ar-SA" sz="2800" b="1" dirty="0">
                <a:solidFill>
                  <a:srgbClr val="202122"/>
                </a:solidFill>
                <a:ea typeface="Times New Roman"/>
              </a:rPr>
              <a:t>وصف روبرت غاني في عام 1956، ثلاثة مجالات من نتائج التعلّم (المعرفي، والعاطفي، والحركي النفسي)، وخمس نتائج تعليميّة (المعلومات الشفوية، والمهارات الفكريّة، والاستراتيجيّة المعرفيّة، والمواقف، المهارات الحركية)، وتسعة وقائع للتّعليم في «شروط التعلم»، التي أبقت على ممارسات التصميم التعليمي. أدى عمل غاني في التسلسلات الهرميّة والتحليل الهرميّ للتعلّم، إلى مفهوم مهم في التعليم، لضمان اكتساب المتعلّمين للمهارات المطلوبة مسبقا، قبل تجربة المتفوّقة </a:t>
            </a:r>
            <a:r>
              <a:rPr lang="ar-SA" sz="2800" b="1" dirty="0" smtClean="0">
                <a:solidFill>
                  <a:srgbClr val="202122"/>
                </a:solidFill>
                <a:ea typeface="Times New Roman"/>
              </a:rPr>
              <a:t>منها</a:t>
            </a:r>
            <a:r>
              <a:rPr lang="ar-IQ" sz="2800" b="1" dirty="0" smtClean="0">
                <a:solidFill>
                  <a:srgbClr val="202122"/>
                </a:solidFill>
                <a:ea typeface="Times New Roman"/>
              </a:rPr>
              <a:t>.</a:t>
            </a:r>
            <a:endParaRPr lang="en-US" sz="2800" b="1" dirty="0">
              <a:ea typeface="Calibri"/>
              <a:cs typeface="Arial"/>
            </a:endParaRPr>
          </a:p>
          <a:p>
            <a:pPr algn="just"/>
            <a:r>
              <a:rPr lang="ar-SA" sz="2800" b="1" dirty="0">
                <a:solidFill>
                  <a:srgbClr val="202122"/>
                </a:solidFill>
                <a:ea typeface="Times New Roman"/>
              </a:rPr>
              <a:t>اقترح مايكل </a:t>
            </a:r>
            <a:r>
              <a:rPr lang="ar-SA" sz="2800" b="1" dirty="0" err="1">
                <a:solidFill>
                  <a:srgbClr val="202122"/>
                </a:solidFill>
                <a:ea typeface="Times New Roman"/>
              </a:rPr>
              <a:t>سكريفن</a:t>
            </a:r>
            <a:r>
              <a:rPr lang="ar-SA" sz="2800" b="1" dirty="0">
                <a:solidFill>
                  <a:srgbClr val="202122"/>
                </a:solidFill>
                <a:ea typeface="Times New Roman"/>
              </a:rPr>
              <a:t> بعد تحليل فشل المواد التدريبيّة في عام 1967، الحاجة إلى التقييم التكوينيّ، على سبيل المثال، لتجربة المواد التعليمية مع المتعلّمين (والمراجعة وفقًا لذلك) قبل إعلان الانتهاء منها</a:t>
            </a:r>
            <a:endParaRPr lang="en-US" sz="2800" b="1" dirty="0"/>
          </a:p>
        </p:txBody>
      </p:sp>
    </p:spTree>
    <p:extLst>
      <p:ext uri="{BB962C8B-B14F-4D97-AF65-F5344CB8AC3E}">
        <p14:creationId xmlns:p14="http://schemas.microsoft.com/office/powerpoint/2010/main" val="13546295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16632"/>
            <a:ext cx="8856984" cy="7029617"/>
          </a:xfrm>
          <a:prstGeom prst="rect">
            <a:avLst/>
          </a:prstGeom>
          <a:blipFill>
            <a:blip r:embed="rId2">
              <a:alphaModFix amt="18000"/>
            </a:blip>
            <a:stretch>
              <a:fillRect/>
            </a:stretch>
          </a:blipFill>
        </p:spPr>
        <p:style>
          <a:lnRef idx="1">
            <a:schemeClr val="accent2"/>
          </a:lnRef>
          <a:fillRef idx="2">
            <a:schemeClr val="accent2"/>
          </a:fillRef>
          <a:effectRef idx="1">
            <a:schemeClr val="accent2"/>
          </a:effectRef>
          <a:fontRef idx="minor">
            <a:schemeClr val="dk1"/>
          </a:fontRef>
        </p:style>
        <p:txBody>
          <a:bodyPr wrap="square">
            <a:spAutoFit/>
          </a:bodyPr>
          <a:lstStyle/>
          <a:p>
            <a:pPr algn="just">
              <a:lnSpc>
                <a:spcPct val="115000"/>
              </a:lnSpc>
              <a:spcBef>
                <a:spcPts val="360"/>
              </a:spcBef>
            </a:pPr>
            <a:r>
              <a:rPr lang="ar-IQ" sz="2800" b="1" dirty="0" smtClean="0">
                <a:solidFill>
                  <a:srgbClr val="FF0000"/>
                </a:solidFill>
                <a:ea typeface="Times New Roman"/>
              </a:rPr>
              <a:t>3- </a:t>
            </a:r>
            <a:r>
              <a:rPr lang="ar-SA" sz="2800" b="1" dirty="0" smtClean="0">
                <a:solidFill>
                  <a:srgbClr val="FF0000"/>
                </a:solidFill>
                <a:ea typeface="Times New Roman"/>
              </a:rPr>
              <a:t>السبعينيات</a:t>
            </a:r>
            <a:r>
              <a:rPr lang="ar-IQ" sz="2800" b="1" dirty="0" smtClean="0">
                <a:solidFill>
                  <a:srgbClr val="FF0000"/>
                </a:solidFill>
                <a:latin typeface="Arial"/>
                <a:ea typeface="Times New Roman"/>
                <a:cs typeface="Arial"/>
              </a:rPr>
              <a:t>:</a:t>
            </a:r>
            <a:r>
              <a:rPr lang="ar-SA" sz="2800" b="1" dirty="0" smtClean="0">
                <a:solidFill>
                  <a:srgbClr val="202122"/>
                </a:solidFill>
                <a:ea typeface="Times New Roman"/>
              </a:rPr>
              <a:t>ازداد </a:t>
            </a:r>
            <a:r>
              <a:rPr lang="ar-SA" sz="2800" b="1" dirty="0">
                <a:solidFill>
                  <a:srgbClr val="202122"/>
                </a:solidFill>
                <a:ea typeface="Times New Roman"/>
              </a:rPr>
              <a:t>عدد نماذج التصميم التعليمي بشكل كبير خلال السبعينيات، وازدهرت في قطاعات مختلفة في المجالات العسكرية، والأوساط الأكاديمية والصناعية. بدأ العديد من منظّري التصميم التعليمي، في اعتماد نهج قائم على معالجة المعلومات لتصميم التعليم. طوّر ديفيد ميريل، على سبيل المثال، نظريّة عرض المكوّنات، والتي ترّكز على وسائل تقديم المواد التعليميّة (تقنيات </a:t>
            </a:r>
            <a:r>
              <a:rPr lang="ar-SA" sz="2800" b="1" dirty="0" smtClean="0">
                <a:solidFill>
                  <a:srgbClr val="202122"/>
                </a:solidFill>
                <a:ea typeface="Times New Roman"/>
              </a:rPr>
              <a:t>العرض</a:t>
            </a:r>
            <a:r>
              <a:rPr lang="ar-IQ" sz="2800" b="1" dirty="0" smtClean="0">
                <a:solidFill>
                  <a:srgbClr val="202122"/>
                </a:solidFill>
                <a:ea typeface="Times New Roman"/>
              </a:rPr>
              <a:t>). </a:t>
            </a:r>
            <a:r>
              <a:rPr lang="ar-IQ" sz="2800" b="1" dirty="0" smtClean="0">
                <a:solidFill>
                  <a:srgbClr val="FF0000"/>
                </a:solidFill>
                <a:ea typeface="Times New Roman"/>
              </a:rPr>
              <a:t>4- </a:t>
            </a:r>
            <a:r>
              <a:rPr lang="ar-SA" sz="2800" b="1" dirty="0" smtClean="0">
                <a:solidFill>
                  <a:srgbClr val="FF0000"/>
                </a:solidFill>
                <a:ea typeface="Times New Roman"/>
              </a:rPr>
              <a:t>الثمانينيات</a:t>
            </a:r>
            <a:r>
              <a:rPr lang="ar-IQ" sz="2800" b="1" dirty="0" smtClean="0">
                <a:solidFill>
                  <a:srgbClr val="FF0000"/>
                </a:solidFill>
                <a:ea typeface="Times New Roman"/>
              </a:rPr>
              <a:t>: </a:t>
            </a:r>
            <a:r>
              <a:rPr lang="ar-SA" sz="2800" b="1" dirty="0" smtClean="0">
                <a:solidFill>
                  <a:srgbClr val="202122"/>
                </a:solidFill>
                <a:ea typeface="Times New Roman"/>
              </a:rPr>
              <a:t>كان </a:t>
            </a:r>
            <a:r>
              <a:rPr lang="ar-SA" sz="2800" b="1" dirty="0">
                <a:solidFill>
                  <a:srgbClr val="202122"/>
                </a:solidFill>
                <a:ea typeface="Times New Roman"/>
              </a:rPr>
              <a:t>هناك تطور ضئيل في التصميم التعليميّ في المدارس أو التعليم العالي، في الوقت الذي كان فيه الاهتمام بالتصميم التعليمي قويّا في الجيش ومجال الأعمال. وبدأ المعلّمون والباحثون مع ذلك، النظر في طريقة استخدام الحاسوب الشخصي، في بيئة تعليميّة أو في مساحة للتعلّم. يُعد بلاتو (المنطق المبرمج لتشغيل التعليم التلقائي) أحد الأمثلة، على طريقة دمج الحواسيب في التعليم. كانت أغلب الاستخدامات الأولى لأجهزة الحواسيب في الصفوف، من أجل تمارين «التدريب والمهارات». كان هناك اهتمام متزايد بكيفيّة تطبيق علم النفس المعرفيّ على التصميم التعليميّ</a:t>
            </a:r>
            <a:r>
              <a:rPr lang="en-US" sz="2800" b="1" dirty="0" smtClean="0">
                <a:solidFill>
                  <a:srgbClr val="202122"/>
                </a:solidFill>
                <a:latin typeface="Arial"/>
                <a:ea typeface="Times New Roman"/>
                <a:cs typeface="Arial"/>
              </a:rPr>
              <a:t>.</a:t>
            </a:r>
            <a:r>
              <a:rPr lang="ar-IQ" sz="2800" b="1" u="sng" baseline="30000" dirty="0">
                <a:solidFill>
                  <a:srgbClr val="0645AD"/>
                </a:solidFill>
                <a:ea typeface="Times New Roman"/>
              </a:rPr>
              <a:t> </a:t>
            </a:r>
            <a:r>
              <a:rPr lang="ar-IQ" sz="2800" b="1" u="sng" dirty="0" smtClean="0">
                <a:solidFill>
                  <a:srgbClr val="0645AD"/>
                </a:solidFill>
                <a:ea typeface="Times New Roman"/>
              </a:rPr>
              <a:t> </a:t>
            </a:r>
            <a:endParaRPr lang="en-US" sz="2800" b="1" dirty="0">
              <a:ea typeface="Calibri"/>
              <a:cs typeface="Arial"/>
            </a:endParaRPr>
          </a:p>
        </p:txBody>
      </p:sp>
    </p:spTree>
    <p:extLst>
      <p:ext uri="{BB962C8B-B14F-4D97-AF65-F5344CB8AC3E}">
        <p14:creationId xmlns:p14="http://schemas.microsoft.com/office/powerpoint/2010/main" val="4281177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698</TotalTime>
  <Words>1929</Words>
  <Application>Microsoft Office PowerPoint</Application>
  <PresentationFormat>عرض على الشاشة (3:4)‏</PresentationFormat>
  <Paragraphs>139</Paragraphs>
  <Slides>32</Slides>
  <Notes>0</Notes>
  <HiddenSlides>0</HiddenSlides>
  <MMClips>0</MMClips>
  <ScaleCrop>false</ScaleCrop>
  <HeadingPairs>
    <vt:vector size="4" baseType="variant">
      <vt:variant>
        <vt:lpstr>نسق</vt:lpstr>
      </vt:variant>
      <vt:variant>
        <vt:i4>1</vt:i4>
      </vt:variant>
      <vt:variant>
        <vt:lpstr>عناوين الشرائح</vt:lpstr>
      </vt:variant>
      <vt:variant>
        <vt:i4>32</vt:i4>
      </vt:variant>
    </vt:vector>
  </HeadingPairs>
  <TitlesOfParts>
    <vt:vector size="33" baseType="lpstr">
      <vt:lpstr>سمة Office</vt:lpstr>
      <vt:lpstr>عرض تقديمي في PowerPoint</vt:lpstr>
      <vt:lpstr>عرض تقديمي في PowerPoint</vt:lpstr>
      <vt:lpstr>التصميم التعليمي :الملاحظ لعملية التصميم التعليمي يرى انه مر بعدة مراحل متسلسلة قبل ان تتبلور في تعريفة ومضمونه الشامل ، وهذه المراحل قد عكست أداء التربويين في مجال التعلم والتعليم ،وهذه المراحل هي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ويعرف التصميم التعليمي الحيلة 2003م» بانه هو علم وتقنية يبحث في وصف أفضل الطرق التعليمية التي تحقق النتاجات التعليمية المرغوب فيها وتطويرها ،على وفق شروط معينة « اما مجدي فقد عرفه2004م  « بأنه نظرية منهجية نظامية تتكيف مع المحتوى التعليمي المراد تعلمه وتسعى الى تحقيق تعليم اكثر كفاءة واكثر فاعلية للمتعلمين من خلال عرض معلومات كافية لهم ليتمكنوا من حل مشكلاتهم المكتشفة بطريقتهم الخاصة .</vt:lpstr>
      <vt:lpstr>عرض تقديمي في PowerPoint</vt:lpstr>
      <vt:lpstr>عرض تقديمي في PowerPoint</vt:lpstr>
      <vt:lpstr>عرض تقديمي في PowerPoint</vt:lpstr>
      <vt:lpstr>عرض تقديمي في PowerPoint</vt:lpstr>
      <vt:lpstr> 4- يعمل على توفير الوقت والجهد: بمها أن التصميم عبارة عن عملية دراسة ونقد وتعديل وتغيير لذا فان الطرق التعليمية الضعيفة أو الفاشلة يمكن حذفها في أنثاء التصميم قبل الشروع المباشر بتطبيقها فالتصميم والتخطيط المسبق عن اتخاذ القرارات المناسبة المتعلقة باستعمال الطرق التعليمية الفعالة التي قد تؤدي إلى تحقيق الاهداف المرغوب فيها  5- يقلل من التوتر الذي قد ينشا بين المعلمين من جراء التخبط في إتباع الطرق التعليمية العشوائية فتصميم التعليم من شانه أن يقلل من حدة هذا التوتر بما يزود به المعلمين من صور واشكال ترشدهم إلى كيفية سير العمل داخل غرفة الصف. 6 - ونجد أن هدف تصميم التعليم هو صياغة الاهداف العامة والسلوكية وتحديد الاستراتيجيات وتطوير المواد التعليمية التي يؤدي التفاعل معها إلى تحقيق الاهداف.</vt:lpstr>
      <vt:lpstr>عرض تقديمي في PowerPoint</vt:lpstr>
      <vt:lpstr>عرض تقديمي في PowerPoint</vt:lpstr>
      <vt:lpstr>عرض تقديمي في PowerPoint</vt:lpstr>
      <vt:lpstr>عرض تقديمي في PowerPoint</vt:lpstr>
      <vt:lpstr>عرض تقديمي في PowerPoint</vt:lpstr>
      <vt:lpstr> النموذج العام لتصميم التعليم (ADDIE )  يعتبر النموذج العام لتصميم التعليم هو اساس كل نماذج التصميم التعليمي ، وهو اسلوب نظامي لعملية التصميم يزود المصمم باطار اجرائي يضمن ان تكون المنتجات التعلمية ذات فاعلية وكفاءة في تحقيق الاهداف وهناك اكثر من (100) نموذج مختلف لتصميم التعلم بعضها معقد والاخر بسيط ومع ذلك فجميعها تتكون من عناصر مشتركة تقتضيها طبيعة العملية التربوية ، والاختلاف بينهما ينشأ من انتماء واضعوا هذه النماذج الى خلفية نظرية سلوكية او معرفية او نباتية ، وذلك بتركيزهم على عناصر معينة في مراحل التصميم وبترتيب محدد.  </vt:lpstr>
      <vt:lpstr>المرحلة الاولى : التحليل (Analysis)     مرحلة التحليل هي حجر الاساس لجميع المراحل الاخرى لتصميم التعليم ، وخلال هذه المرحلة لابد من تحديد المشكلة ومصدرها ،والحلول الممكنة لها ، وقد تشمل هذه المرحلة اساليب البحث مثل تحليل الحاجات ، وتحليل المهام ، وتحليل المحتوى ، وتحليل الفئة المستهدفة ، وتشمل مخرجات هذه المرحلة في العادة اهداف التدريس ، وقائمة المهام او المفاهيم التي سيتم تعليمها ، وتعريفا بالمشكلة والمصادر والمعوقات وخصائص المتعلم وتحديد ما يجب فعلة ، وتكون هذه المخرجات مدخلات لمرحلة التصميم ، وفي مرحلة التحليل يسعى المصمم التعليمي الى الاجابة على عدد من الاسئلة من بينها  ما ياتي : </vt:lpstr>
      <vt:lpstr>عرض تقديمي في PowerPoint</vt:lpstr>
      <vt:lpstr>المرحلة الثانية : التصميم (Design) وتهتم هذه  المرحلة بوضع المخططات والمسودات الاولية لتطوير عملية التعلم ، وفي هذه المرحلة يتم وصف الاساليب والاجراءات والتي تتعلق بكيفية تنفيذ عملية التعليم والتعلم ، وتشمل مخرجاتها على مايلي : 1- تحديد اهداف الاداء ( الاهداف الاجرائية ) بناء على اهداف الدرس ومخرجات التعلم بعبارات قابلة للقياس ومعايير للاداء الناجح لكل هداف .  </vt:lpstr>
      <vt:lpstr>المرحلة الثالثة : التطور :  (Development)  ويتم في مرحلة التطور ترجمة مخرجات عملية التصميم من مخططات وسيناريوهات الى مواد تعليمية حقيقية ، فيتم في هذه المرحلة تأليف وانتاج مكونات الموقف او المنتج التعليمي ، ، وخلال هذه المرحلة يتم تطوير التعليم وكل الوسائل  التعليمية التي ستستخدم فيه ، وأية مواد اخرى داعمة ، وقد يشمل ذلك الاجهزة (Hardward) والبرامج  (Softward)</vt:lpstr>
      <vt:lpstr>   - المرحلة الرابعة : التنفيذ ( والتطبيق ) (Implementation):ويتم في هذه المرحلة القيام الفعلي بالتعليم ، سواء كان ذلك في الصف الدراسي التقليدي ، او بالتعليم الالكتروني ، من خلال برامجيات الكمبيوتر ، او الحقائب التعليمية ، او غيرها . وتهدف هذه المرحلة الى تحقيق الكفاءة والفاعلية في التعليم ، ويجب في هذه المرحلة ان يتم تحسين فهم الطلاب ، ودعم اتقانهم للاهداف . وتشتمل هذه المرحلة على اجراء الاختبار التجريبي والتجارب الميدانية للمواد والتحضير للتوظيف على مدى البعيد ، ويجب ان تشمل هذه المرحلة التاكد من ان المواد والنشاطات التدريسية تعمل بشكل جيد مع الطلاب وان المعلم مستعد على استخدام هذه المواد ، ومن المهم ايضا التاكيد من تهيئة الظروف الملائمة من حيث توفر الاخهزة وجوانب الدعم الاخرى المختلفة .</vt:lpstr>
      <vt:lpstr> - الرحلة الخامسة : التقويم  : (Evaluation)  في هذه المرحلة يتم قياس مدى كفاءة وفاعلية عمليات التعليم والتعلم ، والحقيقة ان التقويم يتم خلال جميع مراحل عملية تصميم التعليم ، اي خلال المراحل المختلفة وبينها وبعد التنفيذ ايضا ، وقد يكون التقويم تكوينيا او ختاميا : 1- التقويم التكويني (Formative Evaluation):  وهو تقويم مستمر اثناء كل مرحلة وبين المرحل المختلفة ، ويهدف الى تحسين التعليم والتعلم قبل وضعة بصيغته النهائية موضوع التنفيذ. 2- التقويم الختامي  (Summative Evaluation ):ويكون في العادة بعد تنفيذ الصيغة النهائية من التعليم والتعلم ، ويقيم هذا النوع الفاعلية الكلية للتعليم ، ويستفاد من التقويم النهائي في اتخاذ قرار حول شراء البرنامج التعليمي على سبيل المثال او استمرار في التعليم باستخدامه او التوقف عنه .</vt:lpstr>
      <vt:lpstr>المصادر : 1- مجدي ، عزيز ابراهيم ، استراتيجيات التعليم واساليب التعلم ، مكتبة الانجيلو المصرية ، القاهرة ، 2004م. 2- عبد الخالق ، دعاء صبحي ، فاعلية التعلم المدمج في تنمية مهارات التصميم التعليمي لدى طلاب تكنولوجيا التعليم بكلية التربية النوعية ، رسالة ماجستير غير منشورة ، 2011م. 3- استينيته ، دلال ملحس ، تكنولوجيا التعليم والتعلم الالكتروني ، دار وائل للنشر والتوزيع ، عمان ، 2007م . 3- سرايا ، عادل السيد ، التصميم التعليمي والتعلم ذو المعنى ، دار وائل للنشر والتوزيع ، عمان ، 2007م . 4- الداود ،شيخة عثمان عبد العزيز ،الاسس النظرية للتصميم التعليمي ،جامعة الملك سعود كلية التربية . 5- الحيلة ، محمد محمود ، التصميم التعليمي نظرية وممارسة ،دار المسيرة ، عمان، 1999م 6- الزند ، وليد خضير ، التصميم التعليمي الجذور النظرية ، السعودية ، 2004م  7-  . -الروايضة، صالح؛ ودومي، حسن؛ والعمري، عمر، :التكنولوجيا وتصميم التدريس، دار زمزم، 2012م  8- االفليح، خالد عبد العزيز :تصميم التدريس بين النظرية والتطبيق، جدارا للكتاب العالمي، عمان، 2009م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DR.Ahmed Saker 2O11</cp:lastModifiedBy>
  <cp:revision>67</cp:revision>
  <dcterms:created xsi:type="dcterms:W3CDTF">2022-01-01T08:51:24Z</dcterms:created>
  <dcterms:modified xsi:type="dcterms:W3CDTF">2022-03-20T16:08:25Z</dcterms:modified>
</cp:coreProperties>
</file>