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D1A8-CD71-4768-9999-F676E32DAB59}" type="datetimeFigureOut">
              <a:rPr lang="ar-IQ" smtClean="0"/>
              <a:t>06/10/1442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850D-455B-4013-89BF-7CE77280092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0438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D1A8-CD71-4768-9999-F676E32DAB59}" type="datetimeFigureOut">
              <a:rPr lang="ar-IQ" smtClean="0"/>
              <a:t>06/10/1442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850D-455B-4013-89BF-7CE77280092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6050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D1A8-CD71-4768-9999-F676E32DAB59}" type="datetimeFigureOut">
              <a:rPr lang="ar-IQ" smtClean="0"/>
              <a:t>06/10/1442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850D-455B-4013-89BF-7CE77280092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1337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D1A8-CD71-4768-9999-F676E32DAB59}" type="datetimeFigureOut">
              <a:rPr lang="ar-IQ" smtClean="0"/>
              <a:t>06/10/1442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850D-455B-4013-89BF-7CE77280092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4256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D1A8-CD71-4768-9999-F676E32DAB59}" type="datetimeFigureOut">
              <a:rPr lang="ar-IQ" smtClean="0"/>
              <a:t>06/10/1442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850D-455B-4013-89BF-7CE77280092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8972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D1A8-CD71-4768-9999-F676E32DAB59}" type="datetimeFigureOut">
              <a:rPr lang="ar-IQ" smtClean="0"/>
              <a:t>06/10/1442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850D-455B-4013-89BF-7CE77280092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0181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D1A8-CD71-4768-9999-F676E32DAB59}" type="datetimeFigureOut">
              <a:rPr lang="ar-IQ" smtClean="0"/>
              <a:t>06/10/1442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850D-455B-4013-89BF-7CE77280092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5290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D1A8-CD71-4768-9999-F676E32DAB59}" type="datetimeFigureOut">
              <a:rPr lang="ar-IQ" smtClean="0"/>
              <a:t>06/10/1442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850D-455B-4013-89BF-7CE77280092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5051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D1A8-CD71-4768-9999-F676E32DAB59}" type="datetimeFigureOut">
              <a:rPr lang="ar-IQ" smtClean="0"/>
              <a:t>06/10/1442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850D-455B-4013-89BF-7CE77280092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4056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D1A8-CD71-4768-9999-F676E32DAB59}" type="datetimeFigureOut">
              <a:rPr lang="ar-IQ" smtClean="0"/>
              <a:t>06/10/1442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850D-455B-4013-89BF-7CE77280092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1124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D1A8-CD71-4768-9999-F676E32DAB59}" type="datetimeFigureOut">
              <a:rPr lang="ar-IQ" smtClean="0"/>
              <a:t>06/10/1442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850D-455B-4013-89BF-7CE77280092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2542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5D1A8-CD71-4768-9999-F676E32DAB59}" type="datetimeFigureOut">
              <a:rPr lang="ar-IQ" smtClean="0"/>
              <a:t>06/10/1442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1850D-455B-4013-89BF-7CE77280092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116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IQ" b="1" dirty="0" smtClean="0">
                <a:solidFill>
                  <a:srgbClr val="002060"/>
                </a:solidFill>
              </a:rPr>
              <a:t>أصول التربية الفنية في رياض الأطفال</a:t>
            </a:r>
            <a:br>
              <a:rPr lang="ar-IQ" b="1" dirty="0" smtClean="0">
                <a:solidFill>
                  <a:srgbClr val="002060"/>
                </a:solidFill>
              </a:rPr>
            </a:br>
            <a:r>
              <a:rPr lang="ar-IQ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IQ" b="1" dirty="0" smtClean="0">
                <a:solidFill>
                  <a:srgbClr val="FF0000"/>
                </a:solidFill>
              </a:rPr>
              <a:t>د. حيدر مجيد </a:t>
            </a:r>
          </a:p>
          <a:p>
            <a:r>
              <a:rPr lang="ar-IQ" b="1" dirty="0" smtClean="0">
                <a:solidFill>
                  <a:srgbClr val="FF0000"/>
                </a:solidFill>
              </a:rPr>
              <a:t>الثلاثاء </a:t>
            </a:r>
            <a:r>
              <a:rPr lang="ar-IQ" b="1" dirty="0" smtClean="0">
                <a:solidFill>
                  <a:srgbClr val="FF0000"/>
                </a:solidFill>
              </a:rPr>
              <a:t>18 </a:t>
            </a:r>
            <a:r>
              <a:rPr lang="ar-IQ" b="1" dirty="0" smtClean="0">
                <a:solidFill>
                  <a:srgbClr val="FF0000"/>
                </a:solidFill>
              </a:rPr>
              <a:t>/ مايو / </a:t>
            </a:r>
            <a:r>
              <a:rPr lang="ar-IQ" b="1" dirty="0" smtClean="0">
                <a:solidFill>
                  <a:srgbClr val="FF0000"/>
                </a:solidFill>
              </a:rPr>
              <a:t>2021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35696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55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</a:rPr>
              <a:t>الشفافية 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ar-IQ" dirty="0" smtClean="0"/>
          </a:p>
          <a:p>
            <a:pPr algn="ctr"/>
            <a:endParaRPr lang="ar-IQ" dirty="0"/>
          </a:p>
          <a:p>
            <a:pPr algn="ctr"/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1556792"/>
            <a:ext cx="496855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48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ashreg.wav"/>
          </p:stSnd>
        </p:sndAc>
      </p:transition>
    </mc:Choice>
    <mc:Fallback xmlns="">
      <p:transition spd="slow">
        <p:circl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002060"/>
                </a:solidFill>
              </a:rPr>
              <a:t>4 – خط الأرض :</a:t>
            </a:r>
            <a:endParaRPr lang="ar-IQ" b="1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ar-IQ" dirty="0" smtClean="0"/>
              <a:t> خط الأرض هو محاولة من الطفل بجعل الأشياء المرسومة مرتكزة ومثبتة على الأرض ، كما أن خط الأرض وسيلة رمزية يعبر بها الطفل عن احساسه بالفراغ ، والعلاقات المكانية التي تربط بين الأشكال المرسومة .</a:t>
            </a:r>
          </a:p>
          <a:p>
            <a:pPr algn="just"/>
            <a:r>
              <a:rPr lang="ar-IQ" dirty="0" smtClean="0"/>
              <a:t>     ويأتي رسم الطفل لخط الأرض بأشكال متعددة ، فقد يكون مستقيما ، أو منحنيا ، أو على هيئة خط أو كتلة أو قد يبدو وهميا . عندما يعي الطفل ويدرك الموجودات حوله وفي بيئته من مظاهر متنوعة للحياة فأنه يرسمها على خط مستقيم واحد ، ويبدأ الطفل في اظهار خط الأرض عند السنة السادسة ، والطفل في رسمه لخط الأرض يعبر عن الحقائق الذهنية وليست الحقائق المرئية .</a:t>
            </a:r>
            <a:endParaRPr lang="ar-IQ" dirty="0"/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9712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7239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</a:rPr>
              <a:t>خط الأرض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ar-IQ" dirty="0" smtClean="0"/>
          </a:p>
          <a:p>
            <a:pPr algn="ctr"/>
            <a:endParaRPr lang="ar-IQ" dirty="0"/>
          </a:p>
          <a:p>
            <a:pPr algn="ctr"/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1484784"/>
            <a:ext cx="4464496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94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ashreg.wav"/>
          </p:stSnd>
        </p:sndAc>
      </p:transition>
    </mc:Choice>
    <mc:Fallback xmlns="">
      <p:transition spd="slow">
        <p:circl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002060"/>
                </a:solidFill>
              </a:rPr>
              <a:t>5 – التمثيل الزماني والمكاني :</a:t>
            </a:r>
            <a:endParaRPr lang="ar-IQ" b="1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ar-IQ" sz="4000" dirty="0" smtClean="0"/>
              <a:t> والمقصود بهذه الخاصية ، هو أن الطفل يعبر عن مشاهد مختلفة الأماكن والأزمنة في ورقة الرسم ، وربما يعكس ذلك حرص الطفل على عدم التفريط فيما يعرفه ويخبره من وقائع ، وما لديه من معلومات عن الموضوع الذي يتناوله بالتعبير ، أو عدم قناعته بأن الجزء يمكن أن يمثل أو ينوب عن الكل.</a:t>
            </a:r>
            <a:endParaRPr lang="ar-IQ" sz="4000" dirty="0"/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3648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2846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3600" b="1" dirty="0" smtClean="0">
                <a:solidFill>
                  <a:srgbClr val="FF0000"/>
                </a:solidFill>
              </a:rPr>
              <a:t>التمثيل الزماني والمكاني </a:t>
            </a:r>
            <a:endParaRPr lang="ar-IQ" sz="36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ar-IQ" dirty="0" smtClean="0"/>
          </a:p>
          <a:p>
            <a:pPr algn="ctr"/>
            <a:endParaRPr lang="ar-IQ" dirty="0"/>
          </a:p>
          <a:p>
            <a:pPr algn="ctr"/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844824"/>
            <a:ext cx="5472608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ashreg.wav"/>
          </p:stSnd>
        </p:sndAc>
      </p:transition>
    </mc:Choice>
    <mc:Fallback xmlns="">
      <p:transition spd="slow">
        <p:circl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002060"/>
                </a:solidFill>
              </a:rPr>
              <a:t>6 – الجمع بين الرسم والكتابة : </a:t>
            </a:r>
            <a:endParaRPr lang="ar-IQ" b="1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ar-IQ" sz="4400" dirty="0" smtClean="0"/>
              <a:t>يجمع الطفل بين الرسم والكتابة كنوع من الايضاح ، وهذا يعود </a:t>
            </a:r>
            <a:r>
              <a:rPr lang="ar-IQ" sz="4400" dirty="0" err="1" smtClean="0"/>
              <a:t>لأعتقاد</a:t>
            </a:r>
            <a:r>
              <a:rPr lang="ar-IQ" sz="4400" dirty="0" smtClean="0"/>
              <a:t> الطفل بأن تعبيره لم يوضح القصد من الشكل المرسوم ، وهذه الظاهرة تبدأ مع تعلم الطفل للكتابة وادراك وظيفتها في نقل المعاني وعملية التواصل مع الآخرين .</a:t>
            </a:r>
            <a:endParaRPr lang="ar-IQ" sz="4400" dirty="0"/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35696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3747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3600" b="1" dirty="0" smtClean="0">
                <a:solidFill>
                  <a:srgbClr val="FF0000"/>
                </a:solidFill>
              </a:rPr>
              <a:t>الجمع بين الرسم والكتابة </a:t>
            </a:r>
            <a:endParaRPr lang="ar-IQ" sz="36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ar-IQ" dirty="0" smtClean="0"/>
          </a:p>
          <a:p>
            <a:pPr algn="ctr"/>
            <a:endParaRPr lang="ar-IQ" dirty="0"/>
          </a:p>
          <a:p>
            <a:pPr algn="ctr"/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9"/>
            <a:ext cx="5184576" cy="388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80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ashreg.wav"/>
          </p:stSnd>
        </p:sndAc>
      </p:transition>
    </mc:Choice>
    <mc:Fallback xmlns="">
      <p:transition spd="slow">
        <p:circl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002060"/>
                </a:solidFill>
              </a:rPr>
              <a:t>7 – التصفيف :</a:t>
            </a:r>
            <a:endParaRPr lang="ar-IQ" b="1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ar-IQ" sz="4400" dirty="0" smtClean="0"/>
              <a:t>المقصود بخاصية التصفيف أو الرص ، رسم الأشكال في ورقة الرسم على شكل صفوف ، ويلجأ الطفل لهذا الأسلوب في محاولة منه </a:t>
            </a:r>
            <a:r>
              <a:rPr lang="ar-IQ" sz="4400" dirty="0" err="1" smtClean="0"/>
              <a:t>لملئ</a:t>
            </a:r>
            <a:r>
              <a:rPr lang="ar-IQ" sz="4400" dirty="0" smtClean="0"/>
              <a:t> الفراغ في صفحة الرسم ، وللتعبير عن الازدحام والكثرة .</a:t>
            </a:r>
            <a:endParaRPr lang="ar-IQ" sz="4400" dirty="0"/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0519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4000" b="1" dirty="0" smtClean="0">
                <a:solidFill>
                  <a:srgbClr val="FF0000"/>
                </a:solidFill>
              </a:rPr>
              <a:t>التصفيف</a:t>
            </a:r>
            <a:endParaRPr lang="ar-IQ" sz="40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ar-IQ" dirty="0" smtClean="0"/>
          </a:p>
          <a:p>
            <a:pPr algn="ctr"/>
            <a:endParaRPr lang="ar-IQ" dirty="0"/>
          </a:p>
          <a:p>
            <a:pPr algn="ctr"/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628800"/>
            <a:ext cx="489654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8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ashreg.wav"/>
          </p:stSnd>
        </p:sndAc>
      </p:transition>
    </mc:Choice>
    <mc:Fallback xmlns="">
      <p:transition spd="slow">
        <p:circl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002060"/>
                </a:solidFill>
              </a:rPr>
              <a:t>8 – التماثل :</a:t>
            </a:r>
            <a:endParaRPr lang="ar-IQ" b="1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ar-IQ" sz="4400" dirty="0" smtClean="0"/>
              <a:t>وهذه الخاصية تعني أن الجزء الأيمن من اللوحة تشبه الى حد كبير الجزء الأيسر ، في محاولة منه لتكرار العنصر في الجهة المقابلة .</a:t>
            </a:r>
            <a:endParaRPr lang="ar-IQ" sz="4400" dirty="0"/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3648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9902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C00000"/>
                </a:solidFill>
              </a:rPr>
              <a:t>رسوم الأطفال :</a:t>
            </a:r>
            <a:endParaRPr lang="ar-IQ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ar-IQ" dirty="0" smtClean="0"/>
              <a:t> لقد تم اهمال رسوم الاطفال لفترة طويلة من الزمن ، ولقت كثيرا من التجاهل وسوء الفهم ، ثم تلت ذلك فترة استطاعت هذه الرسوم أن تشد انتباه الباحثين وتحظى </a:t>
            </a:r>
            <a:r>
              <a:rPr lang="ar-IQ" dirty="0" err="1" smtClean="0"/>
              <a:t>بإعتراف</a:t>
            </a:r>
            <a:r>
              <a:rPr lang="ar-IQ" dirty="0" smtClean="0"/>
              <a:t> التربويين ، ومن يقوم على أمر تنشئة الطفل وتربيته ، فقد رآها البعض مجرد </a:t>
            </a:r>
            <a:r>
              <a:rPr lang="ar-IQ" dirty="0" err="1" smtClean="0"/>
              <a:t>شخابيط</a:t>
            </a:r>
            <a:r>
              <a:rPr lang="ar-IQ" dirty="0" smtClean="0"/>
              <a:t> لا معنى لها ، حتى بدأ الاهتمام بدراسة خصائص رسوم الأطفال ، ومراحل نموهم في عام 1857 م ، على يد مجموعة من الباحثين ، أهمهم (</a:t>
            </a:r>
            <a:r>
              <a:rPr lang="ar-IQ" dirty="0" err="1" smtClean="0"/>
              <a:t>لونفيلد</a:t>
            </a:r>
            <a:r>
              <a:rPr lang="ar-IQ" dirty="0" smtClean="0"/>
              <a:t> ، </a:t>
            </a:r>
            <a:r>
              <a:rPr lang="ar-IQ" dirty="0" err="1" smtClean="0"/>
              <a:t>وهربرت</a:t>
            </a:r>
            <a:r>
              <a:rPr lang="ar-IQ" dirty="0" smtClean="0"/>
              <a:t> ريد) وغيرهم ، وفي عام 1887م كتب </a:t>
            </a:r>
            <a:r>
              <a:rPr lang="ar-IQ" dirty="0" err="1" smtClean="0"/>
              <a:t>الأيطالي</a:t>
            </a:r>
            <a:r>
              <a:rPr lang="ar-IQ" dirty="0" smtClean="0"/>
              <a:t> (</a:t>
            </a:r>
            <a:r>
              <a:rPr lang="ar-IQ" dirty="0" err="1" smtClean="0"/>
              <a:t>كواردو</a:t>
            </a:r>
            <a:r>
              <a:rPr lang="ar-IQ" dirty="0" smtClean="0"/>
              <a:t> </a:t>
            </a:r>
            <a:r>
              <a:rPr lang="ar-IQ" dirty="0" err="1" smtClean="0"/>
              <a:t>ريتشي</a:t>
            </a:r>
            <a:r>
              <a:rPr lang="ar-IQ" dirty="0" smtClean="0"/>
              <a:t> </a:t>
            </a:r>
            <a:r>
              <a:rPr lang="en-US" dirty="0" err="1" smtClean="0"/>
              <a:t>C.Ricci</a:t>
            </a:r>
            <a:r>
              <a:rPr lang="en-US" dirty="0" smtClean="0"/>
              <a:t>) </a:t>
            </a:r>
            <a:r>
              <a:rPr lang="ar-IQ" dirty="0" smtClean="0"/>
              <a:t>كتاب </a:t>
            </a:r>
            <a:r>
              <a:rPr lang="ar-IQ" dirty="0" err="1" smtClean="0"/>
              <a:t>بإسم</a:t>
            </a:r>
            <a:r>
              <a:rPr lang="ar-IQ" dirty="0" smtClean="0"/>
              <a:t> (فــــن الــــطفل) وربما كانت هذه أول مرة يستخدم فيها مصطلح فن الطفل ، أو الفن مقرونا بالطفل ، ثم توالت الدراسات بعد ذلك في هذا المجال .</a:t>
            </a:r>
            <a:endParaRPr lang="ar-IQ" dirty="0"/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9712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8870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</a:rPr>
              <a:t> التماثل 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ar-IQ" dirty="0" smtClean="0"/>
          </a:p>
          <a:p>
            <a:pPr algn="ctr"/>
            <a:endParaRPr lang="ar-IQ" dirty="0"/>
          </a:p>
          <a:p>
            <a:pPr algn="ctr"/>
            <a:endParaRPr lang="ar-IQ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54461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42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algn="just"/>
            <a:r>
              <a:rPr lang="ar-IQ" dirty="0" smtClean="0"/>
              <a:t> ومع بدايات القرن العشرين أخذت البحوث والدراسات في مجال رسوم الأطفال تتوالى لتكشف شيئا فشيئا الأهمية الفنية والجمالية والتربوية والسيكولوجية لهذه الرسوم .</a:t>
            </a:r>
          </a:p>
          <a:p>
            <a:pPr algn="just"/>
            <a:r>
              <a:rPr lang="ar-IQ" dirty="0" smtClean="0"/>
              <a:t>     وتعتبر رسوم الأطفال وتعبيراته الفنية شكلا من تنفيس انفعالاته ، فهي رسائل موجهة للكبار ، وهي تعبير عما يجيش بداخله وخاطره وذهنه ، وهي لغة تواصل بينه وبين المشاهد لتلك الرسومات ، وتعطي صورة صادقة عن مكنوناته فيما اذا كانت هذه المكنونات ايجابية أو سلبية ، كما تعد رسوم الأطفال انعكاس لشخصية الطفل في اعتدالها وانحرافها ، وفي حالاتها الشعورية واللاشعورية ، ومن ثم فهي مفتاح لفهمها ، والكشف عن أغوارها ، وتقويمها وتوجيهها .</a:t>
            </a:r>
            <a:endParaRPr lang="ar-IQ" dirty="0"/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1640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3706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002060"/>
                </a:solidFill>
              </a:rPr>
              <a:t>الموجز الشكلي لرسوم الأطفال :</a:t>
            </a:r>
            <a:endParaRPr lang="ar-IQ" b="1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ar-IQ" dirty="0" smtClean="0"/>
              <a:t>يمكن تعريف الموجز الشكلي على انه تلك الصيغة الشكلية المقتصدة أو الملخصة التي يستقر عليها الطفل لتمثيل المفاهيم والمدركات البصرية ، وينزع الى الثبات عليها وتكرارها ، كلما طلب اليه التعبير عن تلك المدركات المرتبطة بهذه الصيغة ، وهي صيغة مرنة قابلة لأن يدخل عليها الطفل بعض التعديلات البسيطة وتكييفها لتمثيل مدركات ومفاهيم أخرى مشابهة .</a:t>
            </a:r>
            <a:endParaRPr lang="ar-IQ" dirty="0"/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1200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0021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002060"/>
                </a:solidFill>
              </a:rPr>
              <a:t>سمات رسوم الأطفال :</a:t>
            </a:r>
            <a:endParaRPr lang="ar-IQ" b="1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ar-IQ" dirty="0" smtClean="0"/>
              <a:t>ومن أهم سمات رسوم الأطفال ما يلي :</a:t>
            </a:r>
          </a:p>
          <a:p>
            <a:pPr algn="just"/>
            <a:r>
              <a:rPr lang="ar-IQ" dirty="0" smtClean="0"/>
              <a:t>1 – التسطيح :</a:t>
            </a:r>
          </a:p>
          <a:p>
            <a:pPr algn="just"/>
            <a:r>
              <a:rPr lang="ar-IQ" dirty="0" smtClean="0"/>
              <a:t>     يقصد بمصطلح التسطيح هو انفراد الشكل ومحاولة رسم جميع جوانبه ، حتى الجوانب التي لا تظهر من الشكل بعيدا عن المنظور ، فالشكل المرسوم يبدو بحجم واحد وبعد واحد ، وذلك رغبة من الطفل في عدم حجب عنصر على حساب عنصر آخر ، كما يلجأ الطفل الى رسم أسطح الأجسام بحيث يبدو سطح كل جسم منها وكأنه يراها من جهات متعددة ، فهو يجمع بين السطح وجميع الجوانب .</a:t>
            </a:r>
          </a:p>
          <a:p>
            <a:endParaRPr lang="ar-IQ" dirty="0"/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9712" y="1268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7072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</a:rPr>
              <a:t>التسطيح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ar-IQ" dirty="0" smtClean="0"/>
          </a:p>
          <a:p>
            <a:pPr algn="ctr"/>
            <a:endParaRPr lang="ar-IQ" dirty="0"/>
          </a:p>
          <a:p>
            <a:pPr algn="ctr"/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53650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94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amera.wav"/>
          </p:stSnd>
        </p:sndAc>
      </p:transition>
    </mc:Choice>
    <mc:Fallback xmlns="">
      <p:transition spd="slow">
        <p:circl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</a:rPr>
              <a:t>2 – المبالغة والحذف :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ar-IQ" dirty="0" smtClean="0"/>
              <a:t>المبالغة والحذف تعني تكبير حجم الرسم أو جزء منه ، أو جزء من عناصر الرسم ، وذلك يعود </a:t>
            </a:r>
            <a:r>
              <a:rPr lang="ar-IQ" dirty="0" err="1" smtClean="0"/>
              <a:t>لأنتباه</a:t>
            </a:r>
            <a:r>
              <a:rPr lang="ar-IQ" dirty="0" smtClean="0"/>
              <a:t> الطفل لذلك العنصر ، فقد يكون حبا أو خوفا و ... الخ . وترتبط المبالغة والحذف لدى الطفل في رسومه في إدراكاته النفعية في الأجزاء والأشكال التي يبالغ فيها أو يحذفها ، وأيضا في وظيفتها في الرسم ، وفي الموقف الذي يعبر عنه الطفل ، فالطفل يبالغ في الأجزاء التي يرى أن لها وظيفة حيوية في موقف ما ، أو التي تحظى لدية بأهمية انفعالية وعقلية أكثر من الأجزاء الأخرى ، بينما يحذف أو يهمل في الأجزاء التي ليس لها وظيفة في الموقف . </a:t>
            </a:r>
            <a:endParaRPr lang="ar-IQ" dirty="0"/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7704" y="980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2823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7030A0"/>
                </a:solidFill>
              </a:rPr>
              <a:t>الحذف والمبالغة</a:t>
            </a:r>
            <a:endParaRPr lang="ar-IQ" b="1" dirty="0">
              <a:solidFill>
                <a:srgbClr val="7030A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ar-IQ" dirty="0" smtClean="0"/>
          </a:p>
          <a:p>
            <a:pPr algn="ctr"/>
            <a:endParaRPr lang="ar-IQ" dirty="0"/>
          </a:p>
          <a:p>
            <a:pPr algn="ctr"/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84784"/>
            <a:ext cx="388843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72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voltage.wav"/>
          </p:stSnd>
        </p:sndAc>
      </p:transition>
    </mc:Choice>
    <mc:Fallback xmlns="">
      <p:transition spd="slow">
        <p:circl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</a:rPr>
              <a:t>3 – الشفافية : 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ar-IQ" dirty="0" smtClean="0"/>
              <a:t> في هذه الخاصية من خصائص رسوم الأطفال ، يقوم الطفل بإظهار الأشكال التي داخل الرسم ، فيرسم الأشياء واضحة وظاهرة كأنه يراها من خلال السطوح سواء كانت شفافة أو غير شفافة ، والسبب في ذلك هو أن الطفل لا يدرك استحالة النظر </a:t>
            </a:r>
            <a:r>
              <a:rPr lang="ar-IQ" dirty="0" err="1" smtClean="0"/>
              <a:t>لللأشياء</a:t>
            </a:r>
            <a:r>
              <a:rPr lang="ar-IQ" dirty="0" smtClean="0"/>
              <a:t> من داخلها ، لذلك فهو يرسم واقع الشيء ووظيفته كما يراها هو.</a:t>
            </a:r>
            <a:endParaRPr lang="ar-IQ" dirty="0"/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9712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3156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854</Words>
  <Application>Microsoft Office PowerPoint</Application>
  <PresentationFormat>عرض على الشاشة (3:4)‏</PresentationFormat>
  <Paragraphs>44</Paragraphs>
  <Slides>20</Slides>
  <Notes>0</Notes>
  <HiddenSlides>0</HiddenSlides>
  <MMClips>13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نسق Office</vt:lpstr>
      <vt:lpstr>أصول التربية الفنية في رياض الأطفال 3</vt:lpstr>
      <vt:lpstr>رسوم الأطفال :</vt:lpstr>
      <vt:lpstr>عرض تقديمي في PowerPoint</vt:lpstr>
      <vt:lpstr>الموجز الشكلي لرسوم الأطفال :</vt:lpstr>
      <vt:lpstr>سمات رسوم الأطفال :</vt:lpstr>
      <vt:lpstr>التسطيح</vt:lpstr>
      <vt:lpstr>2 – المبالغة والحذف :</vt:lpstr>
      <vt:lpstr>الحذف والمبالغة</vt:lpstr>
      <vt:lpstr>3 – الشفافية : </vt:lpstr>
      <vt:lpstr>الشفافية </vt:lpstr>
      <vt:lpstr>4 – خط الأرض :</vt:lpstr>
      <vt:lpstr>خط الأرض</vt:lpstr>
      <vt:lpstr>5 – التمثيل الزماني والمكاني :</vt:lpstr>
      <vt:lpstr>التمثيل الزماني والمكاني </vt:lpstr>
      <vt:lpstr>6 – الجمع بين الرسم والكتابة : </vt:lpstr>
      <vt:lpstr>الجمع بين الرسم والكتابة </vt:lpstr>
      <vt:lpstr>7 – التصفيف :</vt:lpstr>
      <vt:lpstr>التصفيف</vt:lpstr>
      <vt:lpstr>8 – التماثل :</vt:lpstr>
      <vt:lpstr> التماثل 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أصول التربية الفنية في رياض الأطفال 3</dc:title>
  <dc:creator>Haedar</dc:creator>
  <cp:lastModifiedBy>Haedar</cp:lastModifiedBy>
  <cp:revision>7</cp:revision>
  <dcterms:created xsi:type="dcterms:W3CDTF">2020-05-19T19:45:38Z</dcterms:created>
  <dcterms:modified xsi:type="dcterms:W3CDTF">2021-05-17T05:17:57Z</dcterms:modified>
</cp:coreProperties>
</file>