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7"/>
  </p:notesMasterIdLst>
  <p:sldIdLst>
    <p:sldId id="256" r:id="rId2"/>
    <p:sldId id="260" r:id="rId3"/>
    <p:sldId id="261" r:id="rId4"/>
    <p:sldId id="262" r:id="rId5"/>
    <p:sldId id="263"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059" autoAdjust="0"/>
    <p:restoredTop sz="94660"/>
  </p:normalViewPr>
  <p:slideViewPr>
    <p:cSldViewPr>
      <p:cViewPr varScale="1">
        <p:scale>
          <a:sx n="82" d="100"/>
          <a:sy n="82" d="100"/>
        </p:scale>
        <p:origin x="136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D34F8EC-391B-419F-903D-928E9B6FE30F}" type="datetimeFigureOut">
              <a:rPr lang="ar-IQ" smtClean="0"/>
              <a:t>09/04/1443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DFECEDC-6C12-4BE1-B86A-A23C29E9191E}" type="slidenum">
              <a:rPr lang="ar-IQ" smtClean="0"/>
              <a:t>‹#›</a:t>
            </a:fld>
            <a:endParaRPr lang="ar-IQ"/>
          </a:p>
        </p:txBody>
      </p:sp>
    </p:spTree>
    <p:extLst>
      <p:ext uri="{BB962C8B-B14F-4D97-AF65-F5344CB8AC3E}">
        <p14:creationId xmlns:p14="http://schemas.microsoft.com/office/powerpoint/2010/main" val="354992634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EDFECEDC-6C12-4BE1-B86A-A23C29E9191E}" type="slidenum">
              <a:rPr lang="ar-IQ" smtClean="0"/>
              <a:t>1</a:t>
            </a:fld>
            <a:endParaRPr lang="ar-IQ"/>
          </a:p>
        </p:txBody>
      </p:sp>
    </p:spTree>
    <p:extLst>
      <p:ext uri="{BB962C8B-B14F-4D97-AF65-F5344CB8AC3E}">
        <p14:creationId xmlns:p14="http://schemas.microsoft.com/office/powerpoint/2010/main" val="210307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339290B3-478E-496C-9570-17AAD954FE47}" type="datetimeFigureOut">
              <a:rPr lang="ar-IQ" smtClean="0"/>
              <a:t>09/04/1443</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F318A1B4-94B2-4321-8945-58A686B4E93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339290B3-478E-496C-9570-17AAD954FE47}" type="datetimeFigureOut">
              <a:rPr lang="ar-IQ" smtClean="0"/>
              <a:t>09/04/1443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339290B3-478E-496C-9570-17AAD954FE47}" type="datetimeFigureOut">
              <a:rPr lang="ar-IQ" smtClean="0"/>
              <a:t>09/04/1443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339290B3-478E-496C-9570-17AAD954FE47}" type="datetimeFigureOut">
              <a:rPr lang="ar-IQ" smtClean="0"/>
              <a:t>09/04/1443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339290B3-478E-496C-9570-17AAD954FE47}" type="datetimeFigureOut">
              <a:rPr lang="ar-IQ" smtClean="0"/>
              <a:t>09/04/1443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18A1B4-94B2-4321-8945-58A686B4E93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339290B3-478E-496C-9570-17AAD954FE47}" type="datetimeFigureOut">
              <a:rPr lang="ar-IQ" smtClean="0"/>
              <a:t>09/04/1443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339290B3-478E-496C-9570-17AAD954FE47}" type="datetimeFigureOut">
              <a:rPr lang="ar-IQ" smtClean="0"/>
              <a:t>09/04/1443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339290B3-478E-496C-9570-17AAD954FE47}" type="datetimeFigureOut">
              <a:rPr lang="ar-IQ" smtClean="0"/>
              <a:t>09/04/1443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290B3-478E-496C-9570-17AAD954FE47}" type="datetimeFigureOut">
              <a:rPr lang="ar-IQ" smtClean="0"/>
              <a:t>09/04/1443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339290B3-478E-496C-9570-17AAD954FE47}" type="datetimeFigureOut">
              <a:rPr lang="ar-IQ" smtClean="0"/>
              <a:t>09/04/1443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18A1B4-94B2-4321-8945-58A686B4E93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339290B3-478E-496C-9570-17AAD954FE47}" type="datetimeFigureOut">
              <a:rPr lang="ar-IQ" smtClean="0"/>
              <a:t>09/04/1443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F318A1B4-94B2-4321-8945-58A686B4E939}"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9290B3-478E-496C-9570-17AAD954FE47}" type="datetimeFigureOut">
              <a:rPr lang="ar-IQ" smtClean="0"/>
              <a:t>09/04/1443</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18A1B4-94B2-4321-8945-58A686B4E939}"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548680"/>
            <a:ext cx="7992888" cy="3960440"/>
          </a:xfrm>
        </p:spPr>
        <p:txBody>
          <a:bodyPr>
            <a:noAutofit/>
          </a:bodyPr>
          <a:lstStyle/>
          <a:p>
            <a:pPr algn="ctr"/>
            <a:r>
              <a:rPr lang="ar-IQ" sz="2800" b="1" dirty="0" smtClean="0">
                <a:solidFill>
                  <a:schemeClr val="bg1"/>
                </a:solidFill>
                <a:latin typeface="Degrading Morals" pitchFamily="34" charset="0"/>
                <a:cs typeface="MCS Modern E_U 3d." pitchFamily="2" charset="-78"/>
              </a:rPr>
              <a:t/>
            </a:r>
            <a:br>
              <a:rPr lang="ar-IQ" sz="2800" b="1" dirty="0" smtClean="0">
                <a:solidFill>
                  <a:schemeClr val="bg1"/>
                </a:solidFill>
                <a:latin typeface="Degrading Morals" pitchFamily="34" charset="0"/>
                <a:cs typeface="MCS Modern E_U 3d." pitchFamily="2" charset="-78"/>
              </a:rPr>
            </a:br>
            <a:r>
              <a:rPr lang="ar-IQ" sz="2800" dirty="0">
                <a:solidFill>
                  <a:schemeClr val="bg1"/>
                </a:solidFill>
                <a:latin typeface="Degrading Morals" pitchFamily="34" charset="0"/>
                <a:cs typeface="MCS Modern E_U 3d." pitchFamily="2" charset="-78"/>
              </a:rPr>
              <a:t/>
            </a:r>
            <a:br>
              <a:rPr lang="ar-IQ" sz="2800" dirty="0">
                <a:solidFill>
                  <a:schemeClr val="bg1"/>
                </a:solidFill>
                <a:latin typeface="Degrading Morals" pitchFamily="34" charset="0"/>
                <a:cs typeface="MCS Modern E_U 3d." pitchFamily="2" charset="-78"/>
              </a:rPr>
            </a:br>
            <a:r>
              <a:rPr lang="ar-IQ" sz="2800" b="1" dirty="0" smtClean="0">
                <a:solidFill>
                  <a:schemeClr val="bg1"/>
                </a:solidFill>
                <a:latin typeface="Degrading Morals" pitchFamily="34" charset="0"/>
                <a:cs typeface="MCS Modern E_U 3d." pitchFamily="2" charset="-78"/>
              </a:rPr>
              <a:t>مادة اعجاز القران  الكريم</a:t>
            </a:r>
            <a:r>
              <a:rPr lang="ar-IQ" sz="2800" b="1" dirty="0">
                <a:solidFill>
                  <a:schemeClr val="bg1"/>
                </a:solidFill>
                <a:latin typeface="Degrading Morals" pitchFamily="34" charset="0"/>
                <a:cs typeface="MCS Modern E_U 3d." pitchFamily="2" charset="-78"/>
              </a:rPr>
              <a:t> </a:t>
            </a:r>
            <a:r>
              <a:rPr lang="ar-IQ" sz="2800" b="1" dirty="0" smtClean="0">
                <a:solidFill>
                  <a:schemeClr val="bg1"/>
                </a:solidFill>
                <a:latin typeface="Degrading Morals" pitchFamily="34" charset="0"/>
                <a:cs typeface="MCS Modern E_U 3d." pitchFamily="2" charset="-78"/>
              </a:rPr>
              <a:t/>
            </a:r>
            <a:br>
              <a:rPr lang="ar-IQ" sz="2800" b="1" dirty="0" smtClean="0">
                <a:solidFill>
                  <a:schemeClr val="bg1"/>
                </a:solidFill>
                <a:latin typeface="Degrading Morals" pitchFamily="34" charset="0"/>
                <a:cs typeface="MCS Modern E_U 3d." pitchFamily="2" charset="-78"/>
              </a:rPr>
            </a:br>
            <a:r>
              <a:rPr lang="ar-IQ" sz="2800" b="1" dirty="0" smtClean="0">
                <a:solidFill>
                  <a:schemeClr val="bg1"/>
                </a:solidFill>
                <a:latin typeface="Degrading Morals" pitchFamily="34" charset="0"/>
                <a:cs typeface="MCS Modern E_U 3d." pitchFamily="2" charset="-78"/>
              </a:rPr>
              <a:t/>
            </a:r>
            <a:br>
              <a:rPr lang="ar-IQ" sz="2800" b="1" dirty="0" smtClean="0">
                <a:solidFill>
                  <a:schemeClr val="bg1"/>
                </a:solidFill>
                <a:latin typeface="Degrading Morals" pitchFamily="34" charset="0"/>
                <a:cs typeface="MCS Modern E_U 3d." pitchFamily="2" charset="-78"/>
              </a:rPr>
            </a:br>
            <a:r>
              <a:rPr lang="ar-IQ" sz="2800" b="1" dirty="0" smtClean="0">
                <a:solidFill>
                  <a:schemeClr val="bg1"/>
                </a:solidFill>
                <a:latin typeface="Degrading Morals" pitchFamily="34" charset="0"/>
                <a:cs typeface="MCS Modern E_U 3d." pitchFamily="2" charset="-78"/>
              </a:rPr>
              <a:t>المرحلـــــــــــــة الرابعـــــــــة </a:t>
            </a:r>
            <a:br>
              <a:rPr lang="ar-IQ" sz="2800" b="1" dirty="0" smtClean="0">
                <a:solidFill>
                  <a:schemeClr val="bg1"/>
                </a:solidFill>
                <a:latin typeface="Degrading Morals" pitchFamily="34" charset="0"/>
                <a:cs typeface="MCS Modern E_U 3d." pitchFamily="2" charset="-78"/>
              </a:rPr>
            </a:br>
            <a:r>
              <a:rPr lang="ar-IQ" sz="2800" b="1" dirty="0" smtClean="0">
                <a:solidFill>
                  <a:schemeClr val="bg1"/>
                </a:solidFill>
                <a:latin typeface="Degrading Morals" pitchFamily="34" charset="0"/>
                <a:cs typeface="MCS Modern E_U 3d." pitchFamily="2" charset="-78"/>
              </a:rPr>
              <a:t/>
            </a:r>
            <a:br>
              <a:rPr lang="ar-IQ" sz="2800" b="1" dirty="0" smtClean="0">
                <a:solidFill>
                  <a:schemeClr val="bg1"/>
                </a:solidFill>
                <a:latin typeface="Degrading Morals" pitchFamily="34" charset="0"/>
                <a:cs typeface="MCS Modern E_U 3d." pitchFamily="2" charset="-78"/>
              </a:rPr>
            </a:br>
            <a:r>
              <a:rPr lang="ar-IQ" sz="2800" dirty="0" smtClean="0">
                <a:solidFill>
                  <a:schemeClr val="bg1"/>
                </a:solidFill>
                <a:latin typeface="Degrading Morals" pitchFamily="34" charset="0"/>
                <a:cs typeface="MCS Modern E_U 3d." pitchFamily="2" charset="-78"/>
              </a:rPr>
              <a:t>قسم التربيــــة الاسلاميـــــة</a:t>
            </a:r>
            <a:r>
              <a:rPr lang="ar-IQ" sz="2800" b="1" dirty="0" smtClean="0">
                <a:latin typeface="Degrading Morals" pitchFamily="34" charset="0"/>
                <a:cs typeface="MCS Modern E_U 3d." pitchFamily="2" charset="-78"/>
              </a:rPr>
              <a:t/>
            </a:r>
            <a:br>
              <a:rPr lang="ar-IQ" sz="2800" b="1" dirty="0" smtClean="0">
                <a:latin typeface="Degrading Morals" pitchFamily="34" charset="0"/>
                <a:cs typeface="MCS Modern E_U 3d." pitchFamily="2" charset="-78"/>
              </a:rPr>
            </a:br>
            <a:r>
              <a:rPr lang="ar-IQ" sz="2800" b="1" dirty="0" smtClean="0">
                <a:latin typeface="Degrading Morals" pitchFamily="34" charset="0"/>
                <a:cs typeface="MCS Modern E_U 3d." pitchFamily="2" charset="-78"/>
              </a:rPr>
              <a:t/>
            </a:r>
            <a:br>
              <a:rPr lang="ar-IQ" sz="2800" b="1" dirty="0" smtClean="0">
                <a:latin typeface="Degrading Morals" pitchFamily="34" charset="0"/>
                <a:cs typeface="MCS Modern E_U 3d." pitchFamily="2" charset="-78"/>
              </a:rPr>
            </a:br>
            <a:r>
              <a:rPr lang="ar-IQ" sz="2800" b="1" dirty="0" smtClean="0">
                <a:latin typeface="Degrading Morals" pitchFamily="34" charset="0"/>
                <a:cs typeface="MCS Modern E_U 3d." pitchFamily="2" charset="-78"/>
              </a:rPr>
              <a:t/>
            </a:r>
            <a:br>
              <a:rPr lang="ar-IQ" sz="2800" b="1" dirty="0" smtClean="0">
                <a:latin typeface="Degrading Morals" pitchFamily="34" charset="0"/>
                <a:cs typeface="MCS Modern E_U 3d." pitchFamily="2" charset="-78"/>
              </a:rPr>
            </a:br>
            <a:r>
              <a:rPr lang="ar-IQ" sz="2800" b="1" dirty="0" smtClean="0">
                <a:solidFill>
                  <a:schemeClr val="bg1"/>
                </a:solidFill>
                <a:latin typeface="Degrading Morals" pitchFamily="34" charset="0"/>
                <a:cs typeface="MCS Modern E_U 3d." pitchFamily="2" charset="-78"/>
              </a:rPr>
              <a:t>المحاضرة الاولى</a:t>
            </a:r>
            <a:r>
              <a:rPr lang="ar-IQ" sz="2800" b="1" dirty="0">
                <a:solidFill>
                  <a:schemeClr val="bg1"/>
                </a:solidFill>
                <a:latin typeface="Degrading Morals" pitchFamily="34" charset="0"/>
                <a:cs typeface="MCS Modern E_U 3d." pitchFamily="2" charset="-78"/>
              </a:rPr>
              <a:t/>
            </a:r>
            <a:br>
              <a:rPr lang="ar-IQ" sz="2800" b="1" dirty="0">
                <a:solidFill>
                  <a:schemeClr val="bg1"/>
                </a:solidFill>
                <a:latin typeface="Degrading Morals" pitchFamily="34" charset="0"/>
                <a:cs typeface="MCS Modern E_U 3d." pitchFamily="2" charset="-78"/>
              </a:rPr>
            </a:br>
            <a:r>
              <a:rPr lang="ar-IQ" sz="2800" b="1" dirty="0" smtClean="0">
                <a:solidFill>
                  <a:schemeClr val="bg1"/>
                </a:solidFill>
                <a:latin typeface="Degrading Morals" pitchFamily="34" charset="0"/>
                <a:cs typeface="MCS Modern E_U 3d." pitchFamily="2" charset="-78"/>
              </a:rPr>
              <a:t>مقدمات في اعجاز القران  الكريم</a:t>
            </a:r>
            <a:endParaRPr lang="ar-IQ" sz="2800" b="1" dirty="0">
              <a:solidFill>
                <a:schemeClr val="bg1"/>
              </a:solidFill>
              <a:latin typeface="Degrading Morals" pitchFamily="34" charset="0"/>
              <a:cs typeface="MCS Modern E_U 3d." pitchFamily="2" charset="-78"/>
            </a:endParaRPr>
          </a:p>
        </p:txBody>
      </p:sp>
      <p:sp>
        <p:nvSpPr>
          <p:cNvPr id="3" name="عنوان فرعي 2"/>
          <p:cNvSpPr>
            <a:spLocks noGrp="1"/>
          </p:cNvSpPr>
          <p:nvPr>
            <p:ph type="subTitle" idx="1"/>
          </p:nvPr>
        </p:nvSpPr>
        <p:spPr>
          <a:xfrm>
            <a:off x="683568" y="4941168"/>
            <a:ext cx="8280920" cy="1152128"/>
          </a:xfrm>
        </p:spPr>
        <p:txBody>
          <a:bodyPr>
            <a:normAutofit fontScale="92500" lnSpcReduction="20000"/>
          </a:bodyPr>
          <a:lstStyle/>
          <a:p>
            <a:endParaRPr lang="ar-IQ" b="1" dirty="0" smtClean="0">
              <a:solidFill>
                <a:schemeClr val="tx1">
                  <a:lumMod val="95000"/>
                  <a:lumOff val="5000"/>
                </a:schemeClr>
              </a:solidFill>
              <a:cs typeface="MCS Modern E_U 3d." pitchFamily="2" charset="-78"/>
            </a:endParaRPr>
          </a:p>
          <a:p>
            <a:pPr algn="ctr"/>
            <a:r>
              <a:rPr lang="ar-IQ" b="1" dirty="0" smtClean="0">
                <a:solidFill>
                  <a:schemeClr val="bg1"/>
                </a:solidFill>
                <a:cs typeface="MCS Modern E_U 3d." pitchFamily="2" charset="-78"/>
              </a:rPr>
              <a:t>اعداد أستاذ المادة </a:t>
            </a:r>
          </a:p>
          <a:p>
            <a:pPr algn="ctr"/>
            <a:r>
              <a:rPr lang="ar-IQ" b="1" dirty="0" smtClean="0">
                <a:solidFill>
                  <a:schemeClr val="bg1"/>
                </a:solidFill>
                <a:cs typeface="MCS Modern E_U 3d." pitchFamily="2" charset="-78"/>
              </a:rPr>
              <a:t>أ. م. د. حيدر عبد العزيز اسماعيل </a:t>
            </a:r>
            <a:endParaRPr lang="ar-IQ" b="1" dirty="0">
              <a:solidFill>
                <a:schemeClr val="bg1"/>
              </a:solidFill>
              <a:cs typeface="MCS Modern E_U 3d." pitchFamily="2" charset="-78"/>
            </a:endParaRPr>
          </a:p>
        </p:txBody>
      </p:sp>
      <p:pic>
        <p:nvPicPr>
          <p:cNvPr id="4" name="صوت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497373657"/>
      </p:ext>
    </p:extLst>
  </p:cSld>
  <p:clrMapOvr>
    <a:masterClrMapping/>
  </p:clrMapOvr>
  <mc:AlternateContent xmlns:mc="http://schemas.openxmlformats.org/markup-compatibility/2006" xmlns:p14="http://schemas.microsoft.com/office/powerpoint/2010/main">
    <mc:Choice Requires="p14">
      <p:transition spd="slow" p14:dur="2000" advTm="18957"/>
    </mc:Choice>
    <mc:Fallback xmlns="">
      <p:transition spd="slow" advTm="1895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652120" y="404664"/>
            <a:ext cx="3034680" cy="504056"/>
          </a:xfrm>
        </p:spPr>
        <p:txBody>
          <a:bodyPr>
            <a:normAutofit/>
          </a:bodyPr>
          <a:lstStyle/>
          <a:p>
            <a:pPr algn="r"/>
            <a:r>
              <a:rPr lang="ar-SA" sz="1600" b="1" dirty="0" smtClean="0">
                <a:cs typeface="A Noor" panose="00000400000000000000" pitchFamily="2" charset="-78"/>
              </a:rPr>
              <a:t>1</a:t>
            </a:r>
            <a:r>
              <a:rPr lang="ar-IQ" sz="1600" b="1" dirty="0" smtClean="0">
                <a:cs typeface="A Noor" panose="00000400000000000000" pitchFamily="2" charset="-78"/>
              </a:rPr>
              <a:t>) اعجاز </a:t>
            </a:r>
            <a:r>
              <a:rPr lang="ar-IQ" sz="1600" b="1" dirty="0">
                <a:cs typeface="A Noor" panose="00000400000000000000" pitchFamily="2" charset="-78"/>
              </a:rPr>
              <a:t>القران علم من علوم القران الكريم</a:t>
            </a:r>
            <a:endParaRPr lang="en-US" sz="1600" b="1" dirty="0">
              <a:cs typeface="A Noor" panose="00000400000000000000" pitchFamily="2" charset="-78"/>
            </a:endParaRPr>
          </a:p>
        </p:txBody>
      </p:sp>
      <p:sp>
        <p:nvSpPr>
          <p:cNvPr id="3" name="عنصر نائب للمحتوى 2"/>
          <p:cNvSpPr>
            <a:spLocks noGrp="1"/>
          </p:cNvSpPr>
          <p:nvPr>
            <p:ph idx="1"/>
          </p:nvPr>
        </p:nvSpPr>
        <p:spPr>
          <a:xfrm>
            <a:off x="0" y="1052736"/>
            <a:ext cx="9144000" cy="5688632"/>
          </a:xfrm>
        </p:spPr>
        <p:txBody>
          <a:bodyPr>
            <a:normAutofit fontScale="70000" lnSpcReduction="20000"/>
          </a:bodyPr>
          <a:lstStyle/>
          <a:p>
            <a:pPr marL="0" indent="0" algn="just">
              <a:buNone/>
            </a:pPr>
            <a:r>
              <a:rPr lang="ar-IQ" sz="2900" dirty="0"/>
              <a:t>القرآن الكريم هو معجزة الإسلام الخالدة، ويضم مئة وأربع عشرة سورة تقع في ثلاثين جزءًا وستين حزبًا، وفي كلّ سورة عدد من الآيات القرآنية، وتتوزع سور القرآن الكريم ما بين سور مكيّة ومدنيّة، وعدد السور المكية سبع وثمانين سورة، وعدد المدنيّة سبع وعشرون، وجميع هذه السور تبدأ بالبسملة باستثناء سورة التوبة، أما سورة النمل ففيها بسملتان، ويبدأ القرآن الكريم بسورة الفاتحة وينتهي بسورة الناس، وأطول سورة فيه هي سورة البقرة وعدد آياتها مئتان وست وثمانون آية، وأقصر سورة هي الكوثر وعدد آياتها ثلاث آيات، ويضم القرآن الكريم صورًا من الإعجاز العلمي والبياني . </a:t>
            </a:r>
          </a:p>
          <a:p>
            <a:pPr marL="0" indent="0" algn="just">
              <a:buNone/>
            </a:pPr>
            <a:r>
              <a:rPr lang="ar-IQ" sz="2900" dirty="0"/>
              <a:t>ان أعجاز القران الكريم هو علم من علوم القران الكريم كان له دور مهم في </a:t>
            </a:r>
            <a:r>
              <a:rPr lang="ar-IQ" sz="2900" dirty="0" err="1"/>
              <a:t>أظهار</a:t>
            </a:r>
            <a:r>
              <a:rPr lang="ar-IQ" sz="2900" dirty="0"/>
              <a:t> مكانة القران الكريم ، ولما كان القرآن المعجزة الخالدة الكبرى؛ كان الحديث عن إعجاز القرآن من أهم الأبحاث المتعلقة بالقرآن وآدابه وعلومه، وهو لبها وجوهرها، وأساسها وعمدتها على أن الحديث عن الإعجاز ضرب من الإعجاز لا يصل الباحث فيه إلى سرّ منه حتى يجد وراءه جوانب أخرى يكشف عن سرّ إعجازها الزمن . </a:t>
            </a:r>
          </a:p>
          <a:p>
            <a:pPr marL="0" indent="0" algn="just">
              <a:buNone/>
            </a:pPr>
            <a:r>
              <a:rPr lang="ar-IQ" sz="2900" dirty="0"/>
              <a:t>الإعجاز القرآني: (( هو أحد المباحث القرآنية الأساسية المدرجة ضمن علوم القرآن والتي يسلّط فيها الضوء على البعد الإعجازي في القرآن الكريم، إضافة إلى الإشكالات المثارة وتفنيدها، مع الإشارة إلى الصلة الوثيقة بين مبحث الإعجاز ومباحث كلامية ولغوية أخرى )) . </a:t>
            </a:r>
          </a:p>
          <a:p>
            <a:pPr marL="0" indent="0" algn="just">
              <a:buNone/>
            </a:pPr>
            <a:r>
              <a:rPr lang="ar-IQ" sz="2900" dirty="0"/>
              <a:t>ويمكن تلخيص الحكمة من وجود الإعجاز في القرآن الكريم بقوله تعالى في سورة فصلت: {سنريهم آياتنا في الآفاق وفي أنفسهم حتى يتبين لهم أنه الحق}. فأنواع الإعجاز التي يتضمنها القرآن الكريم وما تحمله من فصاحة لغوية وحكم تشريعية وحقائق علمية وأخبار غيبية كلها إشارات ودلالات تؤكد لمن هو بحاجة لتأكيد أن القرآن الكريم حق وأنه كلام الله تعالى الذي لا يأتيه الباطل من بين يديه ولا من خلفه. وبالإضافة إلى ذلك تتمثل حكمة الإعجاز القرآني في تثبيت وطمأنة قلوب المؤمنين بهذا الدين، وفي مساعدتهم على </a:t>
            </a:r>
            <a:r>
              <a:rPr lang="ar-IQ" sz="2900" dirty="0" smtClean="0"/>
              <a:t>محاجة </a:t>
            </a:r>
            <a:r>
              <a:rPr lang="ar-IQ" sz="2900" dirty="0"/>
              <a:t>غيرهم وإقناعهم بصحة الإسلام وصِدق رسالته خاصة أولئك الذين يحتاجون إلى دلائل مادية وبراهين علمية. ومن حكمة الإعجاز أيضا أنه يفتح الباب أمام المسلمين للبحث والاستكشاف في مختلف الظواهر والعلوم ويمدهم بالإشارات اللازمة للانطلاق في هذا المجال.</a:t>
            </a:r>
          </a:p>
          <a:p>
            <a:pPr marL="0" indent="0">
              <a:buNone/>
            </a:pPr>
            <a:endParaRPr lang="en-US" dirty="0"/>
          </a:p>
        </p:txBody>
      </p:sp>
    </p:spTree>
    <p:extLst>
      <p:ext uri="{BB962C8B-B14F-4D97-AF65-F5344CB8AC3E}">
        <p14:creationId xmlns:p14="http://schemas.microsoft.com/office/powerpoint/2010/main" val="195915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652120" y="368860"/>
            <a:ext cx="3034680" cy="504056"/>
          </a:xfrm>
        </p:spPr>
        <p:txBody>
          <a:bodyPr>
            <a:normAutofit/>
          </a:bodyPr>
          <a:lstStyle/>
          <a:p>
            <a:pPr algn="r"/>
            <a:r>
              <a:rPr lang="ar-SA" sz="2000" b="1" dirty="0" smtClean="0">
                <a:solidFill>
                  <a:prstClr val="black"/>
                </a:solidFill>
                <a:latin typeface="Simplified Arabic"/>
                <a:ea typeface="Calibri"/>
                <a:cs typeface="MCS Modern E_U 3d." pitchFamily="2" charset="-78"/>
              </a:rPr>
              <a:t>2</a:t>
            </a:r>
            <a:r>
              <a:rPr lang="ar-IQ" sz="2000" b="1" dirty="0" smtClean="0">
                <a:solidFill>
                  <a:prstClr val="black"/>
                </a:solidFill>
                <a:latin typeface="Simplified Arabic"/>
                <a:ea typeface="Calibri"/>
                <a:cs typeface="MCS Modern E_U 3d." pitchFamily="2" charset="-78"/>
              </a:rPr>
              <a:t>) </a:t>
            </a:r>
            <a:r>
              <a:rPr lang="ar-IQ" sz="2000" b="1" dirty="0">
                <a:solidFill>
                  <a:prstClr val="black"/>
                </a:solidFill>
                <a:latin typeface="Simplified Arabic"/>
                <a:ea typeface="Calibri"/>
                <a:cs typeface="MCS Modern E_U 3d." pitchFamily="2" charset="-78"/>
              </a:rPr>
              <a:t>مكانة الانسان بين المخلوقات</a:t>
            </a:r>
            <a:endParaRPr lang="en-US" sz="2000" dirty="0"/>
          </a:p>
        </p:txBody>
      </p:sp>
      <p:sp>
        <p:nvSpPr>
          <p:cNvPr id="3" name="عنصر نائب للمحتوى 2"/>
          <p:cNvSpPr>
            <a:spLocks noGrp="1"/>
          </p:cNvSpPr>
          <p:nvPr>
            <p:ph idx="1"/>
          </p:nvPr>
        </p:nvSpPr>
        <p:spPr>
          <a:xfrm>
            <a:off x="251520" y="908720"/>
            <a:ext cx="8784976" cy="5760640"/>
          </a:xfrm>
        </p:spPr>
        <p:txBody>
          <a:bodyPr>
            <a:normAutofit fontScale="70000" lnSpcReduction="20000"/>
          </a:bodyPr>
          <a:lstStyle/>
          <a:p>
            <a:pPr marL="0" indent="0" algn="just">
              <a:buNone/>
            </a:pPr>
            <a:r>
              <a:rPr lang="ar-IQ" dirty="0"/>
              <a:t>خلق الله سبحانه وتعالى الإنسان كرّمه على سائر المخلوقات ، وتتجلى صور التكريم في :</a:t>
            </a:r>
          </a:p>
          <a:p>
            <a:pPr marL="0" indent="0" algn="just">
              <a:buNone/>
            </a:pPr>
            <a:r>
              <a:rPr lang="ar-IQ" dirty="0"/>
              <a:t>1) الخلق : خلق الله تعالى الانسان وجعل شكله قوام متناسق وجميل الهيئة والصورة ، قال تعالى : ( لَقَدْ خَلَقْنَا الْإِنْسانَ فِي أَحْسَنِ تَقْوِيمٍ ) ، يتجلى ذلك في : ( انتصاب القامة، الجمجمة، اليدين وتركيب الأصابع والرجلين والوجه) .</a:t>
            </a:r>
          </a:p>
          <a:p>
            <a:pPr marL="0" indent="0" algn="just">
              <a:buNone/>
            </a:pPr>
            <a:endParaRPr lang="ar-IQ" dirty="0"/>
          </a:p>
          <a:p>
            <a:pPr marL="0" indent="0" algn="just">
              <a:buNone/>
            </a:pPr>
            <a:r>
              <a:rPr lang="ar-IQ" dirty="0"/>
              <a:t>2) الاخلاق الفطرية والمكتسبة للإنسان : ان الإنسان لديه الاستعداد لأن يتصف بالحقد والحسد والغش والكبر والرياء والطمع والبطر والخيلاء والضعف والمداهنة والمكر.. ولديه الاستعداد ليتصف بأضداد هذه الخصال . ويمكنه أن يشغل أكثر من حيز بين هذه الأوصاف أو يخلط بينها . بينما لا يتصف الحيوان في الغالب إلا بصفة من هذه الصفات.</a:t>
            </a:r>
          </a:p>
          <a:p>
            <a:pPr marL="0" indent="0" algn="just">
              <a:buNone/>
            </a:pPr>
            <a:endParaRPr lang="ar-IQ" dirty="0"/>
          </a:p>
          <a:p>
            <a:pPr marL="0" indent="0" algn="just">
              <a:buNone/>
            </a:pPr>
            <a:r>
              <a:rPr lang="ar-IQ" dirty="0"/>
              <a:t>3) ملكة البيان : وهي القدرة على التعبير عما في النفس من خصائص الإنسان الكبرى سواء كان المراد التعبير عن الحاجات العضوية من الطعام والشراب، أو عن الأفكار والمبادئ والمعتقدات، أو التعبير عن العواطف والمشاعر، قال تعالى: ( خَلَقَ الْإِنْسانَ (3) عَلَّمَهُ الْبَيانَ ) . </a:t>
            </a:r>
          </a:p>
          <a:p>
            <a:pPr marL="0" indent="0" algn="just">
              <a:buNone/>
            </a:pPr>
            <a:endParaRPr lang="ar-IQ" dirty="0"/>
          </a:p>
          <a:p>
            <a:pPr marL="0" indent="0" algn="just">
              <a:buNone/>
            </a:pPr>
            <a:r>
              <a:rPr lang="ar-IQ" dirty="0"/>
              <a:t>4) العلم : إن الاستعداد الفطري لدى الإنسان لتلقي العلوم واستيعابها ثم تحليلها والاستنتاج منها أو تركيبها وإدراك القوانين المتبعة في سنن الكون والحياة، واستخلاص العبر من أحداث التاريخ ورسم الخطأ للمستقبل، وتسخير سنن الله في الكون لمصالحه المادية والمعنوية ، قال تعالى : ( عَلَّمَ الْإِنْسانَ ما لَمْ يَعْلَمْ ) وقال ايضا ( وَعَلَّمَ آدَمَ الْأَسْماءَ كُلَّها ) . </a:t>
            </a:r>
          </a:p>
          <a:p>
            <a:pPr marL="0" indent="0" algn="just">
              <a:buNone/>
            </a:pPr>
            <a:endParaRPr lang="ar-IQ" dirty="0"/>
          </a:p>
          <a:p>
            <a:pPr marL="0" indent="0" algn="just">
              <a:buNone/>
            </a:pPr>
            <a:r>
              <a:rPr lang="ar-IQ" dirty="0"/>
              <a:t>5) حرية الانسان وطرق الخيار لديه : </a:t>
            </a:r>
            <a:r>
              <a:rPr lang="ar-IQ" b="1" u="sng" dirty="0"/>
              <a:t>كلما اتسعت دائرة العلم لدى الكائن الحي اتسع مجال </a:t>
            </a:r>
            <a:r>
              <a:rPr lang="ar-IQ" b="1" u="sng" dirty="0" smtClean="0"/>
              <a:t>الاختيار عنده </a:t>
            </a:r>
            <a:r>
              <a:rPr lang="ar-IQ" dirty="0"/>
              <a:t>ولما كان الإنسان أكثر علما فهو أوسع إرادة لذا فهو يستطيع أن يتصرف أمام الحادث الواحد بأكثر من أسلوب ويستطيع اختيار الطريق الأنسب لمصالحه وتحقيق رغباته ، قال تعالى : ( انا هديناه السبيل اما شاكرا واما كفورا ) . </a:t>
            </a:r>
          </a:p>
          <a:p>
            <a:pPr marL="0" indent="0">
              <a:buNone/>
            </a:pPr>
            <a:endParaRPr lang="en-US" dirty="0"/>
          </a:p>
        </p:txBody>
      </p:sp>
    </p:spTree>
    <p:extLst>
      <p:ext uri="{BB962C8B-B14F-4D97-AF65-F5344CB8AC3E}">
        <p14:creationId xmlns:p14="http://schemas.microsoft.com/office/powerpoint/2010/main" val="188753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707904" y="260648"/>
            <a:ext cx="5194920" cy="492664"/>
          </a:xfrm>
        </p:spPr>
        <p:txBody>
          <a:bodyPr>
            <a:normAutofit/>
          </a:bodyPr>
          <a:lstStyle/>
          <a:p>
            <a:pPr algn="r"/>
            <a:r>
              <a:rPr lang="ar-IQ" sz="2000" b="1" dirty="0">
                <a:solidFill>
                  <a:prstClr val="black"/>
                </a:solidFill>
                <a:latin typeface="Constantia"/>
                <a:cs typeface="MCS Modern E_U 3d." pitchFamily="2" charset="-78"/>
              </a:rPr>
              <a:t>3)الفاظ في القران الكريم جاءت بمعنى المعجزة</a:t>
            </a:r>
            <a:endParaRPr lang="en-US" sz="2000" dirty="0"/>
          </a:p>
        </p:txBody>
      </p:sp>
      <p:sp>
        <p:nvSpPr>
          <p:cNvPr id="3" name="عنصر نائب للمحتوى 2"/>
          <p:cNvSpPr>
            <a:spLocks noGrp="1"/>
          </p:cNvSpPr>
          <p:nvPr>
            <p:ph idx="1"/>
          </p:nvPr>
        </p:nvSpPr>
        <p:spPr>
          <a:xfrm>
            <a:off x="107504" y="908720"/>
            <a:ext cx="8928992" cy="5760640"/>
          </a:xfrm>
        </p:spPr>
        <p:txBody>
          <a:bodyPr>
            <a:normAutofit/>
          </a:bodyPr>
          <a:lstStyle/>
          <a:p>
            <a:pPr marL="0" indent="0" algn="just">
              <a:buNone/>
            </a:pPr>
            <a:r>
              <a:rPr lang="ar-SA" sz="2000" dirty="0" smtClean="0"/>
              <a:t>(</a:t>
            </a:r>
            <a:r>
              <a:rPr lang="ar-SA" sz="2000" dirty="0"/>
              <a:t>القران) لغة من القراءة واصطلاحاً: هو كلام الله المنزل على سيدنا محمد المتعبد بتلاوته. </a:t>
            </a:r>
          </a:p>
          <a:p>
            <a:pPr marL="0" indent="0" algn="just">
              <a:buNone/>
            </a:pPr>
            <a:r>
              <a:rPr lang="ar-IQ" sz="2000" dirty="0" smtClean="0"/>
              <a:t>لم </a:t>
            </a:r>
            <a:r>
              <a:rPr lang="ar-IQ" sz="2000" dirty="0"/>
              <a:t>يرد في القرآن الكريم ولا في السنة المطهرة مصطلح المعجزة، وإنما ظهر هذا المصطلح في وقت متأخر بعض الشيء عند ما دوّنت العلوم ومنها علوم العقائد، في أواخر القرن الثاني الهجري وبداية الثالث، لذا نجد أن القرآن الكريم قد استعمل كلمات تدل على المعجزة ، وهي : </a:t>
            </a:r>
          </a:p>
          <a:p>
            <a:pPr marL="0" indent="0" algn="just">
              <a:buNone/>
            </a:pPr>
            <a:endParaRPr lang="ar-IQ" sz="2000" dirty="0"/>
          </a:p>
          <a:p>
            <a:pPr marL="0" indent="0" algn="just">
              <a:buNone/>
            </a:pPr>
            <a:r>
              <a:rPr lang="ar-IQ" sz="2000" dirty="0"/>
              <a:t>1) الآية، قال تعالى: ( لَئِنْ جاءَتْهُمْ آيَةٌ لَيُؤْمِنُنَّ بِها قُلْ إِنَّمَا الْآياتُ عِنْدَ اللَّهِ ) . </a:t>
            </a:r>
          </a:p>
          <a:p>
            <a:pPr marL="0" indent="0" algn="just">
              <a:buNone/>
            </a:pPr>
            <a:endParaRPr lang="ar-IQ" sz="2000" dirty="0"/>
          </a:p>
          <a:p>
            <a:pPr marL="0" indent="0" algn="just">
              <a:buNone/>
            </a:pPr>
            <a:r>
              <a:rPr lang="ar-IQ" sz="2000" dirty="0"/>
              <a:t>2) البينة، قال تعالى:  ( قَدْ جاءَتْكُمْ بَيِّنَةٌ مِنْ رَبِّكُمْ هذِهِ ناقَةُ اللَّهِ لَكُمْ آيَةً ) . </a:t>
            </a:r>
          </a:p>
          <a:p>
            <a:pPr marL="0" indent="0" algn="just">
              <a:buNone/>
            </a:pPr>
            <a:endParaRPr lang="ar-IQ" sz="2000" dirty="0"/>
          </a:p>
          <a:p>
            <a:pPr marL="0" indent="0" algn="just">
              <a:buNone/>
            </a:pPr>
            <a:r>
              <a:rPr lang="ar-IQ" sz="2000" dirty="0"/>
              <a:t>3) البرهان، قال تعالى: ( فَذانِكَ بُرْهانانِ مِنْ رَبِّكَ ) . </a:t>
            </a:r>
          </a:p>
          <a:p>
            <a:pPr marL="0" indent="0" algn="just">
              <a:buNone/>
            </a:pPr>
            <a:endParaRPr lang="ar-IQ" sz="2000" dirty="0"/>
          </a:p>
          <a:p>
            <a:pPr marL="0" indent="0" algn="just">
              <a:buNone/>
            </a:pPr>
            <a:r>
              <a:rPr lang="ar-IQ" sz="2000" dirty="0"/>
              <a:t>4) السلطان، قال تعالى: ( تُرِيدُونَ أَنْ تَصُدُّونا عَمَّا كانَ يَعْبُدُ آباؤُنا فَأْتُونا بِسُلْطانٍ مُبِينٍ ) . </a:t>
            </a:r>
          </a:p>
          <a:p>
            <a:pPr marL="0" indent="0">
              <a:buNone/>
            </a:pPr>
            <a:endParaRPr lang="en-US" dirty="0"/>
          </a:p>
        </p:txBody>
      </p:sp>
    </p:spTree>
    <p:extLst>
      <p:ext uri="{BB962C8B-B14F-4D97-AF65-F5344CB8AC3E}">
        <p14:creationId xmlns:p14="http://schemas.microsoft.com/office/powerpoint/2010/main" val="258531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24128" y="116632"/>
            <a:ext cx="3117032" cy="288032"/>
          </a:xfrm>
        </p:spPr>
        <p:txBody>
          <a:bodyPr>
            <a:noAutofit/>
          </a:bodyPr>
          <a:lstStyle/>
          <a:p>
            <a:pPr algn="r"/>
            <a:r>
              <a:rPr lang="ar-SA" sz="2000" b="1" dirty="0" smtClean="0">
                <a:solidFill>
                  <a:schemeClr val="tx1"/>
                </a:solidFill>
                <a:latin typeface="29LT Azer" panose="00000500000000000000" pitchFamily="2" charset="-78"/>
                <a:cs typeface="29LT Azer" panose="00000500000000000000" pitchFamily="2" charset="-78"/>
              </a:rPr>
              <a:t>4) بلاغة اعجاز القران الكريم </a:t>
            </a:r>
            <a:endParaRPr lang="en-US" sz="2000" b="1" dirty="0">
              <a:solidFill>
                <a:schemeClr val="tx1"/>
              </a:solidFill>
              <a:latin typeface="29LT Azer" panose="00000500000000000000" pitchFamily="2" charset="-78"/>
              <a:cs typeface="29LT Azer" panose="00000500000000000000" pitchFamily="2" charset="-78"/>
            </a:endParaRPr>
          </a:p>
        </p:txBody>
      </p:sp>
      <p:sp>
        <p:nvSpPr>
          <p:cNvPr id="3" name="عنصر نائب للمحتوى 2"/>
          <p:cNvSpPr>
            <a:spLocks noGrp="1"/>
          </p:cNvSpPr>
          <p:nvPr>
            <p:ph idx="1"/>
          </p:nvPr>
        </p:nvSpPr>
        <p:spPr>
          <a:xfrm>
            <a:off x="107504" y="548680"/>
            <a:ext cx="8928992" cy="6192688"/>
          </a:xfrm>
        </p:spPr>
        <p:txBody>
          <a:bodyPr>
            <a:normAutofit fontScale="32500" lnSpcReduction="20000"/>
          </a:bodyPr>
          <a:lstStyle/>
          <a:p>
            <a:pPr marL="0" indent="0" algn="just">
              <a:buNone/>
            </a:pPr>
            <a:r>
              <a:rPr lang="ar-SA" sz="4300" b="1" dirty="0" smtClean="0">
                <a:latin typeface="29LT Azer" panose="00000500000000000000" pitchFamily="2" charset="-78"/>
                <a:cs typeface="29LT Azer" panose="00000500000000000000" pitchFamily="2" charset="-78"/>
              </a:rPr>
              <a:t>1</a:t>
            </a:r>
            <a:r>
              <a:rPr lang="ar-SA" sz="4600" b="1" dirty="0" smtClean="0">
                <a:latin typeface="29LT Azer" panose="00000500000000000000" pitchFamily="2" charset="-78"/>
                <a:cs typeface="29LT Azer" panose="00000500000000000000" pitchFamily="2" charset="-78"/>
              </a:rPr>
              <a:t>) </a:t>
            </a:r>
            <a:r>
              <a:rPr lang="ar-IQ" sz="4600" b="1" dirty="0" smtClean="0">
                <a:latin typeface="29LT Azer" panose="00000500000000000000" pitchFamily="2" charset="-78"/>
                <a:cs typeface="29LT Azer" panose="00000500000000000000" pitchFamily="2" charset="-78"/>
              </a:rPr>
              <a:t>بلاغة </a:t>
            </a:r>
            <a:r>
              <a:rPr lang="ar-IQ" sz="4600" b="1" dirty="0">
                <a:latin typeface="29LT Azer" panose="00000500000000000000" pitchFamily="2" charset="-78"/>
                <a:cs typeface="29LT Azer" panose="00000500000000000000" pitchFamily="2" charset="-78"/>
              </a:rPr>
              <a:t>القران في درجة اعجازه: </a:t>
            </a:r>
            <a:r>
              <a:rPr lang="ar-IQ" sz="4600" b="1" dirty="0"/>
              <a:t>وهي بلاغة خارقة متولدة من جزالة نظم القران وحسن متانته ومن بداعه اساليبه وغرابته وحسنه ومن براعة بيانه وتفوقه وصفوته ومن قوة معانيه وحقانيته ومن فصاحة لفظه وسلاسته </a:t>
            </a:r>
            <a:r>
              <a:rPr lang="ar-SA" sz="4600" b="1" dirty="0" smtClean="0"/>
              <a:t>. </a:t>
            </a:r>
          </a:p>
          <a:p>
            <a:pPr marL="0" indent="0" algn="just">
              <a:buNone/>
            </a:pPr>
            <a:r>
              <a:rPr lang="ar-SA" sz="4600" b="1" dirty="0" smtClean="0"/>
              <a:t>وان </a:t>
            </a:r>
            <a:r>
              <a:rPr lang="ar-IQ" sz="4600" b="1" dirty="0" smtClean="0"/>
              <a:t>وجه </a:t>
            </a:r>
            <a:r>
              <a:rPr lang="ar-IQ" sz="4600" b="1" dirty="0"/>
              <a:t>اعجازه في بلاغته بصورتين </a:t>
            </a:r>
            <a:r>
              <a:rPr lang="ar-IQ" sz="4600" b="1" dirty="0" smtClean="0"/>
              <a:t>:</a:t>
            </a:r>
            <a:r>
              <a:rPr lang="ar-SA" sz="4600" b="1" dirty="0" smtClean="0"/>
              <a:t> </a:t>
            </a:r>
            <a:r>
              <a:rPr lang="ar-IQ" sz="4600" b="1" dirty="0" smtClean="0"/>
              <a:t>الصورة </a:t>
            </a:r>
            <a:r>
              <a:rPr lang="ar-IQ" sz="4600" b="1" dirty="0"/>
              <a:t>الأولى: ان له اعجازاً  </a:t>
            </a:r>
            <a:r>
              <a:rPr lang="ar-SA" sz="4600" b="1" dirty="0" smtClean="0"/>
              <a:t> و</a:t>
            </a:r>
            <a:r>
              <a:rPr lang="ar-IQ" sz="4600" b="1" dirty="0" smtClean="0"/>
              <a:t>الصورة </a:t>
            </a:r>
            <a:r>
              <a:rPr lang="ar-IQ" sz="4600" b="1" dirty="0"/>
              <a:t>الثانية: حكمة اعجاز القران في بلاغته بخمس نقاط: </a:t>
            </a:r>
          </a:p>
          <a:p>
            <a:pPr marL="0" indent="0">
              <a:buNone/>
            </a:pPr>
            <a:r>
              <a:rPr lang="ar-IQ" sz="4600" b="1" dirty="0"/>
              <a:t>النقطة الأولى: ان في نظم القران جزالة </a:t>
            </a:r>
            <a:r>
              <a:rPr lang="ar-IQ" sz="4600" b="1" dirty="0" smtClean="0"/>
              <a:t>رائعة.</a:t>
            </a:r>
            <a:r>
              <a:rPr lang="ar-SA" sz="4600" b="1" dirty="0" smtClean="0"/>
              <a:t>         </a:t>
            </a:r>
          </a:p>
          <a:p>
            <a:pPr marL="0" indent="0">
              <a:buNone/>
            </a:pPr>
            <a:r>
              <a:rPr lang="ar-IQ" sz="4600" b="1" dirty="0" smtClean="0"/>
              <a:t>النقطة </a:t>
            </a:r>
            <a:r>
              <a:rPr lang="ar-IQ" sz="4600" b="1" dirty="0"/>
              <a:t>الثانية: البلاغة الرائعة في معناه.</a:t>
            </a:r>
          </a:p>
          <a:p>
            <a:pPr marL="0" indent="0">
              <a:buNone/>
            </a:pPr>
            <a:r>
              <a:rPr lang="ar-IQ" sz="4600" b="1" dirty="0"/>
              <a:t>النقطة الثالثة: البداعة الخارقة في </a:t>
            </a:r>
            <a:r>
              <a:rPr lang="ar-IQ" sz="4600" b="1" dirty="0" smtClean="0"/>
              <a:t>أسلوبه.</a:t>
            </a:r>
            <a:r>
              <a:rPr lang="ar-SA" sz="4600" b="1" dirty="0" smtClean="0"/>
              <a:t>             </a:t>
            </a:r>
          </a:p>
          <a:p>
            <a:pPr marL="0" indent="0">
              <a:buNone/>
            </a:pPr>
            <a:r>
              <a:rPr lang="ar-IQ" sz="4600" b="1" dirty="0" smtClean="0"/>
              <a:t>النقطة </a:t>
            </a:r>
            <a:r>
              <a:rPr lang="ar-IQ" sz="4600" b="1" dirty="0"/>
              <a:t>الرابعة: الفصاحة الخارقة في لفظه.</a:t>
            </a:r>
          </a:p>
          <a:p>
            <a:pPr marL="0" indent="0">
              <a:buNone/>
            </a:pPr>
            <a:r>
              <a:rPr lang="ar-IQ" sz="4600" b="1" dirty="0"/>
              <a:t>النقطة الخامسة: البراعة في بيانه. </a:t>
            </a:r>
            <a:endParaRPr lang="ar-SA" sz="4600" b="1" dirty="0" smtClean="0"/>
          </a:p>
          <a:p>
            <a:pPr marL="0" indent="0">
              <a:buNone/>
            </a:pPr>
            <a:endParaRPr lang="ar-IQ" sz="4600" b="1" dirty="0"/>
          </a:p>
          <a:p>
            <a:pPr marL="0" indent="0">
              <a:buNone/>
            </a:pPr>
            <a:r>
              <a:rPr lang="ar-IQ" sz="4600" b="1" dirty="0">
                <a:latin typeface="29LT Azer" panose="00000500000000000000" pitchFamily="2" charset="-78"/>
                <a:cs typeface="29LT Azer" panose="00000500000000000000" pitchFamily="2" charset="-78"/>
              </a:rPr>
              <a:t>2) جامعية القران التي لا مثيل لها، وهي خمس نقاط: </a:t>
            </a:r>
          </a:p>
          <a:p>
            <a:pPr marL="0" indent="0">
              <a:buNone/>
            </a:pPr>
            <a:r>
              <a:rPr lang="ar-IQ" sz="4600" b="1" dirty="0"/>
              <a:t>النقطة الأولى: الجامعة الخارقة في لفظه.</a:t>
            </a:r>
          </a:p>
          <a:p>
            <a:pPr marL="0" indent="0">
              <a:buNone/>
            </a:pPr>
            <a:r>
              <a:rPr lang="ar-IQ" sz="4600" b="1" dirty="0"/>
              <a:t>النقطة الثانية: الجامعية الخارقة في معانيه.</a:t>
            </a:r>
          </a:p>
          <a:p>
            <a:pPr marL="0" indent="0">
              <a:buNone/>
            </a:pPr>
            <a:r>
              <a:rPr lang="ar-IQ" sz="4600" b="1" dirty="0"/>
              <a:t>النقطة الثالثة: الجامعية الخارقة في علمه.</a:t>
            </a:r>
          </a:p>
          <a:p>
            <a:pPr marL="0" indent="0">
              <a:buNone/>
            </a:pPr>
            <a:r>
              <a:rPr lang="ar-IQ" sz="4600" b="1" dirty="0"/>
              <a:t>النقطة الرابعة: الجامعية الخارقة في مباحثه.</a:t>
            </a:r>
          </a:p>
          <a:p>
            <a:pPr marL="0" indent="0">
              <a:buNone/>
            </a:pPr>
            <a:r>
              <a:rPr lang="ar-IQ" sz="4600" b="1" dirty="0"/>
              <a:t>النقطة الخامسة: الجامعية الخارقة في أسلوب القران وايجازه، ويشمل: </a:t>
            </a:r>
            <a:endParaRPr lang="ar-SA" sz="4600" b="1" dirty="0" smtClean="0"/>
          </a:p>
          <a:p>
            <a:pPr marL="0" indent="0">
              <a:buNone/>
            </a:pPr>
            <a:r>
              <a:rPr lang="ar-SA" sz="4600" b="1" dirty="0" smtClean="0"/>
              <a:t>1</a:t>
            </a:r>
            <a:r>
              <a:rPr lang="ar-IQ" sz="4600" b="1" dirty="0" smtClean="0"/>
              <a:t>) ان </a:t>
            </a:r>
            <a:r>
              <a:rPr lang="ar-IQ" sz="4600" b="1" dirty="0"/>
              <a:t>الأسلوب القران جامعية خارقة</a:t>
            </a:r>
            <a:r>
              <a:rPr lang="ar-IQ" sz="4600" b="1" dirty="0" smtClean="0"/>
              <a:t>.</a:t>
            </a:r>
            <a:r>
              <a:rPr lang="ar-SA" sz="4600" b="1" dirty="0" smtClean="0"/>
              <a:t> </a:t>
            </a:r>
          </a:p>
          <a:p>
            <a:pPr marL="0" indent="0">
              <a:buNone/>
            </a:pPr>
            <a:r>
              <a:rPr lang="ar-SA" sz="4600" b="1" dirty="0" smtClean="0"/>
              <a:t>2</a:t>
            </a:r>
            <a:r>
              <a:rPr lang="ar-IQ" sz="4600" b="1" dirty="0" smtClean="0"/>
              <a:t>) </a:t>
            </a:r>
            <a:r>
              <a:rPr lang="ar-IQ" sz="4600" b="1" dirty="0"/>
              <a:t>ايجاز القران المعجر.</a:t>
            </a:r>
          </a:p>
          <a:p>
            <a:pPr marL="0" indent="0">
              <a:buNone/>
            </a:pPr>
            <a:r>
              <a:rPr lang="ar-IQ" sz="4600" b="1" dirty="0"/>
              <a:t>3) ان اعجاز القران جامع وخارق للعادة</a:t>
            </a:r>
            <a:r>
              <a:rPr lang="ar-IQ" sz="4600" b="1" dirty="0" smtClean="0"/>
              <a:t>.</a:t>
            </a:r>
            <a:r>
              <a:rPr lang="ar-SA" sz="4600" b="1" dirty="0" smtClean="0"/>
              <a:t> </a:t>
            </a:r>
          </a:p>
          <a:p>
            <a:pPr marL="0" indent="0">
              <a:buNone/>
            </a:pPr>
            <a:r>
              <a:rPr lang="ar-SA" sz="4600" b="1" dirty="0"/>
              <a:t>4</a:t>
            </a:r>
            <a:r>
              <a:rPr lang="ar-IQ" sz="4600" b="1" dirty="0" smtClean="0"/>
              <a:t>) </a:t>
            </a:r>
            <a:r>
              <a:rPr lang="ar-IQ" sz="4600" b="1" dirty="0"/>
              <a:t>ان جامعية القران خارقة من حيث المقاصد والمسائل والمعاني والأساليب واللطائف والمحاسن</a:t>
            </a:r>
            <a:r>
              <a:rPr lang="ar-IQ" sz="4600" b="1" dirty="0" smtClean="0"/>
              <a:t>.</a:t>
            </a:r>
            <a:endParaRPr lang="ar-SA" sz="4600" b="1" dirty="0" smtClean="0"/>
          </a:p>
          <a:p>
            <a:pPr marL="0" indent="0">
              <a:buNone/>
            </a:pPr>
            <a:endParaRPr lang="ar-IQ" sz="4600" b="1" dirty="0"/>
          </a:p>
          <a:p>
            <a:pPr marL="0" indent="0">
              <a:buNone/>
            </a:pPr>
            <a:r>
              <a:rPr lang="ar-IQ" sz="4600" b="1" dirty="0">
                <a:latin typeface="29LT Azer" panose="00000500000000000000" pitchFamily="2" charset="-78"/>
                <a:cs typeface="29LT Azer" panose="00000500000000000000" pitchFamily="2" charset="-78"/>
              </a:rPr>
              <a:t>3) اعجاز القران المعجز البيان الحاصل من اخباراته الغيبية ومحافظته على شبابيته في كل عصر وصلاحيته لكل طبقة من طبقات الناس، </a:t>
            </a:r>
            <a:r>
              <a:rPr lang="ar-IQ" sz="4600" b="1" dirty="0"/>
              <a:t>ويشمل النقاط الاتية: </a:t>
            </a:r>
            <a:endParaRPr lang="ar-SA" sz="4600" b="1" dirty="0" smtClean="0"/>
          </a:p>
          <a:p>
            <a:pPr marL="0" indent="0">
              <a:buNone/>
            </a:pPr>
            <a:r>
              <a:rPr lang="ar-SA" sz="4600" b="1" dirty="0" smtClean="0"/>
              <a:t>1</a:t>
            </a:r>
            <a:r>
              <a:rPr lang="ar-IQ" sz="4600" b="1" dirty="0" smtClean="0"/>
              <a:t>) اخباراته </a:t>
            </a:r>
            <a:r>
              <a:rPr lang="ar-IQ" sz="4600" b="1" dirty="0"/>
              <a:t>الغيبية وتشمل: </a:t>
            </a:r>
            <a:r>
              <a:rPr lang="ar-IQ" sz="4600" b="1" dirty="0" smtClean="0"/>
              <a:t>اخباراته </a:t>
            </a:r>
            <a:r>
              <a:rPr lang="ar-IQ" sz="4600" b="1" dirty="0"/>
              <a:t>الغيبية عن </a:t>
            </a:r>
            <a:r>
              <a:rPr lang="ar-IQ" sz="4600" b="1" dirty="0" smtClean="0"/>
              <a:t>الماضي  </a:t>
            </a:r>
            <a:r>
              <a:rPr lang="ar-SA" sz="4600" b="1" dirty="0" smtClean="0"/>
              <a:t>و</a:t>
            </a:r>
            <a:r>
              <a:rPr lang="ar-IQ" sz="4600" b="1" dirty="0" smtClean="0"/>
              <a:t>اخباراته </a:t>
            </a:r>
            <a:r>
              <a:rPr lang="ar-IQ" sz="4600" b="1" dirty="0"/>
              <a:t>الغيبية عن المستقبل</a:t>
            </a:r>
            <a:r>
              <a:rPr lang="ar-IQ" sz="4600" b="1" dirty="0" smtClean="0"/>
              <a:t>. </a:t>
            </a:r>
            <a:r>
              <a:rPr lang="ar-SA" sz="4600" b="1" dirty="0" smtClean="0"/>
              <a:t>و</a:t>
            </a:r>
            <a:r>
              <a:rPr lang="ar-IQ" sz="4600" b="1" dirty="0" smtClean="0"/>
              <a:t>اخباراته </a:t>
            </a:r>
            <a:r>
              <a:rPr lang="ar-IQ" sz="4600" b="1" dirty="0"/>
              <a:t>الغيبية عن الحقائق الإلهية والحقائق الكونية والأمور الاخروية</a:t>
            </a:r>
            <a:r>
              <a:rPr lang="ar-IQ" sz="4600" b="1" dirty="0" smtClean="0"/>
              <a:t>.</a:t>
            </a:r>
            <a:endParaRPr lang="ar-IQ" sz="4600" b="1" dirty="0"/>
          </a:p>
          <a:p>
            <a:pPr marL="0" indent="0">
              <a:buNone/>
            </a:pPr>
            <a:r>
              <a:rPr lang="ar-SA" sz="4600" b="1" dirty="0" smtClean="0">
                <a:latin typeface="29LT Azer" panose="00000500000000000000" pitchFamily="2" charset="-78"/>
              </a:rPr>
              <a:t>2</a:t>
            </a:r>
            <a:r>
              <a:rPr lang="ar-IQ" sz="4600" b="1" dirty="0" smtClean="0">
                <a:latin typeface="29LT Azer" panose="00000500000000000000" pitchFamily="2" charset="-78"/>
              </a:rPr>
              <a:t>) </a:t>
            </a:r>
            <a:r>
              <a:rPr lang="ar-IQ" sz="4600" b="1" dirty="0">
                <a:latin typeface="29LT Azer" panose="00000500000000000000" pitchFamily="2" charset="-78"/>
              </a:rPr>
              <a:t>شبابية القران </a:t>
            </a:r>
            <a:r>
              <a:rPr lang="ar-IQ" sz="4600" b="1" dirty="0" smtClean="0">
                <a:latin typeface="29LT Azer" panose="00000500000000000000" pitchFamily="2" charset="-78"/>
              </a:rPr>
              <a:t>الكريم</a:t>
            </a:r>
            <a:r>
              <a:rPr lang="ar-SA" sz="4600" b="1" dirty="0">
                <a:latin typeface="29LT Azer" panose="00000500000000000000" pitchFamily="2" charset="-78"/>
              </a:rPr>
              <a:t> </a:t>
            </a:r>
            <a:r>
              <a:rPr lang="ar-SA" sz="4600" b="1" dirty="0" smtClean="0">
                <a:latin typeface="29LT Azer" panose="00000500000000000000" pitchFamily="2" charset="-78"/>
              </a:rPr>
              <a:t>فهو صالح لكل زمان ومكان . </a:t>
            </a:r>
            <a:endParaRPr lang="ar-IQ" sz="4600" b="1" dirty="0">
              <a:latin typeface="29LT Azer" panose="00000500000000000000" pitchFamily="2" charset="-78"/>
            </a:endParaRPr>
          </a:p>
          <a:p>
            <a:pPr marL="0" indent="0">
              <a:buNone/>
            </a:pPr>
            <a:r>
              <a:rPr lang="ar-SA" sz="4600" b="1" dirty="0" smtClean="0">
                <a:latin typeface="29LT Azer" panose="00000500000000000000" pitchFamily="2" charset="-78"/>
              </a:rPr>
              <a:t>3</a:t>
            </a:r>
            <a:r>
              <a:rPr lang="ar-IQ" sz="4600" b="1" dirty="0" smtClean="0">
                <a:latin typeface="29LT Azer" panose="00000500000000000000" pitchFamily="2" charset="-78"/>
              </a:rPr>
              <a:t>) </a:t>
            </a:r>
            <a:r>
              <a:rPr lang="ar-IQ" sz="4600" b="1" dirty="0">
                <a:latin typeface="29LT Azer" panose="00000500000000000000" pitchFamily="2" charset="-78"/>
              </a:rPr>
              <a:t>ان القران الحكيم يتوجه الى كل طبقة من طبقات البشر في كل عصر وكأنه يتوجه مباشرة توجها خاصا بتلك الطبقة ويخاطبها. </a:t>
            </a:r>
          </a:p>
          <a:p>
            <a:pPr marL="0" indent="0">
              <a:buNone/>
            </a:pPr>
            <a:endParaRPr lang="en-US" dirty="0"/>
          </a:p>
        </p:txBody>
      </p:sp>
    </p:spTree>
    <p:extLst>
      <p:ext uri="{BB962C8B-B14F-4D97-AF65-F5344CB8AC3E}">
        <p14:creationId xmlns:p14="http://schemas.microsoft.com/office/powerpoint/2010/main" val="1362675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162</TotalTime>
  <Words>1113</Words>
  <Application>Microsoft Office PowerPoint</Application>
  <PresentationFormat>عرض على الشاشة (4:3)</PresentationFormat>
  <Paragraphs>56</Paragraphs>
  <Slides>5</Slides>
  <Notes>1</Notes>
  <HiddenSlides>0</HiddenSlides>
  <MMClips>1</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5</vt:i4>
      </vt:variant>
    </vt:vector>
  </HeadingPairs>
  <TitlesOfParts>
    <vt:vector size="17" baseType="lpstr">
      <vt:lpstr>29LT Azer</vt:lpstr>
      <vt:lpstr>A Noor</vt:lpstr>
      <vt:lpstr>Arial</vt:lpstr>
      <vt:lpstr>Calibri</vt:lpstr>
      <vt:lpstr>Constantia</vt:lpstr>
      <vt:lpstr>Degrading Morals</vt:lpstr>
      <vt:lpstr>Majalla UI</vt:lpstr>
      <vt:lpstr>MCS Modern E_U 3d.</vt:lpstr>
      <vt:lpstr>Simplified Arabic</vt:lpstr>
      <vt:lpstr>Traditional Arabic</vt:lpstr>
      <vt:lpstr>Wingdings 2</vt:lpstr>
      <vt:lpstr>تدفق</vt:lpstr>
      <vt:lpstr>  مادة اعجاز القران  الكريم   المرحلـــــــــــــة الرابعـــــــــة   قسم التربيــــة الاسلاميـــــة   المحاضرة الاولى مقدمات في اعجاز القران  الكريم</vt:lpstr>
      <vt:lpstr>1) اعجاز القران علم من علوم القران الكريم</vt:lpstr>
      <vt:lpstr>2) مكانة الانسان بين المخلوقات</vt:lpstr>
      <vt:lpstr>3)الفاظ في القران الكريم جاءت بمعنى المعجزة</vt:lpstr>
      <vt:lpstr>4) بلاغة اعجاز القران الكريم </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اعجاز القران المحاضرة الاولى مقدمات في اعجاز القران</dc:title>
  <dc:creator>HAEDR</dc:creator>
  <cp:lastModifiedBy>Maher</cp:lastModifiedBy>
  <cp:revision>15</cp:revision>
  <dcterms:created xsi:type="dcterms:W3CDTF">2020-03-28T11:53:49Z</dcterms:created>
  <dcterms:modified xsi:type="dcterms:W3CDTF">2021-11-14T05:58:06Z</dcterms:modified>
</cp:coreProperties>
</file>