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061229-D929-43FB-9F35-181E6709110D}" type="datetimeFigureOut">
              <a:rPr lang="ar-IQ" smtClean="0"/>
              <a:t>03/06/1443</a:t>
            </a:fld>
            <a:endParaRPr lang="ar-IQ"/>
          </a:p>
        </p:txBody>
      </p:sp>
      <p:sp>
        <p:nvSpPr>
          <p:cNvPr id="5" name="Footer Placeholder 4"/>
          <p:cNvSpPr>
            <a:spLocks noGrp="1"/>
          </p:cNvSpPr>
          <p:nvPr>
            <p:ph type="ftr" sz="quarter" idx="11"/>
          </p:nvPr>
        </p:nvSpPr>
        <p:spPr>
          <a:xfrm>
            <a:off x="2416500" y="329307"/>
            <a:ext cx="4973915" cy="309201"/>
          </a:xfrm>
        </p:spPr>
        <p:txBody>
          <a:bodyPr/>
          <a:lstStyle/>
          <a:p>
            <a:endParaRPr lang="ar-IQ"/>
          </a:p>
        </p:txBody>
      </p:sp>
      <p:sp>
        <p:nvSpPr>
          <p:cNvPr id="6" name="Slide Number Placeholder 5"/>
          <p:cNvSpPr>
            <a:spLocks noGrp="1"/>
          </p:cNvSpPr>
          <p:nvPr>
            <p:ph type="sldNum" sz="quarter" idx="12"/>
          </p:nvPr>
        </p:nvSpPr>
        <p:spPr>
          <a:xfrm>
            <a:off x="1437664" y="798973"/>
            <a:ext cx="811019" cy="503578"/>
          </a:xfrm>
        </p:spPr>
        <p:txBody>
          <a:bodyPr/>
          <a:lstStyle/>
          <a:p>
            <a:fld id="{13C7DB08-B802-4509-AA7F-DEE812071607}" type="slidenum">
              <a:rPr lang="ar-IQ" smtClean="0"/>
              <a:t>‹#›</a:t>
            </a:fld>
            <a:endParaRPr lang="ar-IQ"/>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339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61229-D929-43FB-9F35-181E6709110D}" type="datetimeFigureOut">
              <a:rPr lang="ar-IQ" smtClean="0"/>
              <a:t>03/06/1443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3C7DB08-B802-4509-AA7F-DEE812071607}" type="slidenum">
              <a:rPr lang="ar-IQ" smtClean="0"/>
              <a:t>‹#›</a:t>
            </a:fld>
            <a:endParaRPr lang="ar-IQ"/>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773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61229-D929-43FB-9F35-181E6709110D}" type="datetimeFigureOut">
              <a:rPr lang="ar-IQ" smtClean="0"/>
              <a:t>03/06/1443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3C7DB08-B802-4509-AA7F-DEE812071607}" type="slidenum">
              <a:rPr lang="ar-IQ" smtClean="0"/>
              <a:t>‹#›</a:t>
            </a:fld>
            <a:endParaRPr lang="ar-IQ"/>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007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61229-D929-43FB-9F35-181E6709110D}" type="datetimeFigureOut">
              <a:rPr lang="ar-IQ" smtClean="0"/>
              <a:t>03/06/1443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3C7DB08-B802-4509-AA7F-DEE812071607}" type="slidenum">
              <a:rPr lang="ar-IQ" smtClean="0"/>
              <a:t>‹#›</a:t>
            </a:fld>
            <a:endParaRPr lang="ar-IQ"/>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719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061229-D929-43FB-9F35-181E6709110D}" type="datetimeFigureOut">
              <a:rPr lang="ar-IQ" smtClean="0"/>
              <a:t>03/06/1443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3C7DB08-B802-4509-AA7F-DEE812071607}" type="slidenum">
              <a:rPr lang="ar-IQ" smtClean="0"/>
              <a:t>‹#›</a:t>
            </a:fld>
            <a:endParaRPr lang="ar-IQ"/>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19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061229-D929-43FB-9F35-181E6709110D}" type="datetimeFigureOut">
              <a:rPr lang="ar-IQ" smtClean="0"/>
              <a:t>03/06/1443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3C7DB08-B802-4509-AA7F-DEE812071607}" type="slidenum">
              <a:rPr lang="ar-IQ" smtClean="0"/>
              <a:t>‹#›</a:t>
            </a:fld>
            <a:endParaRPr lang="ar-IQ"/>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844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061229-D929-43FB-9F35-181E6709110D}" type="datetimeFigureOut">
              <a:rPr lang="ar-IQ" smtClean="0"/>
              <a:t>03/06/1443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3C7DB08-B802-4509-AA7F-DEE812071607}" type="slidenum">
              <a:rPr lang="ar-IQ" smtClean="0"/>
              <a:t>‹#›</a:t>
            </a:fld>
            <a:endParaRPr lang="ar-IQ"/>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698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061229-D929-43FB-9F35-181E6709110D}" type="datetimeFigureOut">
              <a:rPr lang="ar-IQ" smtClean="0"/>
              <a:t>03/06/1443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3C7DB08-B802-4509-AA7F-DEE812071607}" type="slidenum">
              <a:rPr lang="ar-IQ" smtClean="0"/>
              <a:t>‹#›</a:t>
            </a:fld>
            <a:endParaRPr lang="ar-IQ"/>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83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61229-D929-43FB-9F35-181E6709110D}" type="datetimeFigureOut">
              <a:rPr lang="ar-IQ" smtClean="0"/>
              <a:t>03/06/1443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3C7DB08-B802-4509-AA7F-DEE812071607}" type="slidenum">
              <a:rPr lang="ar-IQ" smtClean="0"/>
              <a:t>‹#›</a:t>
            </a:fld>
            <a:endParaRPr lang="ar-IQ"/>
          </a:p>
        </p:txBody>
      </p:sp>
    </p:spTree>
    <p:extLst>
      <p:ext uri="{BB962C8B-B14F-4D97-AF65-F5344CB8AC3E}">
        <p14:creationId xmlns:p14="http://schemas.microsoft.com/office/powerpoint/2010/main" val="50106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061229-D929-43FB-9F35-181E6709110D}" type="datetimeFigureOut">
              <a:rPr lang="ar-IQ" smtClean="0"/>
              <a:t>03/06/1443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3C7DB08-B802-4509-AA7F-DEE812071607}" type="slidenum">
              <a:rPr lang="ar-IQ" smtClean="0"/>
              <a:t>‹#›</a:t>
            </a:fld>
            <a:endParaRPr lang="ar-IQ"/>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140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3061229-D929-43FB-9F35-181E6709110D}" type="datetimeFigureOut">
              <a:rPr lang="ar-IQ" smtClean="0"/>
              <a:t>03/06/1443</a:t>
            </a:fld>
            <a:endParaRPr lang="ar-IQ"/>
          </a:p>
        </p:txBody>
      </p:sp>
      <p:sp>
        <p:nvSpPr>
          <p:cNvPr id="6" name="Footer Placeholder 5"/>
          <p:cNvSpPr>
            <a:spLocks noGrp="1"/>
          </p:cNvSpPr>
          <p:nvPr>
            <p:ph type="ftr" sz="quarter" idx="11"/>
          </p:nvPr>
        </p:nvSpPr>
        <p:spPr>
          <a:xfrm>
            <a:off x="1447382" y="318640"/>
            <a:ext cx="5541004" cy="320931"/>
          </a:xfrm>
        </p:spPr>
        <p:txBody>
          <a:bodyPr/>
          <a:lstStyle/>
          <a:p>
            <a:endParaRPr lang="ar-IQ"/>
          </a:p>
        </p:txBody>
      </p:sp>
      <p:sp>
        <p:nvSpPr>
          <p:cNvPr id="7" name="Slide Number Placeholder 6"/>
          <p:cNvSpPr>
            <a:spLocks noGrp="1"/>
          </p:cNvSpPr>
          <p:nvPr>
            <p:ph type="sldNum" sz="quarter" idx="12"/>
          </p:nvPr>
        </p:nvSpPr>
        <p:spPr/>
        <p:txBody>
          <a:bodyPr/>
          <a:lstStyle/>
          <a:p>
            <a:fld id="{13C7DB08-B802-4509-AA7F-DEE812071607}" type="slidenum">
              <a:rPr lang="ar-IQ" smtClean="0"/>
              <a:t>‹#›</a:t>
            </a:fld>
            <a:endParaRPr lang="ar-IQ"/>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671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061229-D929-43FB-9F35-181E6709110D}" type="datetimeFigureOut">
              <a:rPr lang="ar-IQ" smtClean="0"/>
              <a:t>03/06/1443</a:t>
            </a:fld>
            <a:endParaRPr lang="ar-IQ"/>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3C7DB08-B802-4509-AA7F-DEE812071607}" type="slidenum">
              <a:rPr lang="ar-IQ" smtClean="0"/>
              <a:t>‹#›</a:t>
            </a:fld>
            <a:endParaRPr lang="ar-IQ"/>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08642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1FA4-5BED-42E7-A660-30E725AC389A}"/>
              </a:ext>
            </a:extLst>
          </p:cNvPr>
          <p:cNvSpPr>
            <a:spLocks noGrp="1"/>
          </p:cNvSpPr>
          <p:nvPr>
            <p:ph type="ctrTitle"/>
          </p:nvPr>
        </p:nvSpPr>
        <p:spPr/>
        <p:txBody>
          <a:bodyPr/>
          <a:lstStyle/>
          <a:p>
            <a:r>
              <a:rPr lang="ar-IQ" dirty="0">
                <a:solidFill>
                  <a:schemeClr val="accent1">
                    <a:lumMod val="75000"/>
                  </a:schemeClr>
                </a:solidFill>
              </a:rPr>
              <a:t>اساسيات الحاسوب </a:t>
            </a:r>
            <a:r>
              <a:rPr lang="en-US" dirty="0">
                <a:solidFill>
                  <a:schemeClr val="accent1">
                    <a:lumMod val="75000"/>
                  </a:schemeClr>
                </a:solidFill>
              </a:rPr>
              <a:t>computer basics</a:t>
            </a:r>
            <a:r>
              <a:rPr lang="ar-IQ" dirty="0">
                <a:solidFill>
                  <a:schemeClr val="accent1">
                    <a:lumMod val="75000"/>
                  </a:schemeClr>
                </a:solidFill>
              </a:rPr>
              <a:t> </a:t>
            </a:r>
          </a:p>
        </p:txBody>
      </p:sp>
      <p:sp>
        <p:nvSpPr>
          <p:cNvPr id="3" name="Subtitle 2">
            <a:extLst>
              <a:ext uri="{FF2B5EF4-FFF2-40B4-BE49-F238E27FC236}">
                <a16:creationId xmlns:a16="http://schemas.microsoft.com/office/drawing/2014/main" id="{AB22499E-69C4-409D-A0FA-551E26D85218}"/>
              </a:ext>
            </a:extLst>
          </p:cNvPr>
          <p:cNvSpPr>
            <a:spLocks noGrp="1"/>
          </p:cNvSpPr>
          <p:nvPr>
            <p:ph type="subTitle" idx="1"/>
          </p:nvPr>
        </p:nvSpPr>
        <p:spPr>
          <a:xfrm>
            <a:off x="2144486" y="3531204"/>
            <a:ext cx="8910366" cy="2205567"/>
          </a:xfrm>
        </p:spPr>
        <p:txBody>
          <a:bodyPr>
            <a:normAutofit/>
          </a:bodyPr>
          <a:lstStyle/>
          <a:p>
            <a:r>
              <a:rPr lang="ar-IQ" dirty="0">
                <a:solidFill>
                  <a:schemeClr val="accent1">
                    <a:lumMod val="75000"/>
                  </a:schemeClr>
                </a:solidFill>
              </a:rPr>
              <a:t>منهج معد لطلاب المرحلة الاولى </a:t>
            </a:r>
          </a:p>
          <a:p>
            <a:r>
              <a:rPr lang="ar-IQ" dirty="0">
                <a:solidFill>
                  <a:schemeClr val="accent1">
                    <a:lumMod val="75000"/>
                  </a:schemeClr>
                </a:solidFill>
              </a:rPr>
              <a:t>يشمل جميع طلاب كلية التربية الاساسية </a:t>
            </a:r>
          </a:p>
          <a:p>
            <a:r>
              <a:rPr lang="ar-IQ" dirty="0">
                <a:solidFill>
                  <a:schemeClr val="accent1">
                    <a:lumMod val="75000"/>
                  </a:schemeClr>
                </a:solidFill>
              </a:rPr>
              <a:t>م </a:t>
            </a:r>
            <a:r>
              <a:rPr lang="en-US" dirty="0">
                <a:solidFill>
                  <a:schemeClr val="accent1">
                    <a:lumMod val="75000"/>
                  </a:schemeClr>
                </a:solidFill>
              </a:rPr>
              <a:t>.</a:t>
            </a:r>
            <a:r>
              <a:rPr lang="ar-IQ" dirty="0">
                <a:solidFill>
                  <a:schemeClr val="accent1">
                    <a:lumMod val="75000"/>
                  </a:schemeClr>
                </a:solidFill>
              </a:rPr>
              <a:t>  م     احمد حسن خنجر</a:t>
            </a:r>
          </a:p>
        </p:txBody>
      </p:sp>
    </p:spTree>
    <p:extLst>
      <p:ext uri="{BB962C8B-B14F-4D97-AF65-F5344CB8AC3E}">
        <p14:creationId xmlns:p14="http://schemas.microsoft.com/office/powerpoint/2010/main" val="190887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245336-2262-4EF4-B472-5650941F6F62}"/>
              </a:ext>
            </a:extLst>
          </p:cNvPr>
          <p:cNvSpPr txBox="1"/>
          <p:nvPr/>
        </p:nvSpPr>
        <p:spPr>
          <a:xfrm>
            <a:off x="831273" y="207819"/>
            <a:ext cx="10983191" cy="1457002"/>
          </a:xfrm>
          <a:prstGeom prst="rect">
            <a:avLst/>
          </a:prstGeom>
          <a:noFill/>
        </p:spPr>
        <p:txBody>
          <a:bodyPr wrap="square">
            <a:spAutoFit/>
          </a:bodyPr>
          <a:lstStyle/>
          <a:p>
            <a:pPr lvl="1" algn="just" rtl="1">
              <a:lnSpc>
                <a:spcPct val="115000"/>
              </a:lnSpc>
              <a:tabLst>
                <a:tab pos="53340" algn="l"/>
              </a:tabLst>
            </a:pPr>
            <a:r>
              <a:rPr lang="ar-IQ"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صندوق الحاسوب (وحدة النظام </a:t>
            </a: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System Unit </a:t>
            </a:r>
            <a:r>
              <a:rPr lang="ar-IQ"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233680" algn="just" rtl="1">
              <a:lnSpc>
                <a:spcPct val="115000"/>
              </a:lnSpc>
              <a:tabLst>
                <a:tab pos="53340" algn="l"/>
                <a:tab pos="840105"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وهو جوهر جهاز الحاسوب أهم مكوناته هي اللوح الام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Motherboard </a:t>
            </a: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 التي تضم وحدة المعالجة المركزية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Processing </a:t>
            </a: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 التي تعمل بمثابة العقل في جهاز الحاسوب . وعنصر أخر مهم هو ذاكرة الوصل العشوائي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Random Access Memory (RAM)</a:t>
            </a: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 والتي تخزن المعلومات طالما كان الحاسوب يعمل وتمسح هذه المعلومات عند ايقاف (اطفاء) تشغيل او اعادة التشغيل الحاسوب ويمكن من خلال صندوق الحاسوب ربط اجهزة الادخال والاخراج.</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233680" algn="just" rtl="1">
              <a:lnSpc>
                <a:spcPct val="115000"/>
              </a:lnSpc>
              <a:spcAft>
                <a:spcPts val="1000"/>
              </a:spcAft>
              <a:tabLst>
                <a:tab pos="53340" algn="l"/>
                <a:tab pos="840105" algn="l"/>
              </a:tabLs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37D7FD20-6582-4C6A-A6A4-81A8CA196B00}"/>
              </a:ext>
            </a:extLst>
          </p:cNvPr>
          <p:cNvSpPr txBox="1"/>
          <p:nvPr/>
        </p:nvSpPr>
        <p:spPr>
          <a:xfrm>
            <a:off x="1496291" y="1677143"/>
            <a:ext cx="9944099" cy="3195555"/>
          </a:xfrm>
          <a:prstGeom prst="rect">
            <a:avLst/>
          </a:prstGeom>
          <a:noFill/>
        </p:spPr>
        <p:txBody>
          <a:bodyPr wrap="square">
            <a:spAutoFit/>
          </a:bodyPr>
          <a:lstStyle/>
          <a:p>
            <a:pPr algn="just" rtl="1">
              <a:lnSpc>
                <a:spcPct val="115000"/>
              </a:lnSpc>
              <a:spcAft>
                <a:spcPts val="1000"/>
              </a:spcAft>
              <a:tabLst>
                <a:tab pos="5334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الاجزاء الخارجية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External Components</a:t>
            </a: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لوحدة النظام</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 pos="14351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هي الاجزاء الظاهرة من وحدة النظام وهي :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مفتاح التشغيل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Power Switch</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تشغيل وإطفاء الحاسوب</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مفتاح اعادة التشغيل الحاسوب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Reset Switch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مشغل القرص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Disk Drive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تشغيل الاقراص المضغوطة أو المدمجة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DVD, CD)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غلاف أو غطه معدني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Case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لحماية وتجميع الاجزاء داخل الوحدة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منافذ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UBS</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الموجودة في مقدمة وخلف وحدة النظام.</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أضواء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LED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الموجودة في مقدمة وحدة النظام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23215" algn="just" rtl="1">
              <a:lnSpc>
                <a:spcPct val="115000"/>
              </a:lnSpc>
              <a:spcAft>
                <a:spcPts val="1000"/>
              </a:spcAft>
              <a:tabLst>
                <a:tab pos="53340" algn="l"/>
                <a:tab pos="143510" algn="l"/>
                <a:tab pos="323215" algn="l"/>
              </a:tabLs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536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28304-1C0E-4018-9779-9B4892C18F91}"/>
              </a:ext>
            </a:extLst>
          </p:cNvPr>
          <p:cNvSpPr txBox="1"/>
          <p:nvPr/>
        </p:nvSpPr>
        <p:spPr>
          <a:xfrm>
            <a:off x="426027" y="53366"/>
            <a:ext cx="11502737" cy="4531818"/>
          </a:xfrm>
          <a:prstGeom prst="rect">
            <a:avLst/>
          </a:prstGeom>
          <a:noFill/>
        </p:spPr>
        <p:txBody>
          <a:bodyPr wrap="square">
            <a:spAutoFit/>
          </a:bodyPr>
          <a:lstStyle/>
          <a:p>
            <a:pPr marL="53340" algn="just" rtl="1">
              <a:lnSpc>
                <a:spcPct val="115000"/>
              </a:lnSpc>
              <a:tabLst>
                <a:tab pos="53340" algn="l"/>
                <a:tab pos="14351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الاجزاء الداخلية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Internal Components</a:t>
            </a: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لوحدة النظام</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لوحة الام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Microprocessor</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لوحة الكترونية ولأكثر من طبقة مطبوعة كبيرة تضم المعالجات والبطاقات ورقائق ذاكرة مثبتة عليها ، ومنافذ اضافية وبطاقات توسع لإضافة اجزاء اخرى مستقبلا.</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تحكم وحدة المعالجة تضم المعالج الدقيق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Microprocessor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المعروف بوحدة المعالجة المركزية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CPU</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وظيفته التحكم بالعمليات في الحاسوب ووحدات التخزين الاساسية وهناك العديد من الشركات التي تقوم بتصنيع المعالج اشهرها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IBM,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AMD,Intel</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الذاكرة الدائمة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ROM</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وذاكرة الوصول العشوائي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RAM</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مجهز الطاقة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Power Supply</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الكهربائية لوحدة النظام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القرص الصلب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Hard Disk</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لخزن البيانات والمعلومات بشكل دائم.</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المروحة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Fun</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تعمل على تبريد المعالج الدقيق داخل وحدة النظام لتفادي الحرارة الزائدة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بطاقة فيديو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Video Card</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تولد رؤية بصرية من النظام الى المستخدم.</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شقوق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Slots</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تستخدم لتعشيق بطاقات اضافية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ساعة النظام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System Clock</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تنظم الزمن في الحاسوب وتساعد في تحديد سرعة تنفيذ الحاسوب للعمليات وتقاس بالهيرتز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`Hz</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التي يمثل نبضة واحدة في الثانية لذا تقاس بقياس ميكاهرتز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Megahertz</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كون الحاسوب يؤدي ملايين النبضات في الثانية وحاليا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Gigahertz</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spcAft>
                <a:spcPts val="1000"/>
              </a:spcAft>
              <a:buFont typeface="+mj-lt"/>
              <a:buAutoNum type="arabicPeriod"/>
              <a:tabLst>
                <a:tab pos="53340" algn="l"/>
                <a:tab pos="143510" algn="l"/>
                <a:tab pos="323215" algn="l"/>
                <a:tab pos="683260" algn="l"/>
                <a:tab pos="104330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بطارية ساعة النظام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System Clock Battery</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تبقي ساعة الحاسوب تعمل حتى بعد اطفاء الحاسوب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0360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0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4E4037-97EB-4FB5-A53B-EDBEA2539AFE}"/>
              </a:ext>
            </a:extLst>
          </p:cNvPr>
          <p:cNvSpPr txBox="1"/>
          <p:nvPr/>
        </p:nvSpPr>
        <p:spPr>
          <a:xfrm>
            <a:off x="1402773" y="737755"/>
            <a:ext cx="9653154" cy="2368149"/>
          </a:xfrm>
          <a:prstGeom prst="rect">
            <a:avLst/>
          </a:prstGeom>
          <a:noFill/>
        </p:spPr>
        <p:txBody>
          <a:bodyPr wrap="square">
            <a:spAutoFit/>
          </a:bodyPr>
          <a:lstStyle/>
          <a:p>
            <a:pPr algn="just" rtl="1">
              <a:lnSpc>
                <a:spcPct val="115000"/>
              </a:lnSpc>
              <a:spcAft>
                <a:spcPts val="1000"/>
              </a:spcAft>
              <a:tabLst>
                <a:tab pos="53340" algn="l"/>
              </a:tabLst>
            </a:pPr>
            <a:r>
              <a:rPr lang="ar-SA" sz="1800" b="1" dirty="0">
                <a:solidFill>
                  <a:srgbClr val="C10000"/>
                </a:solidFill>
                <a:effectLst/>
                <a:latin typeface="Calibri" panose="020F0502020204030204" pitchFamily="34" charset="0"/>
                <a:ea typeface="Times New Roman" panose="02020603050405020304" pitchFamily="18" charset="0"/>
                <a:cs typeface="Times New Roman" panose="02020603050405020304" pitchFamily="18" charset="0"/>
              </a:rPr>
              <a:t>مُقدّمة: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يشهد عصرنا الحالي تطوّرًا هائلًا في مجال الحاسب الآلي ، والذي يأتي بعد سنوات طويلة من العمل والتطوير في سبيل الوصول إلى أفضل النتائج...</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مرّ الحاسب الآلي بمراحل عديدة ومعقّدة حتى وصل إلى ما هو عليه الآن من سهولة الاستخدام وصغر الحجم وتوفّره لكافة شرائح المجتمع...</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اُستخدِم الحاسب في المجالات الحسابية والبرمجيّة ، وله استخدامات أيضًا في المجالات الطبيّة والعسكريّة والتجاريّة وغيرها...</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388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092096-6EBB-4F56-874E-E47EA6E71817}"/>
              </a:ext>
            </a:extLst>
          </p:cNvPr>
          <p:cNvSpPr txBox="1"/>
          <p:nvPr/>
        </p:nvSpPr>
        <p:spPr>
          <a:xfrm>
            <a:off x="1101436" y="727364"/>
            <a:ext cx="10141528" cy="3518207"/>
          </a:xfrm>
          <a:prstGeom prst="rect">
            <a:avLst/>
          </a:prstGeom>
          <a:noFill/>
        </p:spPr>
        <p:txBody>
          <a:bodyPr wrap="square">
            <a:spAutoFit/>
          </a:bodyPr>
          <a:lstStyle/>
          <a:p>
            <a:pPr algn="just" rtl="1">
              <a:lnSpc>
                <a:spcPct val="115000"/>
              </a:lnSpc>
              <a:spcAft>
                <a:spcPts val="1000"/>
              </a:spcAft>
              <a:tabLst>
                <a:tab pos="53340" algn="l"/>
              </a:tabLst>
            </a:pPr>
            <a:r>
              <a:rPr lang="ar-SA" sz="1800" b="1" dirty="0">
                <a:solidFill>
                  <a:srgbClr val="C10000"/>
                </a:solidFill>
                <a:effectLst/>
                <a:latin typeface="Calibri" panose="020F0502020204030204" pitchFamily="34" charset="0"/>
                <a:ea typeface="Times New Roman" panose="02020603050405020304" pitchFamily="18" charset="0"/>
                <a:cs typeface="Times New Roman" panose="02020603050405020304" pitchFamily="18" charset="0"/>
              </a:rPr>
              <a:t>تعريف الحاسب الآلي</a:t>
            </a:r>
            <a:r>
              <a:rPr lang="en-US" sz="1800" b="1" dirty="0">
                <a:solidFill>
                  <a:srgbClr val="C1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الحاسب هو أي آلة الكترونية تقوم بمعالجة البيانات وتخزينها</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واسترجاعها وإجراء العمليات الحسابية والمنطقية بناءً على طلب</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المستخدم</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b="1" dirty="0">
                <a:solidFill>
                  <a:srgbClr val="C10000"/>
                </a:solidFill>
                <a:effectLst/>
                <a:latin typeface="Calibri" panose="020F0502020204030204" pitchFamily="34" charset="0"/>
                <a:ea typeface="Times New Roman" panose="02020603050405020304" pitchFamily="18" charset="0"/>
                <a:cs typeface="Times New Roman" panose="02020603050405020304" pitchFamily="18" charset="0"/>
              </a:rPr>
              <a:t>ويمتاز الحاسب الآلي ب</a:t>
            </a:r>
            <a:r>
              <a:rPr lang="en-US" sz="1800" b="1" dirty="0">
                <a:solidFill>
                  <a:srgbClr val="C1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القدرة على تخزين المعلومات واسترجاعها في أي وقت تُطلَب فيه</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إمكانية تنسيق النصوص والخطابات وإجراء العمليات الحسابية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والمنطقية</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7454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CF5E0-5D05-4FA3-B516-418BECA575D4}"/>
              </a:ext>
            </a:extLst>
          </p:cNvPr>
          <p:cNvSpPr txBox="1"/>
          <p:nvPr/>
        </p:nvSpPr>
        <p:spPr>
          <a:xfrm>
            <a:off x="3052329" y="301337"/>
            <a:ext cx="8772525" cy="1793120"/>
          </a:xfrm>
          <a:prstGeom prst="rect">
            <a:avLst/>
          </a:prstGeom>
          <a:noFill/>
        </p:spPr>
        <p:txBody>
          <a:bodyPr wrap="square">
            <a:spAutoFit/>
          </a:bodyPr>
          <a:lstStyle/>
          <a:p>
            <a:pPr algn="just" rtl="1">
              <a:lnSpc>
                <a:spcPct val="115000"/>
              </a:lnSpc>
              <a:spcAft>
                <a:spcPts val="1000"/>
              </a:spcAft>
              <a:tabLst>
                <a:tab pos="53340" algn="l"/>
              </a:tabLst>
            </a:pPr>
            <a:r>
              <a:rPr lang="ar-SA" sz="1800" b="1" dirty="0">
                <a:solidFill>
                  <a:srgbClr val="C10000"/>
                </a:solidFill>
                <a:effectLst/>
                <a:latin typeface="Calibri" panose="020F0502020204030204" pitchFamily="34" charset="0"/>
                <a:ea typeface="Times New Roman" panose="02020603050405020304" pitchFamily="18" charset="0"/>
                <a:cs typeface="Times New Roman" panose="02020603050405020304" pitchFamily="18" charset="0"/>
              </a:rPr>
              <a:t>مكونات الحاسوب </a:t>
            </a:r>
            <a:r>
              <a:rPr lang="en-US" sz="1800" b="1" dirty="0">
                <a:solidFill>
                  <a:srgbClr val="C10000"/>
                </a:solidFill>
                <a:effectLst/>
                <a:latin typeface="Times New Roman" panose="02020603050405020304" pitchFamily="18" charset="0"/>
                <a:ea typeface="Times New Roman" panose="02020603050405020304" pitchFamily="18" charset="0"/>
                <a:cs typeface="Arial" panose="020B0604020202020204" pitchFamily="34" charset="0"/>
              </a:rPr>
              <a:t>Computer Components</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لا يوجد جزء واحد يسمى جهاز الحاسوب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Computer  </a:t>
            </a:r>
            <a:r>
              <a:rPr lang="ar-IQ" sz="1800" dirty="0">
                <a:effectLst/>
                <a:latin typeface="Times New Roman" panose="02020603050405020304" pitchFamily="18" charset="0"/>
                <a:ea typeface="Times New Roman" panose="02020603050405020304" pitchFamily="18" charset="0"/>
                <a:cs typeface="Arial" panose="020B0604020202020204" pitchFamily="34" charset="0"/>
              </a:rPr>
              <a:t>وإنما الحاسوب يتكون من أجزاء كثيرة معا تشمل جزئين  رئيسين المادية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Hardware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والتي يمكن لمسها والبرمجيات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Software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(او البرامج) التي تشير الى التعليمات والأوامر التي توجه الأجزاء لانجاز وظائف معينة الشكل التالي يوضح الاجهزة الرئيسية والأكثر شيوعا في الحاسوب المكتبي ،أي حاسوب محمول له أجزاء رئيسية مماثلة لكن ندمج بشكل يشبه دفتر ملاحظات كبير</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صورة 1">
            <a:extLst>
              <a:ext uri="{FF2B5EF4-FFF2-40B4-BE49-F238E27FC236}">
                <a16:creationId xmlns:a16="http://schemas.microsoft.com/office/drawing/2014/main" id="{3049F207-5B6E-44D6-8BD5-BE1A1D910A96}"/>
              </a:ext>
            </a:extLst>
          </p:cNvPr>
          <p:cNvPicPr>
            <a:picLocks noChangeAspect="1"/>
          </p:cNvPicPr>
          <p:nvPr/>
        </p:nvPicPr>
        <p:blipFill>
          <a:blip r:embed="rId2" cstate="print">
            <a:lum bright="-30000" contrast="-10000"/>
          </a:blip>
          <a:srcRect/>
          <a:stretch>
            <a:fillRect/>
          </a:stretch>
        </p:blipFill>
        <p:spPr bwMode="auto">
          <a:xfrm>
            <a:off x="1226128" y="2294572"/>
            <a:ext cx="7060940" cy="3655809"/>
          </a:xfrm>
          <a:prstGeom prst="rect">
            <a:avLst/>
          </a:prstGeom>
          <a:noFill/>
          <a:ln w="9525">
            <a:noFill/>
            <a:miter lim="800000"/>
            <a:headEnd/>
            <a:tailEnd/>
          </a:ln>
        </p:spPr>
      </p:pic>
    </p:spTree>
    <p:extLst>
      <p:ext uri="{BB962C8B-B14F-4D97-AF65-F5344CB8AC3E}">
        <p14:creationId xmlns:p14="http://schemas.microsoft.com/office/powerpoint/2010/main" val="91017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69856B4-04DD-444B-8E38-55B7DED6FB26}"/>
              </a:ext>
            </a:extLst>
          </p:cNvPr>
          <p:cNvSpPr txBox="1"/>
          <p:nvPr/>
        </p:nvSpPr>
        <p:spPr>
          <a:xfrm>
            <a:off x="893618" y="290945"/>
            <a:ext cx="10900064" cy="2596095"/>
          </a:xfrm>
          <a:prstGeom prst="rect">
            <a:avLst/>
          </a:prstGeom>
          <a:noFill/>
        </p:spPr>
        <p:txBody>
          <a:bodyPr wrap="square">
            <a:spAutoFit/>
          </a:bodyPr>
          <a:lstStyle/>
          <a:p>
            <a:pPr algn="just" rtl="1">
              <a:lnSpc>
                <a:spcPct val="115000"/>
              </a:lnSpc>
              <a:spcAft>
                <a:spcPts val="1000"/>
              </a:spcAft>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سنتطرق في البداية الى الاجزاء المادية للحاسوب متمثلة بأجهزة الادخال ووحدة المعالجة المركزية واجهزة الاخراج</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الكيان المادي للحاسوب</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742950" lvl="1" indent="-285750" algn="just" rtl="1">
              <a:lnSpc>
                <a:spcPct val="115000"/>
              </a:lnSpc>
              <a:buFont typeface="+mj-lt"/>
              <a:buAutoNum type="arabicPeriod"/>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اجهزة الادخال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Input Devices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685800" algn="just" rtl="1">
              <a:lnSpc>
                <a:spcPct val="115000"/>
              </a:lnSpc>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تستخدم هذه الاجهزة لادخال البيانات بأشكالها المختلغة الى جهاز الحاسوب من أهمها:</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Lst>
            </a:pPr>
            <a:r>
              <a:rPr lang="ar-IQ"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لوحة المفاتيح </a:t>
            </a:r>
            <a:r>
              <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Keyboard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413385" algn="just" rtl="1">
              <a:lnSpc>
                <a:spcPct val="115000"/>
              </a:lnSpc>
              <a:spcAft>
                <a:spcPts val="1000"/>
              </a:spcAft>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تعد لوحة المفاتيح وسيلة جهاز الادخال الاساسية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Standard Input Device</a:t>
            </a: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 للحاسوب وتستخدم في ادخال البيانات الحرفية والرقمية وتنفيذ الاوامر. وهي لوحة تحتوي على مفاتيح مرتبة مثل الالة الكاتبة  الشكل التالي يبين اجزاء لوحة المفاتيح.</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وهناك اشكال مختلفة من لوحات المفاتيح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4" name="Picture 53">
            <a:extLst>
              <a:ext uri="{FF2B5EF4-FFF2-40B4-BE49-F238E27FC236}">
                <a16:creationId xmlns:a16="http://schemas.microsoft.com/office/drawing/2014/main" id="{C1790141-86D4-4117-9AA4-A760A250B09C}"/>
              </a:ext>
            </a:extLst>
          </p:cNvPr>
          <p:cNvPicPr>
            <a:picLocks noChangeAspect="1"/>
          </p:cNvPicPr>
          <p:nvPr/>
        </p:nvPicPr>
        <p:blipFill>
          <a:blip r:embed="rId2"/>
          <a:stretch>
            <a:fillRect/>
          </a:stretch>
        </p:blipFill>
        <p:spPr>
          <a:xfrm>
            <a:off x="1683327" y="3651711"/>
            <a:ext cx="8998528" cy="1980162"/>
          </a:xfrm>
          <a:prstGeom prst="rect">
            <a:avLst/>
          </a:prstGeom>
        </p:spPr>
      </p:pic>
    </p:spTree>
    <p:extLst>
      <p:ext uri="{BB962C8B-B14F-4D97-AF65-F5344CB8AC3E}">
        <p14:creationId xmlns:p14="http://schemas.microsoft.com/office/powerpoint/2010/main" val="16650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1C7D67-0551-48EA-B5D4-84D7E593E6EC}"/>
              </a:ext>
            </a:extLst>
          </p:cNvPr>
          <p:cNvSpPr txBox="1"/>
          <p:nvPr/>
        </p:nvSpPr>
        <p:spPr>
          <a:xfrm>
            <a:off x="498765" y="721497"/>
            <a:ext cx="11305308" cy="3832652"/>
          </a:xfrm>
          <a:prstGeom prst="rect">
            <a:avLst/>
          </a:prstGeom>
          <a:noFill/>
        </p:spPr>
        <p:txBody>
          <a:bodyPr wrap="square">
            <a:spAutoFit/>
          </a:bodyPr>
          <a:lstStyle/>
          <a:p>
            <a:pPr marL="228600" algn="just" rtl="1">
              <a:lnSpc>
                <a:spcPct val="115000"/>
              </a:lnSpc>
              <a:spcAft>
                <a:spcPts val="1000"/>
              </a:spcAft>
              <a:tabLst>
                <a:tab pos="5334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اقسام لوحة المفاتيح</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228600"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تقسم الازرار الموجودة على لوحة المفاتيح وتبعا لنظم التشغيل الحديثة الى عدة مجموعات استنادا لوظيفتها الى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مفاتيح الكتابة (الابجدية الرقمية)</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:تتضمن مفاتيح الاحرف والأرقام وعلامات الترقيم والرموز.</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مفاتيح التحكم </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Control Keys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IQ" sz="1800" dirty="0">
                <a:effectLst/>
                <a:latin typeface="Times New Roman" panose="02020603050405020304" pitchFamily="18" charset="0"/>
                <a:ea typeface="Times New Roman" panose="02020603050405020304" pitchFamily="18" charset="0"/>
                <a:cs typeface="Arial" panose="020B0604020202020204" pitchFamily="34" charset="0"/>
              </a:rPr>
              <a:t>: يتم استخدام هذه المفاتيح وحدها أو مع مفاتيح أخرى لأداء اجراءات معينة . يعد مفتاحا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Ctrl</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Alt</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ومفتاح شعار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Windows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Esc</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من أكثر مفاتيح التحكم التي يتم استخدامها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مفتاح الوظائف</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Function Keys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IQ" sz="1800" dirty="0">
                <a:effectLst/>
                <a:latin typeface="Times New Roman" panose="02020603050405020304" pitchFamily="18" charset="0"/>
                <a:ea typeface="Times New Roman" panose="02020603050405020304" pitchFamily="18" charset="0"/>
                <a:cs typeface="Arial" panose="020B0604020202020204" pitchFamily="34" charset="0"/>
              </a:rPr>
              <a:t>: يتم استخدام مفاتيح الوظائف لإجراء مهام محددة وترمز هذه المفاتيح ب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F1</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F2</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F3</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و....</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F12</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وتختلف وظيفة هذه المفاتيح من برنامج الى اخر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مفاتيح التنقل</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يتم استخدام هذه المفاتيح للتنقل في جميع اتجاه مستندات أو صفحات ويب كما تستخدم لتظليل النصوص وتتضمن مفاتيح الاسهم و</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Home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End</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Page UP</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Page Down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Delete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Insert</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spcAft>
                <a:spcPts val="1000"/>
              </a:spcAft>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لوحة المفاتيح الرقمية</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 تتميز بأنها في متناول اليد لإدخال الارقام بسرعة . وهذه المفاتيح مجتمعة معاَ في شكل مجموعة مثل الحاسبة التقليدية او الة الجمع.</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85BD60F3-32A3-49E1-925C-0AC20354C7D6}"/>
              </a:ext>
            </a:extLst>
          </p:cNvPr>
          <p:cNvPicPr>
            <a:picLocks noChangeAspect="1"/>
          </p:cNvPicPr>
          <p:nvPr/>
        </p:nvPicPr>
        <p:blipFill>
          <a:blip r:embed="rId2"/>
          <a:stretch>
            <a:fillRect/>
          </a:stretch>
        </p:blipFill>
        <p:spPr>
          <a:xfrm>
            <a:off x="1859973" y="4369862"/>
            <a:ext cx="7460672" cy="1604911"/>
          </a:xfrm>
          <a:prstGeom prst="rect">
            <a:avLst/>
          </a:prstGeom>
          <a:ln>
            <a:noFill/>
          </a:ln>
          <a:effectLst>
            <a:softEdge rad="112500"/>
          </a:effectLst>
        </p:spPr>
      </p:pic>
    </p:spTree>
    <p:extLst>
      <p:ext uri="{BB962C8B-B14F-4D97-AF65-F5344CB8AC3E}">
        <p14:creationId xmlns:p14="http://schemas.microsoft.com/office/powerpoint/2010/main" val="115827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07BF31-76C5-4E7D-882C-9154D962DBDD}"/>
              </a:ext>
            </a:extLst>
          </p:cNvPr>
          <p:cNvSpPr txBox="1"/>
          <p:nvPr/>
        </p:nvSpPr>
        <p:spPr>
          <a:xfrm>
            <a:off x="280555" y="218210"/>
            <a:ext cx="11409217" cy="2111668"/>
          </a:xfrm>
          <a:prstGeom prst="rect">
            <a:avLst/>
          </a:prstGeom>
          <a:noFill/>
        </p:spPr>
        <p:txBody>
          <a:bodyPr wrap="square">
            <a:spAutoFit/>
          </a:bodyPr>
          <a:lstStyle/>
          <a:p>
            <a:pPr marL="342900" lvl="0" indent="-342900" algn="just" rtl="1">
              <a:lnSpc>
                <a:spcPct val="115000"/>
              </a:lnSpc>
              <a:buFont typeface="+mj-lt"/>
              <a:buAutoNum type="arabicPeriod"/>
              <a:tabLst>
                <a:tab pos="53340" algn="l"/>
                <a:tab pos="23368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الماوس(الفأرة)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Mouse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233680"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جهاز صغير بحجم قبضة اليد توصيله للحاسوب عبر سلك (او بدون سلك) ويعتبر من أجهزة التأشير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Pointing Devices</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الوظيفة الاساسية للماوس عندما يتم تحريكه هي تحويل حركة اليد الى اشارات يستطيع الحاسوب فهمها والتعامل معها، مما يحرك السهم المؤشر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Mouse Pointer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على الشاشة ، ويمكن للمستخدم من تحديد انواع الافعال التي يقوم بها الحاسوب عند الضغط على احد مفتاحي الماوس سواء ضغطاً مفرداَ أو ضغطا مزدوجا والشكل يوضح اشكال مختلفة لمؤشر الماوس حسب موقع ووظيفة ونوع البرنامج المفتوح</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487A6092-4F80-415A-8C80-067C0C8DE86F}"/>
              </a:ext>
            </a:extLst>
          </p:cNvPr>
          <p:cNvPicPr>
            <a:picLocks noChangeAspect="1"/>
          </p:cNvPicPr>
          <p:nvPr/>
        </p:nvPicPr>
        <p:blipFill>
          <a:blip r:embed="rId2"/>
          <a:stretch>
            <a:fillRect/>
          </a:stretch>
        </p:blipFill>
        <p:spPr>
          <a:xfrm>
            <a:off x="502229" y="1808019"/>
            <a:ext cx="4734790" cy="1257299"/>
          </a:xfrm>
          <a:prstGeom prst="rect">
            <a:avLst/>
          </a:prstGeom>
        </p:spPr>
      </p:pic>
      <p:sp>
        <p:nvSpPr>
          <p:cNvPr id="8" name="TextBox 7">
            <a:extLst>
              <a:ext uri="{FF2B5EF4-FFF2-40B4-BE49-F238E27FC236}">
                <a16:creationId xmlns:a16="http://schemas.microsoft.com/office/drawing/2014/main" id="{0DC72F0C-2969-4815-B139-AFA6650D4A1B}"/>
              </a:ext>
            </a:extLst>
          </p:cNvPr>
          <p:cNvSpPr txBox="1"/>
          <p:nvPr/>
        </p:nvSpPr>
        <p:spPr>
          <a:xfrm>
            <a:off x="2951018" y="2887635"/>
            <a:ext cx="8956964" cy="1093120"/>
          </a:xfrm>
          <a:prstGeom prst="rect">
            <a:avLst/>
          </a:prstGeom>
          <a:noFill/>
        </p:spPr>
        <p:txBody>
          <a:bodyPr wrap="square">
            <a:spAutoFit/>
          </a:bodyPr>
          <a:lstStyle/>
          <a:p>
            <a:pPr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هناك العديد من أنواع الماوس وهي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r" rtl="1"/>
            <a:r>
              <a:rPr lang="ar-IQ" sz="1800" dirty="0">
                <a:solidFill>
                  <a:srgbClr val="FF0000"/>
                </a:solidFill>
                <a:effectLst/>
                <a:ea typeface="Times New Roman" panose="02020603050405020304" pitchFamily="18" charset="0"/>
                <a:cs typeface="Times New Roman" panose="02020603050405020304" pitchFamily="18" charset="0"/>
              </a:rPr>
              <a:t>الماوس الميكانيكي (ذو الكرة) </a:t>
            </a:r>
            <a:r>
              <a:rPr lang="en-US" sz="1800" dirty="0">
                <a:solidFill>
                  <a:srgbClr val="FF0000"/>
                </a:solidFill>
                <a:effectLst/>
                <a:latin typeface="Times New Roman" panose="02020603050405020304" pitchFamily="18" charset="0"/>
                <a:ea typeface="Times New Roman" panose="02020603050405020304" pitchFamily="18" charset="0"/>
              </a:rPr>
              <a:t>Mechanical (Wheel)Mouse</a:t>
            </a:r>
            <a:r>
              <a:rPr lang="en-US" sz="1800" dirty="0">
                <a:effectLst/>
                <a:latin typeface="Times New Roman" panose="02020603050405020304" pitchFamily="18" charset="0"/>
                <a:ea typeface="Times New Roman" panose="02020603050405020304" pitchFamily="18" charset="0"/>
              </a:rPr>
              <a:t> </a:t>
            </a:r>
            <a:r>
              <a:rPr lang="ar-IQ" sz="1800" dirty="0">
                <a:effectLst/>
                <a:latin typeface="Times New Roman" panose="02020603050405020304" pitchFamily="18" charset="0"/>
                <a:ea typeface="Times New Roman" panose="02020603050405020304" pitchFamily="18" charset="0"/>
              </a:rPr>
              <a:t>  يعتمد في التعرف على حركة الماوس على كرة داخل الماوس </a:t>
            </a:r>
            <a:endParaRPr lang="ar-IQ" dirty="0"/>
          </a:p>
        </p:txBody>
      </p:sp>
      <p:pic>
        <p:nvPicPr>
          <p:cNvPr id="7" name="Picture 6">
            <a:extLst>
              <a:ext uri="{FF2B5EF4-FFF2-40B4-BE49-F238E27FC236}">
                <a16:creationId xmlns:a16="http://schemas.microsoft.com/office/drawing/2014/main" id="{D9410738-903D-4E45-A5E6-B72A3646FE00}"/>
              </a:ext>
            </a:extLst>
          </p:cNvPr>
          <p:cNvPicPr>
            <a:picLocks noChangeAspect="1"/>
          </p:cNvPicPr>
          <p:nvPr/>
        </p:nvPicPr>
        <p:blipFill>
          <a:blip r:embed="rId3"/>
          <a:stretch>
            <a:fillRect/>
          </a:stretch>
        </p:blipFill>
        <p:spPr>
          <a:xfrm>
            <a:off x="1007918" y="4267997"/>
            <a:ext cx="2257653" cy="1365342"/>
          </a:xfrm>
          <a:prstGeom prst="rect">
            <a:avLst/>
          </a:prstGeom>
        </p:spPr>
      </p:pic>
    </p:spTree>
    <p:extLst>
      <p:ext uri="{BB962C8B-B14F-4D97-AF65-F5344CB8AC3E}">
        <p14:creationId xmlns:p14="http://schemas.microsoft.com/office/powerpoint/2010/main" val="394711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168F04-1A61-4CD3-99AF-778C4F68B3AE}"/>
              </a:ext>
            </a:extLst>
          </p:cNvPr>
          <p:cNvSpPr txBox="1"/>
          <p:nvPr/>
        </p:nvSpPr>
        <p:spPr>
          <a:xfrm>
            <a:off x="3052330" y="176646"/>
            <a:ext cx="8834870" cy="369332"/>
          </a:xfrm>
          <a:prstGeom prst="rect">
            <a:avLst/>
          </a:prstGeom>
          <a:noFill/>
        </p:spPr>
        <p:txBody>
          <a:bodyPr wrap="square">
            <a:spAutoFit/>
          </a:bodyPr>
          <a:lstStyle/>
          <a:p>
            <a:pPr algn="r" rtl="1"/>
            <a:r>
              <a:rPr lang="ar-IQ" sz="1800" dirty="0">
                <a:solidFill>
                  <a:srgbClr val="FF0000"/>
                </a:solidFill>
                <a:effectLst/>
                <a:ea typeface="Times New Roman" panose="02020603050405020304" pitchFamily="18" charset="0"/>
                <a:cs typeface="Times New Roman" panose="02020603050405020304" pitchFamily="18" charset="0"/>
              </a:rPr>
              <a:t>2_الماوس الضوئي </a:t>
            </a:r>
            <a:r>
              <a:rPr lang="en-US" sz="1800" dirty="0">
                <a:solidFill>
                  <a:srgbClr val="FF0000"/>
                </a:solidFill>
                <a:effectLst/>
                <a:latin typeface="Times New Roman" panose="02020603050405020304" pitchFamily="18" charset="0"/>
                <a:ea typeface="Times New Roman" panose="02020603050405020304" pitchFamily="18" charset="0"/>
              </a:rPr>
              <a:t>Optical Mouse</a:t>
            </a:r>
            <a:r>
              <a:rPr lang="en-US" sz="1800" dirty="0">
                <a:effectLst/>
                <a:latin typeface="Times New Roman" panose="02020603050405020304" pitchFamily="18" charset="0"/>
                <a:ea typeface="Times New Roman" panose="02020603050405020304" pitchFamily="18" charset="0"/>
              </a:rPr>
              <a:t> </a:t>
            </a:r>
            <a:r>
              <a:rPr lang="ar-IQ" sz="1800" dirty="0">
                <a:effectLst/>
                <a:latin typeface="Times New Roman" panose="02020603050405020304" pitchFamily="18" charset="0"/>
                <a:ea typeface="Times New Roman" panose="02020603050405020304" pitchFamily="18" charset="0"/>
              </a:rPr>
              <a:t> يعتمد على اتجاه شعاع من الضوء المركز أسفل الماوس </a:t>
            </a:r>
            <a:endParaRPr lang="ar-IQ" dirty="0"/>
          </a:p>
        </p:txBody>
      </p:sp>
      <p:pic>
        <p:nvPicPr>
          <p:cNvPr id="4" name="Picture 3">
            <a:extLst>
              <a:ext uri="{FF2B5EF4-FFF2-40B4-BE49-F238E27FC236}">
                <a16:creationId xmlns:a16="http://schemas.microsoft.com/office/drawing/2014/main" id="{02E2235E-6C5E-4711-81B7-ED828AACF2B4}"/>
              </a:ext>
            </a:extLst>
          </p:cNvPr>
          <p:cNvPicPr>
            <a:picLocks noChangeAspect="1"/>
          </p:cNvPicPr>
          <p:nvPr/>
        </p:nvPicPr>
        <p:blipFill>
          <a:blip r:embed="rId2"/>
          <a:stretch>
            <a:fillRect/>
          </a:stretch>
        </p:blipFill>
        <p:spPr>
          <a:xfrm>
            <a:off x="971151" y="361312"/>
            <a:ext cx="1188823" cy="1079086"/>
          </a:xfrm>
          <a:prstGeom prst="rect">
            <a:avLst/>
          </a:prstGeom>
        </p:spPr>
      </p:pic>
      <p:sp>
        <p:nvSpPr>
          <p:cNvPr id="6" name="TextBox 5">
            <a:extLst>
              <a:ext uri="{FF2B5EF4-FFF2-40B4-BE49-F238E27FC236}">
                <a16:creationId xmlns:a16="http://schemas.microsoft.com/office/drawing/2014/main" id="{3E005FD6-9992-4CBB-99B6-09AC6B2A0D54}"/>
              </a:ext>
            </a:extLst>
          </p:cNvPr>
          <p:cNvSpPr txBox="1"/>
          <p:nvPr/>
        </p:nvSpPr>
        <p:spPr>
          <a:xfrm>
            <a:off x="883227" y="1808018"/>
            <a:ext cx="11003971" cy="709233"/>
          </a:xfrm>
          <a:prstGeom prst="rect">
            <a:avLst/>
          </a:prstGeom>
          <a:noFill/>
        </p:spPr>
        <p:txBody>
          <a:bodyPr wrap="square">
            <a:spAutoFit/>
          </a:bodyPr>
          <a:lstStyle/>
          <a:p>
            <a:pPr lvl="0" algn="just" rtl="1">
              <a:lnSpc>
                <a:spcPct val="115000"/>
              </a:lnSpc>
              <a:spcAft>
                <a:spcPts val="1000"/>
              </a:spcAft>
              <a:buClr>
                <a:srgbClr val="FF0000"/>
              </a:buCl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3_الماوس الليزري </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Laser Mouse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وهو أحدث انواع الماوس ، هذا النوع أعلى دقة وسعرا من الماوس الضوئي والدقة العالية لن يحتاجها الا المصممين المحترفين وأصحاب الألعاب السريعة والدقيقة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E7947CBA-5122-4778-8245-150F65A6195E}"/>
              </a:ext>
            </a:extLst>
          </p:cNvPr>
          <p:cNvPicPr>
            <a:picLocks noChangeAspect="1"/>
          </p:cNvPicPr>
          <p:nvPr/>
        </p:nvPicPr>
        <p:blipFill>
          <a:blip r:embed="rId3"/>
          <a:stretch>
            <a:fillRect/>
          </a:stretch>
        </p:blipFill>
        <p:spPr>
          <a:xfrm>
            <a:off x="971151" y="2272632"/>
            <a:ext cx="1030313" cy="859611"/>
          </a:xfrm>
          <a:prstGeom prst="rect">
            <a:avLst/>
          </a:prstGeom>
        </p:spPr>
      </p:pic>
      <p:sp>
        <p:nvSpPr>
          <p:cNvPr id="9" name="TextBox 8">
            <a:extLst>
              <a:ext uri="{FF2B5EF4-FFF2-40B4-BE49-F238E27FC236}">
                <a16:creationId xmlns:a16="http://schemas.microsoft.com/office/drawing/2014/main" id="{3C5F3331-C919-4E93-B3B4-63E7A7514E0B}"/>
              </a:ext>
            </a:extLst>
          </p:cNvPr>
          <p:cNvSpPr txBox="1"/>
          <p:nvPr/>
        </p:nvSpPr>
        <p:spPr>
          <a:xfrm>
            <a:off x="2001465" y="2601756"/>
            <a:ext cx="9968862" cy="1346331"/>
          </a:xfrm>
          <a:prstGeom prst="rect">
            <a:avLst/>
          </a:prstGeom>
          <a:noFill/>
        </p:spPr>
        <p:txBody>
          <a:bodyPr wrap="square">
            <a:spAutoFit/>
          </a:bodyPr>
          <a:lstStyle/>
          <a:p>
            <a:pPr lvl="0" algn="just" rtl="1">
              <a:lnSpc>
                <a:spcPct val="115000"/>
              </a:lnSpc>
              <a:buClr>
                <a:srgbClr val="FF0000"/>
              </a:buClr>
              <a:tabLst>
                <a:tab pos="53340" algn="l"/>
                <a:tab pos="294513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4_كرة التعقب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Trackball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413385" algn="just" rtl="1">
              <a:lnSpc>
                <a:spcPct val="115000"/>
              </a:lnSpc>
              <a:spcAft>
                <a:spcPts val="1000"/>
              </a:spcAft>
              <a:tabLst>
                <a:tab pos="53340" algn="l"/>
                <a:tab pos="2945130" algn="l"/>
              </a:tabLst>
            </a:pPr>
            <a:r>
              <a:rPr lang="ar-IQ"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تعد من أجهزة التأشير تتكون من كرة في الاعلى ، تستند الى بكرتين متعامدتين تترجمان حركة الكرة الرأسية والأفقية على الشاشة . لكرة التعقب عادة زر (أو أكثر) للقيام بأفعال اخرى مكان الكرة وتدار باليد أما حاليا فقد تم استبدال الكرتين المتعامدتين بالضوء والليزر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0" name="Picture 9">
            <a:extLst>
              <a:ext uri="{FF2B5EF4-FFF2-40B4-BE49-F238E27FC236}">
                <a16:creationId xmlns:a16="http://schemas.microsoft.com/office/drawing/2014/main" id="{FE969AC3-FC8C-4C33-9628-70A0EAB06208}"/>
              </a:ext>
            </a:extLst>
          </p:cNvPr>
          <p:cNvPicPr>
            <a:picLocks noChangeAspect="1"/>
          </p:cNvPicPr>
          <p:nvPr/>
        </p:nvPicPr>
        <p:blipFill>
          <a:blip r:embed="rId4"/>
          <a:stretch>
            <a:fillRect/>
          </a:stretch>
        </p:blipFill>
        <p:spPr>
          <a:xfrm>
            <a:off x="971151" y="3751936"/>
            <a:ext cx="2081180" cy="1599382"/>
          </a:xfrm>
          <a:prstGeom prst="rect">
            <a:avLst/>
          </a:prstGeom>
        </p:spPr>
      </p:pic>
    </p:spTree>
    <p:extLst>
      <p:ext uri="{BB962C8B-B14F-4D97-AF65-F5344CB8AC3E}">
        <p14:creationId xmlns:p14="http://schemas.microsoft.com/office/powerpoint/2010/main" val="29570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B2C701-82B7-4270-B662-E9BC80E3E091}"/>
              </a:ext>
            </a:extLst>
          </p:cNvPr>
          <p:cNvSpPr txBox="1"/>
          <p:nvPr/>
        </p:nvSpPr>
        <p:spPr>
          <a:xfrm>
            <a:off x="3052329" y="176645"/>
            <a:ext cx="8980343" cy="1474571"/>
          </a:xfrm>
          <a:prstGeom prst="rect">
            <a:avLst/>
          </a:prstGeom>
          <a:noFill/>
        </p:spPr>
        <p:txBody>
          <a:bodyPr wrap="square">
            <a:spAutoFit/>
          </a:bodyPr>
          <a:lstStyle/>
          <a:p>
            <a:pPr lvl="0" algn="just" rtl="1">
              <a:lnSpc>
                <a:spcPct val="115000"/>
              </a:lnSpc>
              <a:spcAft>
                <a:spcPts val="1000"/>
              </a:spcAft>
              <a:buClr>
                <a:srgbClr val="FF0000"/>
              </a:buClr>
              <a:tabLst>
                <a:tab pos="53340" algn="l"/>
                <a:tab pos="2945130" algn="l"/>
              </a:tabLst>
            </a:pPr>
            <a:r>
              <a:rPr lang="ar-IQ"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5 _</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ar-IQ"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لوحة اللمس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(Touchpad)</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 pos="294513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هو سطح حساس للمس بمساحة عدة سنتمترات مربعة يمكن استخدامه بدلا من الماوس عن طريق تحريك اصبع اليد على هذا السطح. وهي اداة منتشرة  في الحواسيب المحمولة ويأتي كجزء ثابت  في الحواسيب المحمولة . ويمكن أن تأتي كجزء يمكن ربطه وفصله عن الحاسوب عن طريق منفذ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USB</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E9A21F27-48B4-4431-9B86-577F7DA2D421}"/>
              </a:ext>
            </a:extLst>
          </p:cNvPr>
          <p:cNvPicPr>
            <a:picLocks noChangeAspect="1"/>
          </p:cNvPicPr>
          <p:nvPr/>
        </p:nvPicPr>
        <p:blipFill>
          <a:blip r:embed="rId2"/>
          <a:stretch>
            <a:fillRect/>
          </a:stretch>
        </p:blipFill>
        <p:spPr>
          <a:xfrm>
            <a:off x="328563" y="573953"/>
            <a:ext cx="1518036" cy="951058"/>
          </a:xfrm>
          <a:prstGeom prst="rect">
            <a:avLst/>
          </a:prstGeom>
        </p:spPr>
      </p:pic>
    </p:spTree>
    <p:extLst>
      <p:ext uri="{BB962C8B-B14F-4D97-AF65-F5344CB8AC3E}">
        <p14:creationId xmlns:p14="http://schemas.microsoft.com/office/powerpoint/2010/main" val="255507604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34</TotalTime>
  <Words>1057</Words>
  <Application>Microsoft Office PowerPoint</Application>
  <PresentationFormat>Widescreen</PresentationFormat>
  <Paragraphs>66</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Gill Sans MT</vt:lpstr>
      <vt:lpstr>Symbol</vt:lpstr>
      <vt:lpstr>Times New Roman</vt:lpstr>
      <vt:lpstr>Gallery</vt:lpstr>
      <vt:lpstr>Paintbrush Picture</vt:lpstr>
      <vt:lpstr>اساسيات الحاسوب computer basics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اساسيات الحاسوب computer basics </dc:title>
  <dc:creator>Windows User</dc:creator>
  <cp:lastModifiedBy>Windows User</cp:lastModifiedBy>
  <cp:revision>1</cp:revision>
  <dcterms:created xsi:type="dcterms:W3CDTF">2022-01-06T18:49:14Z</dcterms:created>
  <dcterms:modified xsi:type="dcterms:W3CDTF">2022-01-06T19:23:32Z</dcterms:modified>
</cp:coreProperties>
</file>