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73" r:id="rId4"/>
    <p:sldId id="311" r:id="rId5"/>
    <p:sldId id="274" r:id="rId6"/>
    <p:sldId id="312" r:id="rId7"/>
    <p:sldId id="275" r:id="rId8"/>
    <p:sldId id="310" r:id="rId9"/>
    <p:sldId id="309" r:id="rId10"/>
    <p:sldId id="276" r:id="rId11"/>
    <p:sldId id="277" r:id="rId12"/>
    <p:sldId id="278" r:id="rId13"/>
    <p:sldId id="287" r:id="rId14"/>
    <p:sldId id="288" r:id="rId15"/>
    <p:sldId id="289" r:id="rId16"/>
    <p:sldId id="290" r:id="rId17"/>
    <p:sldId id="313" r:id="rId18"/>
    <p:sldId id="291" r:id="rId19"/>
    <p:sldId id="292" r:id="rId20"/>
    <p:sldId id="293" r:id="rId21"/>
    <p:sldId id="294" r:id="rId22"/>
    <p:sldId id="295" r:id="rId23"/>
    <p:sldId id="296" r:id="rId24"/>
    <p:sldId id="297" r:id="rId25"/>
    <p:sldId id="298" r:id="rId26"/>
    <p:sldId id="299" r:id="rId27"/>
    <p:sldId id="316"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80" d="100"/>
          <a:sy n="80" d="100"/>
        </p:scale>
        <p:origin x="-1086" y="2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8" name="عنصر نائب لرقم الشريحة 7"/>
          <p:cNvSpPr>
            <a:spLocks noGrp="1"/>
          </p:cNvSpPr>
          <p:nvPr>
            <p:ph type="sldNum" sz="quarter" idx="11"/>
          </p:nvPr>
        </p:nvSpPr>
        <p:spPr/>
        <p:txBody>
          <a:bodyPr/>
          <a:lstStyle/>
          <a:p>
            <a:fld id="{0B34F065-1154-456A-91E3-76DE8E75E17B}" type="slidenum">
              <a:rPr lang="ar-SA" smtClean="0"/>
              <a:pPr/>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29/04/1442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1B8ABB09-4A1D-463E-8065-109CC2B7EFAA}" type="datetimeFigureOut">
              <a:rPr lang="ar-SA" smtClean="0"/>
              <a:pPr/>
              <a:t>29/04/1442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B8ABB09-4A1D-463E-8065-109CC2B7EFAA}" type="datetimeFigureOut">
              <a:rPr lang="ar-SA" smtClean="0"/>
              <a:pPr/>
              <a:t>29/04/1442</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blinds dir="vert"/>
  </p:transition>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4357694"/>
            <a:ext cx="7857712" cy="1143008"/>
          </a:xfrm>
        </p:spPr>
        <p:txBody>
          <a:bodyPr>
            <a:normAutofit fontScale="90000"/>
          </a:bodyPr>
          <a:lstStyle/>
          <a:p>
            <a:pPr algn="ctr"/>
            <a:r>
              <a:rPr lang="ar-IQ" sz="4000" dirty="0" smtClean="0"/>
              <a:t>أ.م.د </a:t>
            </a:r>
            <a:r>
              <a:rPr lang="ar-IQ" sz="4000" dirty="0" smtClean="0"/>
              <a:t>شيماء رضا علي </a:t>
            </a:r>
            <a:br>
              <a:rPr lang="ar-IQ" sz="4000" dirty="0" smtClean="0"/>
            </a:br>
            <a:r>
              <a:rPr lang="ar-IQ" sz="4000" dirty="0" err="1" smtClean="0"/>
              <a:t>أ</a:t>
            </a:r>
            <a:r>
              <a:rPr lang="ar-IQ" sz="4000" dirty="0" smtClean="0"/>
              <a:t>.م.د </a:t>
            </a:r>
            <a:r>
              <a:rPr lang="ar-IQ" sz="4000" dirty="0" smtClean="0"/>
              <a:t>لينا </a:t>
            </a:r>
            <a:r>
              <a:rPr lang="ar-IQ" sz="4000" dirty="0" smtClean="0"/>
              <a:t>صباح </a:t>
            </a:r>
            <a:r>
              <a:rPr lang="ar-IQ" sz="4000" dirty="0" err="1" smtClean="0"/>
              <a:t>متي</a:t>
            </a:r>
            <a:endParaRPr lang="ar-IQ" sz="4000" dirty="0"/>
          </a:p>
        </p:txBody>
      </p:sp>
      <p:sp>
        <p:nvSpPr>
          <p:cNvPr id="3" name="عنوان فرعي 2"/>
          <p:cNvSpPr>
            <a:spLocks noGrp="1"/>
          </p:cNvSpPr>
          <p:nvPr>
            <p:ph type="subTitle" idx="1"/>
          </p:nvPr>
        </p:nvSpPr>
        <p:spPr>
          <a:xfrm>
            <a:off x="645136" y="1544812"/>
            <a:ext cx="7855953" cy="1884188"/>
          </a:xfrm>
          <a:effectLst>
            <a:glow rad="228600">
              <a:schemeClr val="accent1">
                <a:satMod val="175000"/>
                <a:alpha val="40000"/>
              </a:schemeClr>
            </a:glow>
          </a:effectLst>
        </p:spPr>
        <p:txBody>
          <a:bodyPr>
            <a:normAutofit fontScale="92500"/>
          </a:bodyPr>
          <a:lstStyle/>
          <a:p>
            <a:pPr algn="ctr"/>
            <a:r>
              <a:rPr lang="ar-IQ" sz="5400" b="1" dirty="0" smtClean="0">
                <a:solidFill>
                  <a:srgbClr val="FFFF00"/>
                </a:solidFill>
                <a:effectLst>
                  <a:glow rad="228600">
                    <a:schemeClr val="accent1">
                      <a:satMod val="175000"/>
                      <a:alpha val="40000"/>
                    </a:schemeClr>
                  </a:glow>
                </a:effectLst>
              </a:rPr>
              <a:t>تأثير النشاط البدني على مستوى اللياقة الصحية</a:t>
            </a:r>
            <a:endParaRPr lang="ar-IQ" sz="5400" b="1" dirty="0">
              <a:solidFill>
                <a:srgbClr val="FFFF00"/>
              </a:solidFill>
              <a:effectLst>
                <a:glow rad="228600">
                  <a:schemeClr val="accent1">
                    <a:satMod val="175000"/>
                    <a:alpha val="40000"/>
                  </a:schemeClr>
                </a:glow>
              </a:effectLst>
            </a:endParaRPr>
          </a:p>
        </p:txBody>
      </p:sp>
    </p:spTree>
  </p:cSld>
  <p:clrMapOvr>
    <a:masterClrMapping/>
  </p:clrMapOvr>
  <p:transition>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500042"/>
            <a:ext cx="8501122" cy="5929354"/>
          </a:xfrm>
        </p:spPr>
        <p:txBody>
          <a:bodyPr>
            <a:normAutofit fontScale="92500"/>
          </a:bodyPr>
          <a:lstStyle/>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الإصابة بالسكري نتيجة ارتفاع نسبة الدهون التي تحتاج إلى نسبة أكبر من الأنسولين الهرمون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المسؤول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عن خفض السكر في الدم.</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يزيد معدل ارتفاع الكولسترول مع تقدم العمر نتيجة لارتفاع الكولسترول السيئ منخفض الكثافة.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هناك زيادة ثابتة في ضغط الدم خلال كل عقد من العمر.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انخفاض في الكتلة العظمية وكثافة العظام فتقل بنسبة 50%عند سن الستين.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يفقد الجسم القدرة علي تثبيط الحرارة الداخلية مما يؤثر على فعالية النظام القلبي الوعائي</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428604"/>
            <a:ext cx="8643998" cy="6215106"/>
          </a:xfrm>
        </p:spPr>
        <p:txBody>
          <a:bodyPr>
            <a:normAutofit fontScale="77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اللياقة البدنية:</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اللياقة البدنية مهمة لصحة الإنسان وخلو جسمه من الأمراض والضعف البدني الذي يعوقه عن الإنتاج بكفاءة وفاعلية ولكي يتمتع الفرد بدرجة عالية من اللياقة البدنية مع توافر حالة صحية جيدة يتطلب منه ممارسة التدريبات الرياضية بشكل مستمر.</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تعريف اللياقة البدنية: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هي قدرة الفرد على القيام بكافة الأعمال المطلوبة منه بأقل تعب ممكن وعلى نحو أفضل مع الاحتفاظ بمقدرته علي انجاز العمل مره أخرى ( محمد مبيضين ومحمد السكران</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مفهوم اللياقة البدنية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تغير مفهوم اللياقة البدنية مع التقدم العلمي والتكنولوجي حيث تغير أسلوب الحياة . قديما كان التركيز في قياس اللياقة البدنية يعتمد على قياس القوة العضلية للفرد</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أما في وقتنا الحاضر فقد أصبحت اللياقة البدنية تقاس بشكل خاص بمدى كفاءة وجلد الجهاز الدوري التنفسي والذي يتكون من القلب والرئتين.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التغذية السليمة والنسبة المئوية للدهون بالجسم ضمن العناصر الأساسية المكونة للياقة البدنية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أهداف اللياقة البدنية</a:t>
            </a: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idx="1"/>
          </p:nvPr>
        </p:nvSpPr>
        <p:spPr>
          <a:xfrm>
            <a:off x="457200" y="1357298"/>
            <a:ext cx="8472518" cy="4768865"/>
          </a:xfrm>
        </p:spPr>
        <p:txBody>
          <a:bodyPr>
            <a:normAutofit/>
          </a:bodyPr>
          <a:lstStyle/>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المحافظة على الجسم البشري سليما معافى خالي من الأمراض وتشوهات القوام</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تكوين عادات وسلوكيات صحية سليمة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رفع مستوي اللياقة البدنية لجميع أفراد المجتمع</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تنمية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مهارات الاجتماعية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تنمية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مهارات القيادية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زيادة كفاءة الفرد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إنتاجية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العلاقة بين الصحة واللياقة</a:t>
            </a: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idx="1"/>
          </p:nvPr>
        </p:nvSpPr>
        <p:spPr>
          <a:xfrm>
            <a:off x="285720" y="1571612"/>
            <a:ext cx="8501122" cy="5143536"/>
          </a:xfrm>
        </p:spPr>
        <p:txBody>
          <a:bodyPr>
            <a:normAutofit lnSpcReduction="10000"/>
          </a:bodyPr>
          <a:lstStyle/>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السلوك الصحي هو فهم وتطبيق التعليمات والتوصيات من المؤسسات والمراكز المهتمة بالصحة للرقي بالمستوى الصحي والتي تهدف إلى توعية المجتمع من الإصابة بالأمراض والمشكلات التي تؤثر سلبا على صحة المجتمع.</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الطريقة المثلى المؤدية إلى اكتساب أفراد المجتمع الصحة واللياقة البدنية نشر الوعي الصحي فهو عملية إعلام وحث الناس لتبني نمط حياة وممارسات صحية دائمة وهي من أهم الأمور التي تعتبر نقطة البداية للنهضة الصحية في المجتمع</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المخاطر الصحّية للخمول والكسل</a:t>
            </a:r>
            <a:endParaRPr lang="ar-IQ"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idx="1"/>
          </p:nvPr>
        </p:nvSpPr>
        <p:spPr>
          <a:xfrm>
            <a:off x="457200" y="1500174"/>
            <a:ext cx="8258204" cy="5000660"/>
          </a:xfrm>
        </p:spPr>
        <p:txBody>
          <a:bodyPr>
            <a:normAutofit fontScale="70000" lnSpcReduction="20000"/>
          </a:bodyPr>
          <a:lstStyle/>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التعب لأقل مجهود وعدم الصبر والاحتمال والإرهاق السريع</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قلة الوعي الذهني وضعف الذاكرة والبلادة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القلق والتوتر والأرق</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الانخراط في عادات سيئة كالتدخين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ظهور أمراض الرفاهية في سن مبكرة مثل السكري وارتفاع ضغط الدم</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هشاشة العظام وتيبّس المفاصل وآلامها المزمنة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التقليل من حركة الأمعاء والإمساك المزمن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ظهور الشيخوخة المبكرة.. وغيرها</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يتحدد مستوى لياقة الشخص البدنية: بالعمر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و</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الوراثة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و</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السلوك</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تكون اللياقة البدنية في قمتها في الفترة العمرية فيما بين المراهقة ومنتصف العمر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يجب على كل شخص يزيد عمره على سنة، أو أي شخص يعاني من مشكلة صحية استشارة الطبيب قبل البدء في برنامج لياقة بدنية.</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357166"/>
            <a:ext cx="8429684" cy="6215106"/>
          </a:xfrm>
        </p:spPr>
        <p:txBody>
          <a:bodyPr>
            <a:normAutofit fontScale="92500"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العادات الصحية التي تساهم في الحفاظ على اللياقة البدنية</a:t>
            </a:r>
            <a:r>
              <a:rPr lang="ar-IQ"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أخذ القسط الكافي من النوم، وتناول الغذاء المناسب</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العناية الطبية المنتظمة بالصحة والأسنان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المحافظة على النظافة الشخصية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البعد عن العادات الصحية السيئة مثل الإفراط في تناول الطعام، وتناول الوجبات السريعة ، والتدخين، وتعاطي المخدرات، ...الخ</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التمرين المنتظم:</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يجب أن يتمرن الأشخاص ثلاث مرات في الأسبوع على الأقل؛ للمحافظة على اللياقة المرغوبة. ويحدث التطور في اللياقة بمعدل أسرع مع زيادة تكرار التمرين.</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715436" cy="6357982"/>
          </a:xfrm>
        </p:spPr>
        <p:txBody>
          <a:bodyPr>
            <a:normAutofit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أهمية اللياقة البدنية للفرد:</a:t>
            </a:r>
            <a:endPar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تحسين أداء أجهزة الجسم الحيوية كالجهاز (الدوري والتنفسي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و</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العضلي</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تقلل من فرص الإصابة بأمراض القلب والأوعية الدموية.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المحافظة على الوزن المناسب لكل فرد.</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تقوية العضلات ورفع أداء مفاصل الجسم والأوتار والأربطة التي تدعمها.</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زيادة كفاءة عملية حرق المواد الغذائية وتحويلها إلى طاقة نافعة.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زيادة مقاومة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جسم للتعب والتوتر العصبي.</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زيادة الثقة بالنفس والاتزان الانفعالي مع الاعتزاز بقدرات الفرد.</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357166"/>
            <a:ext cx="8358246" cy="5929354"/>
          </a:xfrm>
        </p:spPr>
        <p:txBody>
          <a:bodyPr>
            <a:normAutofit fontScale="92500"/>
          </a:bodyPr>
          <a:lstStyle/>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وسيلة فعالة ومفيدة للترويح عن النفس وقضاء وقت الفراغ.</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تحسين عمل الوظائف الحيوية للجسم عند الكبر.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تساعد على الزيادة المتوقعة لعمر الإنسان بسنتين.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زيادة إفراز العرق وطرح الأملاح والمواد الضارة وإزالة السموم المتجمعة أثناء الكسل.</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فتح الشهية.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القدرة علي التفكير والإبداع.</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لم</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حافظه علي توازن درجة حموضة الجسم</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PH</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186766" cy="5840435"/>
          </a:xfrm>
        </p:spPr>
        <p:txBody>
          <a:bodyPr>
            <a:normAutofit fontScale="92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تأثير الرياضة على جسم الإنسان: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أولا: الجهاز الدوري:</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إن تأثير الرياضة على القلب تأثير عظيم فهي تؤدي إلى زيادة قوة ضربات القلب ،مما يؤدي إلى زيادة قوة ضخ الدم إلى كافة أجزاء الجسم ،وبالتالي تكون الحاجة إلى زيادة ضربات القلب في أوقات المجهود أقل ،فيقل الحمل على القلب مما يؤدي إلى تقليل فرص احتمال الإصابة بأمراض فشل عضلات القلب.</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ثانيا: الجانب النفسي- الاجتماعي:</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تساعد علي زيادة روح التعاون مما يزيد من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اجتماعات لدى الأفراد والبعد عن الملل والتوتر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تقلل من طاقة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جسم الزائدة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تقلل من القلق قبل النوم</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329642" cy="5840435"/>
          </a:xfrm>
        </p:spPr>
        <p:txBody>
          <a:bodyPr>
            <a:normAutofit fontScale="92500"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ثالثا :مرضى السكري:</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تساهم الرياضة في خفض نسبة السمنة والتي تعتبر من عوامل الخطورة لمرض السكري( تأثير غير مباشر) كما تعتبر الرياضة جزء هام في برامج العلاج لمريض السكري</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رابعا: السرطان</a:t>
            </a:r>
            <a:r>
              <a:rPr lang="ar-IQ"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تقلل من خطر الإصابة بالسرطان وخصوصا سرطان القولون والثدي. فينخفض خطر سرطان القولون عند الأشخاص النشيطين بـنسبة 20% ، سرطان الثدي بـنسبة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30%.</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خامسا :هشاشة العظام:</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إن ممارسة الرياضة يوميا لمدة نصف ساعة يشكل الوقاية ضد مرض هشاشة العظام.</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الرياضة وعلاقتها بالصحة</a:t>
            </a: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idx="1"/>
          </p:nvPr>
        </p:nvSpPr>
        <p:spPr>
          <a:xfrm>
            <a:off x="285720" y="1643050"/>
            <a:ext cx="8358246" cy="4786346"/>
          </a:xfrm>
        </p:spPr>
        <p:txBody>
          <a:bodyPr>
            <a:normAutofit fontScale="85000" lnSpcReduction="10000"/>
          </a:bodyPr>
          <a:lstStyle/>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الرياضة سر الحيوية والشباب ولها دور كبير وفعال في الحفاظ علي الجسم وخلوه مـن الأمـراض. وقـديما نـادت الكـثير من الأمثال المأثورة بأهمية النشاط والحركة ، الأمر الذي يؤكد علي أن معظم أمراض العصـر سـببها قلـه الحركـة والرياضـة وليس نوعية الطعام الذي يتناولونه. وأسهمت التقنية الحديثة في تدمير صحة الإنسان بطريق غير مباشر ، عـن طريـق تـوفير جميع متطلبات الحياة من رفاهية وترف. وتوفير الكثير من الوقت والجهد ، وجعلته يلزم بيته دون حركه لعدة أيام. فأصبح ينجز معظم أعماله اليومية في دقائق قليلة وحركه بسيطة.أصبح الفرد يقضي ما يعادل (10) ساعات من حياته اليومية خاملا كسولا</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285728"/>
            <a:ext cx="8286808" cy="6286544"/>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فوائد المشي:</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p>
          <a:p>
            <a:pPr lvl="0" algn="justLow"/>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حرك كل عضلات الجسم كالسباحة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يقلل التوترات الذهنية، ويساعد على حل المشكلات.</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يساعد في خفض الوزن.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ينظم التنفس.</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تقوية جميع عضلات الجسم.</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 هو مقدار النشاط البدني الذي يلزم القيام </a:t>
            </a:r>
            <a:r>
              <a:rPr lang="ar-S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به</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للحفاظ على الصحة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إن الحد الأدنى اللازم للوقاية من المرض هو ثلاثون دقيقة من النشاط البدني المعتـدل يوميـاً ، أي حرق حوالي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150</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سعراً يوميـاً</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571480"/>
            <a:ext cx="8286808" cy="6000792"/>
          </a:xfrm>
        </p:spPr>
        <p:txBody>
          <a:bodyPr>
            <a:normAutofit fontScale="92500"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الرياضة والشباب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إن المواظبة على الرياضة تساعد الأطفال والشباب على:-</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بناء العضلات والمفاصل والعظام بناءاً سليما وأن يحافظوا عليها.</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السيطرة على الوزن والتخلص من الدهون الزائدة.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رفع كفاءة القلب والرئتين.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مساهمة في تنمية الحركة والتناسق.</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الوقاية من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إحساس بالقلق والاكتئاب.</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تهيئة الفرصة للتعبير عن الذات وبناء الثقة بالنفس والتفاعل مع المجتمع</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امتناع عن التدخين والمكسرات والمخدرات.</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642918"/>
            <a:ext cx="8358246" cy="5857916"/>
          </a:xfrm>
        </p:spPr>
        <p:txBody>
          <a:bodyPr>
            <a:normAutofit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الرياضة والشيخوخة :</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كبار السن من أكثر الفئات حاجة للنشاط البدني وأكثر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الرياضات</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مناسبة لهم هي:</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مشي لمسافات قصيرة ولمدة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20</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30</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دقيقة على الأقل مرتين في الأسبوع</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الدراجات الثابتة </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السير المتحرك وبسرعة بطيئة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استخدام الأدراج غير العالية في الصعود والنزول</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الخروج للتنزه حول الحديقة أو البيت أو الأماكن العامة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ممارسة بعض التمارين البدنية الخفيفة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285728"/>
            <a:ext cx="8501122" cy="635798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المرأة والرياضة : </a:t>
            </a:r>
            <a:endPar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تحتاج المرأة إلى ممارسة الرياضة للأسباب التالية:</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طبيعة عمل المرأة في البيت أو خارجه</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تعرضها لتغيرات الفسيولوجية(الحمل والوالدة والرضاعة</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تعرضها إلى ضغوطات نفسية واجتماعية بالإضافة إلى استعدادها للسمنة أكثر من الرجل بحكم تكوينها البيولوجي</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تعرضها </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احتمال الإصابة بهشاشة العظام</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186766" cy="548324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أنواع الرياضة</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الرياضة العنيفة تمارس لمدة 30 دقيقة ثلاث مرات في الأسبوع</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الرياضة المتوسطة تمارس 30 –60 دقيقة يوميا</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الرياضة الخفيفة تمارس 30  دقيقة على الأقل يوميا</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00042"/>
            <a:ext cx="8215370" cy="5857916"/>
          </a:xfrm>
        </p:spPr>
        <p:txBody>
          <a:bodyPr>
            <a:normAutofit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التهيئة </a:t>
            </a:r>
            <a:r>
              <a:rPr lang="ar-IQ"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ل</a:t>
            </a:r>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إجراء التمارين الرياضية:</a:t>
            </a:r>
            <a:endPar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ارتداء ملابس ملائمة للفصل</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غطاء للرأس في الشتاء والصيف</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ارتداء حذاء مناسب وجوارب مريحة وملائمة.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جنب المناخ المتطرف - حر شديد أو برد شديد</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lgn="justLow"/>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جنب الإفراط في شرب السوائل قبل وأثناء وبعد إجراء التمارين</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مراقبة النبض كل </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5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دقائق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يقاس مدة  6 ثواني</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التخفيف التدريجي في الحركات إذا تعدى النبض الحد الأقصى</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7972452" cy="564360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كيف تحافظ علي صحتك؟ </a:t>
            </a:r>
            <a:endPar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اجعل الرياضة جزءا من حياتك </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اصعد السلم بدلا من استخدام المصعد</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امش إلى السوق أو المسجد بدلا من استخدام السيارة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ممارسة التمارين الرياضية لمدة 30 دقيقة يوميا</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المشي يؤخر فقدان العظام للمعادن ، ويقلل من التعرض للكسور وهشاشة العظام</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justLow"/>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3000372"/>
            <a:ext cx="7467600" cy="11430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6">
                      <a:satMod val="175000"/>
                      <a:alpha val="40000"/>
                    </a:schemeClr>
                  </a:glow>
                  <a:outerShdw blurRad="50800" dist="39000" dir="5460000" algn="tl">
                    <a:srgbClr val="000000">
                      <a:alpha val="38000"/>
                    </a:srgbClr>
                  </a:outerShdw>
                </a:effectLst>
              </a:rPr>
              <a:t>شكرا لإصغائكم</a:t>
            </a:r>
            <a:endParaRPr lang="ar-IQ"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6">
                    <a:satMod val="175000"/>
                    <a:alpha val="40000"/>
                  </a:schemeClr>
                </a:glow>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285728"/>
            <a:ext cx="8501122" cy="6072230"/>
          </a:xfrm>
        </p:spPr>
        <p:txBody>
          <a:bodyPr>
            <a:normAutofit fontScale="85000" lnSpcReduction="10000"/>
          </a:bodyPr>
          <a:lstStyle/>
          <a:p>
            <a:pPr algn="justLow"/>
            <a:r>
              <a:rPr lang="ar-SA" sz="31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نسبة البالغين قليلي الحركة في العالم تتراوح بين 60% -  85%، فظهرت العديـد مـن المشـكلات البدنيـة والصـحية مثـل أمراض السمنة والسكري والأوعية الدموية ومشكلات القوام. أكثر مـن 30% مـن الـذكور </a:t>
            </a:r>
            <a:r>
              <a:rPr lang="ar-SA" sz="3100"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و</a:t>
            </a:r>
            <a:r>
              <a:rPr lang="ar-SA" sz="31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40% مـن الإنـاث البالغـات يعانون من مشاكل السمنة المفرطة. تفشي ظاهرة انحراف القوام مثل تحدب الظهر واستدارة الكتفين نتيجـة للجلـوس طـويلا أمام التلفاز أو الإنترنت، والانحنـاء الجـانبي للجسـم. تزايـد نسـبة المصـابين بـالأمراض القلبيـة . تزايـد عـدد المصابين بـأمراض واضطرابات نفسية مثل الاكتئاب والقلق. تعرض حوالي مليـوني شـخص للمـوت سـنويا بسـبب قلـة النشـاط والحركـة مـع تناول الغذاء الغير صحي.لقد خلق الله أجسامنا للحركة والعمل والانتقال من مكان إلى آخر والعمل يعد عبادته وطاعته</a:t>
            </a:r>
            <a:r>
              <a:rPr lang="en-US" sz="31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58204" cy="5554683"/>
          </a:xfrm>
        </p:spPr>
        <p:txBody>
          <a:bodyPr/>
          <a:lstStyle/>
          <a:p>
            <a:pPr algn="justLow"/>
            <a:r>
              <a:rPr lang="ar-SA"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فالحركة البدنية في الصلاة من خلال الركوع والسجود والرفع التي تتعدد أثناء الصلوات والتي يصل عددها إلى </a:t>
            </a:r>
            <a:r>
              <a:rPr lang="ar-IQ"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(240) </a:t>
            </a:r>
            <a:r>
              <a:rPr lang="ar-SA"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حركة بدنية تشارك فيها مجموعات كبيرة وصغيرة من العضلات والمفاصل لاسيما العمود الفقري ، والمجهود الكبير الذي يبذل في مناسك الحج والعمرة ، كل ذلك يعد تربيه وإعداد لبدن وجسم المسلم</a:t>
            </a:r>
            <a:r>
              <a:rPr lang="en-US"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التربية الرياضية:</a:t>
            </a: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idx="1"/>
          </p:nvPr>
        </p:nvSpPr>
        <p:spPr>
          <a:xfrm>
            <a:off x="457200" y="1428736"/>
            <a:ext cx="8401080" cy="4697427"/>
          </a:xfrm>
        </p:spPr>
        <p:txBody>
          <a:bodyPr>
            <a:normAutofit fontScale="92500" lnSpcReduction="10000"/>
          </a:bodyPr>
          <a:lstStyle/>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هي أسلوب متكامل من التربية لتنمية الفرد وتكيفه بدنيا وعقليا واجتماعيا ووجدانيا عن طريق الأنشطة البدنية المختارة والتي تمارس تحت إشراف قيادة صالحة لتحقيق أسمى القيم الإنسانية. في ظل تربية رشيدة.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الصحة البدنية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هي احدي مكونات الصحة الشاملة . وعرفها الخبراء على أنها</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القدرة علي أداء المهام الحركية والبدنية اليومية بكفاءة،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وكذلك التمتع بكفاءة وظيفية مقبولة في الجهاز الحركي ، إضافة إلى خلو الجسم من الأمراض، والتمتع بقوام رشيق.</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71480"/>
            <a:ext cx="8286808" cy="585791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مفهوم العلاقة بين النشاط الرياضي والصحة العامة</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يؤكد الكثير من الأطباء الذين يعملون في مجال الرياضة إن جسم الإنسان يشبه البناء، حيث أن البناء الجديد لا يحتاج إلى صيانة ولكن هذا البناء بعد سنوات يحتاج إلى صيانة مهما كانت جودته. وعلى ذلك يؤكد الأطباء على أن هناك تغيرات عديدة تدريجية تحدث لجسم الإنسان مع تقدم العمر منها:-</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500042"/>
            <a:ext cx="8643998" cy="6143668"/>
          </a:xfrm>
        </p:spPr>
        <p:txBody>
          <a:bodyPr>
            <a:normAutofit fontScale="92500" lnSpcReduction="10000"/>
          </a:bodyPr>
          <a:lstStyle/>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نقص في كثافة العظام مما يؤدي إلى التعرض للكسور.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يقل حجم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ألياف العضلية في العضلات الهيكلية.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تصبح الأوتار أكثر عرضة للتمزق.</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تصبح ألياف الكولاجين والتي تحمي المفاصل أقل سمكا.</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يصبح الغضروف الذي يكون العظام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مكونة للمفاصل أقل سمكا.</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يقل معدل التمثيل الغذائي.</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نقص في وظيفة الجهاز الدوري.</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ارتفاع طبيعي في ضغط الدم مع تقدم العمر.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ظهور مشاكل في التنفس.</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ظهور مشاكل في الرؤيا</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ar-IQ"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928670"/>
            <a:ext cx="8429684" cy="564360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العمر الزمني والعمر البيولوجي</a:t>
            </a:r>
            <a:r>
              <a:rPr lang="ar-IQ"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يؤكد الباحثون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ان</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هناك فرقا بين العمر الزمني والعمر البيولوجي الذي يتضمن صحة الإنسان من (عضلات- قلب</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رئتين ..الخ) . فيبدو الشخص الذي يمارس الرياضة اصغر من عمره الزمني من الناحية البيولوجية . فنجد الشخص ذو الستين عاما يمتلك مواصفات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أيض</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وحيوية ..الخ مثل شاب في سن الثلاثين ، والعكس صحيح فهناك أشخاص في الثلاثين يعانون من أعراض وعلامات المرض</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329642" cy="5715040"/>
          </a:xfrm>
        </p:spPr>
        <p:txBody>
          <a:bodyPr>
            <a:normAutofit fontScale="92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العلامات الحيوية:-</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(الكتلة العضلية) حجم العضلة وعدد الألياف العضلية تقل بنسبة 30% من      (20 –</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70 )</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سنة فيفقد الشخص(2-3) كجم في العقد الواحد (10سنوات) بعد سن الثلاثين.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تنخفض قوة وسرعة الانقباض العضلي مع تقدم العمر.</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يقل معدل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a:t>
            </a:r>
            <a:r>
              <a:rPr lang="ar-IQ"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ل</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أيض</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حوالي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20</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في كل عقد من الزمن.</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تزيد كمية الدهون بالنسبة لوزن الجسم الكلي نتيجة للتغيرات </a:t>
            </a:r>
            <a:r>
              <a:rPr lang="ar-SA"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الأيضية</a:t>
            </a:r>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ونقص الكتلة العضلية . ويوجد علاقة وثيقة بين ارتفاع نسبة الدهون وأمراض القلب والوفاة في سن مبكرة.</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lgn="justLow"/>
            <a:r>
              <a:rPr lang="ar-SA"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تقل القدرة على استخدام الأكسجين للحصول على الطاقة</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blinds dir="vert"/>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204</TotalTime>
  <Words>1911</Words>
  <PresentationFormat>عرض على الشاشة (3:4)‏</PresentationFormat>
  <Paragraphs>148</Paragraphs>
  <Slides>27</Slides>
  <Notes>0</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تقنية</vt:lpstr>
      <vt:lpstr>أ.م.د شيماء رضا علي  أ.م.د لينا صباح متي</vt:lpstr>
      <vt:lpstr>الرياضة وعلاقتها بالصحة</vt:lpstr>
      <vt:lpstr>الشريحة 3</vt:lpstr>
      <vt:lpstr>الشريحة 4</vt:lpstr>
      <vt:lpstr>التربية الرياضية:</vt:lpstr>
      <vt:lpstr>الشريحة 6</vt:lpstr>
      <vt:lpstr>الشريحة 7</vt:lpstr>
      <vt:lpstr>الشريحة 8</vt:lpstr>
      <vt:lpstr>الشريحة 9</vt:lpstr>
      <vt:lpstr>الشريحة 10</vt:lpstr>
      <vt:lpstr>الشريحة 11</vt:lpstr>
      <vt:lpstr>أهداف اللياقة البدنية</vt:lpstr>
      <vt:lpstr>العلاقة بين الصحة واللياقة</vt:lpstr>
      <vt:lpstr>المخاطر الصحّية للخمول والكسل</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شكرا لإصغائكم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Blue_Ray</dc:creator>
  <cp:lastModifiedBy>Blue_Ray</cp:lastModifiedBy>
  <cp:revision>42</cp:revision>
  <dcterms:created xsi:type="dcterms:W3CDTF">2020-01-18T13:32:50Z</dcterms:created>
  <dcterms:modified xsi:type="dcterms:W3CDTF">2020-12-14T09:40:32Z</dcterms:modified>
</cp:coreProperties>
</file>