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99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964E3EEC-705E-4F1E-B438-EA55659F8401}" type="datetimeFigureOut">
              <a:rPr lang="ar-IQ" smtClean="0"/>
              <a:t>21/05/1443</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1A5ED7-19A9-48C1-8407-41B6E2ADC22C}" type="slidenum">
              <a:rPr lang="ar-IQ" smtClean="0"/>
              <a:t>‹#›</a:t>
            </a:fld>
            <a:endParaRPr lang="ar-IQ"/>
          </a:p>
        </p:txBody>
      </p:sp>
    </p:spTree>
    <p:extLst>
      <p:ext uri="{BB962C8B-B14F-4D97-AF65-F5344CB8AC3E}">
        <p14:creationId xmlns:p14="http://schemas.microsoft.com/office/powerpoint/2010/main" val="311433971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20/05/1443</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20/05/1443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20/05/1443</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20/05/1443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20/05/1443</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20/05/1443</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20/05/1443</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20/05/1443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20/05/1443</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20/05/1443</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1556792"/>
            <a:ext cx="7772400" cy="1470025"/>
          </a:xfrm>
        </p:spPr>
        <p:txBody>
          <a:bodyPr>
            <a:normAutofit fontScale="90000"/>
          </a:bodyPr>
          <a:lstStyle/>
          <a:p>
            <a:pPr algn="ctr"/>
            <a:r>
              <a:rPr lang="ar-IQ" dirty="0"/>
              <a:t>ورشة عمل بعنوان</a:t>
            </a:r>
            <a:br>
              <a:rPr lang="ar-IQ" dirty="0"/>
            </a:br>
            <a:r>
              <a:rPr lang="ar-IQ" sz="7300" dirty="0"/>
              <a:t>مخاطر الادمان لدى الشباب</a:t>
            </a:r>
          </a:p>
        </p:txBody>
      </p:sp>
      <p:sp>
        <p:nvSpPr>
          <p:cNvPr id="3" name="عنوان فرعي 2"/>
          <p:cNvSpPr>
            <a:spLocks noGrp="1"/>
          </p:cNvSpPr>
          <p:nvPr>
            <p:ph type="subTitle" idx="1"/>
          </p:nvPr>
        </p:nvSpPr>
        <p:spPr>
          <a:xfrm>
            <a:off x="539552" y="3861048"/>
            <a:ext cx="7854696" cy="1752600"/>
          </a:xfrm>
        </p:spPr>
        <p:txBody>
          <a:bodyPr>
            <a:normAutofit/>
          </a:bodyPr>
          <a:lstStyle/>
          <a:p>
            <a:pPr algn="ctr"/>
            <a:r>
              <a:rPr lang="ar-IQ" sz="4000" b="1" dirty="0" smtClean="0">
                <a:solidFill>
                  <a:schemeClr val="accent2">
                    <a:lumMod val="40000"/>
                    <a:lumOff val="60000"/>
                  </a:schemeClr>
                </a:solidFill>
                <a:effectLst>
                  <a:glow rad="139700">
                    <a:schemeClr val="accent1">
                      <a:satMod val="175000"/>
                      <a:alpha val="40000"/>
                    </a:schemeClr>
                  </a:glow>
                </a:effectLst>
              </a:rPr>
              <a:t>أ.م .د شيماء رضا الاعرجي</a:t>
            </a:r>
            <a:endParaRPr lang="ar-IQ" sz="4000" b="1" dirty="0">
              <a:solidFill>
                <a:schemeClr val="accent2">
                  <a:lumMod val="40000"/>
                  <a:lumOff val="60000"/>
                </a:schemeClr>
              </a:solidFill>
              <a:effectLst>
                <a:glow rad="139700">
                  <a:schemeClr val="accent1">
                    <a:satMod val="175000"/>
                    <a:alpha val="40000"/>
                  </a:schemeClr>
                </a:glow>
              </a:effectLst>
            </a:endParaRPr>
          </a:p>
        </p:txBody>
      </p:sp>
    </p:spTree>
    <p:extLst>
      <p:ext uri="{BB962C8B-B14F-4D97-AF65-F5344CB8AC3E}">
        <p14:creationId xmlns:p14="http://schemas.microsoft.com/office/powerpoint/2010/main" val="296250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pPr algn="ctr"/>
            <a:r>
              <a:rPr lang="ar-IQ" dirty="0"/>
              <a:t>أنواع </a:t>
            </a:r>
            <a:r>
              <a:rPr lang="ar-IQ" dirty="0" smtClean="0"/>
              <a:t>المخدرات</a:t>
            </a:r>
            <a:endParaRPr lang="ar-IQ" dirty="0"/>
          </a:p>
        </p:txBody>
      </p:sp>
      <p:sp>
        <p:nvSpPr>
          <p:cNvPr id="3" name="عنصر نائب للمحتوى 2"/>
          <p:cNvSpPr>
            <a:spLocks noGrp="1"/>
          </p:cNvSpPr>
          <p:nvPr>
            <p:ph idx="1"/>
          </p:nvPr>
        </p:nvSpPr>
        <p:spPr>
          <a:xfrm>
            <a:off x="0" y="1340768"/>
            <a:ext cx="9036496" cy="5517232"/>
          </a:xfrm>
        </p:spPr>
        <p:txBody>
          <a:bodyPr>
            <a:normAutofit/>
          </a:bodyPr>
          <a:lstStyle/>
          <a:p>
            <a:r>
              <a:rPr lang="ar-IQ" dirty="0"/>
              <a:t>تختلف أنواع المخدرات وأشكالها حسب طريقة تصنيفها؛ فبعضها يصنف على أساس تأثيرها، وبعضها الآخر يصنف على أساس طرق إنتاجها أو حسب لونها، وربما بحسب الاعتماد (الإدمان) النفسي والعضوي.</a:t>
            </a:r>
          </a:p>
          <a:p>
            <a:r>
              <a:rPr lang="ar-IQ" dirty="0"/>
              <a:t>وتتفاوت أنواع المواد المخدرة في درجة تأثيرها وطريقة عملها على الجهاز العصبي للإنسان، مثل:</a:t>
            </a:r>
          </a:p>
          <a:p>
            <a:r>
              <a:rPr lang="ar-IQ" dirty="0"/>
              <a:t>•	الحشيش </a:t>
            </a:r>
            <a:r>
              <a:rPr lang="ar-IQ" dirty="0" err="1"/>
              <a:t>والماريجوانا</a:t>
            </a:r>
            <a:r>
              <a:rPr lang="ar-IQ" dirty="0"/>
              <a:t>.</a:t>
            </a:r>
          </a:p>
          <a:p>
            <a:r>
              <a:rPr lang="ar-IQ" dirty="0"/>
              <a:t>•	المخدرات المهدئة.</a:t>
            </a:r>
          </a:p>
          <a:p>
            <a:r>
              <a:rPr lang="ar-IQ" dirty="0"/>
              <a:t>•	المخدرات المنشطة مثل: الكوكايين.</a:t>
            </a:r>
          </a:p>
          <a:p>
            <a:r>
              <a:rPr lang="ar-IQ" dirty="0"/>
              <a:t>•	المواد المهلوسة مثل (إل. إس. </a:t>
            </a:r>
            <a:r>
              <a:rPr lang="ar-IQ" dirty="0" smtClean="0"/>
              <a:t>د) </a:t>
            </a:r>
            <a:r>
              <a:rPr lang="ar-IQ" dirty="0"/>
              <a:t>.</a:t>
            </a:r>
          </a:p>
          <a:p>
            <a:r>
              <a:rPr lang="ar-IQ" dirty="0"/>
              <a:t>•	المواد المستنشقة (العطرية) مثل الصمغ.</a:t>
            </a:r>
          </a:p>
          <a:p>
            <a:r>
              <a:rPr lang="ar-IQ" dirty="0"/>
              <a:t>•	المسكنات والمهدئات الطبية مثل المورفين.</a:t>
            </a:r>
          </a:p>
          <a:p>
            <a:endParaRPr lang="ar-IQ" dirty="0"/>
          </a:p>
        </p:txBody>
      </p:sp>
    </p:spTree>
    <p:extLst>
      <p:ext uri="{BB962C8B-B14F-4D97-AF65-F5344CB8AC3E}">
        <p14:creationId xmlns:p14="http://schemas.microsoft.com/office/powerpoint/2010/main" val="41203608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5"/>
            <a:ext cx="8229600" cy="1143000"/>
          </a:xfrm>
        </p:spPr>
        <p:txBody>
          <a:bodyPr/>
          <a:lstStyle/>
          <a:p>
            <a:pPr algn="ctr"/>
            <a:r>
              <a:rPr lang="ar-IQ" dirty="0"/>
              <a:t>الآثار الصحية الناجمة عن تناوُل العقاقير</a:t>
            </a:r>
          </a:p>
        </p:txBody>
      </p:sp>
      <p:sp>
        <p:nvSpPr>
          <p:cNvPr id="3" name="عنصر نائب للمحتوى 2"/>
          <p:cNvSpPr>
            <a:spLocks noGrp="1"/>
          </p:cNvSpPr>
          <p:nvPr>
            <p:ph idx="1"/>
          </p:nvPr>
        </p:nvSpPr>
        <p:spPr>
          <a:xfrm>
            <a:off x="251520" y="1268760"/>
            <a:ext cx="8568952" cy="5589240"/>
          </a:xfrm>
        </p:spPr>
        <p:txBody>
          <a:bodyPr>
            <a:normAutofit fontScale="92500" lnSpcReduction="10000"/>
          </a:bodyPr>
          <a:lstStyle/>
          <a:p>
            <a:r>
              <a:rPr lang="ar-IQ" dirty="0"/>
              <a:t>تناوُل العقاقير يُمكِن أن يُؤَدِّي إلى إدمان العقاقير واعتلال شديد والمرض والموت. تشمل المخاطر الصحية للعقاقير شائعة الاستخدام ما يلي:</a:t>
            </a:r>
          </a:p>
          <a:p>
            <a:r>
              <a:rPr lang="ar-IQ" dirty="0"/>
              <a:t>•	الكوكايين — خطر الإصابة بنوبة قلبية وسكتة دماغية ونوبات</a:t>
            </a:r>
          </a:p>
          <a:p>
            <a:r>
              <a:rPr lang="ar-IQ" dirty="0"/>
              <a:t>•	</a:t>
            </a:r>
            <a:r>
              <a:rPr lang="ar-IQ" dirty="0" err="1"/>
              <a:t>الإكستاسي</a:t>
            </a:r>
            <a:r>
              <a:rPr lang="ar-IQ" dirty="0"/>
              <a:t> — خطر الإصابة بفشل الكبد وفشل القلب</a:t>
            </a:r>
          </a:p>
          <a:p>
            <a:r>
              <a:rPr lang="ar-IQ" dirty="0"/>
              <a:t>•	مواد الاستنشاق — خطر تَلَف القلب والرئتين والكبد والكُلى من الاستخدام لفترات طويلة</a:t>
            </a:r>
          </a:p>
          <a:p>
            <a:r>
              <a:rPr lang="ar-IQ" dirty="0"/>
              <a:t>•	</a:t>
            </a:r>
            <a:r>
              <a:rPr lang="ar-IQ" dirty="0" err="1"/>
              <a:t>الماريجوانا</a:t>
            </a:r>
            <a:r>
              <a:rPr lang="ar-IQ" dirty="0"/>
              <a:t> — خطر الإصابة بضعف في الذاكرة والتعلُّم وحل المشكلات والتركيز؛ خطر الإصابة بالذهان — مثل الفُصام </a:t>
            </a:r>
            <a:r>
              <a:rPr lang="ar-IQ" dirty="0" err="1"/>
              <a:t>والهلاوس</a:t>
            </a:r>
            <a:r>
              <a:rPr lang="ar-IQ" dirty="0"/>
              <a:t> </a:t>
            </a:r>
            <a:r>
              <a:rPr lang="ar-IQ" dirty="0" err="1"/>
              <a:t>والبارانويا</a:t>
            </a:r>
            <a:r>
              <a:rPr lang="ar-IQ" dirty="0"/>
              <a:t> — في مرحلة لاحقة من الحياة المرتبط بالاستخدام المبكِّر والمتكرِّر</a:t>
            </a:r>
          </a:p>
          <a:p>
            <a:r>
              <a:rPr lang="ar-IQ" dirty="0"/>
              <a:t>•	</a:t>
            </a:r>
            <a:r>
              <a:rPr lang="ar-IQ" dirty="0" err="1"/>
              <a:t>الميثامفيتامين</a:t>
            </a:r>
            <a:r>
              <a:rPr lang="ar-IQ" dirty="0"/>
              <a:t> — خطر السلوكيات </a:t>
            </a:r>
            <a:r>
              <a:rPr lang="ar-IQ" dirty="0" err="1"/>
              <a:t>الذهانية</a:t>
            </a:r>
            <a:r>
              <a:rPr lang="ar-IQ" dirty="0"/>
              <a:t> نتيجة الاستخدام فترات طويلة أو جرعات عالية</a:t>
            </a:r>
          </a:p>
          <a:p>
            <a:r>
              <a:rPr lang="ar-IQ" dirty="0"/>
              <a:t>•	</a:t>
            </a:r>
            <a:r>
              <a:rPr lang="ar-IQ" dirty="0" err="1"/>
              <a:t>الأفيونيات</a:t>
            </a:r>
            <a:r>
              <a:rPr lang="ar-IQ" dirty="0"/>
              <a:t> — خطر الإصابة بضيق التنفُّس أو الوفاة نتيجة جرعة زائدة</a:t>
            </a:r>
          </a:p>
          <a:p>
            <a:r>
              <a:rPr lang="ar-IQ" dirty="0"/>
              <a:t>•	السجائر الإلكترونية (التبخير) — التعرُّض للمواد الضارة المشابهة لتلك التي يُمكِن التعرُّض لها عند تدخين السجائر التقليدية؛ خطر إدمان النيكوتين</a:t>
            </a:r>
          </a:p>
          <a:p>
            <a:endParaRPr lang="ar-IQ" dirty="0"/>
          </a:p>
        </p:txBody>
      </p:sp>
    </p:spTree>
    <p:extLst>
      <p:ext uri="{BB962C8B-B14F-4D97-AF65-F5344CB8AC3E}">
        <p14:creationId xmlns:p14="http://schemas.microsoft.com/office/powerpoint/2010/main" val="37214774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55576" y="34482"/>
            <a:ext cx="7772400" cy="1362456"/>
          </a:xfrm>
        </p:spPr>
        <p:txBody>
          <a:bodyPr/>
          <a:lstStyle/>
          <a:p>
            <a:pPr algn="ctr"/>
            <a:r>
              <a:rPr lang="ar-IQ" dirty="0"/>
              <a:t>أعراض </a:t>
            </a:r>
            <a:r>
              <a:rPr lang="ar-IQ" dirty="0" smtClean="0"/>
              <a:t>الإدمان</a:t>
            </a:r>
            <a:endParaRPr lang="ar-IQ" dirty="0"/>
          </a:p>
        </p:txBody>
      </p:sp>
      <p:sp>
        <p:nvSpPr>
          <p:cNvPr id="3" name="عنصر نائب للنص 2"/>
          <p:cNvSpPr>
            <a:spLocks noGrp="1"/>
          </p:cNvSpPr>
          <p:nvPr>
            <p:ph type="body" idx="1"/>
          </p:nvPr>
        </p:nvSpPr>
        <p:spPr>
          <a:xfrm>
            <a:off x="251520" y="1484784"/>
            <a:ext cx="8568952" cy="5373216"/>
          </a:xfrm>
        </p:spPr>
        <p:txBody>
          <a:bodyPr>
            <a:normAutofit lnSpcReduction="10000"/>
          </a:bodyPr>
          <a:lstStyle/>
          <a:p>
            <a:r>
              <a:rPr lang="ar-IQ" dirty="0"/>
              <a:t>1-	الأعراض المصاحبة لتعاطي الحشيش </a:t>
            </a:r>
            <a:r>
              <a:rPr lang="ar-IQ" dirty="0" err="1"/>
              <a:t>والماريجوانا</a:t>
            </a:r>
            <a:r>
              <a:rPr lang="ar-IQ" dirty="0"/>
              <a:t>:</a:t>
            </a:r>
          </a:p>
          <a:p>
            <a:r>
              <a:rPr lang="ar-IQ" dirty="0"/>
              <a:t>•	شعور عال بالإدراك البصري والسمعي والذوق.</a:t>
            </a:r>
          </a:p>
          <a:p>
            <a:r>
              <a:rPr lang="ar-IQ" dirty="0"/>
              <a:t>•	ضعف الذاكرة وصعوبة التركيز والتناسق الحركي.</a:t>
            </a:r>
          </a:p>
          <a:p>
            <a:r>
              <a:rPr lang="ar-IQ" dirty="0"/>
              <a:t>•	زيادة ضغط الدم ومعدل ضربات القلب.</a:t>
            </a:r>
          </a:p>
          <a:p>
            <a:r>
              <a:rPr lang="ar-IQ" dirty="0"/>
              <a:t>•	احمرار العينين.</a:t>
            </a:r>
          </a:p>
          <a:p>
            <a:r>
              <a:rPr lang="ar-IQ" dirty="0"/>
              <a:t>•	زيادة الشهية.</a:t>
            </a:r>
          </a:p>
          <a:p>
            <a:r>
              <a:rPr lang="ar-IQ" dirty="0"/>
              <a:t>•	جنون العظمة.</a:t>
            </a:r>
          </a:p>
          <a:p>
            <a:r>
              <a:rPr lang="ar-IQ" dirty="0"/>
              <a:t>2-	الأعراض المصاحبة لتعاطي المنشطات (</a:t>
            </a:r>
            <a:r>
              <a:rPr lang="ar-IQ" dirty="0" err="1"/>
              <a:t>الأمفيتامين</a:t>
            </a:r>
            <a:r>
              <a:rPr lang="ar-IQ" dirty="0"/>
              <a:t> والكوكايين والميثيل </a:t>
            </a:r>
            <a:r>
              <a:rPr lang="ar-IQ" dirty="0" err="1"/>
              <a:t>فينيديت</a:t>
            </a:r>
            <a:r>
              <a:rPr lang="ar-IQ" dirty="0"/>
              <a:t>)</a:t>
            </a:r>
          </a:p>
          <a:p>
            <a:r>
              <a:rPr lang="ar-IQ" dirty="0"/>
              <a:t>•	النشوة والتهيج.</a:t>
            </a:r>
          </a:p>
          <a:p>
            <a:r>
              <a:rPr lang="ar-IQ" dirty="0"/>
              <a:t>•	الاكتئاب والأرق.</a:t>
            </a:r>
          </a:p>
          <a:p>
            <a:r>
              <a:rPr lang="ar-IQ" dirty="0"/>
              <a:t>•	احتقان الأنف وأضرار تلحق بالغشاء المخاطي للأنف.</a:t>
            </a:r>
          </a:p>
          <a:p>
            <a:r>
              <a:rPr lang="ar-IQ" dirty="0"/>
              <a:t>•	فقدان الوزن.</a:t>
            </a:r>
          </a:p>
          <a:p>
            <a:r>
              <a:rPr lang="ar-IQ" dirty="0"/>
              <a:t>•	زيادة معدل ضربات القلب وضغط الدم ودرجة الحرارة.</a:t>
            </a:r>
          </a:p>
          <a:p>
            <a:r>
              <a:rPr lang="ar-IQ" dirty="0"/>
              <a:t>•	جنون العظمة.</a:t>
            </a:r>
          </a:p>
          <a:p>
            <a:endParaRPr lang="ar-IQ" dirty="0"/>
          </a:p>
        </p:txBody>
      </p:sp>
    </p:spTree>
    <p:extLst>
      <p:ext uri="{BB962C8B-B14F-4D97-AF65-F5344CB8AC3E}">
        <p14:creationId xmlns:p14="http://schemas.microsoft.com/office/powerpoint/2010/main" val="587047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51520" y="692696"/>
            <a:ext cx="8424936" cy="6165304"/>
          </a:xfrm>
        </p:spPr>
        <p:txBody>
          <a:bodyPr>
            <a:normAutofit/>
          </a:bodyPr>
          <a:lstStyle/>
          <a:p>
            <a:pPr lvl="1" algn="just"/>
            <a:r>
              <a:rPr lang="ar-SA" sz="2800" dirty="0"/>
              <a:t>الأعراض المصاحبة لتعاطي المهدئات (</a:t>
            </a:r>
            <a:r>
              <a:rPr lang="ar-SA" sz="2800" dirty="0" err="1"/>
              <a:t>الباربيتيورات</a:t>
            </a:r>
            <a:r>
              <a:rPr lang="ar-SA" sz="2800" dirty="0"/>
              <a:t> </a:t>
            </a:r>
            <a:r>
              <a:rPr lang="ar-SA" sz="2800" dirty="0" err="1"/>
              <a:t>والبنزوديازيبين</a:t>
            </a:r>
            <a:r>
              <a:rPr lang="en-US" sz="2800" dirty="0"/>
              <a:t>(</a:t>
            </a:r>
          </a:p>
          <a:p>
            <a:pPr marL="514350" lvl="0" indent="-514350">
              <a:buFont typeface="+mj-lt"/>
              <a:buAutoNum type="arabicPeriod"/>
            </a:pPr>
            <a:r>
              <a:rPr lang="ar-SA" sz="2800" dirty="0"/>
              <a:t>نعاس ودوخة</a:t>
            </a:r>
            <a:r>
              <a:rPr lang="en-US" sz="2800" dirty="0"/>
              <a:t>.</a:t>
            </a:r>
          </a:p>
          <a:p>
            <a:pPr marL="514350" lvl="0" indent="-514350">
              <a:buFont typeface="+mj-lt"/>
              <a:buAutoNum type="arabicPeriod"/>
            </a:pPr>
            <a:r>
              <a:rPr lang="ar-SA" sz="2800" dirty="0"/>
              <a:t>مشاكل في الذاكرة</a:t>
            </a:r>
            <a:r>
              <a:rPr lang="en-US" sz="2800" dirty="0"/>
              <a:t>.</a:t>
            </a:r>
          </a:p>
          <a:p>
            <a:pPr marL="514350" lvl="0" indent="-514350">
              <a:buFont typeface="+mj-lt"/>
              <a:buAutoNum type="arabicPeriod"/>
            </a:pPr>
            <a:r>
              <a:rPr lang="ar-SA" sz="2800" dirty="0"/>
              <a:t>اكتئاب</a:t>
            </a:r>
            <a:r>
              <a:rPr lang="en-US" sz="2800" dirty="0"/>
              <a:t>.</a:t>
            </a:r>
          </a:p>
          <a:p>
            <a:pPr marL="514350" lvl="0" indent="-514350">
              <a:buFont typeface="+mj-lt"/>
              <a:buAutoNum type="arabicPeriod"/>
            </a:pPr>
            <a:r>
              <a:rPr lang="ar-SA" sz="2800" dirty="0"/>
              <a:t>تباطؤ في التنفس وانخفاض ضغط الدم</a:t>
            </a:r>
            <a:r>
              <a:rPr lang="en-US" sz="2800" dirty="0"/>
              <a:t>.</a:t>
            </a:r>
          </a:p>
          <a:p>
            <a:pPr marL="514350" lvl="0" indent="-514350">
              <a:buFont typeface="+mj-lt"/>
              <a:buAutoNum type="arabicPeriod"/>
            </a:pPr>
            <a:r>
              <a:rPr lang="ar-SA" sz="2800" dirty="0"/>
              <a:t>ارتباك وصعوبة التناسق الحركي</a:t>
            </a:r>
            <a:r>
              <a:rPr lang="en-US" sz="2800" dirty="0"/>
              <a:t>.</a:t>
            </a:r>
          </a:p>
          <a:p>
            <a:pPr lvl="1"/>
            <a:r>
              <a:rPr lang="ar-SA" sz="2800" dirty="0"/>
              <a:t>الأعراض المصاحبة لتعاطي المسكنات المخدرة (الهيروين والمورفين والكوكايين</a:t>
            </a:r>
            <a:r>
              <a:rPr lang="en-US" sz="2800" dirty="0"/>
              <a:t>(</a:t>
            </a:r>
          </a:p>
          <a:p>
            <a:pPr lvl="0"/>
            <a:r>
              <a:rPr lang="ar-IQ" sz="2800" dirty="0" smtClean="0"/>
              <a:t>1- </a:t>
            </a:r>
            <a:r>
              <a:rPr lang="ar-SA" sz="2800" dirty="0" smtClean="0"/>
              <a:t>انخفاض </a:t>
            </a:r>
            <a:r>
              <a:rPr lang="ar-SA" sz="2800" dirty="0"/>
              <a:t>الشعور بالألم</a:t>
            </a:r>
            <a:r>
              <a:rPr lang="en-US" sz="2800" dirty="0"/>
              <a:t>.</a:t>
            </a:r>
          </a:p>
          <a:p>
            <a:pPr lvl="0"/>
            <a:r>
              <a:rPr lang="ar-IQ" sz="2800" dirty="0" smtClean="0"/>
              <a:t>2- </a:t>
            </a:r>
            <a:r>
              <a:rPr lang="ar-SA" sz="2800" dirty="0" smtClean="0"/>
              <a:t>ارتباك</a:t>
            </a:r>
            <a:r>
              <a:rPr lang="en-US" sz="2800" dirty="0"/>
              <a:t>.</a:t>
            </a:r>
          </a:p>
          <a:p>
            <a:pPr lvl="0"/>
            <a:r>
              <a:rPr lang="ar-IQ" sz="2800" dirty="0" smtClean="0"/>
              <a:t>3- </a:t>
            </a:r>
            <a:r>
              <a:rPr lang="ar-SA" sz="2800" dirty="0" smtClean="0"/>
              <a:t>تباطؤ </a:t>
            </a:r>
            <a:r>
              <a:rPr lang="ar-SA" sz="2800" dirty="0"/>
              <a:t>في التنفس</a:t>
            </a:r>
            <a:r>
              <a:rPr lang="en-US" sz="2800" dirty="0"/>
              <a:t>.</a:t>
            </a:r>
          </a:p>
          <a:p>
            <a:pPr lvl="0"/>
            <a:r>
              <a:rPr lang="ar-IQ" sz="2800" dirty="0" smtClean="0"/>
              <a:t>4- </a:t>
            </a:r>
            <a:r>
              <a:rPr lang="ar-SA" sz="2800" dirty="0" smtClean="0"/>
              <a:t>إمساك</a:t>
            </a:r>
            <a:r>
              <a:rPr lang="en-US" sz="2800" dirty="0"/>
              <a:t>.</a:t>
            </a:r>
          </a:p>
          <a:p>
            <a:endParaRPr lang="ar-IQ" dirty="0"/>
          </a:p>
        </p:txBody>
      </p:sp>
    </p:spTree>
    <p:extLst>
      <p:ext uri="{BB962C8B-B14F-4D97-AF65-F5344CB8AC3E}">
        <p14:creationId xmlns:p14="http://schemas.microsoft.com/office/powerpoint/2010/main" val="114365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5"/>
            <a:ext cx="8229600" cy="1143000"/>
          </a:xfrm>
        </p:spPr>
        <p:txBody>
          <a:bodyPr/>
          <a:lstStyle/>
          <a:p>
            <a:pPr algn="ctr"/>
            <a:r>
              <a:rPr lang="ar-IQ" dirty="0"/>
              <a:t>آثار ومضاعفات إدمان المخدرات</a:t>
            </a:r>
          </a:p>
        </p:txBody>
      </p:sp>
      <p:sp>
        <p:nvSpPr>
          <p:cNvPr id="3" name="عنصر نائب للمحتوى 2"/>
          <p:cNvSpPr>
            <a:spLocks noGrp="1"/>
          </p:cNvSpPr>
          <p:nvPr>
            <p:ph idx="1"/>
          </p:nvPr>
        </p:nvSpPr>
        <p:spPr>
          <a:xfrm>
            <a:off x="457200" y="1340768"/>
            <a:ext cx="8229600" cy="4983832"/>
          </a:xfrm>
        </p:spPr>
        <p:txBody>
          <a:bodyPr/>
          <a:lstStyle/>
          <a:p>
            <a:r>
              <a:rPr lang="ar-IQ" dirty="0" smtClean="0"/>
              <a:t>1- </a:t>
            </a:r>
            <a:r>
              <a:rPr lang="ar-SA" dirty="0" smtClean="0"/>
              <a:t>مشاكل </a:t>
            </a:r>
            <a:r>
              <a:rPr lang="ar-SA" dirty="0"/>
              <a:t>صحية: </a:t>
            </a:r>
            <a:endParaRPr lang="ar-IQ" dirty="0" smtClean="0"/>
          </a:p>
          <a:p>
            <a:r>
              <a:rPr lang="ar-IQ" dirty="0" smtClean="0"/>
              <a:t>2- </a:t>
            </a:r>
            <a:r>
              <a:rPr lang="ar-SA" dirty="0"/>
              <a:t>فقدان الوعي والغيبوبة والموت المفاجئ </a:t>
            </a:r>
            <a:endParaRPr lang="ar-IQ" dirty="0" smtClean="0"/>
          </a:p>
          <a:p>
            <a:r>
              <a:rPr lang="ar-IQ" dirty="0" smtClean="0"/>
              <a:t>3- </a:t>
            </a:r>
            <a:r>
              <a:rPr lang="ar-SA" dirty="0"/>
              <a:t>الإصابة بالأمراض المعدية مثل الإيدز </a:t>
            </a:r>
            <a:endParaRPr lang="ar-IQ" dirty="0" smtClean="0"/>
          </a:p>
          <a:p>
            <a:r>
              <a:rPr lang="ar-IQ" dirty="0" smtClean="0"/>
              <a:t>4- </a:t>
            </a:r>
            <a:r>
              <a:rPr lang="ar-SA" dirty="0"/>
              <a:t>التعرض لحوادث السير في حالة </a:t>
            </a:r>
            <a:r>
              <a:rPr lang="ar-SA" dirty="0" smtClean="0"/>
              <a:t>السكر</a:t>
            </a:r>
            <a:endParaRPr lang="ar-IQ" dirty="0" smtClean="0"/>
          </a:p>
          <a:p>
            <a:pPr lvl="0"/>
            <a:r>
              <a:rPr lang="ar-IQ" dirty="0" smtClean="0"/>
              <a:t>5- </a:t>
            </a:r>
            <a:r>
              <a:rPr lang="en-US" dirty="0"/>
              <a:t> </a:t>
            </a:r>
            <a:r>
              <a:rPr lang="ar-SA" dirty="0"/>
              <a:t>الانتحار</a:t>
            </a:r>
            <a:endParaRPr lang="en-US" dirty="0"/>
          </a:p>
          <a:p>
            <a:r>
              <a:rPr lang="ar-IQ" dirty="0" smtClean="0"/>
              <a:t>6- </a:t>
            </a:r>
            <a:r>
              <a:rPr lang="ar-SA" dirty="0"/>
              <a:t>المشاكل الأسرية والخلافات الزوجية </a:t>
            </a:r>
            <a:endParaRPr lang="ar-IQ" dirty="0" smtClean="0"/>
          </a:p>
          <a:p>
            <a:r>
              <a:rPr lang="ar-IQ" dirty="0" smtClean="0"/>
              <a:t>7- </a:t>
            </a:r>
            <a:r>
              <a:rPr lang="ar-SA" dirty="0"/>
              <a:t>مسائل قانونية </a:t>
            </a:r>
            <a:endParaRPr lang="ar-IQ" dirty="0" smtClean="0"/>
          </a:p>
          <a:p>
            <a:r>
              <a:rPr lang="ar-IQ" dirty="0" smtClean="0"/>
              <a:t>8- </a:t>
            </a:r>
            <a:r>
              <a:rPr lang="ar-SA" dirty="0"/>
              <a:t>مشاكل مالية: </a:t>
            </a:r>
            <a:endParaRPr lang="ar-IQ" dirty="0"/>
          </a:p>
        </p:txBody>
      </p:sp>
    </p:spTree>
    <p:extLst>
      <p:ext uri="{BB962C8B-B14F-4D97-AF65-F5344CB8AC3E}">
        <p14:creationId xmlns:p14="http://schemas.microsoft.com/office/powerpoint/2010/main" val="14270506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pPr algn="ctr"/>
            <a:r>
              <a:rPr lang="ar-IQ" dirty="0"/>
              <a:t>علاج إدمان المخدرات</a:t>
            </a:r>
          </a:p>
        </p:txBody>
      </p:sp>
      <p:sp>
        <p:nvSpPr>
          <p:cNvPr id="3" name="عنصر نائب للمحتوى 2"/>
          <p:cNvSpPr>
            <a:spLocks noGrp="1"/>
          </p:cNvSpPr>
          <p:nvPr>
            <p:ph idx="1"/>
          </p:nvPr>
        </p:nvSpPr>
        <p:spPr>
          <a:xfrm>
            <a:off x="457200" y="1412776"/>
            <a:ext cx="8229600" cy="5184576"/>
          </a:xfrm>
        </p:spPr>
        <p:txBody>
          <a:bodyPr/>
          <a:lstStyle/>
          <a:p>
            <a:r>
              <a:rPr lang="ar-IQ" dirty="0"/>
              <a:t>تشمل علاجات الإدمان تنظيم برامج علاجية للمرضى سواء في المستشفيات أو في العيادات الخارجية وتقديم المشورة لهم ومساعدتهم على مقاومة استخدام المخدرات مرة أخرى والتغلب على الإدمان</a:t>
            </a:r>
            <a:r>
              <a:rPr lang="ar-IQ" dirty="0" smtClean="0"/>
              <a:t>.</a:t>
            </a:r>
          </a:p>
          <a:p>
            <a:r>
              <a:rPr lang="ar-IQ" dirty="0" smtClean="0"/>
              <a:t>1- </a:t>
            </a:r>
            <a:r>
              <a:rPr lang="ar-SA" dirty="0"/>
              <a:t>برامج </a:t>
            </a:r>
            <a:r>
              <a:rPr lang="ar-SA" dirty="0" smtClean="0"/>
              <a:t>العلاج</a:t>
            </a:r>
            <a:r>
              <a:rPr lang="ar-IQ" dirty="0" smtClean="0"/>
              <a:t> :</a:t>
            </a:r>
          </a:p>
          <a:p>
            <a:pPr marL="274320" lvl="1" indent="-274320">
              <a:buClr>
                <a:schemeClr val="accent3"/>
              </a:buClr>
              <a:buSzPct val="95000"/>
            </a:pPr>
            <a:r>
              <a:rPr lang="ar-IQ" dirty="0" smtClean="0"/>
              <a:t>2- </a:t>
            </a:r>
            <a:r>
              <a:rPr lang="ar-SA" dirty="0"/>
              <a:t>المشورة</a:t>
            </a:r>
            <a:r>
              <a:rPr lang="en-US" dirty="0"/>
              <a:t>:</a:t>
            </a:r>
            <a:endParaRPr lang="en-US" sz="1600" dirty="0"/>
          </a:p>
          <a:p>
            <a:r>
              <a:rPr lang="ar-IQ" dirty="0" smtClean="0"/>
              <a:t>3- </a:t>
            </a:r>
            <a:r>
              <a:rPr lang="ar-SA" dirty="0"/>
              <a:t>جماعات المساعدة الذاتية </a:t>
            </a:r>
            <a:r>
              <a:rPr lang="ar-IQ" dirty="0" smtClean="0"/>
              <a:t>:</a:t>
            </a:r>
          </a:p>
          <a:p>
            <a:r>
              <a:rPr lang="ar-IQ" dirty="0" smtClean="0"/>
              <a:t>4- </a:t>
            </a:r>
            <a:r>
              <a:rPr lang="ar-SA" dirty="0"/>
              <a:t>علاج </a:t>
            </a:r>
            <a:r>
              <a:rPr lang="ar-SA" dirty="0" smtClean="0"/>
              <a:t>الانسحاب</a:t>
            </a:r>
            <a:r>
              <a:rPr lang="ar-IQ" dirty="0" smtClean="0"/>
              <a:t> :</a:t>
            </a:r>
          </a:p>
          <a:p>
            <a:r>
              <a:rPr lang="ar-IQ" dirty="0" smtClean="0"/>
              <a:t>5- </a:t>
            </a:r>
            <a:r>
              <a:rPr lang="ar-SA" dirty="0"/>
              <a:t>تقييم مدمن المخدرات صحيًّا</a:t>
            </a:r>
            <a:endParaRPr lang="ar-IQ" dirty="0"/>
          </a:p>
        </p:txBody>
      </p:sp>
    </p:spTree>
    <p:extLst>
      <p:ext uri="{BB962C8B-B14F-4D97-AF65-F5344CB8AC3E}">
        <p14:creationId xmlns:p14="http://schemas.microsoft.com/office/powerpoint/2010/main" val="23332018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0"/>
            <a:ext cx="7772400" cy="1362456"/>
          </a:xfrm>
        </p:spPr>
        <p:txBody>
          <a:bodyPr/>
          <a:lstStyle/>
          <a:p>
            <a:pPr algn="ctr"/>
            <a:r>
              <a:rPr lang="ar-IQ" dirty="0"/>
              <a:t>الوقاية من خطر الإدمان</a:t>
            </a:r>
          </a:p>
        </p:txBody>
      </p:sp>
      <p:sp>
        <p:nvSpPr>
          <p:cNvPr id="3" name="عنصر نائب للنص 2"/>
          <p:cNvSpPr>
            <a:spLocks noGrp="1"/>
          </p:cNvSpPr>
          <p:nvPr>
            <p:ph type="body" idx="1"/>
          </p:nvPr>
        </p:nvSpPr>
        <p:spPr>
          <a:xfrm>
            <a:off x="323528" y="1484784"/>
            <a:ext cx="8424936" cy="5373216"/>
          </a:xfrm>
        </p:spPr>
        <p:txBody>
          <a:bodyPr>
            <a:normAutofit/>
          </a:bodyPr>
          <a:lstStyle/>
          <a:p>
            <a:r>
              <a:rPr lang="ar-IQ" sz="2800" dirty="0"/>
              <a:t>أفضل وسيلة لمنع الإدمان على المخدرات هي بعدم تناول المخدرات على الإطلاق، واستخدام الحذر عند أخذ أي دواء يسبب الادمان فقد يصف الطبيب أدوية لتخفيف الألم أو </a:t>
            </a:r>
            <a:r>
              <a:rPr lang="ar-IQ" sz="2800" dirty="0" err="1"/>
              <a:t>البنزوديازيبين</a:t>
            </a:r>
            <a:r>
              <a:rPr lang="ar-IQ" sz="2800" dirty="0"/>
              <a:t> لتخفيف القلق أو الأرق، أو </a:t>
            </a:r>
            <a:r>
              <a:rPr lang="ar-IQ" sz="2800" dirty="0" err="1"/>
              <a:t>الباربيتورات</a:t>
            </a:r>
            <a:r>
              <a:rPr lang="ar-IQ" sz="2800" dirty="0"/>
              <a:t> للتخفيف من التوتر أو التهيج. يصف الاطباء هذه الادوية بجرعات آمنة ويتم مراقبة استخدامها بحيث لا يحصل المريض على جرعة كبيرة جدًّا أو لفترة طويلة جدًّا. إذا كان المريض يشعر بحاجة إلى أخذ جرعة أكبر من الجرعة الموصوفة من الدواء، فإنه يجب التحدث مع الطبيب.</a:t>
            </a:r>
          </a:p>
        </p:txBody>
      </p:sp>
    </p:spTree>
    <p:extLst>
      <p:ext uri="{BB962C8B-B14F-4D97-AF65-F5344CB8AC3E}">
        <p14:creationId xmlns:p14="http://schemas.microsoft.com/office/powerpoint/2010/main" val="3740531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11560" y="116632"/>
            <a:ext cx="7772400" cy="1584176"/>
          </a:xfrm>
        </p:spPr>
        <p:txBody>
          <a:bodyPr/>
          <a:lstStyle/>
          <a:p>
            <a:pPr algn="ctr"/>
            <a:r>
              <a:rPr lang="ar-IQ" dirty="0"/>
              <a:t>الوقاية من سوء تعاطي المخدرات لدى الأطفال </a:t>
            </a:r>
          </a:p>
        </p:txBody>
      </p:sp>
      <p:sp>
        <p:nvSpPr>
          <p:cNvPr id="3" name="عنصر نائب للنص 2"/>
          <p:cNvSpPr>
            <a:spLocks noGrp="1"/>
          </p:cNvSpPr>
          <p:nvPr>
            <p:ph type="body" idx="1"/>
          </p:nvPr>
        </p:nvSpPr>
        <p:spPr>
          <a:xfrm>
            <a:off x="530352" y="1844824"/>
            <a:ext cx="8146104" cy="4680520"/>
          </a:xfrm>
        </p:spPr>
        <p:txBody>
          <a:bodyPr>
            <a:normAutofit/>
          </a:bodyPr>
          <a:lstStyle/>
          <a:p>
            <a:r>
              <a:rPr lang="ar-IQ" sz="2800" dirty="0" smtClean="0"/>
              <a:t>1- </a:t>
            </a:r>
            <a:r>
              <a:rPr lang="ar-SA" sz="2800" dirty="0" smtClean="0"/>
              <a:t>التواصل</a:t>
            </a:r>
            <a:r>
              <a:rPr lang="en-US" sz="2800" dirty="0" smtClean="0"/>
              <a:t> :</a:t>
            </a:r>
            <a:endParaRPr lang="ar-IQ" sz="2800" dirty="0" smtClean="0"/>
          </a:p>
          <a:p>
            <a:r>
              <a:rPr lang="ar-IQ" sz="2800" dirty="0" smtClean="0"/>
              <a:t>2- </a:t>
            </a:r>
            <a:r>
              <a:rPr lang="ar-SA" sz="2800" dirty="0"/>
              <a:t>الاستماع</a:t>
            </a:r>
            <a:r>
              <a:rPr lang="en-US" sz="2800" dirty="0"/>
              <a:t>: </a:t>
            </a:r>
            <a:r>
              <a:rPr lang="ar-IQ" sz="2800" dirty="0" smtClean="0"/>
              <a:t> </a:t>
            </a:r>
          </a:p>
          <a:p>
            <a:r>
              <a:rPr lang="ar-IQ" sz="2800" dirty="0" smtClean="0"/>
              <a:t>3- </a:t>
            </a:r>
            <a:r>
              <a:rPr lang="ar-SA" sz="2800" dirty="0"/>
              <a:t>القدوة الحسنة</a:t>
            </a:r>
            <a:r>
              <a:rPr lang="en-US" sz="2800" dirty="0"/>
              <a:t>: </a:t>
            </a:r>
            <a:endParaRPr lang="ar-IQ" sz="2800" dirty="0" smtClean="0"/>
          </a:p>
          <a:p>
            <a:r>
              <a:rPr lang="ar-IQ" sz="2800" dirty="0" smtClean="0"/>
              <a:t>4- </a:t>
            </a:r>
            <a:r>
              <a:rPr lang="ar-SA" sz="2800" dirty="0"/>
              <a:t>تقوية العلاقة</a:t>
            </a:r>
            <a:r>
              <a:rPr lang="en-US" sz="2800" dirty="0"/>
              <a:t>: </a:t>
            </a:r>
            <a:endParaRPr lang="ar-IQ" sz="2800" dirty="0"/>
          </a:p>
        </p:txBody>
      </p:sp>
    </p:spTree>
    <p:extLst>
      <p:ext uri="{BB962C8B-B14F-4D97-AF65-F5344CB8AC3E}">
        <p14:creationId xmlns:p14="http://schemas.microsoft.com/office/powerpoint/2010/main" val="3981030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lstStyle/>
          <a:p>
            <a:pPr algn="ctr"/>
            <a:r>
              <a:rPr lang="ar-SA" b="1" dirty="0"/>
              <a:t>علاج الادمان :</a:t>
            </a:r>
            <a:endParaRPr lang="en-US" dirty="0"/>
          </a:p>
        </p:txBody>
      </p:sp>
      <p:sp>
        <p:nvSpPr>
          <p:cNvPr id="3" name="عنصر نائب للمحتوى 2"/>
          <p:cNvSpPr>
            <a:spLocks noGrp="1"/>
          </p:cNvSpPr>
          <p:nvPr>
            <p:ph idx="1"/>
          </p:nvPr>
        </p:nvSpPr>
        <p:spPr>
          <a:xfrm>
            <a:off x="251520" y="1268760"/>
            <a:ext cx="8712968" cy="5589240"/>
          </a:xfrm>
        </p:spPr>
        <p:txBody>
          <a:bodyPr>
            <a:normAutofit/>
          </a:bodyPr>
          <a:lstStyle/>
          <a:p>
            <a:r>
              <a:rPr lang="ar-IQ" dirty="0" smtClean="0"/>
              <a:t>1- </a:t>
            </a:r>
            <a:r>
              <a:rPr lang="ar-SA" b="1" dirty="0"/>
              <a:t>مرحلة نزع السموم من الجسم</a:t>
            </a:r>
            <a:r>
              <a:rPr lang="ar-SA" dirty="0"/>
              <a:t> </a:t>
            </a:r>
            <a:endParaRPr lang="ar-IQ" dirty="0" smtClean="0"/>
          </a:p>
          <a:p>
            <a:r>
              <a:rPr lang="ar-IQ" dirty="0" smtClean="0"/>
              <a:t>2- </a:t>
            </a:r>
            <a:r>
              <a:rPr lang="ar-SA" b="1" dirty="0"/>
              <a:t>علاج الأعراض </a:t>
            </a:r>
            <a:r>
              <a:rPr lang="ar-SA" b="1" dirty="0" err="1"/>
              <a:t>الانسحابية</a:t>
            </a:r>
            <a:r>
              <a:rPr lang="ar-SA" dirty="0"/>
              <a:t> </a:t>
            </a:r>
            <a:endParaRPr lang="ar-IQ" dirty="0" smtClean="0"/>
          </a:p>
          <a:p>
            <a:r>
              <a:rPr lang="ar-IQ" dirty="0" smtClean="0"/>
              <a:t>3- </a:t>
            </a:r>
            <a:r>
              <a:rPr lang="ar-SA" b="1" dirty="0"/>
              <a:t>مرحلة التأهيل </a:t>
            </a:r>
            <a:endParaRPr lang="ar-IQ" b="1" dirty="0" smtClean="0"/>
          </a:p>
          <a:p>
            <a:r>
              <a:rPr lang="ar-IQ" b="1" dirty="0" smtClean="0"/>
              <a:t>4- </a:t>
            </a:r>
            <a:r>
              <a:rPr lang="ar-SA" b="1" dirty="0"/>
              <a:t>مرحلة الاستشارات النفسية </a:t>
            </a:r>
            <a:endParaRPr lang="ar-IQ" b="1" dirty="0" smtClean="0"/>
          </a:p>
          <a:p>
            <a:r>
              <a:rPr lang="ar-IQ" b="1" dirty="0" smtClean="0"/>
              <a:t>5- </a:t>
            </a:r>
            <a:r>
              <a:rPr lang="ar-SA" b="1" dirty="0"/>
              <a:t>العلاج المجتمعي</a:t>
            </a:r>
            <a:r>
              <a:rPr lang="ar-SA" dirty="0"/>
              <a:t> </a:t>
            </a:r>
            <a:endParaRPr lang="ar-IQ" dirty="0" smtClean="0"/>
          </a:p>
          <a:p>
            <a:r>
              <a:rPr lang="ar-IQ" dirty="0" smtClean="0"/>
              <a:t>6- </a:t>
            </a:r>
            <a:r>
              <a:rPr lang="ar-SA" b="1" dirty="0"/>
              <a:t>منع الانتكاس </a:t>
            </a:r>
            <a:endParaRPr lang="ar-IQ" dirty="0"/>
          </a:p>
        </p:txBody>
      </p:sp>
    </p:spTree>
    <p:extLst>
      <p:ext uri="{BB962C8B-B14F-4D97-AF65-F5344CB8AC3E}">
        <p14:creationId xmlns:p14="http://schemas.microsoft.com/office/powerpoint/2010/main" val="16763650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3568" y="2276872"/>
            <a:ext cx="7851648" cy="1512168"/>
          </a:xfrm>
        </p:spPr>
        <p:txBody>
          <a:bodyPr/>
          <a:lstStyle/>
          <a:p>
            <a:pPr algn="ctr"/>
            <a:r>
              <a:rPr lang="ar-IQ" dirty="0" smtClean="0"/>
              <a:t>شكرا لحسن اصغائكم </a:t>
            </a:r>
            <a:endParaRPr lang="ar-IQ" dirty="0"/>
          </a:p>
        </p:txBody>
      </p:sp>
    </p:spTree>
    <p:extLst>
      <p:ext uri="{BB962C8B-B14F-4D97-AF65-F5344CB8AC3E}">
        <p14:creationId xmlns:p14="http://schemas.microsoft.com/office/powerpoint/2010/main" val="5130023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33919"/>
            <a:ext cx="7851648" cy="1828800"/>
          </a:xfrm>
        </p:spPr>
        <p:txBody>
          <a:bodyPr/>
          <a:lstStyle/>
          <a:p>
            <a:pPr algn="ctr"/>
            <a:r>
              <a:rPr lang="ar-IQ" dirty="0" smtClean="0"/>
              <a:t>مقدمة عن الادمان</a:t>
            </a:r>
            <a:endParaRPr lang="ar-IQ" dirty="0"/>
          </a:p>
        </p:txBody>
      </p:sp>
      <p:sp>
        <p:nvSpPr>
          <p:cNvPr id="3" name="عنوان فرعي 2"/>
          <p:cNvSpPr>
            <a:spLocks noGrp="1"/>
          </p:cNvSpPr>
          <p:nvPr>
            <p:ph type="subTitle" idx="1"/>
          </p:nvPr>
        </p:nvSpPr>
        <p:spPr>
          <a:xfrm>
            <a:off x="179512" y="1916832"/>
            <a:ext cx="8640960" cy="4941168"/>
          </a:xfrm>
        </p:spPr>
        <p:txBody>
          <a:bodyPr>
            <a:normAutofit lnSpcReduction="10000"/>
          </a:bodyPr>
          <a:lstStyle/>
          <a:p>
            <a:r>
              <a:rPr lang="ar-IQ" dirty="0"/>
              <a:t>تعد مشكلة المخدرات حاليًّا من أكبر المشكلات التي تعانيها دول العالم وتسعى جاهدة لمحاربتها؛ لما لها من أضرار جسيمة على النواحي الصحية والاجتماعية والاقتصادية والأمنية، ولم تعد هذه المشكلة قاصرة على نوع واحد من المخدرات أو على بلد معين أو طبقة محددة من المجتمع، بل شملت جميع الأنواع والطبقات، كما ظهرت مركبات عديدة جديدة لها تأثير واضح علي الجهاز العصبي والدماغ.</a:t>
            </a:r>
          </a:p>
          <a:p>
            <a:r>
              <a:rPr lang="ar-IQ" dirty="0"/>
              <a:t>حذر تقرير عالمي تدعمه الأمم المتحدة أن استخدام اليافعين والشباب للكحول والتبغ، غالبا ما يرتبط ارتباطا وثيقا بشروعهم لاحقا في استخدام المواد ذات التأثير النفساني، مثل الحشيش والكوكايين والأفيون.</a:t>
            </a:r>
          </a:p>
          <a:p>
            <a:r>
              <a:rPr lang="ar-IQ" dirty="0"/>
              <a:t>ان التقرير السنوي للهيئة الدولية لمراقبة المخدرات لعام 2019 سلط  الضوء على عدد من القضايا المثيرة للقلق، مثل ارتفاع ظاهرة تعاطي المخدرات ذات الأثر النفسي بين الشباب بشكل خاص. كما يستشهد التقرير بنتائج توصل إليها مكتب الأمم المتحدة المعني بالمخدرات والجريمة توضح أن مخدرات نبتة القنب "هي أكثر المواد استخداما" بين الشباب والمراهقين.</a:t>
            </a:r>
          </a:p>
          <a:p>
            <a:endParaRPr lang="ar-IQ" dirty="0"/>
          </a:p>
        </p:txBody>
      </p:sp>
    </p:spTree>
    <p:extLst>
      <p:ext uri="{BB962C8B-B14F-4D97-AF65-F5344CB8AC3E}">
        <p14:creationId xmlns:p14="http://schemas.microsoft.com/office/powerpoint/2010/main" val="987217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0" y="692696"/>
            <a:ext cx="9144000" cy="6165304"/>
          </a:xfrm>
        </p:spPr>
        <p:txBody>
          <a:bodyPr>
            <a:normAutofit lnSpcReduction="10000"/>
          </a:bodyPr>
          <a:lstStyle/>
          <a:p>
            <a:r>
              <a:rPr lang="ar-IQ" dirty="0"/>
              <a:t>ويقدر مكتب الأمم المتحدة المعني بالمخدرات والجريمة أنه في عام 2016 تأثَّر بتعاطي الحشيش </a:t>
            </a:r>
            <a:r>
              <a:rPr lang="ar-IQ" dirty="0" err="1"/>
              <a:t>والماريجوانا</a:t>
            </a:r>
            <a:r>
              <a:rPr lang="ar-IQ" dirty="0"/>
              <a:t> حوالي 13.8 مليون شاب تتراوح أعمارهم بين 15 و16 سنة (أي حوالي 5.6% من شباب العالم) مع تفاوت المعدلات حسب كل إقليم.</a:t>
            </a:r>
          </a:p>
          <a:p>
            <a:r>
              <a:rPr lang="ar-IQ" dirty="0"/>
              <a:t>وحسب التقرير الذي صدر اليوم الخميس 27 شباط/فبراير، فإن أعلى معدلات التعاطي والاستخدام كانت في أوروبا (13% من الشباب) تليها الأمريكيتان (11.6%) ثم أوقيانوسيا (11.4%) وأفريقيا (6.6%)، ثم آسيا (2.7%). كما تشير تقديرات منظمة الصحة العالمية لعام 2015 إلى أنه على الرغم من أن الوفيات في الفئة العمرية 15-29 عاما، لا تمثل، بكافة مسبباتها، سوى 4.8% من وفيات العالم، إلا أن 23.1% من هذه الوفيات تتسبب فيها "الاضطرابات المرتبطة بتعاطي المخدرات."</a:t>
            </a:r>
          </a:p>
          <a:p>
            <a:r>
              <a:rPr lang="ar-IQ" dirty="0"/>
              <a:t>رئيس الهيئة الدولية المعنية بمراقبة المخدرات قال "من بين كل أنواع المخدرات صارت منتجات القنب تمثل المؤثر الأبرز على المراهقين والبالغين على حد سواء." وقال المسؤول الدولي إن الهيئة تولي اهتماما خاصا لهذا التطور، معبرا عن قلقه من الأوضاع في عدد قليل من البلدان التي سمحت "باستخدام المواد الخاضعة للرقابة، أي القنب، للاستخدام غير الطبي."</a:t>
            </a:r>
          </a:p>
          <a:p>
            <a:endParaRPr lang="ar-IQ" dirty="0"/>
          </a:p>
        </p:txBody>
      </p:sp>
    </p:spTree>
    <p:extLst>
      <p:ext uri="{BB962C8B-B14F-4D97-AF65-F5344CB8AC3E}">
        <p14:creationId xmlns:p14="http://schemas.microsoft.com/office/powerpoint/2010/main" val="3244406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نص 2"/>
          <p:cNvSpPr>
            <a:spLocks noGrp="1"/>
          </p:cNvSpPr>
          <p:nvPr>
            <p:ph type="body" idx="1"/>
          </p:nvPr>
        </p:nvSpPr>
        <p:spPr>
          <a:xfrm>
            <a:off x="251520" y="620688"/>
            <a:ext cx="8424936" cy="6237312"/>
          </a:xfrm>
        </p:spPr>
        <p:txBody>
          <a:bodyPr>
            <a:normAutofit/>
          </a:bodyPr>
          <a:lstStyle/>
          <a:p>
            <a:r>
              <a:rPr lang="ar-IQ" dirty="0" err="1"/>
              <a:t>وهناك"علاقة</a:t>
            </a:r>
            <a:r>
              <a:rPr lang="ar-IQ" dirty="0"/>
              <a:t> وثيقة" بين استخدام الكحول والتبغ، وتعاطي القنب والأفيون والكوكايين</a:t>
            </a:r>
          </a:p>
          <a:p>
            <a:r>
              <a:rPr lang="ar-IQ" dirty="0"/>
              <a:t>ويسلط التقرير الضوء على أن استخدام اليافعين للكحول والمخدرات يرتبط ارتباطا وثيقا بشروعهم لاحقا في استخدام المواد ذات التأثير النفساني، أو المخدرات. وحسب ذلك، فإن استخدام الكحول والتبغ يكون في كثير من الأحيان مستهلا وبداية لدخول الشباب والمراهقين في تعاطي المواد المخدرة الخاضعة للرقابة. وقد كشفت الدراسات المطولة، التي تتابع الأطفال حتى سن البلوغ، أن استخدامهم مبكرا للكحول والتبغ والقنب (خلال سن 16-19 سنة) يزيد من احتمال استخدامهم للمواد </a:t>
            </a:r>
            <a:r>
              <a:rPr lang="ar-IQ" dirty="0" err="1"/>
              <a:t>الأفيونية</a:t>
            </a:r>
            <a:r>
              <a:rPr lang="ar-IQ" dirty="0"/>
              <a:t> والكوكايين في وقت لاحق من حياتهم كبالغين.</a:t>
            </a:r>
          </a:p>
          <a:p>
            <a:endParaRPr lang="ar-IQ" dirty="0"/>
          </a:p>
        </p:txBody>
      </p:sp>
    </p:spTree>
    <p:extLst>
      <p:ext uri="{BB962C8B-B14F-4D97-AF65-F5344CB8AC3E}">
        <p14:creationId xmlns:p14="http://schemas.microsoft.com/office/powerpoint/2010/main" val="9551226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0"/>
            <a:ext cx="7772400" cy="1362456"/>
          </a:xfrm>
        </p:spPr>
        <p:txBody>
          <a:bodyPr/>
          <a:lstStyle/>
          <a:p>
            <a:pPr algn="ctr"/>
            <a:r>
              <a:rPr lang="ar-IQ" dirty="0"/>
              <a:t>الوقاية للشباب، وفرص العلاج</a:t>
            </a:r>
          </a:p>
        </p:txBody>
      </p:sp>
      <p:sp>
        <p:nvSpPr>
          <p:cNvPr id="3" name="عنصر نائب للنص 2"/>
          <p:cNvSpPr>
            <a:spLocks noGrp="1"/>
          </p:cNvSpPr>
          <p:nvPr>
            <p:ph type="body" idx="1"/>
          </p:nvPr>
        </p:nvSpPr>
        <p:spPr>
          <a:xfrm>
            <a:off x="251520" y="1556792"/>
            <a:ext cx="8640960" cy="5301208"/>
          </a:xfrm>
        </p:spPr>
        <p:txBody>
          <a:bodyPr>
            <a:normAutofit/>
          </a:bodyPr>
          <a:lstStyle/>
          <a:p>
            <a:r>
              <a:rPr lang="ar-IQ" dirty="0"/>
              <a:t>وفقا للمعايير الدولية للوقاية من تعاطي المخدرات الصادرة عن وكالات الأمم المتحدة، ينبغي أن تشمل برامج وقاية الأطفال والمراهقين عناصر أساسية، مثل التركيز على مهارات الأسرة والأبوة والأمومة وتشجيع المشاركة الإيجابية في حياة الأطفال.</a:t>
            </a:r>
          </a:p>
          <a:p>
            <a:r>
              <a:rPr lang="ar-IQ" dirty="0"/>
              <a:t>كذلك تتضمن المعايير المناهج المدرسية لتطوير المهارات الشخصية والاجتماعية، بحيث يتم إعلام الشباب بشكل صحيح عن آثار المواد المخدرة وعن مقاومة التأثيرات المؤيدة إلى استخدامها. أيضا "إنفاذ صارم للوائح للحد من الوصول إلى العقاقير المرتبطة بالمخدرات، وتقليل الوصول إلى التبغ والكحول والقنب للأطفال والمراهقين.</a:t>
            </a:r>
          </a:p>
          <a:p>
            <a:endParaRPr lang="ar-IQ" dirty="0"/>
          </a:p>
        </p:txBody>
      </p:sp>
    </p:spTree>
    <p:extLst>
      <p:ext uri="{BB962C8B-B14F-4D97-AF65-F5344CB8AC3E}">
        <p14:creationId xmlns:p14="http://schemas.microsoft.com/office/powerpoint/2010/main" val="3090453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p:spPr>
        <p:txBody>
          <a:bodyPr>
            <a:noAutofit/>
          </a:bodyPr>
          <a:lstStyle/>
          <a:p>
            <a:pPr algn="ctr"/>
            <a:r>
              <a:rPr lang="ar-IQ" sz="8000" dirty="0"/>
              <a:t>الإدمان</a:t>
            </a:r>
          </a:p>
        </p:txBody>
      </p:sp>
      <p:sp>
        <p:nvSpPr>
          <p:cNvPr id="3" name="عنصر نائب للمحتوى 2"/>
          <p:cNvSpPr>
            <a:spLocks noGrp="1"/>
          </p:cNvSpPr>
          <p:nvPr>
            <p:ph idx="1"/>
          </p:nvPr>
        </p:nvSpPr>
        <p:spPr>
          <a:xfrm>
            <a:off x="457200" y="1340768"/>
            <a:ext cx="8229600" cy="4983832"/>
          </a:xfrm>
        </p:spPr>
        <p:txBody>
          <a:bodyPr/>
          <a:lstStyle/>
          <a:p>
            <a:r>
              <a:rPr lang="ar-IQ" dirty="0"/>
              <a:t>المخدرات هي كل مادة نباتية أو مصنّعة تحتوي على عناصر منوّمة أو مسكّنة أو مفتّرة، والتي إذا استخدمت في غير الأغراض الطبية المعدة لها فإنها تصيب الجسم بالفتور والخمول وتشلّ نشاطه كما تصيب الجهاز العصبي المركزي والجهاز التنفسي والجهاز الدوري بالأمراض المزمنة، كما تؤدي إلى حالة من التعود أو ما يسمى "الإدمان" مسببة أضرارًا بالغة بالصحة النفسية والبدنية والاجتماعية.</a:t>
            </a:r>
          </a:p>
        </p:txBody>
      </p:sp>
    </p:spTree>
    <p:extLst>
      <p:ext uri="{BB962C8B-B14F-4D97-AF65-F5344CB8AC3E}">
        <p14:creationId xmlns:p14="http://schemas.microsoft.com/office/powerpoint/2010/main" val="2052510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0525"/>
            <a:ext cx="8229600" cy="1143000"/>
          </a:xfrm>
        </p:spPr>
        <p:txBody>
          <a:bodyPr/>
          <a:lstStyle/>
          <a:p>
            <a:pPr algn="ctr"/>
            <a:r>
              <a:rPr lang="ar-IQ" dirty="0"/>
              <a:t>أسباب تعرض الشباب لخطر الإدمان</a:t>
            </a:r>
          </a:p>
        </p:txBody>
      </p:sp>
      <p:sp>
        <p:nvSpPr>
          <p:cNvPr id="3" name="عنصر نائب للمحتوى 2"/>
          <p:cNvSpPr>
            <a:spLocks noGrp="1"/>
          </p:cNvSpPr>
          <p:nvPr>
            <p:ph idx="1"/>
          </p:nvPr>
        </p:nvSpPr>
        <p:spPr>
          <a:xfrm>
            <a:off x="457200" y="1268760"/>
            <a:ext cx="8229600" cy="5472608"/>
          </a:xfrm>
        </p:spPr>
        <p:txBody>
          <a:bodyPr/>
          <a:lstStyle/>
          <a:p>
            <a:r>
              <a:rPr lang="ar-IQ" dirty="0"/>
              <a:t>•	الجهل بأخطار استعمال المخدر.</a:t>
            </a:r>
          </a:p>
          <a:p>
            <a:r>
              <a:rPr lang="ar-IQ" dirty="0"/>
              <a:t>•	ضعف الوازع الديني، والتنشئة الاجتماعية غير السليمة.</a:t>
            </a:r>
          </a:p>
          <a:p>
            <a:r>
              <a:rPr lang="ar-IQ" dirty="0"/>
              <a:t>•	التفكك الأسري.</a:t>
            </a:r>
          </a:p>
          <a:p>
            <a:r>
              <a:rPr lang="ar-IQ" dirty="0"/>
              <a:t>•	الفقر والجهل والأمية .</a:t>
            </a:r>
          </a:p>
          <a:p>
            <a:r>
              <a:rPr lang="ar-IQ" dirty="0"/>
              <a:t>•	الثراء الفاحش والتبذير دون حساب.</a:t>
            </a:r>
          </a:p>
          <a:p>
            <a:r>
              <a:rPr lang="ar-IQ" dirty="0"/>
              <a:t>•	انشغال الوالدين عن الأبناء، وعدم وجود الرقابة والتوجيه.</a:t>
            </a:r>
          </a:p>
          <a:p>
            <a:r>
              <a:rPr lang="ar-IQ" dirty="0"/>
              <a:t>•	عدم وجود الحوار بين أفراد العائلة.</a:t>
            </a:r>
          </a:p>
          <a:p>
            <a:r>
              <a:rPr lang="ar-IQ" dirty="0"/>
              <a:t>•	مجالسة أو مصاحبة رفاق السوء.</a:t>
            </a:r>
          </a:p>
          <a:p>
            <a:r>
              <a:rPr lang="ar-IQ" dirty="0"/>
              <a:t>•	البطالة والفراغ.</a:t>
            </a:r>
          </a:p>
          <a:p>
            <a:endParaRPr lang="ar-IQ" dirty="0"/>
          </a:p>
        </p:txBody>
      </p:sp>
    </p:spTree>
    <p:extLst>
      <p:ext uri="{BB962C8B-B14F-4D97-AF65-F5344CB8AC3E}">
        <p14:creationId xmlns:p14="http://schemas.microsoft.com/office/powerpoint/2010/main" val="28600699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0"/>
            <a:ext cx="9144000" cy="1772816"/>
          </a:xfrm>
        </p:spPr>
        <p:txBody>
          <a:bodyPr/>
          <a:lstStyle/>
          <a:p>
            <a:pPr algn="ctr"/>
            <a:r>
              <a:rPr lang="ar-IQ" dirty="0"/>
              <a:t> </a:t>
            </a:r>
            <a:r>
              <a:rPr lang="ar-IQ" dirty="0" smtClean="0"/>
              <a:t/>
            </a:r>
            <a:br>
              <a:rPr lang="ar-IQ" dirty="0" smtClean="0"/>
            </a:br>
            <a:r>
              <a:rPr lang="ar-IQ" dirty="0"/>
              <a:t/>
            </a:r>
            <a:br>
              <a:rPr lang="ar-IQ" dirty="0"/>
            </a:br>
            <a:r>
              <a:rPr lang="ar-IQ" dirty="0" smtClean="0"/>
              <a:t/>
            </a:r>
            <a:br>
              <a:rPr lang="ar-IQ" dirty="0" smtClean="0"/>
            </a:br>
            <a:r>
              <a:rPr lang="ar-IQ" dirty="0"/>
              <a:t/>
            </a:r>
            <a:br>
              <a:rPr lang="ar-IQ" dirty="0"/>
            </a:br>
            <a:r>
              <a:rPr lang="ar-IQ" dirty="0" smtClean="0"/>
              <a:t/>
            </a:r>
            <a:br>
              <a:rPr lang="ar-IQ" dirty="0" smtClean="0"/>
            </a:br>
            <a:r>
              <a:rPr lang="ar-IQ" dirty="0" smtClean="0"/>
              <a:t>أهم </a:t>
            </a:r>
            <a:r>
              <a:rPr lang="ar-IQ" dirty="0"/>
              <a:t>العوامل التي تساعد على الادمان في </a:t>
            </a:r>
            <a:r>
              <a:rPr lang="ar-IQ" dirty="0" smtClean="0"/>
              <a:t>الاسرة</a:t>
            </a:r>
            <a:endParaRPr lang="ar-IQ" dirty="0"/>
          </a:p>
        </p:txBody>
      </p:sp>
      <p:sp>
        <p:nvSpPr>
          <p:cNvPr id="3" name="عنصر نائب للنص 2"/>
          <p:cNvSpPr>
            <a:spLocks noGrp="1"/>
          </p:cNvSpPr>
          <p:nvPr>
            <p:ph type="body" idx="1"/>
          </p:nvPr>
        </p:nvSpPr>
        <p:spPr>
          <a:xfrm>
            <a:off x="323528" y="2060848"/>
            <a:ext cx="8424936" cy="4797152"/>
          </a:xfrm>
        </p:spPr>
        <p:txBody>
          <a:bodyPr>
            <a:noAutofit/>
          </a:bodyPr>
          <a:lstStyle/>
          <a:p>
            <a:pPr marL="0" lvl="1" indent="0">
              <a:buClr>
                <a:schemeClr val="accent3"/>
              </a:buClr>
              <a:buSzPct val="95000"/>
            </a:pPr>
            <a:r>
              <a:rPr lang="ar-IQ" sz="2400" b="1" dirty="0" smtClean="0"/>
              <a:t>1- </a:t>
            </a:r>
            <a:r>
              <a:rPr lang="ar-SA" sz="2400" b="1" dirty="0" smtClean="0"/>
              <a:t>القدوة </a:t>
            </a:r>
            <a:r>
              <a:rPr lang="ar-SA" sz="2400" b="1" dirty="0"/>
              <a:t>السيئة من قبل الوالدين</a:t>
            </a:r>
            <a:r>
              <a:rPr lang="en-US" sz="2400" b="1" dirty="0"/>
              <a:t> </a:t>
            </a:r>
            <a:r>
              <a:rPr lang="en-US" sz="2400" b="1" dirty="0" smtClean="0"/>
              <a:t>:</a:t>
            </a:r>
          </a:p>
          <a:p>
            <a:pPr marL="0" lvl="1" indent="0">
              <a:buClr>
                <a:schemeClr val="accent3"/>
              </a:buClr>
              <a:buSzPct val="95000"/>
            </a:pPr>
            <a:r>
              <a:rPr lang="ar-IQ" sz="2400" b="1" dirty="0" smtClean="0"/>
              <a:t>2- </a:t>
            </a:r>
            <a:r>
              <a:rPr lang="ar-SA" sz="2400" b="1" dirty="0" smtClean="0"/>
              <a:t>دمان </a:t>
            </a:r>
            <a:r>
              <a:rPr lang="ar-SA" sz="2400" b="1" dirty="0"/>
              <a:t>أحد الوالدين </a:t>
            </a:r>
            <a:r>
              <a:rPr lang="ar-IQ" sz="2400" b="1" dirty="0" smtClean="0"/>
              <a:t>:</a:t>
            </a:r>
            <a:endParaRPr lang="en-US" sz="2400" dirty="0"/>
          </a:p>
          <a:p>
            <a:pPr marL="0" lvl="1" indent="0">
              <a:buClr>
                <a:schemeClr val="accent3"/>
              </a:buClr>
              <a:buSzPct val="95000"/>
            </a:pPr>
            <a:r>
              <a:rPr lang="ar-IQ" sz="2400" dirty="0" smtClean="0"/>
              <a:t>3- </a:t>
            </a:r>
            <a:r>
              <a:rPr lang="ar-SA" sz="2400" b="1" dirty="0"/>
              <a:t>انشغال الوالدين عن الأبناء</a:t>
            </a:r>
            <a:r>
              <a:rPr lang="en-US" sz="2400" b="1" dirty="0"/>
              <a:t> : </a:t>
            </a:r>
            <a:endParaRPr lang="en-US" sz="2400" dirty="0"/>
          </a:p>
          <a:p>
            <a:r>
              <a:rPr lang="ar-IQ" sz="2400" dirty="0" smtClean="0"/>
              <a:t>4- </a:t>
            </a:r>
            <a:r>
              <a:rPr lang="ar-SA" sz="2400" b="1" dirty="0"/>
              <a:t>عدم التكافؤ بين الزوجين </a:t>
            </a:r>
            <a:r>
              <a:rPr lang="ar-IQ" sz="2400" b="1" dirty="0" smtClean="0"/>
              <a:t>:</a:t>
            </a:r>
            <a:endParaRPr lang="ar-IQ" sz="2400" b="1" dirty="0"/>
          </a:p>
          <a:p>
            <a:r>
              <a:rPr lang="ar-IQ" sz="2400" b="1" dirty="0" smtClean="0"/>
              <a:t>5- </a:t>
            </a:r>
            <a:r>
              <a:rPr lang="ar-SA" sz="2400" b="1" dirty="0"/>
              <a:t>القسوة الزائدة على الأبناء </a:t>
            </a:r>
            <a:r>
              <a:rPr lang="ar-IQ" sz="2400" b="1" dirty="0" smtClean="0"/>
              <a:t>:</a:t>
            </a:r>
          </a:p>
          <a:p>
            <a:r>
              <a:rPr lang="ar-IQ" sz="2400" b="1" dirty="0" smtClean="0"/>
              <a:t>6- </a:t>
            </a:r>
            <a:r>
              <a:rPr lang="ar-SA" sz="2400" b="1" dirty="0"/>
              <a:t>كثرة تناول الوالدين للأدوية والعقاقير </a:t>
            </a:r>
            <a:r>
              <a:rPr lang="ar-IQ" sz="2400" b="1" dirty="0" smtClean="0"/>
              <a:t>:</a:t>
            </a:r>
          </a:p>
          <a:p>
            <a:r>
              <a:rPr lang="ar-IQ" sz="2400" b="1" dirty="0" smtClean="0"/>
              <a:t>7- </a:t>
            </a:r>
            <a:r>
              <a:rPr lang="ar-SA" sz="2400" b="1" dirty="0"/>
              <a:t>ضغط الأسرة على الابن من أجل </a:t>
            </a:r>
            <a:r>
              <a:rPr lang="ar-SA" sz="2400" b="1" dirty="0" smtClean="0"/>
              <a:t>التفوق</a:t>
            </a:r>
            <a:r>
              <a:rPr lang="ar-IQ" sz="2400" b="1" dirty="0" smtClean="0"/>
              <a:t> :</a:t>
            </a:r>
            <a:endParaRPr lang="ar-IQ" sz="2400" dirty="0"/>
          </a:p>
        </p:txBody>
      </p:sp>
    </p:spTree>
    <p:extLst>
      <p:ext uri="{BB962C8B-B14F-4D97-AF65-F5344CB8AC3E}">
        <p14:creationId xmlns:p14="http://schemas.microsoft.com/office/powerpoint/2010/main" val="22131738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83568" y="34482"/>
            <a:ext cx="7772400" cy="1362456"/>
          </a:xfrm>
        </p:spPr>
        <p:txBody>
          <a:bodyPr/>
          <a:lstStyle/>
          <a:p>
            <a:pPr algn="ctr"/>
            <a:r>
              <a:rPr lang="ar-IQ" dirty="0"/>
              <a:t>علامات الشخص المدمن</a:t>
            </a:r>
          </a:p>
        </p:txBody>
      </p:sp>
      <p:sp>
        <p:nvSpPr>
          <p:cNvPr id="3" name="عنصر نائب للنص 2"/>
          <p:cNvSpPr>
            <a:spLocks noGrp="1"/>
          </p:cNvSpPr>
          <p:nvPr>
            <p:ph type="body" idx="1"/>
          </p:nvPr>
        </p:nvSpPr>
        <p:spPr>
          <a:xfrm>
            <a:off x="179512" y="1556792"/>
            <a:ext cx="8784976" cy="5301208"/>
          </a:xfrm>
        </p:spPr>
        <p:txBody>
          <a:bodyPr>
            <a:normAutofit/>
          </a:bodyPr>
          <a:lstStyle/>
          <a:p>
            <a:r>
              <a:rPr lang="ar-IQ" dirty="0"/>
              <a:t>•	التغير المفاجئ في نمط الحياة كالغياب المتكرر والانقطاع عن العمل أو الدراسة.</a:t>
            </a:r>
          </a:p>
          <a:p>
            <a:r>
              <a:rPr lang="ar-IQ" dirty="0"/>
              <a:t>•	تدني المستوى الدراسي أو تدني أدائه في العمل.</a:t>
            </a:r>
          </a:p>
          <a:p>
            <a:r>
              <a:rPr lang="ar-IQ" dirty="0"/>
              <a:t>•	الخروج من البيت لفترات طويلة والتأخر خارج البيت ليلًا.</a:t>
            </a:r>
          </a:p>
          <a:p>
            <a:r>
              <a:rPr lang="ar-IQ" dirty="0"/>
              <a:t>•	التعامل بسرية فيما يتعلق بخصوصياته.</a:t>
            </a:r>
          </a:p>
          <a:p>
            <a:r>
              <a:rPr lang="ar-IQ" dirty="0"/>
              <a:t>•	تقلب المزاج وعدم الاهتمام بالمظهر.</a:t>
            </a:r>
          </a:p>
          <a:p>
            <a:r>
              <a:rPr lang="ar-IQ" dirty="0"/>
              <a:t>•	الغضب لأتفه الأسباب.</a:t>
            </a:r>
          </a:p>
          <a:p>
            <a:r>
              <a:rPr lang="ar-IQ" dirty="0"/>
              <a:t>•	التهرب من تحمل المسؤولية واللامبالاة.</a:t>
            </a:r>
          </a:p>
          <a:p>
            <a:r>
              <a:rPr lang="ar-IQ" dirty="0"/>
              <a:t>•	الإسراف وزيادة الطلب على النقود.</a:t>
            </a:r>
          </a:p>
          <a:p>
            <a:r>
              <a:rPr lang="ar-IQ" dirty="0"/>
              <a:t>•	تغيير مجموعة الأصدقاء والانضمام إلى "شلة" جديدة.</a:t>
            </a:r>
          </a:p>
          <a:p>
            <a:r>
              <a:rPr lang="ar-IQ" dirty="0"/>
              <a:t>•	الميل إلى الانطواء والوحدة.</a:t>
            </a:r>
          </a:p>
          <a:p>
            <a:r>
              <a:rPr lang="ar-IQ" dirty="0"/>
              <a:t>•	فقدان الوزن الملحوظ نتيجة فقدان الشهية.</a:t>
            </a:r>
          </a:p>
          <a:p>
            <a:endParaRPr lang="ar-IQ" dirty="0"/>
          </a:p>
        </p:txBody>
      </p:sp>
    </p:spTree>
    <p:extLst>
      <p:ext uri="{BB962C8B-B14F-4D97-AF65-F5344CB8AC3E}">
        <p14:creationId xmlns:p14="http://schemas.microsoft.com/office/powerpoint/2010/main" val="36121790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69</TotalTime>
  <Words>996</Words>
  <Application>Microsoft Office PowerPoint</Application>
  <PresentationFormat>عرض على الشاشة (3:4)‏</PresentationFormat>
  <Paragraphs>121</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تدفق</vt:lpstr>
      <vt:lpstr>ورشة عمل بعنوان مخاطر الادمان لدى الشباب</vt:lpstr>
      <vt:lpstr>مقدمة عن الادمان</vt:lpstr>
      <vt:lpstr>عرض تقديمي في PowerPoint</vt:lpstr>
      <vt:lpstr>عرض تقديمي في PowerPoint</vt:lpstr>
      <vt:lpstr>الوقاية للشباب، وفرص العلاج</vt:lpstr>
      <vt:lpstr>الإدمان</vt:lpstr>
      <vt:lpstr>أسباب تعرض الشباب لخطر الإدمان</vt:lpstr>
      <vt:lpstr>      أهم العوامل التي تساعد على الادمان في الاسرة</vt:lpstr>
      <vt:lpstr>علامات الشخص المدمن</vt:lpstr>
      <vt:lpstr>أنواع المخدرات</vt:lpstr>
      <vt:lpstr>الآثار الصحية الناجمة عن تناوُل العقاقير</vt:lpstr>
      <vt:lpstr>أعراض الإدمان</vt:lpstr>
      <vt:lpstr>عرض تقديمي في PowerPoint</vt:lpstr>
      <vt:lpstr>آثار ومضاعفات إدمان المخدرات</vt:lpstr>
      <vt:lpstr>علاج إدمان المخدرات</vt:lpstr>
      <vt:lpstr>الوقاية من خطر الإدمان</vt:lpstr>
      <vt:lpstr>الوقاية من سوء تعاطي المخدرات لدى الأطفال </vt:lpstr>
      <vt:lpstr>علاج الادمان :</vt:lpstr>
      <vt:lpstr>شكرا لحسن اصغائكم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 بعنوان مخاطر الادمان لدى الشباب</dc:title>
  <dc:creator>الغدير</dc:creator>
  <cp:lastModifiedBy>الغدير</cp:lastModifiedBy>
  <cp:revision>7</cp:revision>
  <dcterms:created xsi:type="dcterms:W3CDTF">2021-12-24T20:39:12Z</dcterms:created>
  <dcterms:modified xsi:type="dcterms:W3CDTF">2021-12-24T21:58:56Z</dcterms:modified>
</cp:coreProperties>
</file>