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89" r:id="rId14"/>
    <p:sldId id="268" r:id="rId15"/>
    <p:sldId id="270" r:id="rId16"/>
    <p:sldId id="271" r:id="rId17"/>
    <p:sldId id="272" r:id="rId18"/>
    <p:sldId id="273" r:id="rId19"/>
    <p:sldId id="274" r:id="rId20"/>
    <p:sldId id="275" r:id="rId21"/>
    <p:sldId id="276" r:id="rId22"/>
    <p:sldId id="277" r:id="rId23"/>
    <p:sldId id="278" r:id="rId24"/>
    <p:sldId id="279" r:id="rId25"/>
    <p:sldId id="280" r:id="rId26"/>
    <p:sldId id="282" r:id="rId27"/>
    <p:sldId id="285" r:id="rId28"/>
    <p:sldId id="286" r:id="rId29"/>
    <p:sldId id="287" r:id="rId30"/>
    <p:sldId id="288" r:id="rId31"/>
    <p:sldId id="283" r:id="rId32"/>
    <p:sldId id="284" r:id="rId33"/>
    <p:sldId id="281" r:id="rId34"/>
    <p:sldId id="269" r:id="rId3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27102A9-8310-4765-A935-A1911B00CA55}" styleName="نمط فاتح 1 - تمييز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BDBED569-4797-4DF1-A0F4-6AAB3CD982D8}" styleName="نمط فاتح 3 - تمييز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86" d="100"/>
          <a:sy n="86" d="100"/>
        </p:scale>
        <p:origin x="-906" y="6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14/05/1443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14/05/1443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14/05/1443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14/05/1443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14/05/1443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14/05/1443</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14/05/1443</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14/05/1443</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14/05/1443</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14/05/1443</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14/05/1443</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14/05/1443</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hyperlink" Target="https://mawdoo3.com/%D9%85%D8%A7" TargetMode="External"/><Relationship Id="rId2" Type="http://schemas.openxmlformats.org/officeDocument/2006/relationships/hyperlink" Target="https://www.facebook.com/2062219944106959/posts/2180189548976664/"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539552" y="151180"/>
            <a:ext cx="7776864" cy="6001643"/>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lvl="0" algn="ctr"/>
            <a:endParaRPr lang="ar-IQ" sz="4000" b="1" dirty="0" smtClean="0">
              <a:solidFill>
                <a:srgbClr val="FF0000"/>
              </a:solidFill>
              <a:latin typeface="Gill Sans MT"/>
            </a:endParaRPr>
          </a:p>
          <a:p>
            <a:pPr lvl="0" algn="ctr"/>
            <a:r>
              <a:rPr lang="ar-IQ" sz="4000" b="1" dirty="0" smtClean="0">
                <a:solidFill>
                  <a:srgbClr val="FF0000"/>
                </a:solidFill>
                <a:latin typeface="Gill Sans MT"/>
              </a:rPr>
              <a:t>المحاصرة الحادي عشر</a:t>
            </a:r>
            <a:r>
              <a:rPr lang="ar-IQ" sz="4000" b="1" dirty="0">
                <a:solidFill>
                  <a:srgbClr val="FF0000"/>
                </a:solidFill>
                <a:latin typeface="Gill Sans MT"/>
              </a:rPr>
              <a:t/>
            </a:r>
            <a:br>
              <a:rPr lang="ar-IQ" sz="4000" b="1" dirty="0">
                <a:solidFill>
                  <a:srgbClr val="FF0000"/>
                </a:solidFill>
                <a:latin typeface="Gill Sans MT"/>
              </a:rPr>
            </a:br>
            <a:r>
              <a:rPr lang="ar-IQ" sz="4000" b="1" dirty="0">
                <a:solidFill>
                  <a:srgbClr val="FF0000"/>
                </a:solidFill>
                <a:latin typeface="Gill Sans MT"/>
              </a:rPr>
              <a:t>نظريات التعلم طلبة قسم التربية الفنية ماجستير </a:t>
            </a:r>
            <a:br>
              <a:rPr lang="ar-IQ" sz="4000" b="1" dirty="0">
                <a:solidFill>
                  <a:srgbClr val="FF0000"/>
                </a:solidFill>
                <a:latin typeface="Gill Sans MT"/>
              </a:rPr>
            </a:br>
            <a:r>
              <a:rPr lang="ar-IQ" sz="4000" b="1" dirty="0">
                <a:solidFill>
                  <a:srgbClr val="FF0000"/>
                </a:solidFill>
                <a:latin typeface="Gill Sans MT"/>
              </a:rPr>
              <a:t>طرائق تدريس التربية الفنية للعام الدراسي </a:t>
            </a:r>
            <a:br>
              <a:rPr lang="ar-IQ" sz="4000" b="1" dirty="0">
                <a:solidFill>
                  <a:srgbClr val="FF0000"/>
                </a:solidFill>
                <a:latin typeface="Gill Sans MT"/>
              </a:rPr>
            </a:br>
            <a:r>
              <a:rPr lang="ar-IQ" sz="4000" b="1" dirty="0">
                <a:solidFill>
                  <a:srgbClr val="FF0000"/>
                </a:solidFill>
                <a:latin typeface="Gill Sans MT"/>
              </a:rPr>
              <a:t>2021-2022</a:t>
            </a:r>
            <a:endParaRPr lang="ar-IQ" sz="3600" b="1" dirty="0">
              <a:solidFill>
                <a:prstClr val="black"/>
              </a:solidFill>
              <a:ea typeface="Calibri"/>
            </a:endParaRPr>
          </a:p>
          <a:p>
            <a:pPr lvl="0" algn="ctr"/>
            <a:r>
              <a:rPr lang="ar-IQ" sz="3600" b="1" dirty="0" smtClean="0">
                <a:solidFill>
                  <a:prstClr val="black"/>
                </a:solidFill>
                <a:ea typeface="Calibri"/>
              </a:rPr>
              <a:t>(</a:t>
            </a:r>
            <a:r>
              <a:rPr lang="ar-IQ" sz="3600" b="1" dirty="0">
                <a:solidFill>
                  <a:prstClr val="black"/>
                </a:solidFill>
                <a:ea typeface="Calibri"/>
              </a:rPr>
              <a:t>نظرية تحليل المهمة روبرت جانية </a:t>
            </a:r>
            <a:r>
              <a:rPr lang="ar-IQ" sz="3600" b="1" dirty="0" smtClean="0">
                <a:solidFill>
                  <a:prstClr val="black"/>
                </a:solidFill>
                <a:ea typeface="Calibri"/>
              </a:rPr>
              <a:t>)</a:t>
            </a:r>
            <a:endParaRPr lang="ar-IQ" sz="3600" b="1" dirty="0">
              <a:solidFill>
                <a:prstClr val="black"/>
              </a:solidFill>
              <a:ea typeface="Calibri"/>
            </a:endParaRPr>
          </a:p>
          <a:p>
            <a:pPr lvl="0" algn="ctr"/>
            <a:endParaRPr lang="ar-IQ" sz="3600" b="1" dirty="0">
              <a:solidFill>
                <a:prstClr val="black"/>
              </a:solidFill>
              <a:ea typeface="Calibri"/>
            </a:endParaRPr>
          </a:p>
          <a:p>
            <a:pPr lvl="0" algn="ctr"/>
            <a:r>
              <a:rPr lang="ar-IQ" sz="3600" b="1" dirty="0">
                <a:solidFill>
                  <a:prstClr val="black"/>
                </a:solidFill>
                <a:latin typeface="Arial"/>
              </a:rPr>
              <a:t>اعداد </a:t>
            </a:r>
          </a:p>
          <a:p>
            <a:pPr lvl="0" algn="ctr"/>
            <a:r>
              <a:rPr lang="ar-IQ" sz="3600" b="1" dirty="0">
                <a:solidFill>
                  <a:prstClr val="black"/>
                </a:solidFill>
                <a:latin typeface="Arial"/>
              </a:rPr>
              <a:t>الدكتور عطيه الدليمي </a:t>
            </a:r>
            <a:endParaRPr lang="en-US" sz="3600" b="1" dirty="0">
              <a:solidFill>
                <a:prstClr val="black"/>
              </a:solidFill>
              <a:latin typeface="Constantia"/>
            </a:endParaRPr>
          </a:p>
        </p:txBody>
      </p:sp>
    </p:spTree>
    <p:extLst>
      <p:ext uri="{BB962C8B-B14F-4D97-AF65-F5344CB8AC3E}">
        <p14:creationId xmlns:p14="http://schemas.microsoft.com/office/powerpoint/2010/main" val="14541443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188640"/>
            <a:ext cx="8784976" cy="6494085"/>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r>
              <a:rPr lang="ar-IQ" sz="3200" b="1" dirty="0" smtClean="0">
                <a:solidFill>
                  <a:srgbClr val="FF0000"/>
                </a:solidFill>
              </a:rPr>
              <a:t>ثانيا : شروط التعلم :</a:t>
            </a:r>
          </a:p>
          <a:p>
            <a:r>
              <a:rPr lang="ar-IQ" sz="3200" b="1" dirty="0" smtClean="0"/>
              <a:t> </a:t>
            </a:r>
            <a:r>
              <a:rPr lang="ar-IQ" sz="3200" b="1" dirty="0"/>
              <a:t>يـشير الـتعلم وفقـاً </a:t>
            </a:r>
            <a:r>
              <a:rPr lang="ar-IQ" sz="3200" b="1" dirty="0" err="1"/>
              <a:t>لجانييـة</a:t>
            </a:r>
            <a:r>
              <a:rPr lang="ar-IQ" sz="3200" b="1" dirty="0"/>
              <a:t> علـى انـه مجموعـة الاسـتراتيجيات المـستخدمة ضـبط الحوادث او الشروط كافة التي تنطوي عليها الوضع التعليمي كالمادة الدراسية، والكتـب المدرسي، والنشاطات المختلفة التي يقوم بها كل من المعلم والمتعلم اثناء عمليـة التعلـيم ومن هنا قسم </a:t>
            </a:r>
            <a:r>
              <a:rPr lang="ar-IQ" sz="3200" b="1" dirty="0" err="1"/>
              <a:t>جانيية</a:t>
            </a:r>
            <a:r>
              <a:rPr lang="ar-IQ" sz="3200" b="1" dirty="0"/>
              <a:t> شروط التعلم على نوعين من اجل زيادة فاعلية التعلم</a:t>
            </a:r>
            <a:r>
              <a:rPr lang="ar-IQ" sz="3200" b="1" dirty="0" smtClean="0"/>
              <a:t>:</a:t>
            </a:r>
          </a:p>
          <a:p>
            <a:r>
              <a:rPr lang="ar-IQ" sz="3200" b="1" dirty="0" smtClean="0">
                <a:solidFill>
                  <a:srgbClr val="FF0000"/>
                </a:solidFill>
              </a:rPr>
              <a:t> 1 </a:t>
            </a:r>
            <a:r>
              <a:rPr lang="ar-IQ" sz="3200" b="1" dirty="0">
                <a:solidFill>
                  <a:srgbClr val="FF0000"/>
                </a:solidFill>
              </a:rPr>
              <a:t>- الشروط الداخليـة : </a:t>
            </a:r>
            <a:r>
              <a:rPr lang="ar-IQ" sz="3200" b="1" dirty="0"/>
              <a:t>هـي شـروط خاصـة بـالمتعلم نفـسه مثـل قـدرات، مهـارات متوفرة لديه ى، مستو دافعيته، ورغبته التعلم</a:t>
            </a:r>
            <a:r>
              <a:rPr lang="ar-IQ" sz="3200" b="1" dirty="0" smtClean="0"/>
              <a:t>.</a:t>
            </a:r>
          </a:p>
          <a:p>
            <a:r>
              <a:rPr lang="ar-IQ" sz="3200" b="1" dirty="0" smtClean="0"/>
              <a:t> </a:t>
            </a:r>
            <a:r>
              <a:rPr lang="ar-IQ" sz="3200" b="1" dirty="0"/>
              <a:t>2</a:t>
            </a:r>
            <a:r>
              <a:rPr lang="ar-IQ" sz="3200" b="1" dirty="0">
                <a:solidFill>
                  <a:srgbClr val="FF0000"/>
                </a:solidFill>
              </a:rPr>
              <a:t> - الشروط الخارجية : </a:t>
            </a:r>
            <a:r>
              <a:rPr lang="ar-IQ" sz="3200" b="1" dirty="0"/>
              <a:t>هي الشروط الخاصة بالبيئة التعليمية الخارجية التي تتعلـق بالاستراتيجيات التعليمية مثل تقديم المادة التعليمية، استخدام التعزيز المناسب، التغذية الراجعة </a:t>
            </a:r>
            <a:r>
              <a:rPr lang="ar-IQ" sz="3200" b="1" dirty="0" smtClean="0"/>
              <a:t>التصحيحية.</a:t>
            </a:r>
          </a:p>
          <a:p>
            <a:endParaRPr lang="ar-IQ" sz="3200" b="1" dirty="0"/>
          </a:p>
        </p:txBody>
      </p:sp>
    </p:spTree>
    <p:extLst>
      <p:ext uri="{BB962C8B-B14F-4D97-AF65-F5344CB8AC3E}">
        <p14:creationId xmlns:p14="http://schemas.microsoft.com/office/powerpoint/2010/main" val="19172136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4" y="188640"/>
            <a:ext cx="8928992" cy="6586418"/>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ar-IQ" sz="3600" b="1" dirty="0" smtClean="0">
                <a:solidFill>
                  <a:srgbClr val="FF0000"/>
                </a:solidFill>
              </a:rPr>
              <a:t>ثالثا: مراحل الاحداث التدريسية (</a:t>
            </a:r>
            <a:r>
              <a:rPr lang="en-US" sz="3600" b="1" dirty="0">
                <a:solidFill>
                  <a:srgbClr val="FF0000"/>
                </a:solidFill>
              </a:rPr>
              <a:t>Nine Events of </a:t>
            </a:r>
            <a:r>
              <a:rPr lang="en-US" sz="3600" b="1" dirty="0" smtClean="0">
                <a:solidFill>
                  <a:srgbClr val="FF0000"/>
                </a:solidFill>
              </a:rPr>
              <a:t>Instruction</a:t>
            </a:r>
            <a:r>
              <a:rPr lang="ar-IQ" sz="3600" b="1" dirty="0" smtClean="0">
                <a:solidFill>
                  <a:srgbClr val="FF0000"/>
                </a:solidFill>
              </a:rPr>
              <a:t>)</a:t>
            </a:r>
          </a:p>
          <a:p>
            <a:r>
              <a:rPr lang="en-US" sz="2800" b="1" dirty="0" smtClean="0"/>
              <a:t> </a:t>
            </a:r>
            <a:r>
              <a:rPr lang="ar-IQ" sz="2800" b="1" dirty="0" smtClean="0"/>
              <a:t>1- اجذب </a:t>
            </a:r>
            <a:r>
              <a:rPr lang="ar-IQ" sz="2800" b="1" dirty="0"/>
              <a:t>انتباه الطلبة : شد انتباه الطلبة واهتمامهم الى موضوع </a:t>
            </a:r>
            <a:r>
              <a:rPr lang="ar-IQ" sz="2800" b="1" dirty="0" smtClean="0"/>
              <a:t>الدرس.</a:t>
            </a:r>
          </a:p>
          <a:p>
            <a:r>
              <a:rPr lang="ar-IQ" sz="2800" b="1" dirty="0" smtClean="0"/>
              <a:t> 2 </a:t>
            </a:r>
            <a:r>
              <a:rPr lang="ar-IQ" sz="2800" b="1" dirty="0"/>
              <a:t>- توضيح الهدف من التعلم: ليعرف الطلبة ماذا سيتعلمون حول الموضوع </a:t>
            </a:r>
            <a:endParaRPr lang="ar-IQ" sz="2800" b="1" dirty="0" smtClean="0"/>
          </a:p>
          <a:p>
            <a:r>
              <a:rPr lang="ar-IQ" sz="2800" b="1" dirty="0" smtClean="0"/>
              <a:t>3 </a:t>
            </a:r>
            <a:r>
              <a:rPr lang="ar-IQ" sz="2800" b="1" dirty="0"/>
              <a:t>- استثارة التعلم السابق: استثمار </a:t>
            </a:r>
            <a:r>
              <a:rPr lang="ar-IQ" sz="2800" b="1" dirty="0" smtClean="0"/>
              <a:t>معلوماته </a:t>
            </a:r>
            <a:r>
              <a:rPr lang="ar-IQ" sz="2800" b="1" dirty="0"/>
              <a:t>السابقة وربط الدرس بخبراتهم. </a:t>
            </a:r>
            <a:endParaRPr lang="ar-IQ" sz="2800" b="1" dirty="0" smtClean="0"/>
          </a:p>
          <a:p>
            <a:r>
              <a:rPr lang="ar-IQ" sz="2800" b="1" dirty="0" smtClean="0"/>
              <a:t>4 </a:t>
            </a:r>
            <a:r>
              <a:rPr lang="ar-IQ" sz="2800" b="1" dirty="0"/>
              <a:t>- عرض المادة (تقديم المثير) : اعط شرح ومعلومات حول الموضوع </a:t>
            </a:r>
            <a:r>
              <a:rPr lang="ar-IQ" sz="2800" b="1" dirty="0" smtClean="0"/>
              <a:t>.</a:t>
            </a:r>
          </a:p>
          <a:p>
            <a:r>
              <a:rPr lang="ar-IQ" sz="2800" b="1" dirty="0" smtClean="0"/>
              <a:t>5 </a:t>
            </a:r>
            <a:r>
              <a:rPr lang="ar-IQ" sz="2800" b="1" dirty="0"/>
              <a:t>-زود الطلبة بوسائل </a:t>
            </a:r>
            <a:r>
              <a:rPr lang="ar-IQ" sz="2800" b="1" dirty="0" smtClean="0"/>
              <a:t>تساعد على </a:t>
            </a:r>
            <a:r>
              <a:rPr lang="ar-IQ" sz="2800" b="1" dirty="0"/>
              <a:t>التعلم اختيار وسائل تعليمية </a:t>
            </a:r>
            <a:r>
              <a:rPr lang="ar-IQ" sz="2800" b="1" dirty="0" smtClean="0"/>
              <a:t>مناسبة.</a:t>
            </a:r>
          </a:p>
          <a:p>
            <a:r>
              <a:rPr lang="ar-IQ" sz="2800" b="1" dirty="0" smtClean="0"/>
              <a:t> 6 </a:t>
            </a:r>
            <a:r>
              <a:rPr lang="ar-IQ" sz="2800" b="1" dirty="0"/>
              <a:t>-افحص تعلم الطلبة : نفذ التقويم التكويني </a:t>
            </a:r>
            <a:r>
              <a:rPr lang="ar-IQ" sz="2800" b="1" dirty="0" err="1" smtClean="0"/>
              <a:t>لتتاكد</a:t>
            </a:r>
            <a:r>
              <a:rPr lang="ar-IQ" sz="2800" b="1" dirty="0" smtClean="0"/>
              <a:t> من تعلمهم.</a:t>
            </a:r>
            <a:r>
              <a:rPr lang="ar-IQ" sz="2800" dirty="0">
                <a:solidFill>
                  <a:srgbClr val="E4E6EB"/>
                </a:solidFill>
                <a:latin typeface="Segoe UI Historic"/>
              </a:rPr>
              <a:t> </a:t>
            </a:r>
            <a:r>
              <a:rPr lang="ar-IQ" b="1" dirty="0" smtClean="0">
                <a:solidFill>
                  <a:srgbClr val="FF0000"/>
                </a:solidFill>
                <a:latin typeface="Segoe UI Historic"/>
              </a:rPr>
              <a:t>و التقويم التكويني او </a:t>
            </a:r>
            <a:r>
              <a:rPr lang="ar-IQ" b="1" dirty="0">
                <a:solidFill>
                  <a:srgbClr val="FF0000"/>
                </a:solidFill>
                <a:latin typeface="Segoe UI Historic"/>
              </a:rPr>
              <a:t>التدرجي, لأنه يتتبع "التصحيح التدريجي" خلال التعلم, بهدف أن:</a:t>
            </a:r>
          </a:p>
          <a:p>
            <a:r>
              <a:rPr lang="ar-IQ" b="1" dirty="0" smtClean="0">
                <a:solidFill>
                  <a:srgbClr val="FF0000"/>
                </a:solidFill>
                <a:latin typeface="Segoe UI Historic"/>
              </a:rPr>
              <a:t>أ-  </a:t>
            </a:r>
            <a:r>
              <a:rPr lang="ar-IQ" b="1" dirty="0">
                <a:solidFill>
                  <a:srgbClr val="FF0000"/>
                </a:solidFill>
                <a:latin typeface="Segoe UI Historic"/>
              </a:rPr>
              <a:t>أحدد درجة مواكبة المتعلم للدرس.</a:t>
            </a:r>
          </a:p>
          <a:p>
            <a:r>
              <a:rPr lang="ar-IQ" b="1" dirty="0" smtClean="0">
                <a:solidFill>
                  <a:srgbClr val="FF0000"/>
                </a:solidFill>
                <a:latin typeface="Segoe UI Historic"/>
              </a:rPr>
              <a:t>ب- </a:t>
            </a:r>
            <a:r>
              <a:rPr lang="ar-IQ" b="1" dirty="0">
                <a:solidFill>
                  <a:srgbClr val="FF0000"/>
                </a:solidFill>
                <a:latin typeface="Segoe UI Historic"/>
              </a:rPr>
              <a:t>أحدد مدى الصعوبات التي يمكن أن تصادف المتعلم خلال الدرس. </a:t>
            </a:r>
          </a:p>
          <a:p>
            <a:r>
              <a:rPr lang="ar-IQ" b="1" dirty="0" smtClean="0">
                <a:solidFill>
                  <a:srgbClr val="FF0000"/>
                </a:solidFill>
                <a:latin typeface="Segoe UI Historic"/>
              </a:rPr>
              <a:t>ت- أعي </a:t>
            </a:r>
            <a:r>
              <a:rPr lang="ar-IQ" b="1" dirty="0">
                <a:solidFill>
                  <a:srgbClr val="FF0000"/>
                </a:solidFill>
                <a:latin typeface="Segoe UI Historic"/>
              </a:rPr>
              <a:t>الكيفية التي يتم بها تصحيح ومعالجة هاته الصعوبات لتجاوزها أثناء التعلم. </a:t>
            </a:r>
          </a:p>
          <a:p>
            <a:r>
              <a:rPr lang="ar-IQ" b="1" dirty="0" smtClean="0">
                <a:solidFill>
                  <a:srgbClr val="FF0000"/>
                </a:solidFill>
                <a:latin typeface="Segoe UI Historic"/>
              </a:rPr>
              <a:t>ث- </a:t>
            </a:r>
            <a:r>
              <a:rPr lang="ar-IQ" b="1" dirty="0">
                <a:solidFill>
                  <a:srgbClr val="FF0000"/>
                </a:solidFill>
                <a:latin typeface="Segoe UI Historic"/>
              </a:rPr>
              <a:t>أقدم مساعدات فردية حسب نوع الصعوبات لأرى تأثير تدخلاتي , وبالتالي أحدد الأنشطة الملائمة لمرحلة الدعم. </a:t>
            </a:r>
          </a:p>
          <a:p>
            <a:r>
              <a:rPr lang="ar-IQ" b="1" dirty="0" smtClean="0">
                <a:solidFill>
                  <a:srgbClr val="FF0000"/>
                </a:solidFill>
                <a:latin typeface="Segoe UI Historic"/>
              </a:rPr>
              <a:t>ح- </a:t>
            </a:r>
            <a:r>
              <a:rPr lang="ar-IQ" b="1" dirty="0">
                <a:solidFill>
                  <a:srgbClr val="FF0000"/>
                </a:solidFill>
                <a:latin typeface="Segoe UI Historic"/>
              </a:rPr>
              <a:t>يصبح المتعلم واعيا بعمله ومساراته ونتائجه</a:t>
            </a:r>
            <a:r>
              <a:rPr lang="ar-IQ" b="1" dirty="0" smtClean="0">
                <a:solidFill>
                  <a:srgbClr val="FF0000"/>
                </a:solidFill>
                <a:latin typeface="Segoe UI Historic"/>
              </a:rPr>
              <a:t>.</a:t>
            </a:r>
          </a:p>
          <a:p>
            <a:r>
              <a:rPr lang="ar-IQ" b="1" dirty="0" smtClean="0">
                <a:solidFill>
                  <a:srgbClr val="FF0000"/>
                </a:solidFill>
                <a:latin typeface="Segoe UI Historic"/>
              </a:rPr>
              <a:t>وينقسم التكوين التقويمي الى ثلاث انواع 1- الذاتي 2- التفاعلي  3- الجماعي </a:t>
            </a:r>
            <a:endParaRPr lang="ar-IQ" b="1" dirty="0">
              <a:solidFill>
                <a:srgbClr val="FF0000"/>
              </a:solidFill>
              <a:latin typeface="Segoe UI Historic"/>
            </a:endParaRPr>
          </a:p>
          <a:p>
            <a:endParaRPr lang="ar-IQ" sz="2800" b="1" dirty="0" smtClean="0"/>
          </a:p>
        </p:txBody>
      </p:sp>
    </p:spTree>
    <p:extLst>
      <p:ext uri="{BB962C8B-B14F-4D97-AF65-F5344CB8AC3E}">
        <p14:creationId xmlns:p14="http://schemas.microsoft.com/office/powerpoint/2010/main" val="16857610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مستطيل 5"/>
          <p:cNvSpPr/>
          <p:nvPr/>
        </p:nvSpPr>
        <p:spPr>
          <a:xfrm>
            <a:off x="179512" y="0"/>
            <a:ext cx="8856984" cy="6955750"/>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r>
              <a:rPr lang="ar-IQ" b="1" dirty="0">
                <a:solidFill>
                  <a:srgbClr val="FF0000"/>
                </a:solidFill>
                <a:latin typeface="Segoe UI Historic"/>
              </a:rPr>
              <a:t>1- التقويم الذاتي:</a:t>
            </a:r>
          </a:p>
          <a:p>
            <a:r>
              <a:rPr lang="ar-IQ" b="1" dirty="0">
                <a:solidFill>
                  <a:srgbClr val="FF0000"/>
                </a:solidFill>
                <a:latin typeface="Segoe UI Historic"/>
              </a:rPr>
              <a:t>أقوم بطرح أسئلة مناسبة لتحفيز المتعلم ودفعه إلى إعادة النظر في إنجازاته , والعمل على تصحيح ما بها من ثغرات. وكل هذا بعد ما عاينت ممارسات المتعلم الشخصية وحكمت عليها وسعيت إلى تعديلها وتصحيحها.</a:t>
            </a:r>
          </a:p>
          <a:p>
            <a:r>
              <a:rPr lang="ar-IQ" b="1" dirty="0">
                <a:solidFill>
                  <a:srgbClr val="FF0000"/>
                </a:solidFill>
                <a:latin typeface="Segoe UI Historic"/>
              </a:rPr>
              <a:t>2- التقويم التفاعلي:</a:t>
            </a:r>
          </a:p>
          <a:p>
            <a:r>
              <a:rPr lang="ar-IQ" b="1" dirty="0">
                <a:solidFill>
                  <a:srgbClr val="FF0000"/>
                </a:solidFill>
                <a:latin typeface="Segoe UI Historic"/>
              </a:rPr>
              <a:t>أفتح حوارا بين المتعلمين قصد المقارنة بين إنجازاتهم للاقتداء بما فيها من إيجابيات , وتصحيح ما بها من هفوات. </a:t>
            </a:r>
          </a:p>
          <a:p>
            <a:r>
              <a:rPr lang="ar-IQ" b="1" dirty="0">
                <a:solidFill>
                  <a:srgbClr val="FF0000"/>
                </a:solidFill>
                <a:latin typeface="Segoe UI Historic"/>
              </a:rPr>
              <a:t>3- التقويم الجماعي:</a:t>
            </a:r>
          </a:p>
          <a:p>
            <a:pPr lvl="0"/>
            <a:r>
              <a:rPr lang="ar-IQ" b="1" dirty="0">
                <a:solidFill>
                  <a:srgbClr val="FF0000"/>
                </a:solidFill>
                <a:latin typeface="Segoe UI Historic"/>
              </a:rPr>
              <a:t>بعد أن أرصد العوائق والثغرات خلال إنجاز الأنشطة, أقوم بطرح أسئلة على المتعلمين, أركز فيها على ملاحظاتي حول العوائق والثغرات بهدف توعيتهم بجوانب التطبيقات التي </a:t>
            </a:r>
            <a:r>
              <a:rPr lang="ar-IQ" b="1" dirty="0" smtClean="0">
                <a:solidFill>
                  <a:srgbClr val="FF0000"/>
                </a:solidFill>
                <a:latin typeface="Segoe UI Historic"/>
              </a:rPr>
              <a:t>تتطلب </a:t>
            </a:r>
            <a:r>
              <a:rPr lang="ar-IQ" b="1" dirty="0">
                <a:solidFill>
                  <a:srgbClr val="FF0000"/>
                </a:solidFill>
                <a:latin typeface="Segoe UI Historic"/>
              </a:rPr>
              <a:t>المراجعة والتصحيح</a:t>
            </a:r>
            <a:r>
              <a:rPr lang="ar-IQ" b="1" dirty="0" smtClean="0">
                <a:solidFill>
                  <a:srgbClr val="FF0000"/>
                </a:solidFill>
                <a:latin typeface="Segoe UI Historic"/>
              </a:rPr>
              <a:t>.</a:t>
            </a:r>
            <a:r>
              <a:rPr lang="ar-IQ" sz="2800" b="1" dirty="0">
                <a:solidFill>
                  <a:prstClr val="black"/>
                </a:solidFill>
              </a:rPr>
              <a:t> </a:t>
            </a:r>
            <a:endParaRPr lang="ar-IQ" sz="2800" b="1" dirty="0" smtClean="0">
              <a:solidFill>
                <a:prstClr val="black"/>
              </a:solidFill>
            </a:endParaRPr>
          </a:p>
          <a:p>
            <a:pPr lvl="0"/>
            <a:r>
              <a:rPr lang="ar-IQ" sz="2800" b="1" dirty="0" smtClean="0">
                <a:solidFill>
                  <a:prstClr val="black"/>
                </a:solidFill>
              </a:rPr>
              <a:t>7-قدم التغذية </a:t>
            </a:r>
            <a:r>
              <a:rPr lang="ar-IQ" sz="2800" b="1" dirty="0">
                <a:solidFill>
                  <a:prstClr val="black"/>
                </a:solidFill>
              </a:rPr>
              <a:t>الراجعة</a:t>
            </a:r>
            <a:r>
              <a:rPr lang="ar-IQ" sz="2800" b="1" dirty="0" smtClean="0">
                <a:solidFill>
                  <a:prstClr val="black"/>
                </a:solidFill>
              </a:rPr>
              <a:t>.</a:t>
            </a:r>
            <a:r>
              <a:rPr lang="ar-IQ" sz="2800" b="1" dirty="0">
                <a:solidFill>
                  <a:srgbClr val="333333"/>
                </a:solidFill>
                <a:latin typeface="DroidArabicKufi-Regular"/>
              </a:rPr>
              <a:t> </a:t>
            </a:r>
            <a:r>
              <a:rPr lang="ar-IQ" sz="2000" b="1" dirty="0" smtClean="0">
                <a:solidFill>
                  <a:srgbClr val="0070C0"/>
                </a:solidFill>
                <a:latin typeface="DroidArabicKufi-Regular"/>
              </a:rPr>
              <a:t>فهي </a:t>
            </a:r>
            <a:r>
              <a:rPr lang="ar-IQ" sz="2000" b="1" dirty="0">
                <a:solidFill>
                  <a:srgbClr val="0070C0"/>
                </a:solidFill>
                <a:latin typeface="DroidArabicKufi-Regular"/>
              </a:rPr>
              <a:t>تُعرَّف في العمليّة التّعليميّة على أنّها شكل من أشكال التّصحيح والإرشاد والتّوجيه الفوريّ، وهي تُعبِّر عن تدخُّلات المُعلّم التي تهدف إلى التّصحيح عند تلقِّي جوابٍ من المُتعلِّم؛ فهي عبارة عن إجراء تصحيحيّ قائم على مبدأ توضيح الرُّؤيا، سواءً كانت للمُتعلِّم، أو المُعلِّم، أو أيّ شخص يُمارس التّغذية الرّاجعة بشكل </a:t>
            </a:r>
            <a:r>
              <a:rPr lang="ar-IQ" sz="2000" b="1" dirty="0" smtClean="0">
                <a:solidFill>
                  <a:srgbClr val="0070C0"/>
                </a:solidFill>
                <a:latin typeface="DroidArabicKufi-Regular"/>
              </a:rPr>
              <a:t>عامّ.</a:t>
            </a:r>
            <a:r>
              <a:rPr lang="ar-IQ" sz="2000" b="1" dirty="0">
                <a:solidFill>
                  <a:srgbClr val="333333"/>
                </a:solidFill>
                <a:latin typeface="DroidArabicKufi-Regular"/>
              </a:rPr>
              <a:t> </a:t>
            </a:r>
            <a:r>
              <a:rPr lang="ar-IQ" sz="2000" b="1" dirty="0" smtClean="0">
                <a:solidFill>
                  <a:srgbClr val="0070C0"/>
                </a:solidFill>
                <a:latin typeface="DroidArabicKufi-Regular"/>
              </a:rPr>
              <a:t>وهي </a:t>
            </a:r>
            <a:r>
              <a:rPr lang="ar-IQ" sz="2000" b="1" dirty="0">
                <a:solidFill>
                  <a:srgbClr val="0070C0"/>
                </a:solidFill>
                <a:latin typeface="DroidArabicKufi-Regular"/>
              </a:rPr>
              <a:t>عبارة عن أيّة معلومات ترجِع من مصدرها، وتُنظّم سلوك الفرد وتضبطه. </a:t>
            </a:r>
            <a:r>
              <a:rPr lang="ar-IQ" sz="2000" b="1" dirty="0" smtClean="0">
                <a:solidFill>
                  <a:srgbClr val="0070C0"/>
                </a:solidFill>
                <a:latin typeface="DroidArabicKufi-Regular"/>
              </a:rPr>
              <a:t>أو هي </a:t>
            </a:r>
            <a:r>
              <a:rPr lang="ar-IQ" sz="2000" b="1" dirty="0">
                <a:solidFill>
                  <a:srgbClr val="0070C0"/>
                </a:solidFill>
                <a:latin typeface="DroidArabicKufi-Regular"/>
              </a:rPr>
              <a:t>إشارات يتلقّاها الشّخص تُعبِّر عن نتائج سلوكه، سواءً كان ذلك بصورة مباشرة أو غير مباشرة؛ بحيث تُتيح له معرفة أثر سلوكه ونتائجه. </a:t>
            </a:r>
            <a:r>
              <a:rPr lang="ar-IQ" sz="2000" b="1" dirty="0" smtClean="0">
                <a:solidFill>
                  <a:srgbClr val="0070C0"/>
                </a:solidFill>
                <a:latin typeface="DroidArabicKufi-Regular"/>
              </a:rPr>
              <a:t>وهي </a:t>
            </a:r>
            <a:r>
              <a:rPr lang="ar-IQ" sz="2000" b="1" dirty="0">
                <a:solidFill>
                  <a:srgbClr val="0070C0"/>
                </a:solidFill>
                <a:latin typeface="DroidArabicKufi-Regular"/>
              </a:rPr>
              <a:t>مجموعة معلومات راجعة، وتكون شفويّةً أو غير شفويّةٍ، وتسمح هذه المعلومات لِمُرسلها أن يعرِف إذا استُقبِلت رسالته، وكيف فهِمها المُستقبِل.</a:t>
            </a:r>
            <a:r>
              <a:rPr lang="ar-IQ" sz="2000" b="1" dirty="0"/>
              <a:t/>
            </a:r>
            <a:br>
              <a:rPr lang="ar-IQ" sz="2000" b="1" dirty="0"/>
            </a:br>
            <a:r>
              <a:rPr lang="ar-IQ" sz="2000" b="1" dirty="0"/>
              <a:t/>
            </a:r>
            <a:br>
              <a:rPr lang="ar-IQ" sz="2000" b="1" dirty="0"/>
            </a:br>
            <a:r>
              <a:rPr lang="ar-IQ" sz="2800" b="1" dirty="0" smtClean="0">
                <a:solidFill>
                  <a:prstClr val="black"/>
                </a:solidFill>
              </a:rPr>
              <a:t>8 </a:t>
            </a:r>
            <a:r>
              <a:rPr lang="ar-IQ" sz="2800" b="1" dirty="0">
                <a:solidFill>
                  <a:prstClr val="black"/>
                </a:solidFill>
              </a:rPr>
              <a:t>-قيم تعلم </a:t>
            </a:r>
            <a:r>
              <a:rPr lang="ar-IQ" sz="2800" b="1" dirty="0" smtClean="0">
                <a:solidFill>
                  <a:prstClr val="black"/>
                </a:solidFill>
              </a:rPr>
              <a:t>الطلبة </a:t>
            </a:r>
            <a:r>
              <a:rPr lang="ar-IQ" sz="2800" b="1" dirty="0">
                <a:solidFill>
                  <a:prstClr val="black"/>
                </a:solidFill>
              </a:rPr>
              <a:t>وادائهم .</a:t>
            </a:r>
          </a:p>
          <a:p>
            <a:pPr lvl="0"/>
            <a:r>
              <a:rPr lang="ar-IQ" sz="2800" b="1" dirty="0">
                <a:solidFill>
                  <a:prstClr val="black"/>
                </a:solidFill>
              </a:rPr>
              <a:t>9 -عزز التعلم واجعله مستدام</a:t>
            </a:r>
            <a:r>
              <a:rPr lang="ar-IQ" sz="2800" b="1" dirty="0" smtClean="0">
                <a:solidFill>
                  <a:prstClr val="black"/>
                </a:solidFill>
              </a:rPr>
              <a:t>.</a:t>
            </a:r>
            <a:r>
              <a:rPr lang="ar-IQ" sz="2800" b="1" dirty="0">
                <a:solidFill>
                  <a:srgbClr val="333333"/>
                </a:solidFill>
                <a:latin typeface="Helvetica Neue"/>
              </a:rPr>
              <a:t> </a:t>
            </a:r>
            <a:r>
              <a:rPr lang="ar-IQ" sz="2000" b="1" dirty="0">
                <a:solidFill>
                  <a:srgbClr val="FF0000"/>
                </a:solidFill>
                <a:latin typeface="Helvetica Neue"/>
              </a:rPr>
              <a:t>ويتمثل هدف التعليم من </a:t>
            </a:r>
            <a:r>
              <a:rPr lang="ar-IQ" sz="2000" b="1" dirty="0" smtClean="0">
                <a:solidFill>
                  <a:srgbClr val="FF0000"/>
                </a:solidFill>
                <a:latin typeface="Helvetica Neue"/>
              </a:rPr>
              <a:t>أجله مستداما </a:t>
            </a:r>
            <a:r>
              <a:rPr lang="ar-IQ" sz="2000" b="1" dirty="0">
                <a:solidFill>
                  <a:srgbClr val="FF0000"/>
                </a:solidFill>
                <a:latin typeface="Helvetica Neue"/>
              </a:rPr>
              <a:t>في تمكيننا من مواجهة التحديات العالمية الحالية والمستقبلية مواجهة بنّاءة وخلاّقة، وفي إنشاء مجتمعات أكثر استدامة وسهولة في </a:t>
            </a:r>
            <a:r>
              <a:rPr lang="ar-IQ" sz="2000" b="1" dirty="0" smtClean="0">
                <a:solidFill>
                  <a:srgbClr val="FF0000"/>
                </a:solidFill>
                <a:latin typeface="Helvetica Neue"/>
              </a:rPr>
              <a:t>التكيّف</a:t>
            </a:r>
            <a:r>
              <a:rPr lang="ar-IQ" sz="2800" b="1" dirty="0" smtClean="0">
                <a:solidFill>
                  <a:srgbClr val="333333"/>
                </a:solidFill>
                <a:latin typeface="Helvetica Neue"/>
              </a:rPr>
              <a:t>.</a:t>
            </a:r>
            <a:endParaRPr lang="en-US" sz="2800" b="1" dirty="0">
              <a:solidFill>
                <a:prstClr val="black"/>
              </a:solidFill>
            </a:endParaRPr>
          </a:p>
        </p:txBody>
      </p:sp>
    </p:spTree>
    <p:extLst>
      <p:ext uri="{BB962C8B-B14F-4D97-AF65-F5344CB8AC3E}">
        <p14:creationId xmlns:p14="http://schemas.microsoft.com/office/powerpoint/2010/main" val="27158270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مستطيل 25"/>
          <p:cNvSpPr/>
          <p:nvPr/>
        </p:nvSpPr>
        <p:spPr>
          <a:xfrm>
            <a:off x="1449075" y="5904292"/>
            <a:ext cx="6840760" cy="50405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ar-IQ" sz="2400" b="1" dirty="0" smtClean="0"/>
              <a:t>التعليم الاشاري</a:t>
            </a:r>
            <a:endParaRPr lang="en-US" sz="2400" b="1" dirty="0"/>
          </a:p>
        </p:txBody>
      </p:sp>
      <p:sp>
        <p:nvSpPr>
          <p:cNvPr id="27" name="مستطيل 26"/>
          <p:cNvSpPr/>
          <p:nvPr/>
        </p:nvSpPr>
        <p:spPr>
          <a:xfrm>
            <a:off x="2123728" y="5400236"/>
            <a:ext cx="5472608" cy="504056"/>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ar-IQ" sz="2400" b="1" dirty="0" smtClean="0"/>
              <a:t>تعليم المثيرات والاستجابات </a:t>
            </a:r>
            <a:endParaRPr lang="en-US" sz="2400" b="1" dirty="0"/>
          </a:p>
        </p:txBody>
      </p:sp>
      <p:sp>
        <p:nvSpPr>
          <p:cNvPr id="28" name="مستطيل 27"/>
          <p:cNvSpPr/>
          <p:nvPr/>
        </p:nvSpPr>
        <p:spPr>
          <a:xfrm>
            <a:off x="2555776" y="4887883"/>
            <a:ext cx="4536504" cy="523074"/>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ar-IQ" sz="2400" b="1" dirty="0" smtClean="0"/>
              <a:t>تعلم الارتباطات الحركية </a:t>
            </a:r>
            <a:endParaRPr lang="en-US" sz="2400" b="1" dirty="0"/>
          </a:p>
        </p:txBody>
      </p:sp>
      <p:sp>
        <p:nvSpPr>
          <p:cNvPr id="29" name="مستطيل 28"/>
          <p:cNvSpPr/>
          <p:nvPr/>
        </p:nvSpPr>
        <p:spPr>
          <a:xfrm>
            <a:off x="2987824" y="4365104"/>
            <a:ext cx="3816424" cy="522779"/>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ar-IQ" sz="2400" b="1" dirty="0" smtClean="0"/>
              <a:t>تعلم الارتباطات اللفظية </a:t>
            </a:r>
            <a:endParaRPr lang="en-US" sz="2400" b="1" dirty="0"/>
          </a:p>
        </p:txBody>
      </p:sp>
      <p:sp>
        <p:nvSpPr>
          <p:cNvPr id="30" name="مستطيل 29"/>
          <p:cNvSpPr/>
          <p:nvPr/>
        </p:nvSpPr>
        <p:spPr>
          <a:xfrm>
            <a:off x="3347864" y="3861048"/>
            <a:ext cx="3096344" cy="504056"/>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r-IQ" sz="2400" b="1" dirty="0" smtClean="0"/>
              <a:t>تعلم التمييز </a:t>
            </a:r>
            <a:endParaRPr lang="en-US" sz="2400" b="1" dirty="0"/>
          </a:p>
        </p:txBody>
      </p:sp>
      <p:sp>
        <p:nvSpPr>
          <p:cNvPr id="31" name="مستطيل 30"/>
          <p:cNvSpPr/>
          <p:nvPr/>
        </p:nvSpPr>
        <p:spPr>
          <a:xfrm>
            <a:off x="3635896" y="3356992"/>
            <a:ext cx="2520280" cy="504056"/>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r-IQ" sz="2400" b="1" dirty="0" smtClean="0"/>
              <a:t>تعلم المفاهيم </a:t>
            </a:r>
            <a:endParaRPr lang="en-US" sz="2400" b="1" dirty="0"/>
          </a:p>
        </p:txBody>
      </p:sp>
      <p:sp>
        <p:nvSpPr>
          <p:cNvPr id="32" name="مستطيل 31"/>
          <p:cNvSpPr/>
          <p:nvPr/>
        </p:nvSpPr>
        <p:spPr>
          <a:xfrm>
            <a:off x="3851920" y="2708920"/>
            <a:ext cx="2088232" cy="648072"/>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r-IQ" sz="2400" b="1" dirty="0" smtClean="0"/>
              <a:t>تعلم القواعد والمبادئ</a:t>
            </a:r>
            <a:endParaRPr lang="en-US" sz="2400" b="1" dirty="0"/>
          </a:p>
        </p:txBody>
      </p:sp>
      <p:sp>
        <p:nvSpPr>
          <p:cNvPr id="33" name="مستطيل 32"/>
          <p:cNvSpPr/>
          <p:nvPr/>
        </p:nvSpPr>
        <p:spPr>
          <a:xfrm>
            <a:off x="4049894" y="1916729"/>
            <a:ext cx="1656184" cy="786442"/>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IQ" sz="2400" b="1" dirty="0" smtClean="0"/>
              <a:t>تعلم حل المشكلات</a:t>
            </a:r>
            <a:endParaRPr lang="en-US" sz="2400" b="1" dirty="0"/>
          </a:p>
        </p:txBody>
      </p:sp>
      <p:sp>
        <p:nvSpPr>
          <p:cNvPr id="34" name="مستطيل 33"/>
          <p:cNvSpPr/>
          <p:nvPr/>
        </p:nvSpPr>
        <p:spPr>
          <a:xfrm>
            <a:off x="251519" y="0"/>
            <a:ext cx="8650617" cy="1484784"/>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ar-IQ" sz="2400" b="1" dirty="0" smtClean="0"/>
              <a:t>يرى </a:t>
            </a:r>
            <a:r>
              <a:rPr lang="ar-IQ" sz="2400" b="1" dirty="0" err="1" smtClean="0"/>
              <a:t>بياجية</a:t>
            </a:r>
            <a:r>
              <a:rPr lang="ar-IQ" sz="2400" b="1" dirty="0" smtClean="0"/>
              <a:t> ان هناك ثمانية انواع او انماط للتعلم متدرجة تدريجا هرميا مترابطا ،</a:t>
            </a:r>
            <a:r>
              <a:rPr lang="ar-IQ" sz="2400" b="1" dirty="0" err="1" smtClean="0"/>
              <a:t>فتيدأ</a:t>
            </a:r>
            <a:r>
              <a:rPr lang="ar-IQ" sz="2400" b="1" dirty="0" smtClean="0"/>
              <a:t> من ابسط انواع التعلم التي تعتمد على الاستجابة لمثير ما ، الى اصعب انواع المتعلم ، وكما موضح في الشكل ادناه:</a:t>
            </a:r>
            <a:endParaRPr lang="en-US" sz="2400" b="1" dirty="0"/>
          </a:p>
        </p:txBody>
      </p:sp>
    </p:spTree>
    <p:extLst>
      <p:ext uri="{BB962C8B-B14F-4D97-AF65-F5344CB8AC3E}">
        <p14:creationId xmlns:p14="http://schemas.microsoft.com/office/powerpoint/2010/main" val="1842344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395536" y="188640"/>
            <a:ext cx="8424936" cy="6555641"/>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ar-IQ" sz="2800" b="1" dirty="0" smtClean="0">
                <a:solidFill>
                  <a:srgbClr val="FF0000"/>
                </a:solidFill>
              </a:rPr>
              <a:t>- انماط التعلم عند جانيه :</a:t>
            </a:r>
          </a:p>
          <a:p>
            <a:r>
              <a:rPr lang="ar-IQ" sz="2800" b="1" dirty="0" smtClean="0"/>
              <a:t>اقترح </a:t>
            </a:r>
            <a:r>
              <a:rPr lang="ar-IQ" sz="2800" b="1" dirty="0"/>
              <a:t>جانييه انماط للتعلم ليست متشابهة وصنف انماط التعلم الى ثمانية انماط او فئات منظمة ترتيب هرمي وكل مستوى مرتفع يتضمن الانماط السابقة وهذه الانماط هي</a:t>
            </a:r>
            <a:r>
              <a:rPr lang="ar-IQ" sz="2800" b="1" dirty="0" smtClean="0"/>
              <a:t>:</a:t>
            </a:r>
          </a:p>
          <a:p>
            <a:r>
              <a:rPr lang="ar-IQ" sz="2800" b="1" dirty="0" smtClean="0">
                <a:solidFill>
                  <a:srgbClr val="0070C0"/>
                </a:solidFill>
              </a:rPr>
              <a:t>1- التعلم الاشاري  (</a:t>
            </a:r>
            <a:r>
              <a:rPr lang="en-US" sz="2800" b="1" dirty="0">
                <a:solidFill>
                  <a:srgbClr val="0070C0"/>
                </a:solidFill>
              </a:rPr>
              <a:t>signal learning</a:t>
            </a:r>
            <a:r>
              <a:rPr lang="ar-IQ" sz="2800" b="1" dirty="0">
                <a:solidFill>
                  <a:srgbClr val="0070C0"/>
                </a:solidFill>
              </a:rPr>
              <a:t> </a:t>
            </a:r>
            <a:r>
              <a:rPr lang="ar-IQ" sz="2800" b="1" dirty="0" smtClean="0">
                <a:solidFill>
                  <a:srgbClr val="0070C0"/>
                </a:solidFill>
              </a:rPr>
              <a:t>)</a:t>
            </a:r>
          </a:p>
          <a:p>
            <a:r>
              <a:rPr lang="ar-IQ" sz="2800" b="1" dirty="0" smtClean="0"/>
              <a:t>يشير </a:t>
            </a:r>
            <a:r>
              <a:rPr lang="ar-IQ" sz="2800" b="1" dirty="0"/>
              <a:t>هذا النوع الى ادنى مـستويات الـتعلم واكتـساب اسـتجابة شـرطية كلاسـيكية، وتكون </a:t>
            </a:r>
            <a:r>
              <a:rPr lang="ar-IQ" sz="2800" b="1" dirty="0" smtClean="0"/>
              <a:t>لأثارة </a:t>
            </a:r>
            <a:r>
              <a:rPr lang="ar-IQ" sz="2800" b="1" dirty="0"/>
              <a:t>ما، حيث تكون الاستجابات انفعاليـة ويكـون الـتعلم لا اراديـاً ويحـدث هـذا النوع من التعلم وفقاً الاستجابة منتشرة للمبدأ الاشتراطي الكلاسيكي لبفالوف. </a:t>
            </a:r>
            <a:endParaRPr lang="ar-IQ" sz="2800" b="1" dirty="0" smtClean="0"/>
          </a:p>
          <a:p>
            <a:r>
              <a:rPr lang="ar-IQ" sz="2800" b="1" dirty="0" smtClean="0"/>
              <a:t>أمثلة</a:t>
            </a:r>
            <a:r>
              <a:rPr lang="ar-IQ" sz="2800" b="1" dirty="0"/>
              <a:t>: - أ </a:t>
            </a:r>
            <a:r>
              <a:rPr lang="ar-IQ" sz="2800" b="1" dirty="0" smtClean="0"/>
              <a:t>- استجابة </a:t>
            </a:r>
            <a:r>
              <a:rPr lang="ar-IQ" sz="2800" b="1" dirty="0"/>
              <a:t>الفرد </a:t>
            </a:r>
            <a:r>
              <a:rPr lang="ar-IQ" sz="2800" b="1" dirty="0" smtClean="0"/>
              <a:t>اللاإرادية </a:t>
            </a:r>
            <a:r>
              <a:rPr lang="ar-IQ" sz="2800" b="1" dirty="0"/>
              <a:t>مثل استجابة الطفل بالبكاء هذا اشارة لصراع والـده او استجابة الطفل بالمرض </a:t>
            </a:r>
            <a:r>
              <a:rPr lang="ar-IQ" sz="2800" b="1" dirty="0" smtClean="0"/>
              <a:t>عند رؤية </a:t>
            </a:r>
            <a:r>
              <a:rPr lang="ar-IQ" sz="2800" b="1" dirty="0"/>
              <a:t>أمه. ب- سحب الطفل يـده عنـدما يقـترب مـن المـدفأة والاشـارة او المـثير الـشرطي هـي الاقتراب والاستجابة الشرطية هي سحب اليد. ج - دخول غرفة الصف عند الامتحان حيث استجابة القلق عند اقتراب الامتحان او معلمتهم </a:t>
            </a:r>
            <a:r>
              <a:rPr lang="ar-IQ" sz="2800" b="1" dirty="0" smtClean="0"/>
              <a:t>القاسية.</a:t>
            </a:r>
            <a:endParaRPr lang="en-US" sz="2800" b="1" dirty="0"/>
          </a:p>
        </p:txBody>
      </p:sp>
    </p:spTree>
    <p:extLst>
      <p:ext uri="{BB962C8B-B14F-4D97-AF65-F5344CB8AC3E}">
        <p14:creationId xmlns:p14="http://schemas.microsoft.com/office/powerpoint/2010/main" val="14158452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64410" y="404664"/>
            <a:ext cx="8712968" cy="5509200"/>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endParaRPr lang="ar-IQ" sz="2800" dirty="0" smtClean="0"/>
          </a:p>
          <a:p>
            <a:r>
              <a:rPr lang="ar-IQ" sz="3600" b="1" dirty="0" smtClean="0">
                <a:solidFill>
                  <a:srgbClr val="FF0000"/>
                </a:solidFill>
              </a:rPr>
              <a:t>2- تعلم العلاقة بين المثير والاستجابة (</a:t>
            </a:r>
            <a:r>
              <a:rPr lang="en-US" sz="3600" b="1" dirty="0">
                <a:solidFill>
                  <a:srgbClr val="FF0000"/>
                </a:solidFill>
              </a:rPr>
              <a:t>stimulus- response</a:t>
            </a:r>
            <a:r>
              <a:rPr lang="ar-IQ" sz="3600" b="1" dirty="0" smtClean="0">
                <a:solidFill>
                  <a:srgbClr val="FF0000"/>
                </a:solidFill>
              </a:rPr>
              <a:t> )</a:t>
            </a:r>
          </a:p>
          <a:p>
            <a:endParaRPr lang="ar-IQ" sz="2800" b="1" dirty="0" smtClean="0"/>
          </a:p>
          <a:p>
            <a:r>
              <a:rPr lang="ar-IQ" sz="2800" b="1" dirty="0" smtClean="0"/>
              <a:t> يشير </a:t>
            </a:r>
            <a:r>
              <a:rPr lang="ar-IQ" sz="2800" b="1" dirty="0"/>
              <a:t>هذا النوع من التعلم </a:t>
            </a:r>
            <a:r>
              <a:rPr lang="ar-IQ" sz="2800" b="1" dirty="0" smtClean="0"/>
              <a:t>ان يقـوم </a:t>
            </a:r>
            <a:r>
              <a:rPr lang="ar-IQ" sz="2800" b="1" dirty="0"/>
              <a:t>المـتعلم علـى اصـدار اسـتجابات متعـددة لمـثيرات معينـة مـع صـدور الاسـتجابة يتلقـى المـتعلم التعزيـز وحيـث يـشير جانييـه الى ان هـذه الاستجابات تتطلب بعض عمليات التمييز لان المتعلم يدرك </a:t>
            </a:r>
            <a:r>
              <a:rPr lang="ar-IQ" sz="2800" b="1" dirty="0" smtClean="0"/>
              <a:t>ان بعض </a:t>
            </a:r>
            <a:r>
              <a:rPr lang="ar-IQ" sz="2800" b="1" dirty="0"/>
              <a:t>الاستجابات فقط يحصل على المكافأة من خلالها وهي الاستجابات المرغوب بها ولا </a:t>
            </a:r>
            <a:r>
              <a:rPr lang="ar-IQ" sz="2800" b="1" dirty="0" smtClean="0"/>
              <a:t>يكافأ على </a:t>
            </a:r>
            <a:r>
              <a:rPr lang="ar-IQ" sz="2800" b="1" dirty="0"/>
              <a:t>الاستجابات غـير المرغـوب بهـا او الخطـأ وهـذا يـشمل مفهـوم الارتبـاط عنـد </a:t>
            </a:r>
            <a:r>
              <a:rPr lang="ar-IQ" sz="2800" b="1" dirty="0" err="1"/>
              <a:t>ثورانـديك</a:t>
            </a:r>
            <a:r>
              <a:rPr lang="ar-IQ" sz="2800" b="1" dirty="0"/>
              <a:t> والاسـتجابة الاجرائيـة عنـد </a:t>
            </a:r>
            <a:r>
              <a:rPr lang="ar-IQ" sz="2800" b="1" dirty="0" err="1"/>
              <a:t>سـكنر</a:t>
            </a:r>
            <a:r>
              <a:rPr lang="ar-IQ" sz="2800" b="1" dirty="0"/>
              <a:t>: مثـل اسـتجابة التلاميـذ الى لفـظ الحـروف والكلمـات دروس القراءة واستجابة التلاميذ للفظ الاعداد </a:t>
            </a:r>
            <a:r>
              <a:rPr lang="ar-IQ" sz="2800" b="1" dirty="0" smtClean="0"/>
              <a:t>الرياضيات.</a:t>
            </a:r>
            <a:endParaRPr lang="en-US" sz="2800" b="1" dirty="0"/>
          </a:p>
        </p:txBody>
      </p:sp>
    </p:spTree>
    <p:extLst>
      <p:ext uri="{BB962C8B-B14F-4D97-AF65-F5344CB8AC3E}">
        <p14:creationId xmlns:p14="http://schemas.microsoft.com/office/powerpoint/2010/main" val="41804412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260648"/>
            <a:ext cx="8640960" cy="6247864"/>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ar-IQ" sz="3600" b="1" dirty="0" smtClean="0">
                <a:solidFill>
                  <a:srgbClr val="FF0000"/>
                </a:solidFill>
              </a:rPr>
              <a:t>3- التعلم المتسلسل تعلم المهارة (</a:t>
            </a:r>
            <a:r>
              <a:rPr lang="en-US" sz="3600" b="1" dirty="0" smtClean="0">
                <a:solidFill>
                  <a:srgbClr val="FF0000"/>
                </a:solidFill>
              </a:rPr>
              <a:t>chaining</a:t>
            </a:r>
            <a:r>
              <a:rPr lang="ar-IQ" sz="3600" b="1" dirty="0" smtClean="0">
                <a:solidFill>
                  <a:srgbClr val="FF0000"/>
                </a:solidFill>
              </a:rPr>
              <a:t>)</a:t>
            </a:r>
          </a:p>
          <a:p>
            <a:r>
              <a:rPr lang="ar-IQ" sz="2800" b="1" dirty="0" smtClean="0"/>
              <a:t>يشير </a:t>
            </a:r>
            <a:r>
              <a:rPr lang="ar-IQ" sz="2800" b="1" dirty="0"/>
              <a:t>هذا النوع من التعلم الى قيام المتعلم </a:t>
            </a:r>
            <a:r>
              <a:rPr lang="ar-IQ" sz="2800" b="1" dirty="0" smtClean="0"/>
              <a:t>بإصدار </a:t>
            </a:r>
            <a:r>
              <a:rPr lang="ar-IQ" sz="2800" b="1" dirty="0"/>
              <a:t>سلسلة من الاسـتجابات تـربط بـين وحدتين او اكثر من وحدات المثير والاستجابة حيث </a:t>
            </a:r>
            <a:r>
              <a:rPr lang="ar-IQ" sz="2800" b="1" dirty="0" smtClean="0"/>
              <a:t>يعد </a:t>
            </a:r>
            <a:r>
              <a:rPr lang="ar-IQ" sz="2800" b="1" dirty="0"/>
              <a:t>تعلـم المـثير والاسـتجابة متطلبـا سابقا لهـذا الـنمط </a:t>
            </a:r>
            <a:r>
              <a:rPr lang="ar-IQ" sz="2800" b="1" dirty="0" smtClean="0"/>
              <a:t>التعليمي </a:t>
            </a:r>
            <a:r>
              <a:rPr lang="ar-IQ" sz="2800" b="1" dirty="0"/>
              <a:t>ويـشير جانييـه الى هـذا النـوع مـن الـتعلم يقتـصر علـى تعلـم السلسلة الحركية او تعلم مهارات حركية والشرط الرئيس لحدوثه هو اعادة </a:t>
            </a:r>
            <a:r>
              <a:rPr lang="ar-IQ" sz="2800" b="1" dirty="0" smtClean="0"/>
              <a:t>ترتيب وحدات </a:t>
            </a:r>
            <a:r>
              <a:rPr lang="ar-IQ" sz="2800" b="1" dirty="0"/>
              <a:t>المثير والاستجابة وصفها الصحيح ومثال على ذلك: فتح البـاب بالمفتـاح يتطلـب مـن المتعلم سلسلة من الاستجابات الحركية فهو يمسك الباب بالمفتاح بيده ويدخل المفتـاح المكان الصحيح ثم يدفع الباب بيده ليفتحه ويتطلب مثل هذا النوع من التعلم </a:t>
            </a:r>
            <a:r>
              <a:rPr lang="ar-IQ" sz="2800" b="1" dirty="0" smtClean="0"/>
              <a:t>اتقان المتعلم </a:t>
            </a:r>
            <a:r>
              <a:rPr lang="ar-IQ" sz="2800" b="1" dirty="0"/>
              <a:t>لتعلم بين المثير والاستجابة، </a:t>
            </a:r>
            <a:r>
              <a:rPr lang="ar-IQ" sz="2800" b="1" dirty="0" smtClean="0"/>
              <a:t>فاذا </a:t>
            </a:r>
            <a:r>
              <a:rPr lang="ar-IQ" sz="2800" b="1" dirty="0"/>
              <a:t>كانت كلمة مفتاح مجهولة لدي </a:t>
            </a:r>
            <a:r>
              <a:rPr lang="ar-IQ" sz="2800" b="1" dirty="0" smtClean="0"/>
              <a:t>المتعلم فان هذه </a:t>
            </a:r>
            <a:r>
              <a:rPr lang="ar-IQ" sz="2800" b="1" dirty="0"/>
              <a:t>العملية سوف لا تمم حتى </a:t>
            </a:r>
            <a:r>
              <a:rPr lang="ar-IQ" sz="2800" b="1" dirty="0" smtClean="0"/>
              <a:t>ينبغي </a:t>
            </a:r>
            <a:r>
              <a:rPr lang="ar-IQ" sz="2800" b="1" dirty="0"/>
              <a:t>الرجـوع بـالمتعلم الى الـوراء </a:t>
            </a:r>
            <a:r>
              <a:rPr lang="ar-IQ" sz="2800" b="1" dirty="0" smtClean="0"/>
              <a:t>لـتعلم كلمـة </a:t>
            </a:r>
            <a:r>
              <a:rPr lang="ar-IQ" sz="2800" b="1" dirty="0"/>
              <a:t>مفتـاح وامـساك الكـرة وقذفها </a:t>
            </a:r>
            <a:r>
              <a:rPr lang="ar-IQ" sz="2800" b="1" dirty="0" smtClean="0"/>
              <a:t>وركلها.</a:t>
            </a:r>
          </a:p>
          <a:p>
            <a:endParaRPr lang="ar-IQ" sz="2800" b="1" dirty="0"/>
          </a:p>
          <a:p>
            <a:endParaRPr lang="en-US" sz="2800" b="1" dirty="0"/>
          </a:p>
        </p:txBody>
      </p:sp>
    </p:spTree>
    <p:extLst>
      <p:ext uri="{BB962C8B-B14F-4D97-AF65-F5344CB8AC3E}">
        <p14:creationId xmlns:p14="http://schemas.microsoft.com/office/powerpoint/2010/main" val="22819979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36945"/>
            <a:ext cx="8640960" cy="6309420"/>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r>
              <a:rPr lang="ar-IQ" sz="2800" b="1" dirty="0" smtClean="0">
                <a:solidFill>
                  <a:srgbClr val="FF0000"/>
                </a:solidFill>
              </a:rPr>
              <a:t>4-   الارتباط اللغوي  (</a:t>
            </a:r>
            <a:r>
              <a:rPr lang="en-US" sz="2800" b="1" dirty="0">
                <a:solidFill>
                  <a:srgbClr val="FF0000"/>
                </a:solidFill>
              </a:rPr>
              <a:t>verbal association</a:t>
            </a:r>
            <a:r>
              <a:rPr lang="ar-IQ" sz="2800" b="1" dirty="0" smtClean="0">
                <a:solidFill>
                  <a:srgbClr val="FF0000"/>
                </a:solidFill>
              </a:rPr>
              <a:t>  )</a:t>
            </a:r>
            <a:endParaRPr lang="ar-IQ" sz="2800" b="1" dirty="0" smtClean="0"/>
          </a:p>
          <a:p>
            <a:r>
              <a:rPr lang="ar-IQ" sz="2800" b="1" dirty="0" smtClean="0"/>
              <a:t> </a:t>
            </a:r>
            <a:r>
              <a:rPr lang="ar-IQ" sz="2400" b="1" dirty="0" smtClean="0"/>
              <a:t>نوع </a:t>
            </a:r>
            <a:r>
              <a:rPr lang="ar-IQ" sz="2400" b="1" dirty="0"/>
              <a:t>من التعلم التسلسلي والترابـط </a:t>
            </a:r>
            <a:r>
              <a:rPr lang="ar-IQ" sz="2400" b="1" dirty="0" smtClean="0"/>
              <a:t>يكـون فيـه </a:t>
            </a:r>
            <a:r>
              <a:rPr lang="ar-IQ" sz="2400" b="1" dirty="0"/>
              <a:t>لفظـي وابـسط صـور التـداعي اللفظـي تسمية الاشياء التي تتضمن سلسلة مـن رابطـتين </a:t>
            </a:r>
            <a:r>
              <a:rPr lang="ar-IQ" sz="2400" b="1" dirty="0" smtClean="0"/>
              <a:t>او علاقـتين </a:t>
            </a:r>
            <a:r>
              <a:rPr lang="ar-IQ" sz="2400" b="1" dirty="0"/>
              <a:t>باسـتجابة الملاحظـة، الـتي تساعد الطفل على تعيين الشيء الذي يراه بطريقة ملائمة كما ان المثير الداخلي يـساعد الطفل على النطق الصحيح. سلسلة من علاقتين، استجابة الملاحظة تساعد الطفل على تعيين الشيء الذي يراه </a:t>
            </a:r>
            <a:r>
              <a:rPr lang="ar-IQ" sz="2400" b="1" dirty="0" err="1"/>
              <a:t>يطريقة</a:t>
            </a:r>
            <a:r>
              <a:rPr lang="ar-IQ" sz="2400" b="1" dirty="0"/>
              <a:t> ملائمة، </a:t>
            </a:r>
            <a:r>
              <a:rPr lang="ar-IQ" sz="2400" b="1" dirty="0" smtClean="0"/>
              <a:t>كما ان المثير الداخلي </a:t>
            </a:r>
            <a:r>
              <a:rPr lang="ar-IQ" sz="2400" b="1" dirty="0"/>
              <a:t>يساعد الطفل على النطـق الصحيح بالاسم فانه مثلا يستطيع </a:t>
            </a:r>
            <a:r>
              <a:rPr lang="ar-IQ" sz="2400" b="1" dirty="0" smtClean="0"/>
              <a:t>تـسمية كـرة </a:t>
            </a:r>
            <a:r>
              <a:rPr lang="ar-IQ" sz="2400" b="1" dirty="0"/>
              <a:t>حمـراء بـدلا مـن كـرة ارتبـاط لغـوي مـن ثلاث علاقات </a:t>
            </a:r>
            <a:endParaRPr lang="ar-IQ" sz="2400" b="1" dirty="0" smtClean="0"/>
          </a:p>
          <a:p>
            <a:r>
              <a:rPr lang="ar-IQ" sz="3200" b="1" dirty="0" smtClean="0">
                <a:solidFill>
                  <a:srgbClr val="FF0000"/>
                </a:solidFill>
              </a:rPr>
              <a:t>5- التمييز المتعدد (</a:t>
            </a:r>
            <a:r>
              <a:rPr lang="en-US" sz="3200" b="1" dirty="0" smtClean="0">
                <a:solidFill>
                  <a:srgbClr val="FF0000"/>
                </a:solidFill>
              </a:rPr>
              <a:t> </a:t>
            </a:r>
            <a:r>
              <a:rPr lang="en-US" sz="3200" b="1" dirty="0">
                <a:solidFill>
                  <a:srgbClr val="FF0000"/>
                </a:solidFill>
              </a:rPr>
              <a:t>multiple </a:t>
            </a:r>
            <a:r>
              <a:rPr lang="en-US" sz="3200" b="1" dirty="0" smtClean="0">
                <a:solidFill>
                  <a:srgbClr val="FF0000"/>
                </a:solidFill>
              </a:rPr>
              <a:t>discrimination</a:t>
            </a:r>
            <a:r>
              <a:rPr lang="ar-IQ" sz="3200" b="1" dirty="0" smtClean="0">
                <a:solidFill>
                  <a:srgbClr val="FF0000"/>
                </a:solidFill>
              </a:rPr>
              <a:t>)  </a:t>
            </a:r>
            <a:endParaRPr lang="ar-IQ" sz="3200" b="1" dirty="0">
              <a:solidFill>
                <a:srgbClr val="FF0000"/>
              </a:solidFill>
            </a:endParaRPr>
          </a:p>
          <a:p>
            <a:r>
              <a:rPr lang="ar-IQ" sz="2400" b="1" dirty="0" smtClean="0"/>
              <a:t>يحدث </a:t>
            </a:r>
            <a:r>
              <a:rPr lang="ar-IQ" sz="2400" b="1" dirty="0"/>
              <a:t>هذا التعلم عندما يستطيع المـتعلم اداء اسـتجابات مختلفـة لمـثيرات مختلفـة دون ان يخلط بينهما وتحديد المثيرات المنتمية معتمدا على بعض المميزات الظاهرة بينهما الشكل </a:t>
            </a:r>
            <a:r>
              <a:rPr lang="ar-IQ" sz="2400" b="1" dirty="0" smtClean="0"/>
              <a:t>واللون والحجم </a:t>
            </a:r>
            <a:r>
              <a:rPr lang="ar-IQ" sz="2400" b="1" dirty="0"/>
              <a:t>ويرى </a:t>
            </a:r>
            <a:r>
              <a:rPr lang="ar-IQ" sz="2400" b="1" dirty="0" err="1"/>
              <a:t>جانيية</a:t>
            </a:r>
            <a:r>
              <a:rPr lang="ar-IQ" sz="2400" b="1" dirty="0"/>
              <a:t> ان صعوبة التعلم تكمن التداخل بين ارتباطات السلاسل اللفظية الجديدة </a:t>
            </a:r>
            <a:r>
              <a:rPr lang="ar-IQ" sz="2400" b="1" dirty="0" smtClean="0"/>
              <a:t>والقديمـة مثل </a:t>
            </a:r>
            <a:r>
              <a:rPr lang="ar-IQ" sz="2400" b="1" dirty="0"/>
              <a:t>التمييـز بـين فقاريـات واللافقاريـات والتمييـز بـين الاعداد الزوجية والفردية والتمييز بين الثديات والبرمائيات والتمييـز بـين الاسـم والفعـل والحرف </a:t>
            </a:r>
            <a:r>
              <a:rPr lang="ar-IQ" sz="2400" b="1" dirty="0" smtClean="0"/>
              <a:t>(</a:t>
            </a:r>
            <a:r>
              <a:rPr lang="ar-IQ" sz="2400" b="1" dirty="0"/>
              <a:t>هذه المراحل الخمسة الاولى </a:t>
            </a:r>
            <a:r>
              <a:rPr lang="ar-IQ" sz="2400" b="1" dirty="0" smtClean="0"/>
              <a:t>تعدد تابعة </a:t>
            </a:r>
            <a:r>
              <a:rPr lang="ar-IQ" sz="2400" b="1" dirty="0"/>
              <a:t>للمدارس السلوكية)</a:t>
            </a:r>
          </a:p>
          <a:p>
            <a:endParaRPr lang="en-US" sz="2800" dirty="0"/>
          </a:p>
        </p:txBody>
      </p:sp>
    </p:spTree>
    <p:extLst>
      <p:ext uri="{BB962C8B-B14F-4D97-AF65-F5344CB8AC3E}">
        <p14:creationId xmlns:p14="http://schemas.microsoft.com/office/powerpoint/2010/main" val="2822512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4" y="332656"/>
            <a:ext cx="8640960" cy="6063198"/>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en-US" sz="3200" dirty="0" smtClean="0">
                <a:solidFill>
                  <a:srgbClr val="FF0000"/>
                </a:solidFill>
              </a:rPr>
              <a:t> </a:t>
            </a:r>
            <a:r>
              <a:rPr lang="ar-IQ" sz="3600" b="1" dirty="0">
                <a:solidFill>
                  <a:srgbClr val="FF0000"/>
                </a:solidFill>
              </a:rPr>
              <a:t>6</a:t>
            </a:r>
            <a:r>
              <a:rPr lang="ar-IQ" sz="3600" b="1" dirty="0" smtClean="0">
                <a:solidFill>
                  <a:srgbClr val="FF0000"/>
                </a:solidFill>
              </a:rPr>
              <a:t>- تعلم المفاهيم (</a:t>
            </a:r>
            <a:r>
              <a:rPr lang="en-US" sz="3600" b="1" dirty="0">
                <a:solidFill>
                  <a:srgbClr val="FF0000"/>
                </a:solidFill>
              </a:rPr>
              <a:t>concept learning</a:t>
            </a:r>
            <a:r>
              <a:rPr lang="ar-IQ" sz="3600" b="1" dirty="0" smtClean="0">
                <a:solidFill>
                  <a:srgbClr val="FF0000"/>
                </a:solidFill>
              </a:rPr>
              <a:t> )</a:t>
            </a:r>
          </a:p>
          <a:p>
            <a:r>
              <a:rPr lang="ar-IQ" sz="3200" b="1" dirty="0" smtClean="0"/>
              <a:t> قدرة المتعلم </a:t>
            </a:r>
            <a:r>
              <a:rPr lang="ar-IQ" sz="3200" b="1" dirty="0"/>
              <a:t>على الاستجابة لمثيرات تبدو مختلفة باسـتجابة واحـدة وذلـك </a:t>
            </a:r>
            <a:r>
              <a:rPr lang="ar-IQ" sz="3200" b="1" dirty="0" smtClean="0"/>
              <a:t>بإعطاء </a:t>
            </a:r>
            <a:r>
              <a:rPr lang="ar-IQ" sz="3200" b="1" dirty="0"/>
              <a:t>الاسم او الفئة او الصنف الذي ينتمى اليه المثير معتمدا على الخـصائص المـشتركة الـتي تجعل الافراد صنف واحد وحسب رأي جانييه </a:t>
            </a:r>
            <a:r>
              <a:rPr lang="ar-IQ" sz="3200" b="1" dirty="0" smtClean="0"/>
              <a:t>فان تعلـم </a:t>
            </a:r>
            <a:r>
              <a:rPr lang="ar-IQ" sz="3200" b="1" dirty="0"/>
              <a:t>المفهـوم يتطلـب اتقـان الـتعلم السابق كتعلم الترابطات اللفظية والتمييز المتعدد واختيار المثيرات المناسبة وتقديمها بترتيب متزامن او متعاقب بوقت قصير جدا بحيث يحقق شروط التجاور </a:t>
            </a:r>
            <a:r>
              <a:rPr lang="ar-IQ" sz="3200" b="1" dirty="0" smtClean="0"/>
              <a:t>ويعـد </a:t>
            </a:r>
            <a:r>
              <a:rPr lang="ar-IQ" sz="3200" b="1" dirty="0"/>
              <a:t>الـشرط هـو العامـل المـسؤول عـن اسـراع هـذا الـتعلم ومـن الامثلـة علـى ذلـك :تـصنيف ،المـواد مخـاليط، مركبات و، عناصر تصنيف اشكال هندسية مربع دائرة و تصنيف </a:t>
            </a:r>
            <a:r>
              <a:rPr lang="ar-IQ" sz="3200" b="1" dirty="0" smtClean="0"/>
              <a:t>العناصـر الى </a:t>
            </a:r>
            <a:r>
              <a:rPr lang="ar-IQ" sz="3200" b="1" dirty="0"/>
              <a:t>فلـزات، لا فلزات، اشباه فلزات. </a:t>
            </a:r>
            <a:endParaRPr lang="en-US" sz="3200" b="1" dirty="0"/>
          </a:p>
        </p:txBody>
      </p:sp>
    </p:spTree>
    <p:extLst>
      <p:ext uri="{BB962C8B-B14F-4D97-AF65-F5344CB8AC3E}">
        <p14:creationId xmlns:p14="http://schemas.microsoft.com/office/powerpoint/2010/main" val="42831359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70488" y="97849"/>
            <a:ext cx="8693999" cy="6370975"/>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r>
              <a:rPr lang="ar-IQ" sz="3200" b="1" dirty="0" smtClean="0">
                <a:solidFill>
                  <a:srgbClr val="FF0000"/>
                </a:solidFill>
              </a:rPr>
              <a:t>7- تعلم المبادئ </a:t>
            </a:r>
            <a:r>
              <a:rPr lang="ar-IQ" sz="3600" b="1" dirty="0" smtClean="0">
                <a:solidFill>
                  <a:srgbClr val="FF0000"/>
                </a:solidFill>
              </a:rPr>
              <a:t>( </a:t>
            </a:r>
            <a:r>
              <a:rPr lang="en-US" sz="3600" b="1" dirty="0" smtClean="0">
                <a:solidFill>
                  <a:srgbClr val="FF0000"/>
                </a:solidFill>
              </a:rPr>
              <a:t>rule </a:t>
            </a:r>
            <a:r>
              <a:rPr lang="en-US" sz="3600" b="1" dirty="0">
                <a:solidFill>
                  <a:srgbClr val="FF0000"/>
                </a:solidFill>
              </a:rPr>
              <a:t>learning </a:t>
            </a:r>
            <a:r>
              <a:rPr lang="ar-IQ" sz="3600" b="1" dirty="0" smtClean="0">
                <a:solidFill>
                  <a:srgbClr val="FF0000"/>
                </a:solidFill>
              </a:rPr>
              <a:t> ):</a:t>
            </a:r>
          </a:p>
          <a:p>
            <a:r>
              <a:rPr lang="ar-IQ" sz="3600" b="1" dirty="0" smtClean="0">
                <a:solidFill>
                  <a:prstClr val="black"/>
                </a:solidFill>
              </a:rPr>
              <a:t> </a:t>
            </a:r>
            <a:r>
              <a:rPr lang="ar-IQ" sz="3200" b="1" dirty="0" smtClean="0"/>
              <a:t>قدرة </a:t>
            </a:r>
            <a:r>
              <a:rPr lang="ar-IQ" sz="3200" b="1" dirty="0"/>
              <a:t>المتعلم على الربط بين مفهومين </a:t>
            </a:r>
            <a:r>
              <a:rPr lang="ar-IQ" sz="3200" b="1" dirty="0" smtClean="0"/>
              <a:t>او اكثر </a:t>
            </a:r>
            <a:r>
              <a:rPr lang="ar-IQ" sz="3200" b="1" dirty="0"/>
              <a:t>وابسط </a:t>
            </a:r>
            <a:r>
              <a:rPr lang="ar-IQ" sz="3200" b="1" dirty="0" smtClean="0"/>
              <a:t>صورة كما </a:t>
            </a:r>
            <a:r>
              <a:rPr lang="ar-IQ" sz="2800" b="1" dirty="0"/>
              <a:t>يـرى جانييـه " انـه اذا حدث س يحدث ص "</a:t>
            </a:r>
            <a:r>
              <a:rPr lang="ar-IQ" sz="2800" b="1" dirty="0" smtClean="0"/>
              <a:t>او اذا كانت </a:t>
            </a:r>
            <a:r>
              <a:rPr lang="ar-IQ" sz="2800" b="1" dirty="0"/>
              <a:t>درجة الحرارة أعلى من 100فان الماء يغلي والمبادئ هي عبارة عن سلسلة من المفاهيم </a:t>
            </a:r>
            <a:r>
              <a:rPr lang="ar-IQ" sz="2800" b="1" dirty="0" smtClean="0"/>
              <a:t>وقد نمثل </a:t>
            </a:r>
            <a:r>
              <a:rPr lang="ar-IQ" sz="2800" b="1" dirty="0"/>
              <a:t>المعرفة على انها هرم من </a:t>
            </a:r>
            <a:r>
              <a:rPr lang="ar-IQ" sz="2800" b="1" dirty="0" smtClean="0"/>
              <a:t>المبادئ </a:t>
            </a:r>
            <a:r>
              <a:rPr lang="ar-IQ" sz="2800" b="1" dirty="0"/>
              <a:t>وبالتالي فهي هرمية، ويمكن توظيف ذلك </a:t>
            </a:r>
            <a:r>
              <a:rPr lang="ar-IQ" sz="2800" b="1" dirty="0" smtClean="0"/>
              <a:t>في عملية </a:t>
            </a:r>
            <a:r>
              <a:rPr lang="ar-IQ" sz="2800" b="1" dirty="0"/>
              <a:t>التعليم عندما يتعلم الطلبة مستوى اعلى من المبادئ فانه </a:t>
            </a:r>
            <a:r>
              <a:rPr lang="ar-IQ" sz="2800" b="1" dirty="0" smtClean="0"/>
              <a:t>بالإمكان </a:t>
            </a:r>
            <a:r>
              <a:rPr lang="ar-IQ" sz="2800" b="1" dirty="0"/>
              <a:t>اسـتخدام الـتعلم اللفظـي وحـده قيـادة الطلبـة الى الـربط بينـها </a:t>
            </a:r>
            <a:r>
              <a:rPr lang="ar-IQ" sz="2800" b="1" dirty="0" smtClean="0"/>
              <a:t>مـثلا </a:t>
            </a:r>
            <a:r>
              <a:rPr lang="ar-IQ" sz="2800" b="1" dirty="0"/>
              <a:t>اذا ارتفعنا عن سطح البحر تنخفض درجات الحرارة وحسب جانييه فان الارتباطات اللفظية التي تشكل هذا المبدأ ارتباطات سلاسل بين المفاهيم مثل الانخفاض والارتفاع عن سطح البحر ودرجة الحرارة وهذه المفاهيم دورية لتعلم هذا </a:t>
            </a:r>
            <a:r>
              <a:rPr lang="ar-IQ" sz="2800" b="1" dirty="0" smtClean="0"/>
              <a:t>المبدأ . </a:t>
            </a:r>
            <a:r>
              <a:rPr lang="ar-IQ" sz="2800" b="1" dirty="0" smtClean="0">
                <a:solidFill>
                  <a:srgbClr val="FF0000"/>
                </a:solidFill>
              </a:rPr>
              <a:t>ومثلا من واقع الفن والتربية الفنية  </a:t>
            </a:r>
            <a:r>
              <a:rPr lang="ar-IQ" sz="2800" b="1" dirty="0">
                <a:solidFill>
                  <a:srgbClr val="FF0000"/>
                </a:solidFill>
                <a:latin typeface="Arial"/>
              </a:rPr>
              <a:t>يتكون الفن التشكيلي من عدة عناصر </a:t>
            </a:r>
            <a:r>
              <a:rPr lang="ar-IQ" sz="2800" b="1" dirty="0" smtClean="0">
                <a:solidFill>
                  <a:srgbClr val="FF0000"/>
                </a:solidFill>
                <a:latin typeface="Arial"/>
              </a:rPr>
              <a:t>بسيطة متحدة </a:t>
            </a:r>
            <a:r>
              <a:rPr lang="ar-IQ" sz="2800" b="1" dirty="0">
                <a:solidFill>
                  <a:srgbClr val="FF0000"/>
                </a:solidFill>
                <a:latin typeface="Arial"/>
              </a:rPr>
              <a:t>، بحيث تكون العناصر متحدة وتصبح في نهاية المطاف عملًا فنيًا. والعناصر التي تشكل الفنون الجميلة في عالم الفن تسمى بأسماء عناصر الفنون الجميلة.</a:t>
            </a:r>
            <a:endParaRPr lang="en-US" sz="2800" b="1" dirty="0">
              <a:solidFill>
                <a:srgbClr val="FF0000"/>
              </a:solidFill>
            </a:endParaRPr>
          </a:p>
        </p:txBody>
      </p:sp>
    </p:spTree>
    <p:extLst>
      <p:ext uri="{BB962C8B-B14F-4D97-AF65-F5344CB8AC3E}">
        <p14:creationId xmlns:p14="http://schemas.microsoft.com/office/powerpoint/2010/main" val="23111351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58525"/>
            <a:ext cx="8712255" cy="6617196"/>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ar-IQ" sz="3200" b="1" dirty="0" smtClean="0">
                <a:solidFill>
                  <a:srgbClr val="FF0000"/>
                </a:solidFill>
                <a:ea typeface="Calibri"/>
              </a:rPr>
              <a:t>نظرية </a:t>
            </a:r>
            <a:r>
              <a:rPr lang="ar-IQ" sz="3200" b="1" dirty="0">
                <a:solidFill>
                  <a:srgbClr val="FF0000"/>
                </a:solidFill>
                <a:ea typeface="Calibri"/>
              </a:rPr>
              <a:t>تحليل المهمة روبرت جانية </a:t>
            </a:r>
            <a:r>
              <a:rPr lang="ar-IQ" sz="3200" b="1" dirty="0" smtClean="0">
                <a:solidFill>
                  <a:srgbClr val="FF0000"/>
                </a:solidFill>
                <a:ea typeface="Calibri"/>
              </a:rPr>
              <a:t>:</a:t>
            </a:r>
            <a:endParaRPr lang="ar-IQ" sz="3200" b="1" dirty="0" smtClean="0">
              <a:solidFill>
                <a:srgbClr val="FF0000"/>
              </a:solidFill>
            </a:endParaRPr>
          </a:p>
          <a:p>
            <a:pPr algn="just"/>
            <a:r>
              <a:rPr lang="ar-IQ" sz="2800" b="1" dirty="0" smtClean="0"/>
              <a:t>روبرت </a:t>
            </a:r>
            <a:r>
              <a:rPr lang="ar-IQ" sz="2800" b="1" dirty="0"/>
              <a:t>جانييه ولد 21 آب، 1916 ،شمال </a:t>
            </a:r>
            <a:r>
              <a:rPr lang="ar-IQ" sz="2800" b="1" dirty="0" err="1"/>
              <a:t>اندوفر</a:t>
            </a:r>
            <a:r>
              <a:rPr lang="ar-IQ" sz="2800" b="1" dirty="0"/>
              <a:t>، ماساشوسـتس . وحـصل على بكالوريوس آداب من جامعة </a:t>
            </a:r>
            <a:r>
              <a:rPr lang="ar-IQ" sz="2800" b="1" dirty="0" err="1"/>
              <a:t>ييل</a:t>
            </a:r>
            <a:r>
              <a:rPr lang="ar-IQ" sz="2800" b="1" dirty="0"/>
              <a:t> عام 1937 </a:t>
            </a:r>
            <a:r>
              <a:rPr lang="ar-IQ" sz="2800" b="1" dirty="0" smtClean="0"/>
              <a:t>،وقد </a:t>
            </a:r>
            <a:r>
              <a:rPr lang="ar-IQ" sz="2800" b="1" dirty="0"/>
              <a:t>حصل علـى درجـة الـدكتوراه من جامعة براون عام 1940 .وكان أيضاَ أستاذ علم الـنفس وعلـم الـنفس التربـوي كليــة </a:t>
            </a:r>
            <a:r>
              <a:rPr lang="ar-IQ" sz="2800" b="1" dirty="0" err="1"/>
              <a:t>كونيكتيكــت</a:t>
            </a:r>
            <a:r>
              <a:rPr lang="ar-IQ" sz="2800" b="1" dirty="0"/>
              <a:t> للمــرأة ( خــلال الفــترة </a:t>
            </a:r>
            <a:r>
              <a:rPr lang="ar-IQ" sz="2800" b="1" dirty="0" smtClean="0"/>
              <a:t>1940-1949) ، </a:t>
            </a:r>
            <a:r>
              <a:rPr lang="ar-IQ" sz="2800" b="1" dirty="0"/>
              <a:t>وكــذلك جامعــة ولايــة بنــسلفانيا خــلال الفــترة (</a:t>
            </a:r>
            <a:r>
              <a:rPr lang="ar-IQ" sz="2800" b="1" dirty="0" smtClean="0"/>
              <a:t>1945-1946 )، </a:t>
            </a:r>
            <a:r>
              <a:rPr lang="ar-IQ" sz="2800" b="1" dirty="0"/>
              <a:t>وأيــضاً </a:t>
            </a:r>
            <a:r>
              <a:rPr lang="ar-IQ" sz="2800" b="1" dirty="0" err="1"/>
              <a:t>برنــستون</a:t>
            </a:r>
            <a:r>
              <a:rPr lang="ar-IQ" sz="2800" b="1" dirty="0"/>
              <a:t> مــن </a:t>
            </a:r>
            <a:r>
              <a:rPr lang="ar-IQ" sz="2800" b="1" dirty="0" smtClean="0"/>
              <a:t>عــام (1958-1962)، </a:t>
            </a:r>
            <a:r>
              <a:rPr lang="ar-IQ" sz="2800" b="1" dirty="0"/>
              <a:t>وجامعـة كاليفورنيـا بيركلـي مــن عـام (</a:t>
            </a:r>
            <a:r>
              <a:rPr lang="ar-IQ" sz="2800" b="1" dirty="0" smtClean="0"/>
              <a:t>1966-1969 ) وكـان </a:t>
            </a:r>
            <a:r>
              <a:rPr lang="ar-IQ" sz="2800" b="1" dirty="0"/>
              <a:t>اسـتاذ ادارة البحــوث </a:t>
            </a:r>
            <a:r>
              <a:rPr lang="ar-IQ" sz="2800" b="1" dirty="0" err="1"/>
              <a:t>التربويه</a:t>
            </a:r>
            <a:r>
              <a:rPr lang="ar-IQ" sz="2800" b="1" dirty="0"/>
              <a:t> جامعة ولاية فلوريدا </a:t>
            </a:r>
            <a:r>
              <a:rPr lang="ar-IQ" sz="2800" b="1" dirty="0" err="1"/>
              <a:t>تالاهاسـي</a:t>
            </a:r>
            <a:r>
              <a:rPr lang="ar-IQ" sz="2800" b="1" dirty="0"/>
              <a:t> ابتـداء مـن عـام 1969 . ويعـد جانييـه ايـضا بمثابــة مــدير الابحــاث للقــوات </a:t>
            </a:r>
            <a:r>
              <a:rPr lang="ar-IQ" sz="2800" b="1" dirty="0" smtClean="0"/>
              <a:t>الجويــة (</a:t>
            </a:r>
            <a:r>
              <a:rPr lang="ar-IQ" sz="2800" b="1" dirty="0"/>
              <a:t>1949-1958 </a:t>
            </a:r>
            <a:r>
              <a:rPr lang="ar-IQ" sz="2800" b="1" dirty="0" smtClean="0"/>
              <a:t>) في تكــساس</a:t>
            </a:r>
            <a:r>
              <a:rPr lang="ar-IQ" sz="2800" b="1" dirty="0"/>
              <a:t>، ولــوري، كولــورادو. وأيـضاً كــان يعمــل كخــبير استــشاري لــدى وزارة الــدفاع مــن عــام ( </a:t>
            </a:r>
            <a:r>
              <a:rPr lang="ar-IQ" sz="2800" b="1" dirty="0" smtClean="0"/>
              <a:t>1958- 1961 ) والولايات </a:t>
            </a:r>
            <a:r>
              <a:rPr lang="ar-IQ" sz="2800" b="1" dirty="0"/>
              <a:t>المتحدة مكتب </a:t>
            </a:r>
            <a:r>
              <a:rPr lang="ar-IQ" sz="2800" b="1" dirty="0" err="1"/>
              <a:t>التربيه</a:t>
            </a:r>
            <a:r>
              <a:rPr lang="ar-IQ" sz="2800" b="1" dirty="0"/>
              <a:t> والتعليم من عـام(1964-1966 </a:t>
            </a:r>
            <a:r>
              <a:rPr lang="ar-IQ" sz="2800" b="1" dirty="0" smtClean="0"/>
              <a:t>). وفـضلا </a:t>
            </a:r>
            <a:r>
              <a:rPr lang="ar-IQ" sz="2800" b="1" dirty="0"/>
              <a:t>عـن ذلـك، شغل منصب مدير البحوث المعهد الاميركي </a:t>
            </a:r>
            <a:r>
              <a:rPr lang="ar-IQ" sz="2800" b="1" dirty="0" err="1"/>
              <a:t>للابحاث</a:t>
            </a:r>
            <a:r>
              <a:rPr lang="ar-IQ" sz="2800" b="1" dirty="0"/>
              <a:t> </a:t>
            </a:r>
            <a:r>
              <a:rPr lang="ar-IQ" sz="2800" b="1" dirty="0" err="1"/>
              <a:t>بيتسبرغ</a:t>
            </a:r>
            <a:r>
              <a:rPr lang="ar-IQ" sz="2800" b="1" dirty="0"/>
              <a:t> (</a:t>
            </a:r>
            <a:r>
              <a:rPr lang="ar-IQ" sz="2800" b="1" dirty="0" smtClean="0"/>
              <a:t>1962-1965).</a:t>
            </a:r>
            <a:endParaRPr lang="en-US" sz="2800" b="1" dirty="0"/>
          </a:p>
        </p:txBody>
      </p:sp>
    </p:spTree>
    <p:extLst>
      <p:ext uri="{BB962C8B-B14F-4D97-AF65-F5344CB8AC3E}">
        <p14:creationId xmlns:p14="http://schemas.microsoft.com/office/powerpoint/2010/main" val="40377341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2073" y="188640"/>
            <a:ext cx="8784976" cy="6494085"/>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ar-IQ" sz="3200" b="1" dirty="0" smtClean="0">
                <a:solidFill>
                  <a:srgbClr val="FF0000"/>
                </a:solidFill>
              </a:rPr>
              <a:t>8 – تعلم حل المشكلات (</a:t>
            </a:r>
            <a:r>
              <a:rPr lang="en-US" sz="3200" b="1" dirty="0" smtClean="0">
                <a:solidFill>
                  <a:srgbClr val="FF0000"/>
                </a:solidFill>
              </a:rPr>
              <a:t>Problem </a:t>
            </a:r>
            <a:r>
              <a:rPr lang="en-US" sz="3200" b="1" dirty="0">
                <a:solidFill>
                  <a:srgbClr val="FF0000"/>
                </a:solidFill>
              </a:rPr>
              <a:t>Solving</a:t>
            </a:r>
            <a:r>
              <a:rPr lang="ar-IQ" sz="3200" b="1" dirty="0" smtClean="0">
                <a:solidFill>
                  <a:srgbClr val="FF0000"/>
                </a:solidFill>
              </a:rPr>
              <a:t>  ) :</a:t>
            </a:r>
          </a:p>
          <a:p>
            <a:r>
              <a:rPr lang="ar-IQ" sz="3200" b="1" dirty="0" smtClean="0"/>
              <a:t> يتطلب </a:t>
            </a:r>
            <a:r>
              <a:rPr lang="ar-IQ" sz="3200" b="1" dirty="0"/>
              <a:t>هذا النوع قيام الفرد بعمليات داخلية تدعى التفكير ويشير جانييه الى تعلم حل المشكلات هو القدرة على استخدام </a:t>
            </a:r>
            <a:r>
              <a:rPr lang="ar-IQ" sz="3200" b="1" dirty="0" smtClean="0"/>
              <a:t>المبادئ </a:t>
            </a:r>
            <a:r>
              <a:rPr lang="ar-IQ" sz="3200" b="1" dirty="0"/>
              <a:t>والقواعـد الـتي تـؤدي بـالفرد الى الحـل المطلوب وعندما يقوم الطالب بحل المشكلة فانه تعلم اكثر وقام </a:t>
            </a:r>
            <a:r>
              <a:rPr lang="ar-IQ" sz="3200" b="1" dirty="0" smtClean="0"/>
              <a:t>بأداء </a:t>
            </a:r>
            <a:r>
              <a:rPr lang="ar-IQ" sz="3200" b="1" dirty="0"/>
              <a:t>جيد اكثـر تقـدما مـن تعلم المبدأ السابق ويتطلب هذا النوع من </a:t>
            </a:r>
            <a:r>
              <a:rPr lang="ar-IQ" sz="3200" b="1" dirty="0" smtClean="0"/>
              <a:t>التعلم</a:t>
            </a:r>
          </a:p>
          <a:p>
            <a:r>
              <a:rPr lang="ar-IQ" sz="3200" b="1" dirty="0" smtClean="0"/>
              <a:t> </a:t>
            </a:r>
            <a:r>
              <a:rPr lang="ar-IQ" sz="3200" b="1" dirty="0"/>
              <a:t>1 -القدرة على تذكر المبادئ واستدعائها </a:t>
            </a:r>
            <a:r>
              <a:rPr lang="ar-IQ" sz="3200" b="1" dirty="0" smtClean="0"/>
              <a:t>.</a:t>
            </a:r>
          </a:p>
          <a:p>
            <a:r>
              <a:rPr lang="ar-IQ" sz="3200" b="1" dirty="0" smtClean="0"/>
              <a:t>2 </a:t>
            </a:r>
            <a:r>
              <a:rPr lang="ar-IQ" sz="3200" b="1" dirty="0"/>
              <a:t>-قدرته على استخدامها بشكل يؤدي الى الوصول الى الحل الصحيح </a:t>
            </a:r>
            <a:r>
              <a:rPr lang="ar-IQ" sz="3200" b="1" dirty="0" smtClean="0"/>
              <a:t>.</a:t>
            </a:r>
          </a:p>
          <a:p>
            <a:r>
              <a:rPr lang="ar-IQ" sz="3200" b="1" dirty="0" smtClean="0"/>
              <a:t>3 </a:t>
            </a:r>
            <a:r>
              <a:rPr lang="ar-IQ" sz="3200" b="1" dirty="0"/>
              <a:t>-يتطلب شرطا خاصه الموقف </a:t>
            </a:r>
            <a:r>
              <a:rPr lang="ar-IQ" sz="3200" b="1" dirty="0" smtClean="0"/>
              <a:t>التعليمي.</a:t>
            </a:r>
          </a:p>
          <a:p>
            <a:r>
              <a:rPr lang="ar-IQ" sz="3200" b="1" dirty="0" smtClean="0"/>
              <a:t> </a:t>
            </a:r>
            <a:r>
              <a:rPr lang="ar-IQ" sz="3200" b="1" dirty="0"/>
              <a:t>4 -توفير محتوى تعليمي مناسب وارشاد المتعلم وتوجيهه الى الحل الصحيح وتزويده بالتغذية الراجعة او التعزيز </a:t>
            </a:r>
            <a:r>
              <a:rPr lang="ar-IQ" sz="3200" b="1" dirty="0" smtClean="0"/>
              <a:t>المناسب.</a:t>
            </a:r>
            <a:endParaRPr lang="ar-IQ" sz="3200" b="1" dirty="0"/>
          </a:p>
          <a:p>
            <a:endParaRPr lang="en-US" sz="3200" dirty="0"/>
          </a:p>
        </p:txBody>
      </p:sp>
    </p:spTree>
    <p:extLst>
      <p:ext uri="{BB962C8B-B14F-4D97-AF65-F5344CB8AC3E}">
        <p14:creationId xmlns:p14="http://schemas.microsoft.com/office/powerpoint/2010/main" val="16952881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4" y="548680"/>
            <a:ext cx="8820472" cy="6001643"/>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ar-IQ" sz="3200" b="1" dirty="0"/>
              <a:t>اختصر جانييه الانماط التعليمية الثمانية الى سته انماط تعليمية هي: 1 -الاستجابة </a:t>
            </a:r>
            <a:r>
              <a:rPr lang="ar-IQ" sz="3200" b="1" dirty="0" smtClean="0"/>
              <a:t>المحددة.</a:t>
            </a:r>
          </a:p>
          <a:p>
            <a:r>
              <a:rPr lang="ar-IQ" sz="3200" b="1" dirty="0" smtClean="0"/>
              <a:t> </a:t>
            </a:r>
            <a:r>
              <a:rPr lang="ar-IQ" sz="3200" b="1" dirty="0"/>
              <a:t>2 -التسلسلات </a:t>
            </a:r>
            <a:r>
              <a:rPr lang="ar-IQ" sz="3200" b="1" dirty="0" smtClean="0"/>
              <a:t>الارتباطية.</a:t>
            </a:r>
          </a:p>
          <a:p>
            <a:r>
              <a:rPr lang="ar-IQ" sz="3200" b="1" dirty="0" smtClean="0"/>
              <a:t> </a:t>
            </a:r>
            <a:r>
              <a:rPr lang="ar-IQ" sz="3200" b="1" dirty="0"/>
              <a:t>3 -التمايز المتعدد </a:t>
            </a:r>
            <a:r>
              <a:rPr lang="ar-IQ" sz="3200" b="1" dirty="0" smtClean="0"/>
              <a:t>.</a:t>
            </a:r>
          </a:p>
          <a:p>
            <a:r>
              <a:rPr lang="ar-IQ" sz="3200" b="1" dirty="0" smtClean="0"/>
              <a:t>4 –التطبيق.</a:t>
            </a:r>
          </a:p>
          <a:p>
            <a:r>
              <a:rPr lang="ar-IQ" sz="3200" b="1" dirty="0" smtClean="0"/>
              <a:t> </a:t>
            </a:r>
            <a:r>
              <a:rPr lang="ar-IQ" sz="3200" b="1" dirty="0"/>
              <a:t>5 -المبادئ او القواعد </a:t>
            </a:r>
            <a:r>
              <a:rPr lang="ar-IQ" sz="3200" b="1" dirty="0" smtClean="0"/>
              <a:t>.</a:t>
            </a:r>
          </a:p>
          <a:p>
            <a:r>
              <a:rPr lang="ar-IQ" sz="3200" b="1" dirty="0" smtClean="0"/>
              <a:t>6-حل </a:t>
            </a:r>
            <a:r>
              <a:rPr lang="ar-IQ" sz="3200" b="1" dirty="0"/>
              <a:t>المشكلات </a:t>
            </a:r>
            <a:r>
              <a:rPr lang="ar-IQ" sz="3200" b="1" dirty="0" smtClean="0"/>
              <a:t>.</a:t>
            </a:r>
          </a:p>
          <a:p>
            <a:r>
              <a:rPr lang="ar-IQ" sz="3200" b="1" dirty="0" smtClean="0"/>
              <a:t>حيث عد نمط </a:t>
            </a:r>
            <a:r>
              <a:rPr lang="ar-IQ" sz="3200" b="1" dirty="0"/>
              <a:t>الاستجابة </a:t>
            </a:r>
            <a:r>
              <a:rPr lang="ar-IQ" sz="3200" b="1" dirty="0" smtClean="0"/>
              <a:t>المحددة كمحصلة </a:t>
            </a:r>
            <a:r>
              <a:rPr lang="ar-IQ" sz="3200" b="1" dirty="0"/>
              <a:t>للتعلم </a:t>
            </a:r>
            <a:r>
              <a:rPr lang="ar-IQ" sz="3200" b="1" dirty="0" smtClean="0"/>
              <a:t>الاشاري، </a:t>
            </a:r>
            <a:r>
              <a:rPr lang="ar-IQ" sz="3200" b="1" dirty="0"/>
              <a:t>وتعل </a:t>
            </a:r>
            <a:r>
              <a:rPr lang="ar-IQ" sz="3200" b="1" dirty="0" smtClean="0"/>
              <a:t>المثير </a:t>
            </a:r>
            <a:r>
              <a:rPr lang="ar-IQ" sz="3200" b="1" dirty="0"/>
              <a:t>والاستجابة </a:t>
            </a:r>
            <a:r>
              <a:rPr lang="ar-IQ" sz="3200" b="1" dirty="0" smtClean="0"/>
              <a:t>وعد تعلم </a:t>
            </a:r>
            <a:r>
              <a:rPr lang="ar-IQ" sz="3200" b="1" dirty="0"/>
              <a:t>التسلسلات </a:t>
            </a:r>
            <a:r>
              <a:rPr lang="ar-IQ" sz="3200" b="1" dirty="0" smtClean="0"/>
              <a:t>الارتباطية كنتيجة </a:t>
            </a:r>
            <a:r>
              <a:rPr lang="ar-IQ" sz="3200" b="1" dirty="0"/>
              <a:t>للتعلم التسلسلي المركب </a:t>
            </a:r>
            <a:r>
              <a:rPr lang="ar-IQ" sz="3200" b="1" dirty="0" smtClean="0"/>
              <a:t>وتعلم الارتباط </a:t>
            </a:r>
            <a:r>
              <a:rPr lang="ar-IQ" sz="3200" b="1" dirty="0"/>
              <a:t>اللفظي </a:t>
            </a:r>
            <a:r>
              <a:rPr lang="ar-IQ" sz="3200" b="1" dirty="0" smtClean="0"/>
              <a:t>وعـد </a:t>
            </a:r>
            <a:r>
              <a:rPr lang="ar-IQ" sz="3200" b="1" dirty="0"/>
              <a:t>التـصنيف تعلـم المفهـوم نفـسه بينمـا لم يطـرأ </a:t>
            </a:r>
            <a:r>
              <a:rPr lang="ar-IQ" sz="3200" b="1" dirty="0" smtClean="0"/>
              <a:t>إي </a:t>
            </a:r>
            <a:r>
              <a:rPr lang="ar-IQ" sz="3200" b="1" dirty="0"/>
              <a:t>تعـديل او تغـيير علـى الـنمطين </a:t>
            </a:r>
            <a:r>
              <a:rPr lang="ar-IQ" sz="3200" b="1" dirty="0" err="1" smtClean="0"/>
              <a:t>التعلميين</a:t>
            </a:r>
            <a:r>
              <a:rPr lang="ar-IQ" sz="3200" b="1" dirty="0" smtClean="0"/>
              <a:t> </a:t>
            </a:r>
            <a:r>
              <a:rPr lang="ar-IQ" sz="3200" b="1" dirty="0"/>
              <a:t>الاخرين نمط تعلم المبدأ وتعلم حل المشكلات</a:t>
            </a:r>
            <a:endParaRPr lang="en-US" sz="3200" b="1" dirty="0"/>
          </a:p>
        </p:txBody>
      </p:sp>
    </p:spTree>
    <p:extLst>
      <p:ext uri="{BB962C8B-B14F-4D97-AF65-F5344CB8AC3E}">
        <p14:creationId xmlns:p14="http://schemas.microsoft.com/office/powerpoint/2010/main" val="17708412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4" y="188640"/>
            <a:ext cx="8856984" cy="6463308"/>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ar-IQ" sz="3200" b="1" dirty="0" smtClean="0">
                <a:solidFill>
                  <a:srgbClr val="FF0000"/>
                </a:solidFill>
              </a:rPr>
              <a:t>التطبيقات النظرية لنظرية جانية :</a:t>
            </a:r>
          </a:p>
          <a:p>
            <a:r>
              <a:rPr lang="ar-IQ" sz="2400" dirty="0" smtClean="0"/>
              <a:t> </a:t>
            </a:r>
            <a:r>
              <a:rPr lang="ar-IQ" sz="2000" b="1" dirty="0" smtClean="0"/>
              <a:t>1- لاقت </a:t>
            </a:r>
            <a:r>
              <a:rPr lang="ar-IQ" sz="2000" b="1" dirty="0"/>
              <a:t>نظريـة جانييـه القبـول عنـد كـثير مـن التربـويين، فقـد تم تطبيقهـا تطـوير بعـض </a:t>
            </a:r>
            <a:r>
              <a:rPr lang="ar-IQ" sz="2000" b="1" dirty="0" smtClean="0"/>
              <a:t>المنـاهج وأيـضًا </a:t>
            </a:r>
            <a:r>
              <a:rPr lang="ar-IQ" sz="2000" b="1" dirty="0"/>
              <a:t>تم تطبيقهـا تنفيـذ الـدروس والنـشاطات التعليميـة المختلفة </a:t>
            </a:r>
            <a:r>
              <a:rPr lang="ar-IQ" sz="2000" b="1" dirty="0" smtClean="0"/>
              <a:t>.</a:t>
            </a:r>
          </a:p>
          <a:p>
            <a:r>
              <a:rPr lang="ar-IQ" sz="2000" b="1" dirty="0"/>
              <a:t>2- وذكـر أن هنـاك عوامـل داخليـة وعوامـل خارجيـة تـؤثر عمليـة الـتعلم فعلـى </a:t>
            </a:r>
            <a:r>
              <a:rPr lang="ar-IQ" sz="2000" b="1" dirty="0" smtClean="0"/>
              <a:t>المعلـم أن </a:t>
            </a:r>
            <a:r>
              <a:rPr lang="ar-IQ" sz="2000" b="1" dirty="0"/>
              <a:t>يكون ملماً بهذه العوامل وأن يتحكم </a:t>
            </a:r>
            <a:r>
              <a:rPr lang="ar-IQ" sz="2000" b="1" dirty="0" smtClean="0"/>
              <a:t>في العوامل </a:t>
            </a:r>
            <a:r>
              <a:rPr lang="ar-IQ" sz="2000" b="1" dirty="0"/>
              <a:t>الخارجية التي تؤثر </a:t>
            </a:r>
            <a:r>
              <a:rPr lang="ar-IQ" sz="2000" b="1" dirty="0" smtClean="0"/>
              <a:t>في عملية </a:t>
            </a:r>
            <a:r>
              <a:rPr lang="ar-IQ" sz="2000" b="1" dirty="0"/>
              <a:t>الـتعلم ،قدر الإمكان وأن يدرس ويحلل العوامل الداخلية لدى المـتعلمين ويـستفيد مـن ذلـك سواء التخطيط أو التنفيذ أو التقويم للتدريس. </a:t>
            </a:r>
            <a:endParaRPr lang="ar-IQ" sz="2000" b="1" dirty="0" smtClean="0"/>
          </a:p>
          <a:p>
            <a:r>
              <a:rPr lang="ar-IQ" sz="2000" b="1" dirty="0" smtClean="0"/>
              <a:t>العوامل الخارجية وتشمل :</a:t>
            </a:r>
          </a:p>
          <a:p>
            <a:r>
              <a:rPr lang="ar-IQ" sz="2000" b="1" dirty="0" smtClean="0"/>
              <a:t>1 </a:t>
            </a:r>
            <a:r>
              <a:rPr lang="ar-IQ" sz="2000" b="1" dirty="0"/>
              <a:t>-التجاوز ويقصد به التنظيم المؤقت للأشياء أو الحالات</a:t>
            </a:r>
            <a:r>
              <a:rPr lang="ar-IQ" sz="2000" b="1" dirty="0" smtClean="0"/>
              <a:t>.</a:t>
            </a:r>
          </a:p>
          <a:p>
            <a:r>
              <a:rPr lang="ar-IQ" sz="2000" b="1" dirty="0" smtClean="0"/>
              <a:t> </a:t>
            </a:r>
            <a:r>
              <a:rPr lang="ar-IQ" sz="2000" b="1" dirty="0"/>
              <a:t>2 -الإعادة</a:t>
            </a:r>
            <a:r>
              <a:rPr lang="ar-IQ" sz="2000" b="1" dirty="0" smtClean="0"/>
              <a:t>.</a:t>
            </a:r>
          </a:p>
          <a:p>
            <a:r>
              <a:rPr lang="ar-IQ" sz="2000" b="1" dirty="0" smtClean="0"/>
              <a:t> </a:t>
            </a:r>
            <a:r>
              <a:rPr lang="ar-IQ" sz="2000" b="1" dirty="0"/>
              <a:t>3 -التعزيز. </a:t>
            </a:r>
            <a:endParaRPr lang="ar-IQ" sz="2000" b="1" dirty="0" smtClean="0"/>
          </a:p>
          <a:p>
            <a:r>
              <a:rPr lang="ar-IQ" sz="2000" b="1" dirty="0" smtClean="0"/>
              <a:t>اما عوامل الداخلية فتشمل : </a:t>
            </a:r>
          </a:p>
          <a:p>
            <a:r>
              <a:rPr lang="ar-IQ" sz="2000" b="1" dirty="0" smtClean="0"/>
              <a:t>1-المهارات </a:t>
            </a:r>
            <a:r>
              <a:rPr lang="ar-IQ" sz="2000" b="1" dirty="0"/>
              <a:t>الحقيقية</a:t>
            </a:r>
            <a:r>
              <a:rPr lang="ar-IQ" sz="2000" b="1" dirty="0" smtClean="0"/>
              <a:t>.</a:t>
            </a:r>
          </a:p>
          <a:p>
            <a:r>
              <a:rPr lang="ar-IQ" sz="2000" b="1" dirty="0" smtClean="0"/>
              <a:t> </a:t>
            </a:r>
            <a:r>
              <a:rPr lang="ar-IQ" sz="2000" b="1" dirty="0"/>
              <a:t>2-المهارات الذكائية (العقلية) </a:t>
            </a:r>
            <a:r>
              <a:rPr lang="ar-IQ" sz="2000" b="1" dirty="0" smtClean="0"/>
              <a:t>والاسـتراتيجيات </a:t>
            </a:r>
            <a:r>
              <a:rPr lang="ar-IQ" sz="2000" b="1" dirty="0"/>
              <a:t>ذات العلاقـة بالمعلومـات الـسابقة لدى الفرد. </a:t>
            </a:r>
            <a:endParaRPr lang="ar-IQ" sz="2000" b="1" dirty="0" smtClean="0"/>
          </a:p>
          <a:p>
            <a:r>
              <a:rPr lang="ar-IQ" sz="2000" b="1" dirty="0" smtClean="0"/>
              <a:t>فعند </a:t>
            </a:r>
            <a:r>
              <a:rPr lang="ar-IQ" sz="2000" b="1" dirty="0"/>
              <a:t>دراسة العوامـل الخارجيـة والداخليـة يـتمكن المعلـم مـن اختيـار النـشاطات والمواد التعليمية التي تتناسب مع الطلاب ومع قدراتهم وخلفياتهم. كذلك يجب علـى المعلـم أن يكتـب الأهـداف صـورة سـلوكية، ويـضع الهـدف الأساس (النـهائي) قمـة الهـرم التعليمـي، ويـنظم الأهـداف الأخـرى تحـت الهـدف النهائي بصورة تحقق التكامل مع بعضها للوصول إلى الهدف النهائي مـن تـدريس أي للأغراض التشخيصية لمعرفة مستويات الطلاب والعمل على تحقيق هذه الأهداف بناء </a:t>
            </a:r>
            <a:r>
              <a:rPr lang="ar-IQ" sz="2000" b="1" dirty="0" smtClean="0"/>
              <a:t>على </a:t>
            </a:r>
            <a:r>
              <a:rPr lang="ar-IQ" sz="2000" b="1" dirty="0"/>
              <a:t>نتائج الاختبارات التشخيصية لكي تبدأ العملية التربوية من المكان الصحيح. </a:t>
            </a:r>
            <a:endParaRPr lang="ar-IQ" sz="2000" b="1" dirty="0" smtClean="0"/>
          </a:p>
          <a:p>
            <a:endParaRPr lang="en-US" dirty="0"/>
          </a:p>
        </p:txBody>
      </p:sp>
    </p:spTree>
    <p:extLst>
      <p:ext uri="{BB962C8B-B14F-4D97-AF65-F5344CB8AC3E}">
        <p14:creationId xmlns:p14="http://schemas.microsoft.com/office/powerpoint/2010/main" val="12264118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188640"/>
            <a:ext cx="8712968" cy="6124754"/>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ar-IQ" sz="2800" b="1" dirty="0"/>
              <a:t>وعنـد اسـتخدام أسـلوب الـتعلم عـن طريـق حـل المشكلات قدم </a:t>
            </a:r>
            <a:r>
              <a:rPr lang="ar-IQ" sz="2800" b="1" dirty="0" smtClean="0"/>
              <a:t>جانية بعض </a:t>
            </a:r>
            <a:r>
              <a:rPr lang="ar-IQ" sz="2800" b="1" dirty="0"/>
              <a:t>التوجيهـات </a:t>
            </a:r>
            <a:r>
              <a:rPr lang="ar-IQ" sz="2800" b="1" dirty="0" err="1" smtClean="0"/>
              <a:t>للمعلمـي</a:t>
            </a:r>
            <a:r>
              <a:rPr lang="ar-IQ" sz="2800" b="1" dirty="0" smtClean="0"/>
              <a:t> والـتي </a:t>
            </a:r>
            <a:r>
              <a:rPr lang="ar-IQ" sz="2800" b="1" dirty="0"/>
              <a:t>مـن شـأنها أن تزيـد مـن فعالية هذا النوع من التعلم ومنها</a:t>
            </a:r>
            <a:r>
              <a:rPr lang="ar-IQ" sz="2800" b="1" dirty="0" smtClean="0"/>
              <a:t>:</a:t>
            </a:r>
          </a:p>
          <a:p>
            <a:r>
              <a:rPr lang="ar-IQ" sz="2800" b="1" dirty="0" smtClean="0"/>
              <a:t> </a:t>
            </a:r>
            <a:r>
              <a:rPr lang="ar-IQ" sz="2800" b="1" dirty="0"/>
              <a:t>1-تطوير وبناء عمليات وخطوات حل المشكلات بطريقة سهلة وواضحة</a:t>
            </a:r>
            <a:r>
              <a:rPr lang="ar-IQ" sz="2800" b="1" dirty="0" smtClean="0"/>
              <a:t>.</a:t>
            </a:r>
          </a:p>
          <a:p>
            <a:r>
              <a:rPr lang="ar-IQ" sz="2800" b="1" dirty="0" smtClean="0"/>
              <a:t> </a:t>
            </a:r>
            <a:r>
              <a:rPr lang="ar-IQ" sz="2800" b="1" dirty="0"/>
              <a:t>2 - تحليـل عمليـات أو مهـام حـل المـشكلات للتعـرف علـى المعـارف والمعلومـات السابقة الضرورية للوصول إلى الحل الصحيح أو المناسب للمشكلة</a:t>
            </a:r>
            <a:r>
              <a:rPr lang="ar-IQ" sz="2800" b="1" dirty="0" smtClean="0"/>
              <a:t>.</a:t>
            </a:r>
          </a:p>
          <a:p>
            <a:r>
              <a:rPr lang="ar-IQ" sz="2800" b="1" dirty="0" smtClean="0"/>
              <a:t> </a:t>
            </a:r>
            <a:r>
              <a:rPr lang="ar-IQ" sz="2800" b="1" dirty="0"/>
              <a:t>3 - التأكد التام من أن الطالب فهم طبيعة المشكلة فهماً تاماً وذلك قد يكون عن طريق سؤال الطالب لذكر المشكلة الذي هو بصدد القيام بحلها</a:t>
            </a:r>
            <a:r>
              <a:rPr lang="ar-IQ" sz="2800" b="1" dirty="0" smtClean="0"/>
              <a:t>.</a:t>
            </a:r>
          </a:p>
          <a:p>
            <a:r>
              <a:rPr lang="ar-IQ" sz="2800" b="1" dirty="0" smtClean="0"/>
              <a:t> </a:t>
            </a:r>
            <a:r>
              <a:rPr lang="ar-IQ" sz="2800" b="1" dirty="0"/>
              <a:t>4 - على </a:t>
            </a:r>
            <a:r>
              <a:rPr lang="ar-IQ" sz="2800" b="1" dirty="0" smtClean="0"/>
              <a:t>المعلم </a:t>
            </a:r>
            <a:r>
              <a:rPr lang="ar-IQ" sz="2800" b="1" dirty="0"/>
              <a:t>لا يتسرع </a:t>
            </a:r>
            <a:r>
              <a:rPr lang="ar-IQ" sz="2800" b="1" dirty="0" smtClean="0"/>
              <a:t>في إعطاء </a:t>
            </a:r>
            <a:r>
              <a:rPr lang="ar-IQ" sz="2800" b="1" dirty="0"/>
              <a:t>الإجابات الـصحيحة علـى المـشاكل أو المهـام التي حاول فيها الطلاب ووجدوا بعض المشاكل اليسيرة حلها. و التـدريس باسـتخدام نظريـة جانييـه يتحـتم علـى المعلـم أن يعـرف مـستويات ،طلابه كما سبق ،وأن ذكرنا وعليه أن يبدأ تدريسه من المستوى الذي يحتلـه ليتم تعلم الموضوعات الجديدة بيسر وسهولة.</a:t>
            </a:r>
            <a:endParaRPr lang="en-US" sz="2800" b="1" dirty="0"/>
          </a:p>
        </p:txBody>
      </p:sp>
    </p:spTree>
    <p:extLst>
      <p:ext uri="{BB962C8B-B14F-4D97-AF65-F5344CB8AC3E}">
        <p14:creationId xmlns:p14="http://schemas.microsoft.com/office/powerpoint/2010/main" val="29823159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36987" y="260648"/>
            <a:ext cx="8712968" cy="6494085"/>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ar-IQ" sz="3200" b="1" dirty="0" smtClean="0">
                <a:solidFill>
                  <a:srgbClr val="FF0000"/>
                </a:solidFill>
              </a:rPr>
              <a:t>- تقييم ونقد نظرية جانية: </a:t>
            </a:r>
          </a:p>
          <a:p>
            <a:r>
              <a:rPr lang="ar-IQ" sz="3200" b="1" dirty="0" smtClean="0"/>
              <a:t>1 -قدمت </a:t>
            </a:r>
            <a:r>
              <a:rPr lang="ar-IQ" sz="3200" b="1" dirty="0"/>
              <a:t>النظرية نسقاً من تحديد الأهداف وشروط التعلم </a:t>
            </a:r>
            <a:endParaRPr lang="ar-IQ" sz="3200" b="1" dirty="0" smtClean="0"/>
          </a:p>
          <a:p>
            <a:r>
              <a:rPr lang="ar-IQ" sz="3200" b="1" dirty="0" smtClean="0"/>
              <a:t>2 - </a:t>
            </a:r>
            <a:r>
              <a:rPr lang="ar-IQ" sz="3200" b="1" dirty="0"/>
              <a:t>معظـم دعـاة تحليـل العمـل يفـضلون النظريـات الـسلوكية عـن المعرفيـة ولكـن </a:t>
            </a:r>
            <a:r>
              <a:rPr lang="ar-IQ" sz="3200" b="1" dirty="0" smtClean="0"/>
              <a:t>جانييه </a:t>
            </a:r>
            <a:r>
              <a:rPr lang="ar-IQ" sz="3200" b="1" dirty="0"/>
              <a:t>اهتم بالعمليات المعرفية مثل تكوين المفهوم وحل المشكلات. </a:t>
            </a:r>
            <a:endParaRPr lang="ar-IQ" sz="3200" b="1" dirty="0" smtClean="0"/>
          </a:p>
          <a:p>
            <a:r>
              <a:rPr lang="ar-IQ" sz="3200" b="1" dirty="0" smtClean="0"/>
              <a:t>3 </a:t>
            </a:r>
            <a:r>
              <a:rPr lang="ar-IQ" sz="3200" b="1" dirty="0"/>
              <a:t>- تقديمه للأهداف التربوية والعمليات التربوية المهمة</a:t>
            </a:r>
            <a:r>
              <a:rPr lang="ar-IQ" sz="3200" b="1" dirty="0" smtClean="0"/>
              <a:t>.</a:t>
            </a:r>
          </a:p>
          <a:p>
            <a:r>
              <a:rPr lang="ar-IQ" sz="3200" b="1" dirty="0" smtClean="0"/>
              <a:t> </a:t>
            </a:r>
            <a:r>
              <a:rPr lang="ar-IQ" sz="3200" b="1" dirty="0"/>
              <a:t>4- لا يوجد قصور صياغة النظرية إجرائيا ولا التعريفات الإجرائية للنظرية ولكن القصور التفصيلات التصورية العامة للنظرية. </a:t>
            </a:r>
            <a:endParaRPr lang="ar-IQ" sz="3200" b="1" dirty="0" smtClean="0"/>
          </a:p>
          <a:p>
            <a:r>
              <a:rPr lang="ar-IQ" sz="3200" b="1" dirty="0" smtClean="0"/>
              <a:t>5- </a:t>
            </a:r>
            <a:r>
              <a:rPr lang="ar-IQ" sz="3200" b="1" dirty="0"/>
              <a:t>تقدم نظرية جانييه اهتماما بعملية النمو التربوي التي تجعل التلميـذ مـستعدا للتعليم والتعلم </a:t>
            </a:r>
            <a:r>
              <a:rPr lang="ar-IQ" sz="3200" b="1" dirty="0" smtClean="0"/>
              <a:t>.</a:t>
            </a:r>
          </a:p>
          <a:p>
            <a:r>
              <a:rPr lang="ar-IQ" sz="3200" b="1" dirty="0" smtClean="0"/>
              <a:t> </a:t>
            </a:r>
            <a:r>
              <a:rPr lang="ar-IQ" sz="3200" b="1" dirty="0"/>
              <a:t>6 -الإسهام الحقيقي تشجيع الاستفادة من بحوث التعلم ونظريات التعلم. </a:t>
            </a:r>
          </a:p>
        </p:txBody>
      </p:sp>
    </p:spTree>
    <p:extLst>
      <p:ext uri="{BB962C8B-B14F-4D97-AF65-F5344CB8AC3E}">
        <p14:creationId xmlns:p14="http://schemas.microsoft.com/office/powerpoint/2010/main" val="24566392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188640"/>
            <a:ext cx="8784976" cy="5751318"/>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marL="457200" indent="-457200">
              <a:lnSpc>
                <a:spcPct val="115000"/>
              </a:lnSpc>
              <a:spcBef>
                <a:spcPts val="1725"/>
              </a:spcBef>
              <a:spcAft>
                <a:spcPts val="865"/>
              </a:spcAft>
              <a:buFontTx/>
              <a:buChar char="-"/>
            </a:pPr>
            <a:r>
              <a:rPr lang="ar-SA" sz="3200" b="1" dirty="0" smtClean="0">
                <a:solidFill>
                  <a:srgbClr val="FF0000"/>
                </a:solidFill>
                <a:latin typeface="Cairo"/>
                <a:ea typeface="Times New Roman"/>
                <a:cs typeface="Times New Roman"/>
              </a:rPr>
              <a:t>تحليل المهمة</a:t>
            </a:r>
            <a:r>
              <a:rPr lang="ar-IQ" sz="3200" b="1" dirty="0" smtClean="0">
                <a:solidFill>
                  <a:srgbClr val="FF0000"/>
                </a:solidFill>
                <a:latin typeface="Cairo"/>
                <a:ea typeface="Times New Roman"/>
                <a:cs typeface="Times New Roman"/>
              </a:rPr>
              <a:t>:</a:t>
            </a:r>
          </a:p>
          <a:p>
            <a:pPr>
              <a:lnSpc>
                <a:spcPct val="150000"/>
              </a:lnSpc>
            </a:pPr>
            <a:r>
              <a:rPr lang="ar-SA" sz="2400" b="1" dirty="0">
                <a:solidFill>
                  <a:srgbClr val="0000FF"/>
                </a:solidFill>
                <a:ea typeface="Times New Roman"/>
              </a:rPr>
              <a:t>تعريف المهمة </a:t>
            </a:r>
            <a:r>
              <a:rPr lang="ar-SA" sz="2400" b="1" dirty="0" smtClean="0">
                <a:solidFill>
                  <a:srgbClr val="120E28"/>
                </a:solidFill>
                <a:ea typeface="Times New Roman"/>
              </a:rPr>
              <a:t>:-</a:t>
            </a:r>
            <a:r>
              <a:rPr lang="ar-IQ" sz="2400" b="1" dirty="0" smtClean="0">
                <a:solidFill>
                  <a:srgbClr val="120E28"/>
                </a:solidFill>
                <a:ea typeface="Times New Roman"/>
              </a:rPr>
              <a:t> هي مجموعة من المهارات النفس حركية والتي تتطلب من الفرد ان يؤديها بشكل مقبول .</a:t>
            </a:r>
          </a:p>
          <a:p>
            <a:r>
              <a:rPr lang="ar-SA" sz="2400" b="1" dirty="0" smtClean="0">
                <a:solidFill>
                  <a:srgbClr val="120E28"/>
                </a:solidFill>
                <a:ea typeface="Times New Roman"/>
              </a:rPr>
              <a:t>المهارة </a:t>
            </a:r>
            <a:r>
              <a:rPr lang="ar-SA" sz="2400" b="1" dirty="0">
                <a:solidFill>
                  <a:srgbClr val="120E28"/>
                </a:solidFill>
                <a:ea typeface="Times New Roman"/>
              </a:rPr>
              <a:t>النفس حركيه :- ذلك النشاط الذي يستلزم استخدام العضلات الكبيرة او الصغيرة او كليهما معا بشكل متآزر مع الجهاز </a:t>
            </a:r>
            <a:r>
              <a:rPr lang="ar-SA" sz="2400" b="1" dirty="0" smtClean="0">
                <a:solidFill>
                  <a:srgbClr val="120E28"/>
                </a:solidFill>
                <a:ea typeface="Times New Roman"/>
              </a:rPr>
              <a:t>العصبي</a:t>
            </a:r>
            <a:r>
              <a:rPr lang="ar-IQ" sz="2400" b="1" dirty="0" smtClean="0">
                <a:solidFill>
                  <a:srgbClr val="120E28"/>
                </a:solidFill>
                <a:ea typeface="Times New Roman"/>
              </a:rPr>
              <a:t>.</a:t>
            </a:r>
            <a:endParaRPr lang="en-US" sz="1400" b="1" dirty="0" smtClean="0">
              <a:solidFill>
                <a:srgbClr val="FF0000"/>
              </a:solidFill>
              <a:ea typeface="Calibri"/>
              <a:cs typeface="Arial"/>
            </a:endParaRPr>
          </a:p>
          <a:p>
            <a:pPr algn="just">
              <a:lnSpc>
                <a:spcPct val="115000"/>
              </a:lnSpc>
              <a:spcAft>
                <a:spcPts val="865"/>
              </a:spcAft>
            </a:pPr>
            <a:r>
              <a:rPr lang="ar-SA" sz="2400" b="1" dirty="0" smtClean="0">
                <a:solidFill>
                  <a:schemeClr val="tx1">
                    <a:lumMod val="95000"/>
                    <a:lumOff val="5000"/>
                  </a:schemeClr>
                </a:solidFill>
                <a:latin typeface="Cairo"/>
                <a:ea typeface="Times New Roman"/>
                <a:cs typeface="Times New Roman"/>
              </a:rPr>
              <a:t>تحليل </a:t>
            </a:r>
            <a:r>
              <a:rPr lang="ar-SA" sz="2400" b="1" dirty="0">
                <a:solidFill>
                  <a:schemeClr val="tx1">
                    <a:lumMod val="95000"/>
                    <a:lumOff val="5000"/>
                  </a:schemeClr>
                </a:solidFill>
                <a:latin typeface="Cairo"/>
                <a:ea typeface="Times New Roman"/>
                <a:cs typeface="Times New Roman"/>
              </a:rPr>
              <a:t>المهمة في عدد من الخطوات وهي</a:t>
            </a:r>
            <a:r>
              <a:rPr lang="en-US" sz="2400" b="1" dirty="0">
                <a:solidFill>
                  <a:schemeClr val="tx1">
                    <a:lumMod val="95000"/>
                    <a:lumOff val="5000"/>
                  </a:schemeClr>
                </a:solidFill>
                <a:latin typeface="Cairo"/>
                <a:ea typeface="Times New Roman"/>
                <a:cs typeface="Times New Roman"/>
              </a:rPr>
              <a:t>:</a:t>
            </a:r>
            <a:endParaRPr lang="en-US" sz="2400" b="1" dirty="0">
              <a:solidFill>
                <a:schemeClr val="tx1">
                  <a:lumMod val="95000"/>
                  <a:lumOff val="5000"/>
                </a:schemeClr>
              </a:solidFill>
              <a:ea typeface="Calibri"/>
              <a:cs typeface="Arial"/>
            </a:endParaRPr>
          </a:p>
          <a:p>
            <a:pPr marL="342900" lvl="0" indent="-342900" algn="just">
              <a:lnSpc>
                <a:spcPct val="115000"/>
              </a:lnSpc>
              <a:spcAft>
                <a:spcPts val="1000"/>
              </a:spcAft>
              <a:buSzPts val="1000"/>
              <a:buFont typeface="Symbol"/>
              <a:buChar char=""/>
              <a:tabLst>
                <a:tab pos="457200" algn="l"/>
              </a:tabLst>
            </a:pPr>
            <a:r>
              <a:rPr lang="en-US" sz="2000" b="1" dirty="0">
                <a:solidFill>
                  <a:schemeClr val="tx1">
                    <a:lumMod val="95000"/>
                    <a:lumOff val="5000"/>
                  </a:schemeClr>
                </a:solidFill>
                <a:latin typeface="Cairo"/>
                <a:ea typeface="Times New Roman"/>
                <a:cs typeface="Times New Roman"/>
              </a:rPr>
              <a:t> </a:t>
            </a:r>
            <a:r>
              <a:rPr lang="ar-SA" sz="2000" b="1" dirty="0">
                <a:solidFill>
                  <a:schemeClr val="tx1">
                    <a:lumMod val="95000"/>
                    <a:lumOff val="5000"/>
                  </a:schemeClr>
                </a:solidFill>
                <a:latin typeface="Cairo"/>
                <a:ea typeface="Times New Roman"/>
                <a:cs typeface="Times New Roman"/>
              </a:rPr>
              <a:t>الخطوة الأولى، المراقبة الدقيقة للأخطاء التي يمكن أن يقع فيها الطفل وتحديدها بمهارة عالية وخبرة</a:t>
            </a:r>
            <a:r>
              <a:rPr lang="en-US" sz="2000" b="1" dirty="0">
                <a:solidFill>
                  <a:schemeClr val="tx1">
                    <a:lumMod val="95000"/>
                    <a:lumOff val="5000"/>
                  </a:schemeClr>
                </a:solidFill>
                <a:latin typeface="Cairo"/>
                <a:ea typeface="Times New Roman"/>
                <a:cs typeface="Times New Roman"/>
              </a:rPr>
              <a:t>.</a:t>
            </a:r>
            <a:endParaRPr lang="en-US" sz="2000" b="1" dirty="0">
              <a:solidFill>
                <a:schemeClr val="tx1">
                  <a:lumMod val="95000"/>
                  <a:lumOff val="5000"/>
                </a:schemeClr>
              </a:solidFill>
              <a:ea typeface="Calibri"/>
              <a:cs typeface="Arial"/>
            </a:endParaRPr>
          </a:p>
          <a:p>
            <a:pPr marL="342900" lvl="0" indent="-342900" algn="just">
              <a:lnSpc>
                <a:spcPct val="115000"/>
              </a:lnSpc>
              <a:spcAft>
                <a:spcPts val="1000"/>
              </a:spcAft>
              <a:buSzPts val="1000"/>
              <a:buFont typeface="Symbol"/>
              <a:buChar char=""/>
              <a:tabLst>
                <a:tab pos="457200" algn="l"/>
              </a:tabLst>
            </a:pPr>
            <a:r>
              <a:rPr lang="ar-SA" sz="2000" b="1" dirty="0">
                <a:solidFill>
                  <a:schemeClr val="tx1">
                    <a:lumMod val="95000"/>
                    <a:lumOff val="5000"/>
                  </a:schemeClr>
                </a:solidFill>
                <a:latin typeface="Cairo"/>
                <a:ea typeface="Times New Roman"/>
                <a:cs typeface="Times New Roman"/>
              </a:rPr>
              <a:t>الخطوة الثانية، تقتصر على وضع وتحديد الأهداف الخاص بكل طفل اعتمادا على معرفة المعلم لقدراته</a:t>
            </a:r>
            <a:r>
              <a:rPr lang="en-US" sz="2000" b="1" dirty="0">
                <a:solidFill>
                  <a:schemeClr val="tx1">
                    <a:lumMod val="95000"/>
                    <a:lumOff val="5000"/>
                  </a:schemeClr>
                </a:solidFill>
                <a:latin typeface="Cairo"/>
                <a:ea typeface="Times New Roman"/>
                <a:cs typeface="Times New Roman"/>
              </a:rPr>
              <a:t>.</a:t>
            </a:r>
            <a:endParaRPr lang="en-US" sz="2000" b="1" dirty="0">
              <a:solidFill>
                <a:schemeClr val="tx1">
                  <a:lumMod val="95000"/>
                  <a:lumOff val="5000"/>
                </a:schemeClr>
              </a:solidFill>
              <a:ea typeface="Calibri"/>
              <a:cs typeface="Arial"/>
            </a:endParaRPr>
          </a:p>
          <a:p>
            <a:pPr marL="342900" lvl="0" indent="-342900" algn="just">
              <a:lnSpc>
                <a:spcPct val="115000"/>
              </a:lnSpc>
              <a:spcAft>
                <a:spcPts val="1000"/>
              </a:spcAft>
              <a:buSzPts val="1000"/>
              <a:buFont typeface="Symbol"/>
              <a:buChar char=""/>
              <a:tabLst>
                <a:tab pos="457200" algn="l"/>
              </a:tabLst>
            </a:pPr>
            <a:r>
              <a:rPr lang="ar-SA" sz="2000" b="1" dirty="0">
                <a:solidFill>
                  <a:schemeClr val="tx1">
                    <a:lumMod val="95000"/>
                    <a:lumOff val="5000"/>
                  </a:schemeClr>
                </a:solidFill>
                <a:latin typeface="Cairo"/>
                <a:ea typeface="Times New Roman"/>
                <a:cs typeface="Times New Roman"/>
              </a:rPr>
              <a:t>الخطوة الثالثة، يقوم المعلم أو المشرف بتجزئة المهام التعليمية الخاصة إلى وحدات صغيرة وفرعية اعتمادا على قدرة الطلاب</a:t>
            </a:r>
            <a:r>
              <a:rPr lang="en-US" sz="2000" b="1" dirty="0">
                <a:solidFill>
                  <a:schemeClr val="tx1">
                    <a:lumMod val="95000"/>
                    <a:lumOff val="5000"/>
                  </a:schemeClr>
                </a:solidFill>
                <a:latin typeface="Cairo"/>
                <a:ea typeface="Times New Roman"/>
                <a:cs typeface="Times New Roman"/>
              </a:rPr>
              <a:t> .</a:t>
            </a:r>
            <a:endParaRPr lang="en-US" sz="2000" b="1" dirty="0">
              <a:solidFill>
                <a:schemeClr val="tx1">
                  <a:lumMod val="95000"/>
                  <a:lumOff val="5000"/>
                </a:schemeClr>
              </a:solidFill>
              <a:ea typeface="Calibri"/>
              <a:cs typeface="Arial"/>
            </a:endParaRPr>
          </a:p>
          <a:p>
            <a:pPr marL="342900" lvl="0" indent="-342900" algn="just">
              <a:lnSpc>
                <a:spcPct val="115000"/>
              </a:lnSpc>
              <a:spcAft>
                <a:spcPts val="1000"/>
              </a:spcAft>
              <a:buSzPts val="1000"/>
              <a:buFont typeface="Symbol"/>
              <a:buChar char=""/>
              <a:tabLst>
                <a:tab pos="457200" algn="l"/>
              </a:tabLst>
            </a:pPr>
            <a:r>
              <a:rPr lang="ar-SA" sz="2000" b="1" dirty="0">
                <a:solidFill>
                  <a:schemeClr val="tx1">
                    <a:lumMod val="95000"/>
                    <a:lumOff val="5000"/>
                  </a:schemeClr>
                </a:solidFill>
                <a:latin typeface="Cairo"/>
                <a:ea typeface="Times New Roman"/>
                <a:cs typeface="Times New Roman"/>
              </a:rPr>
              <a:t>الخطوة الرابعة، يجب فيها تحديد نوع المعزز الذي يتم استخدامه لإتقان المهارة الفرعية</a:t>
            </a:r>
            <a:r>
              <a:rPr lang="en-US" sz="2000" b="1" dirty="0">
                <a:solidFill>
                  <a:schemeClr val="tx1">
                    <a:lumMod val="95000"/>
                    <a:lumOff val="5000"/>
                  </a:schemeClr>
                </a:solidFill>
                <a:latin typeface="Cairo"/>
                <a:ea typeface="Times New Roman"/>
                <a:cs typeface="Times New Roman"/>
              </a:rPr>
              <a:t>.</a:t>
            </a:r>
            <a:endParaRPr lang="en-US" sz="2000" b="1" dirty="0">
              <a:solidFill>
                <a:schemeClr val="tx1">
                  <a:lumMod val="95000"/>
                  <a:lumOff val="5000"/>
                </a:schemeClr>
              </a:solidFill>
              <a:ea typeface="Calibri"/>
              <a:cs typeface="Arial"/>
            </a:endParaRPr>
          </a:p>
          <a:p>
            <a:r>
              <a:rPr lang="ar-SA" sz="2000" b="1" dirty="0">
                <a:solidFill>
                  <a:schemeClr val="tx1">
                    <a:lumMod val="95000"/>
                    <a:lumOff val="5000"/>
                  </a:schemeClr>
                </a:solidFill>
                <a:latin typeface="Cairo"/>
                <a:ea typeface="Times New Roman"/>
                <a:cs typeface="Times New Roman"/>
              </a:rPr>
              <a:t>الخطوة الخامسة، يتم البدء فيها بتدريس المهارات الفرعية بالتسلسل حسب الترتيب الهرمي للمهمة</a:t>
            </a:r>
            <a:endParaRPr lang="en-US" sz="2000" b="1" dirty="0">
              <a:solidFill>
                <a:schemeClr val="tx1">
                  <a:lumMod val="95000"/>
                  <a:lumOff val="5000"/>
                </a:schemeClr>
              </a:solidFill>
            </a:endParaRPr>
          </a:p>
        </p:txBody>
      </p:sp>
    </p:spTree>
    <p:extLst>
      <p:ext uri="{BB962C8B-B14F-4D97-AF65-F5344CB8AC3E}">
        <p14:creationId xmlns:p14="http://schemas.microsoft.com/office/powerpoint/2010/main" val="17127568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836712"/>
            <a:ext cx="8784976" cy="291042"/>
          </a:xfrm>
          <a:prstGeom prst="rect">
            <a:avLst/>
          </a:prstGeom>
        </p:spPr>
        <p:txBody>
          <a:bodyPr wrap="square">
            <a:spAutoFit/>
          </a:bodyPr>
          <a:lstStyle/>
          <a:p>
            <a:pPr algn="just">
              <a:lnSpc>
                <a:spcPct val="115000"/>
              </a:lnSpc>
              <a:spcAft>
                <a:spcPts val="1000"/>
              </a:spcAft>
            </a:pPr>
            <a:r>
              <a:rPr lang="en-US" sz="1200" dirty="0">
                <a:solidFill>
                  <a:srgbClr val="FF0000"/>
                </a:solidFill>
                <a:latin typeface="Cairo"/>
                <a:ea typeface="Times New Roman"/>
                <a:cs typeface="Times New Roman"/>
              </a:rPr>
              <a:t> </a:t>
            </a:r>
            <a:endParaRPr lang="en-US" sz="2400" b="1" dirty="0">
              <a:solidFill>
                <a:schemeClr val="tx1">
                  <a:lumMod val="95000"/>
                  <a:lumOff val="5000"/>
                </a:schemeClr>
              </a:solidFill>
            </a:endParaRPr>
          </a:p>
        </p:txBody>
      </p:sp>
      <p:sp>
        <p:nvSpPr>
          <p:cNvPr id="3" name="مستطيل 2"/>
          <p:cNvSpPr/>
          <p:nvPr/>
        </p:nvSpPr>
        <p:spPr>
          <a:xfrm>
            <a:off x="251520" y="188640"/>
            <a:ext cx="8680055" cy="6555641"/>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ar-SA" sz="2800" b="1" dirty="0">
                <a:solidFill>
                  <a:srgbClr val="0000FF"/>
                </a:solidFill>
                <a:ea typeface="Times New Roman"/>
              </a:rPr>
              <a:t>متطلبات اساسيه لتعليم المهمات :-</a:t>
            </a:r>
            <a:endParaRPr lang="en-US" sz="2800" dirty="0">
              <a:ea typeface="Calibri"/>
              <a:cs typeface="Arial"/>
            </a:endParaRPr>
          </a:p>
          <a:p>
            <a:r>
              <a:rPr lang="ar-SA" sz="2800" b="1" dirty="0">
                <a:solidFill>
                  <a:srgbClr val="120E28"/>
                </a:solidFill>
                <a:ea typeface="Times New Roman"/>
              </a:rPr>
              <a:t>1- عند عرض مهام جديده على الطلاب يجب تقديم مساعده اضافيه وتشجيع اكثر لطلاب الذين يبدؤون </a:t>
            </a:r>
            <a:r>
              <a:rPr lang="ar-SA" sz="2800" b="1" dirty="0" smtClean="0">
                <a:solidFill>
                  <a:srgbClr val="120E28"/>
                </a:solidFill>
                <a:ea typeface="Times New Roman"/>
              </a:rPr>
              <a:t>ببطء</a:t>
            </a:r>
            <a:r>
              <a:rPr lang="ar-IQ" sz="2800" b="1" dirty="0" smtClean="0">
                <a:solidFill>
                  <a:srgbClr val="120E28"/>
                </a:solidFill>
                <a:ea typeface="Times New Roman"/>
              </a:rPr>
              <a:t>.</a:t>
            </a:r>
            <a:endParaRPr lang="en-US" sz="2800" dirty="0">
              <a:ea typeface="Calibri"/>
              <a:cs typeface="Arial"/>
            </a:endParaRPr>
          </a:p>
          <a:p>
            <a:r>
              <a:rPr lang="ar-SA" sz="2800" b="1" dirty="0">
                <a:solidFill>
                  <a:srgbClr val="120E28"/>
                </a:solidFill>
                <a:ea typeface="Times New Roman"/>
              </a:rPr>
              <a:t>2- يجب الاستفادة من ميل ودافعيه الطلاب الذي يظهر عند البدء بأداء المهمة</a:t>
            </a:r>
            <a:endParaRPr lang="en-US" sz="2800" dirty="0">
              <a:ea typeface="Calibri"/>
              <a:cs typeface="Arial"/>
            </a:endParaRPr>
          </a:p>
          <a:p>
            <a:r>
              <a:rPr lang="ar-SA" sz="2800" b="1" dirty="0">
                <a:solidFill>
                  <a:srgbClr val="120E28"/>
                </a:solidFill>
                <a:ea typeface="Times New Roman"/>
              </a:rPr>
              <a:t>3- يجب مراعاة الشروط التالي:- </a:t>
            </a:r>
            <a:r>
              <a:rPr lang="ar-SA" sz="2800" dirty="0">
                <a:solidFill>
                  <a:srgbClr val="120E28"/>
                </a:solidFill>
                <a:ea typeface="Times New Roman"/>
                <a:cs typeface="Tahoma"/>
              </a:rPr>
              <a:t/>
            </a:r>
            <a:br>
              <a:rPr lang="ar-SA" sz="2800" dirty="0">
                <a:solidFill>
                  <a:srgbClr val="120E28"/>
                </a:solidFill>
                <a:ea typeface="Times New Roman"/>
                <a:cs typeface="Tahoma"/>
              </a:rPr>
            </a:br>
            <a:r>
              <a:rPr lang="ar-SA" sz="2800" b="1" dirty="0">
                <a:solidFill>
                  <a:srgbClr val="120E28"/>
                </a:solidFill>
                <a:ea typeface="Times New Roman"/>
              </a:rPr>
              <a:t>عند</a:t>
            </a:r>
            <a:r>
              <a:rPr lang="ar-SA" sz="2800" b="1" dirty="0">
                <a:solidFill>
                  <a:srgbClr val="FF0000"/>
                </a:solidFill>
                <a:ea typeface="Times New Roman"/>
              </a:rPr>
              <a:t> تعليم السلسة التي تشكل مهاره</a:t>
            </a:r>
            <a:r>
              <a:rPr lang="ar-SA" sz="2800" b="1" dirty="0">
                <a:solidFill>
                  <a:srgbClr val="120E28"/>
                </a:solidFill>
                <a:ea typeface="Times New Roman"/>
              </a:rPr>
              <a:t> :-</a:t>
            </a:r>
            <a:endParaRPr lang="en-US" sz="2800" dirty="0">
              <a:ea typeface="Calibri"/>
              <a:cs typeface="Arial"/>
            </a:endParaRPr>
          </a:p>
          <a:p>
            <a:r>
              <a:rPr lang="ar-SA" sz="2800" b="1" dirty="0">
                <a:solidFill>
                  <a:srgbClr val="120E28"/>
                </a:solidFill>
                <a:ea typeface="Times New Roman"/>
              </a:rPr>
              <a:t>أ- على الطالب ان يتعلم كل رابطه مفرده بين المثير والاستجابة</a:t>
            </a:r>
            <a:endParaRPr lang="en-US" sz="2800" dirty="0">
              <a:ea typeface="Calibri"/>
              <a:cs typeface="Arial"/>
            </a:endParaRPr>
          </a:p>
          <a:p>
            <a:r>
              <a:rPr lang="ar-SA" sz="2800" b="1" dirty="0">
                <a:solidFill>
                  <a:srgbClr val="120E28"/>
                </a:solidFill>
                <a:ea typeface="Times New Roman"/>
              </a:rPr>
              <a:t>ب- ان تؤدي الخطوات في السلسلة بالترتيب الصحيح</a:t>
            </a:r>
            <a:endParaRPr lang="en-US" sz="2800" dirty="0">
              <a:ea typeface="Calibri"/>
              <a:cs typeface="Arial"/>
            </a:endParaRPr>
          </a:p>
          <a:p>
            <a:r>
              <a:rPr lang="ar-SA" sz="2800" b="1" dirty="0">
                <a:solidFill>
                  <a:srgbClr val="120E28"/>
                </a:solidFill>
                <a:ea typeface="Times New Roman"/>
              </a:rPr>
              <a:t>ج- ان توجد الخطوات في السلسة بشكل متقارب للتأكد من تكوين الروابط بين المهارات</a:t>
            </a:r>
            <a:endParaRPr lang="en-US" sz="2800" dirty="0">
              <a:ea typeface="Calibri"/>
              <a:cs typeface="Arial"/>
            </a:endParaRPr>
          </a:p>
          <a:p>
            <a:r>
              <a:rPr lang="ar-SA" sz="2800" b="1" dirty="0">
                <a:solidFill>
                  <a:srgbClr val="120E28"/>
                </a:solidFill>
                <a:ea typeface="Times New Roman"/>
              </a:rPr>
              <a:t>د- التأكيد من عملي مبدأ التكرار</a:t>
            </a:r>
            <a:endParaRPr lang="en-US" sz="2800" dirty="0">
              <a:ea typeface="Calibri"/>
              <a:cs typeface="Arial"/>
            </a:endParaRPr>
          </a:p>
          <a:p>
            <a:r>
              <a:rPr lang="ar-SA" sz="2800" b="1" dirty="0">
                <a:solidFill>
                  <a:srgbClr val="120E28"/>
                </a:solidFill>
                <a:ea typeface="Times New Roman"/>
              </a:rPr>
              <a:t>هـ- الانتباه الى ان تؤدي الخطوة الأخيرة الى النجاح مما يؤدي الى تعزيز الفعل</a:t>
            </a:r>
            <a:r>
              <a:rPr lang="ar-SA" sz="2800" dirty="0">
                <a:solidFill>
                  <a:srgbClr val="120E28"/>
                </a:solidFill>
                <a:ea typeface="Times New Roman"/>
                <a:cs typeface="Tahoma"/>
              </a:rPr>
              <a:t/>
            </a:r>
            <a:br>
              <a:rPr lang="ar-SA" sz="2800" dirty="0">
                <a:solidFill>
                  <a:srgbClr val="120E28"/>
                </a:solidFill>
                <a:ea typeface="Times New Roman"/>
                <a:cs typeface="Tahoma"/>
              </a:rPr>
            </a:br>
            <a:r>
              <a:rPr lang="ar-SA" sz="2800" b="1" dirty="0">
                <a:solidFill>
                  <a:srgbClr val="120E28"/>
                </a:solidFill>
                <a:ea typeface="Times New Roman"/>
              </a:rPr>
              <a:t> و - ان يمر الطفل بين المهارات حسب الترتيب</a:t>
            </a:r>
            <a:endParaRPr lang="en-US" sz="2800" dirty="0"/>
          </a:p>
        </p:txBody>
      </p:sp>
    </p:spTree>
    <p:extLst>
      <p:ext uri="{BB962C8B-B14F-4D97-AF65-F5344CB8AC3E}">
        <p14:creationId xmlns:p14="http://schemas.microsoft.com/office/powerpoint/2010/main" val="26568015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4" y="260648"/>
            <a:ext cx="8856984" cy="6247864"/>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ar-IQ" sz="2800" b="1" dirty="0" smtClean="0">
                <a:solidFill>
                  <a:srgbClr val="120E28"/>
                </a:solidFill>
                <a:ea typeface="Times New Roman"/>
              </a:rPr>
              <a:t>4</a:t>
            </a:r>
            <a:r>
              <a:rPr lang="ar-SA" sz="2800" b="1" dirty="0" smtClean="0">
                <a:solidFill>
                  <a:srgbClr val="120E28"/>
                </a:solidFill>
                <a:ea typeface="Times New Roman"/>
              </a:rPr>
              <a:t>- </a:t>
            </a:r>
            <a:r>
              <a:rPr lang="ar-SA" sz="2800" b="1" dirty="0">
                <a:solidFill>
                  <a:srgbClr val="120E28"/>
                </a:solidFill>
                <a:ea typeface="Times New Roman"/>
              </a:rPr>
              <a:t>يجب</a:t>
            </a:r>
            <a:r>
              <a:rPr lang="ar-SA" sz="2800" b="1" dirty="0">
                <a:solidFill>
                  <a:srgbClr val="FF0000"/>
                </a:solidFill>
                <a:ea typeface="Times New Roman"/>
              </a:rPr>
              <a:t> اتباع التوجيهات التالية </a:t>
            </a:r>
            <a:r>
              <a:rPr lang="ar-SA" sz="2800" b="1" dirty="0">
                <a:solidFill>
                  <a:srgbClr val="120E28"/>
                </a:solidFill>
                <a:ea typeface="Times New Roman"/>
              </a:rPr>
              <a:t>عند تعليم المهمات :-</a:t>
            </a:r>
            <a:endParaRPr lang="en-US" sz="2800" dirty="0">
              <a:ea typeface="Calibri"/>
              <a:cs typeface="Arial"/>
            </a:endParaRPr>
          </a:p>
          <a:p>
            <a:r>
              <a:rPr lang="ar-SA" sz="2400" b="1" dirty="0">
                <a:solidFill>
                  <a:srgbClr val="120E28"/>
                </a:solidFill>
                <a:ea typeface="Times New Roman"/>
              </a:rPr>
              <a:t>أ- تحليل المهمة بقصد تحديد القدرات النوعية النفس حركيه اللازمة لأدائها</a:t>
            </a:r>
            <a:endParaRPr lang="en-US" sz="2400" dirty="0">
              <a:ea typeface="Calibri"/>
              <a:cs typeface="Arial"/>
            </a:endParaRPr>
          </a:p>
          <a:p>
            <a:r>
              <a:rPr lang="ar-SA" sz="2400" b="1" dirty="0">
                <a:solidFill>
                  <a:srgbClr val="120E28"/>
                </a:solidFill>
                <a:ea typeface="Times New Roman"/>
              </a:rPr>
              <a:t>ب- تهيئه المناخ المناسب لأداء المهم</a:t>
            </a:r>
            <a:endParaRPr lang="en-US" sz="2400" dirty="0">
              <a:ea typeface="Calibri"/>
              <a:cs typeface="Arial"/>
            </a:endParaRPr>
          </a:p>
          <a:p>
            <a:r>
              <a:rPr lang="ar-SA" sz="2400" b="1" dirty="0">
                <a:solidFill>
                  <a:srgbClr val="120E28"/>
                </a:solidFill>
                <a:ea typeface="Times New Roman"/>
              </a:rPr>
              <a:t>ج- تقديم نموذج كامل للمهمة وتحديد الروابط بين اجزاء المهارة والمهارة الاخرى ثم عرضها مجزأه</a:t>
            </a:r>
            <a:endParaRPr lang="en-US" sz="2400" dirty="0">
              <a:ea typeface="Calibri"/>
              <a:cs typeface="Arial"/>
            </a:endParaRPr>
          </a:p>
          <a:p>
            <a:r>
              <a:rPr lang="ar-SA" sz="2400" b="1" dirty="0">
                <a:solidFill>
                  <a:srgbClr val="120E28"/>
                </a:solidFill>
                <a:ea typeface="Times New Roman"/>
              </a:rPr>
              <a:t>د- تقديم توجيه لفظي للطلاب اثناء اداء </a:t>
            </a:r>
            <a:r>
              <a:rPr lang="ar-SA" sz="2400" b="1" dirty="0" smtClean="0">
                <a:solidFill>
                  <a:srgbClr val="120E28"/>
                </a:solidFill>
                <a:ea typeface="Times New Roman"/>
              </a:rPr>
              <a:t>المهارات</a:t>
            </a:r>
            <a:endParaRPr lang="en-US" sz="2400" dirty="0">
              <a:ea typeface="Calibri"/>
              <a:cs typeface="Arial"/>
            </a:endParaRPr>
          </a:p>
          <a:p>
            <a:r>
              <a:rPr lang="ar-SA" sz="2800" b="1" dirty="0">
                <a:solidFill>
                  <a:srgbClr val="120E28"/>
                </a:solidFill>
                <a:ea typeface="Times New Roman"/>
              </a:rPr>
              <a:t>5- </a:t>
            </a:r>
            <a:r>
              <a:rPr lang="ar-SA" sz="2800" b="1" dirty="0">
                <a:solidFill>
                  <a:srgbClr val="FF0000"/>
                </a:solidFill>
                <a:ea typeface="Times New Roman"/>
              </a:rPr>
              <a:t>الانتباه </a:t>
            </a:r>
            <a:r>
              <a:rPr lang="ar-SA" sz="2800" b="1" dirty="0">
                <a:solidFill>
                  <a:srgbClr val="120E28"/>
                </a:solidFill>
                <a:ea typeface="Times New Roman"/>
              </a:rPr>
              <a:t>الي ظاهرتي :-</a:t>
            </a:r>
            <a:endParaRPr lang="en-US" sz="2800" dirty="0">
              <a:ea typeface="Calibri"/>
              <a:cs typeface="Arial"/>
            </a:endParaRPr>
          </a:p>
          <a:p>
            <a:r>
              <a:rPr lang="ar-SA" sz="2400" b="1" dirty="0">
                <a:solidFill>
                  <a:srgbClr val="120E28"/>
                </a:solidFill>
                <a:ea typeface="Times New Roman"/>
              </a:rPr>
              <a:t>أ- </a:t>
            </a:r>
            <a:r>
              <a:rPr lang="ar-SA" sz="2400" b="1" dirty="0">
                <a:solidFill>
                  <a:srgbClr val="00B0F0"/>
                </a:solidFill>
                <a:ea typeface="Times New Roman"/>
              </a:rPr>
              <a:t>التعميم :- </a:t>
            </a:r>
            <a:r>
              <a:rPr lang="ar-SA" sz="2400" b="1" dirty="0">
                <a:solidFill>
                  <a:srgbClr val="120E28"/>
                </a:solidFill>
                <a:ea typeface="Times New Roman"/>
              </a:rPr>
              <a:t>وهي الخلط بين المهرات المتشابه</a:t>
            </a:r>
            <a:endParaRPr lang="en-US" sz="2400" dirty="0">
              <a:ea typeface="Calibri"/>
              <a:cs typeface="Arial"/>
            </a:endParaRPr>
          </a:p>
          <a:p>
            <a:r>
              <a:rPr lang="ar-SA" sz="2400" b="1" dirty="0">
                <a:solidFill>
                  <a:srgbClr val="120E28"/>
                </a:solidFill>
                <a:ea typeface="Times New Roman"/>
              </a:rPr>
              <a:t>ب </a:t>
            </a:r>
            <a:r>
              <a:rPr lang="ar-SA" sz="2400" b="1" dirty="0">
                <a:solidFill>
                  <a:srgbClr val="00B0F0"/>
                </a:solidFill>
                <a:ea typeface="Times New Roman"/>
              </a:rPr>
              <a:t>- التداخل </a:t>
            </a:r>
            <a:r>
              <a:rPr lang="ar-SA" sz="2400" b="1" dirty="0">
                <a:solidFill>
                  <a:srgbClr val="120E28"/>
                </a:solidFill>
                <a:ea typeface="Times New Roman"/>
              </a:rPr>
              <a:t>:- وهي الخلط في اداء المهارة الجديدة عندما تتدخل مهارة  قديمة </a:t>
            </a:r>
            <a:r>
              <a:rPr lang="ar-SA" sz="2400" b="1" dirty="0" smtClean="0">
                <a:solidFill>
                  <a:srgbClr val="120E28"/>
                </a:solidFill>
                <a:ea typeface="Times New Roman"/>
              </a:rPr>
              <a:t>متشابهة</a:t>
            </a:r>
            <a:endParaRPr lang="en-US" sz="2400" dirty="0">
              <a:ea typeface="Calibri"/>
              <a:cs typeface="Arial"/>
            </a:endParaRPr>
          </a:p>
          <a:p>
            <a:r>
              <a:rPr lang="ar-SA" sz="2800" b="1" dirty="0">
                <a:solidFill>
                  <a:srgbClr val="120E28"/>
                </a:solidFill>
                <a:ea typeface="Times New Roman"/>
              </a:rPr>
              <a:t>6- </a:t>
            </a:r>
            <a:r>
              <a:rPr lang="ar-SA" sz="2800" b="1" dirty="0">
                <a:solidFill>
                  <a:srgbClr val="FF0000"/>
                </a:solidFill>
                <a:ea typeface="Times New Roman"/>
              </a:rPr>
              <a:t>الانتباه </a:t>
            </a:r>
            <a:r>
              <a:rPr lang="ar-SA" sz="2800" b="1" dirty="0">
                <a:solidFill>
                  <a:srgbClr val="120E28"/>
                </a:solidFill>
                <a:ea typeface="Times New Roman"/>
              </a:rPr>
              <a:t>عند تجزئه المهمة الى مهارات الفرعية حتى يتم اتفاقها بشكل كلي للتأكد من اتقان المهارات يجب مراعات الآتي :-</a:t>
            </a:r>
            <a:endParaRPr lang="en-US" sz="2800" dirty="0">
              <a:ea typeface="Calibri"/>
              <a:cs typeface="Arial"/>
            </a:endParaRPr>
          </a:p>
          <a:p>
            <a:r>
              <a:rPr lang="ar-SA" sz="2400" b="1" dirty="0">
                <a:solidFill>
                  <a:srgbClr val="120E28"/>
                </a:solidFill>
                <a:ea typeface="Times New Roman"/>
              </a:rPr>
              <a:t>أ- التآزر العضلي العصبي</a:t>
            </a:r>
            <a:endParaRPr lang="en-US" sz="2400" dirty="0">
              <a:ea typeface="Calibri"/>
              <a:cs typeface="Arial"/>
            </a:endParaRPr>
          </a:p>
          <a:p>
            <a:r>
              <a:rPr lang="ar-SA" sz="2400" b="1" dirty="0">
                <a:solidFill>
                  <a:srgbClr val="120E28"/>
                </a:solidFill>
                <a:ea typeface="Times New Roman"/>
              </a:rPr>
              <a:t>ب- السرعة</a:t>
            </a:r>
            <a:endParaRPr lang="en-US" sz="2400" dirty="0">
              <a:ea typeface="Calibri"/>
              <a:cs typeface="Arial"/>
            </a:endParaRPr>
          </a:p>
          <a:p>
            <a:r>
              <a:rPr lang="ar-SA" sz="2400" b="1" dirty="0">
                <a:solidFill>
                  <a:srgbClr val="120E28"/>
                </a:solidFill>
                <a:ea typeface="Times New Roman"/>
              </a:rPr>
              <a:t>ج- الدقة والسرعة</a:t>
            </a:r>
            <a:endParaRPr lang="en-US" sz="2400" dirty="0">
              <a:ea typeface="Calibri"/>
              <a:cs typeface="Arial"/>
            </a:endParaRPr>
          </a:p>
          <a:p>
            <a:r>
              <a:rPr lang="ar-SA" sz="2400" b="1" dirty="0">
                <a:solidFill>
                  <a:srgbClr val="120E28"/>
                </a:solidFill>
                <a:ea typeface="Times New Roman"/>
              </a:rPr>
              <a:t>د- التوقيت</a:t>
            </a:r>
            <a:endParaRPr lang="en-US" sz="2400" dirty="0">
              <a:ea typeface="Calibri"/>
              <a:cs typeface="Arial"/>
            </a:endParaRPr>
          </a:p>
          <a:p>
            <a:r>
              <a:rPr lang="ar-SA" sz="2400" b="1" dirty="0">
                <a:solidFill>
                  <a:srgbClr val="120E28"/>
                </a:solidFill>
                <a:ea typeface="Times New Roman"/>
              </a:rPr>
              <a:t>هـ- القدرة على الإدارة مع اخلاق الظروف والأماكن </a:t>
            </a:r>
            <a:r>
              <a:rPr lang="ar-SA" sz="2400" b="1" dirty="0" smtClean="0">
                <a:solidFill>
                  <a:srgbClr val="120E28"/>
                </a:solidFill>
                <a:ea typeface="Times New Roman"/>
              </a:rPr>
              <a:t>المناسبة</a:t>
            </a:r>
            <a:endParaRPr lang="en-US" sz="2400" dirty="0"/>
          </a:p>
        </p:txBody>
      </p:sp>
    </p:spTree>
    <p:extLst>
      <p:ext uri="{BB962C8B-B14F-4D97-AF65-F5344CB8AC3E}">
        <p14:creationId xmlns:p14="http://schemas.microsoft.com/office/powerpoint/2010/main" val="17858773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7" y="476672"/>
            <a:ext cx="8344383" cy="5016758"/>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ar-SA" sz="3200" b="1" dirty="0">
                <a:solidFill>
                  <a:srgbClr val="120E28"/>
                </a:solidFill>
                <a:ea typeface="Times New Roman"/>
              </a:rPr>
              <a:t>7- </a:t>
            </a:r>
            <a:r>
              <a:rPr lang="ar-SA" sz="3200" b="1" dirty="0">
                <a:solidFill>
                  <a:srgbClr val="FF0000"/>
                </a:solidFill>
                <a:ea typeface="Times New Roman"/>
              </a:rPr>
              <a:t>تعزيز</a:t>
            </a:r>
            <a:r>
              <a:rPr lang="ar-SA" sz="3200" b="1" dirty="0">
                <a:solidFill>
                  <a:srgbClr val="120E28"/>
                </a:solidFill>
                <a:ea typeface="Times New Roman"/>
              </a:rPr>
              <a:t> كل مهارة فرعيه عند اتقانها كتغذيه راجعه وكدافع للاستمرار حتى نهاية </a:t>
            </a:r>
            <a:r>
              <a:rPr lang="ar-SA" sz="3200" b="1" dirty="0" smtClean="0">
                <a:solidFill>
                  <a:srgbClr val="120E28"/>
                </a:solidFill>
                <a:ea typeface="Times New Roman"/>
              </a:rPr>
              <a:t>المهمة</a:t>
            </a:r>
            <a:endParaRPr lang="en-US" sz="3200" dirty="0">
              <a:ea typeface="Calibri"/>
              <a:cs typeface="Arial"/>
            </a:endParaRPr>
          </a:p>
          <a:p>
            <a:r>
              <a:rPr lang="ar-SA" sz="3200" b="1" dirty="0">
                <a:solidFill>
                  <a:srgbClr val="120E28"/>
                </a:solidFill>
                <a:ea typeface="Times New Roman"/>
              </a:rPr>
              <a:t>8- ان تكون المهارات الفرعية من عدم وجود مشكلات نمائية خاصه عند الطفل </a:t>
            </a:r>
            <a:r>
              <a:rPr lang="ar-SA" sz="3200" b="1" dirty="0">
                <a:solidFill>
                  <a:srgbClr val="FF0000"/>
                </a:solidFill>
                <a:ea typeface="Times New Roman"/>
              </a:rPr>
              <a:t>لتعليم </a:t>
            </a:r>
            <a:r>
              <a:rPr lang="ar-SA" sz="3200" b="1" dirty="0">
                <a:solidFill>
                  <a:srgbClr val="120E28"/>
                </a:solidFill>
                <a:ea typeface="Times New Roman"/>
              </a:rPr>
              <a:t>الطفل </a:t>
            </a:r>
            <a:r>
              <a:rPr lang="ar-SA" sz="3200" b="1" dirty="0" smtClean="0">
                <a:solidFill>
                  <a:srgbClr val="120E28"/>
                </a:solidFill>
                <a:ea typeface="Times New Roman"/>
              </a:rPr>
              <a:t>أن</a:t>
            </a:r>
            <a:r>
              <a:rPr lang="ar-SA" sz="3200" b="1" dirty="0">
                <a:solidFill>
                  <a:srgbClr val="0000FF"/>
                </a:solidFill>
                <a:ea typeface="Times New Roman"/>
              </a:rPr>
              <a:t> يكتب كلمات في هذه الاستراتيجية </a:t>
            </a:r>
            <a:r>
              <a:rPr lang="ar-SA" sz="3200" b="1" dirty="0">
                <a:solidFill>
                  <a:srgbClr val="120E28"/>
                </a:solidFill>
                <a:ea typeface="Times New Roman"/>
              </a:rPr>
              <a:t>فإننا نتبع الآتي :-</a:t>
            </a:r>
            <a:endParaRPr lang="en-US" sz="3200" dirty="0">
              <a:ea typeface="Calibri"/>
              <a:cs typeface="Arial"/>
            </a:endParaRPr>
          </a:p>
          <a:p>
            <a:r>
              <a:rPr lang="ar-SA" sz="3200" b="1" dirty="0">
                <a:solidFill>
                  <a:srgbClr val="120E28"/>
                </a:solidFill>
                <a:ea typeface="Times New Roman"/>
              </a:rPr>
              <a:t>1- تحديد </a:t>
            </a:r>
            <a:r>
              <a:rPr lang="ar-SA" sz="3200" b="1" dirty="0">
                <a:solidFill>
                  <a:srgbClr val="0000FF"/>
                </a:solidFill>
                <a:ea typeface="Times New Roman"/>
              </a:rPr>
              <a:t>المهمة </a:t>
            </a:r>
            <a:r>
              <a:rPr lang="ar-SA" sz="3200" b="1" dirty="0">
                <a:solidFill>
                  <a:srgbClr val="120E28"/>
                </a:solidFill>
                <a:ea typeface="Times New Roman"/>
              </a:rPr>
              <a:t>( كتابه الكلمات )</a:t>
            </a:r>
            <a:endParaRPr lang="en-US" sz="3200" dirty="0">
              <a:ea typeface="Calibri"/>
              <a:cs typeface="Arial"/>
            </a:endParaRPr>
          </a:p>
          <a:p>
            <a:r>
              <a:rPr lang="ar-SA" sz="3200" b="1" dirty="0">
                <a:solidFill>
                  <a:srgbClr val="120E28"/>
                </a:solidFill>
                <a:ea typeface="Times New Roman"/>
              </a:rPr>
              <a:t>2- تحديد </a:t>
            </a:r>
            <a:r>
              <a:rPr lang="ar-SA" sz="3200" b="1" dirty="0">
                <a:solidFill>
                  <a:srgbClr val="0000FF"/>
                </a:solidFill>
                <a:ea typeface="Times New Roman"/>
              </a:rPr>
              <a:t>التسلسل</a:t>
            </a:r>
            <a:r>
              <a:rPr lang="ar-SA" sz="3200" b="1" dirty="0">
                <a:solidFill>
                  <a:srgbClr val="120E28"/>
                </a:solidFill>
                <a:ea typeface="Times New Roman"/>
              </a:rPr>
              <a:t> الهرمي للمهمة ( وهي تجزئه المهمة)</a:t>
            </a:r>
            <a:endParaRPr lang="en-US" sz="3200" dirty="0">
              <a:ea typeface="Calibri"/>
              <a:cs typeface="Arial"/>
            </a:endParaRPr>
          </a:p>
          <a:p>
            <a:r>
              <a:rPr lang="ar-SA" sz="3200" b="1" dirty="0">
                <a:solidFill>
                  <a:srgbClr val="120E28"/>
                </a:solidFill>
                <a:ea typeface="Times New Roman"/>
              </a:rPr>
              <a:t>3- وضع </a:t>
            </a:r>
            <a:r>
              <a:rPr lang="ar-SA" sz="3200" b="1" dirty="0">
                <a:solidFill>
                  <a:srgbClr val="0000FF"/>
                </a:solidFill>
                <a:ea typeface="Times New Roman"/>
              </a:rPr>
              <a:t>هدف سلوكي</a:t>
            </a:r>
            <a:r>
              <a:rPr lang="ar-SA" sz="3200" b="1" dirty="0">
                <a:solidFill>
                  <a:srgbClr val="120E28"/>
                </a:solidFill>
                <a:ea typeface="Times New Roman"/>
              </a:rPr>
              <a:t> لكل مهاره ضمن التسلسل </a:t>
            </a:r>
            <a:r>
              <a:rPr lang="ar-SA" sz="3200" b="1" dirty="0" smtClean="0">
                <a:solidFill>
                  <a:srgbClr val="120E28"/>
                </a:solidFill>
                <a:ea typeface="Times New Roman"/>
              </a:rPr>
              <a:t>الهرمي</a:t>
            </a:r>
            <a:r>
              <a:rPr lang="ar-IQ" sz="3200" b="1" dirty="0" smtClean="0">
                <a:solidFill>
                  <a:srgbClr val="120E28"/>
                </a:solidFill>
                <a:ea typeface="Times New Roman"/>
              </a:rPr>
              <a:t>.</a:t>
            </a:r>
          </a:p>
          <a:p>
            <a:endParaRPr lang="ar-IQ" sz="3200" b="1" dirty="0">
              <a:solidFill>
                <a:srgbClr val="120E28"/>
              </a:solidFill>
            </a:endParaRPr>
          </a:p>
          <a:p>
            <a:endParaRPr lang="ar-IQ" sz="3200" b="1" dirty="0" smtClean="0">
              <a:solidFill>
                <a:srgbClr val="120E28"/>
              </a:solidFill>
            </a:endParaRPr>
          </a:p>
        </p:txBody>
      </p:sp>
    </p:spTree>
    <p:extLst>
      <p:ext uri="{BB962C8B-B14F-4D97-AF65-F5344CB8AC3E}">
        <p14:creationId xmlns:p14="http://schemas.microsoft.com/office/powerpoint/2010/main" val="39557902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476672"/>
            <a:ext cx="8712968" cy="5016758"/>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r>
              <a:rPr lang="ar-SA" sz="3200" b="1" dirty="0" smtClean="0">
                <a:solidFill>
                  <a:srgbClr val="0000FF"/>
                </a:solidFill>
                <a:ea typeface="Times New Roman"/>
              </a:rPr>
              <a:t>استراتيجية تحليل المهارة</a:t>
            </a:r>
            <a:endParaRPr lang="en-US" sz="3200" dirty="0" smtClean="0">
              <a:ea typeface="Calibri"/>
              <a:cs typeface="Arial"/>
            </a:endParaRPr>
          </a:p>
          <a:p>
            <a:r>
              <a:rPr lang="ar-SA" sz="3200" b="1" dirty="0" smtClean="0">
                <a:solidFill>
                  <a:srgbClr val="120E28"/>
                </a:solidFill>
                <a:ea typeface="Times New Roman"/>
              </a:rPr>
              <a:t>1. عرض المهارة على السبورة.</a:t>
            </a:r>
            <a:endParaRPr lang="en-US" sz="3200" dirty="0" smtClean="0">
              <a:ea typeface="Calibri"/>
              <a:cs typeface="Arial"/>
            </a:endParaRPr>
          </a:p>
          <a:p>
            <a:r>
              <a:rPr lang="ar-SA" sz="3200" b="1" dirty="0" smtClean="0">
                <a:solidFill>
                  <a:srgbClr val="120E28"/>
                </a:solidFill>
                <a:ea typeface="Times New Roman"/>
              </a:rPr>
              <a:t>2. يقوم المعلم بتقسيم المهارة إلى مهارات فرعية متسلسلة.</a:t>
            </a:r>
            <a:endParaRPr lang="en-US" sz="3200" dirty="0" smtClean="0">
              <a:ea typeface="Calibri"/>
              <a:cs typeface="Arial"/>
            </a:endParaRPr>
          </a:p>
          <a:p>
            <a:r>
              <a:rPr lang="ar-SA" sz="3200" b="1" dirty="0" smtClean="0">
                <a:solidFill>
                  <a:srgbClr val="120E28"/>
                </a:solidFill>
                <a:ea typeface="Times New Roman"/>
              </a:rPr>
              <a:t>3. يقوم المعلم بكتابة هذه المهارات الفرعية على السبورة.</a:t>
            </a:r>
            <a:endParaRPr lang="en-US" sz="3200" dirty="0" smtClean="0">
              <a:ea typeface="Calibri"/>
              <a:cs typeface="Arial"/>
            </a:endParaRPr>
          </a:p>
          <a:p>
            <a:r>
              <a:rPr lang="ar-SA" sz="3200" b="1" dirty="0" smtClean="0">
                <a:solidFill>
                  <a:srgbClr val="120E28"/>
                </a:solidFill>
                <a:ea typeface="Times New Roman"/>
              </a:rPr>
              <a:t>4. يقوم المعلم بتطبيق المهارات الفرعية أمام الطالب بشكل متسلسل حتى يصل إلى المهارة الأساسية ويقوم المعلم بإيضاح كل مهارة فرعية.</a:t>
            </a:r>
            <a:endParaRPr lang="en-US" sz="3200" dirty="0" smtClean="0">
              <a:ea typeface="Calibri"/>
              <a:cs typeface="Arial"/>
            </a:endParaRPr>
          </a:p>
          <a:p>
            <a:r>
              <a:rPr lang="ar-SA" sz="3200" b="1" dirty="0" smtClean="0">
                <a:solidFill>
                  <a:srgbClr val="120E28"/>
                </a:solidFill>
                <a:ea typeface="Times New Roman"/>
              </a:rPr>
              <a:t>5. يقوم الطالب بتطبيق المهارات الفرعية حتى يصل إلى تطبيق المهارة الأساسية.</a:t>
            </a:r>
            <a:r>
              <a:rPr lang="ar-SA" sz="3200" dirty="0" smtClean="0">
                <a:solidFill>
                  <a:srgbClr val="120E28"/>
                </a:solidFill>
                <a:ea typeface="Times New Roman"/>
                <a:cs typeface="Tahoma"/>
              </a:rPr>
              <a:t/>
            </a:r>
            <a:br>
              <a:rPr lang="ar-SA" sz="3200" dirty="0" smtClean="0">
                <a:solidFill>
                  <a:srgbClr val="120E28"/>
                </a:solidFill>
                <a:ea typeface="Times New Roman"/>
                <a:cs typeface="Tahoma"/>
              </a:rPr>
            </a:br>
            <a:r>
              <a:rPr lang="ar-SA" b="1" dirty="0" smtClean="0">
                <a:solidFill>
                  <a:srgbClr val="120E28"/>
                </a:solidFill>
                <a:ea typeface="Times New Roman"/>
              </a:rPr>
              <a:t/>
            </a:r>
            <a:br>
              <a:rPr lang="ar-SA" b="1" dirty="0" smtClean="0">
                <a:solidFill>
                  <a:srgbClr val="120E28"/>
                </a:solidFill>
                <a:ea typeface="Times New Roman"/>
              </a:rPr>
            </a:br>
            <a:endParaRPr lang="en-US" sz="1400" dirty="0">
              <a:ea typeface="Calibri"/>
              <a:cs typeface="Arial"/>
            </a:endParaRPr>
          </a:p>
        </p:txBody>
      </p:sp>
    </p:spTree>
    <p:extLst>
      <p:ext uri="{BB962C8B-B14F-4D97-AF65-F5344CB8AC3E}">
        <p14:creationId xmlns:p14="http://schemas.microsoft.com/office/powerpoint/2010/main" val="14627477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188640"/>
            <a:ext cx="8712968" cy="6494085"/>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just"/>
            <a:r>
              <a:rPr lang="ar-IQ" sz="3200" b="1" dirty="0" smtClean="0">
                <a:solidFill>
                  <a:srgbClr val="FF0000"/>
                </a:solidFill>
              </a:rPr>
              <a:t>مفهوم التعليم عند جانية : </a:t>
            </a:r>
          </a:p>
          <a:p>
            <a:pPr algn="just"/>
            <a:r>
              <a:rPr lang="ar-IQ" sz="3200" b="1" dirty="0" smtClean="0"/>
              <a:t>هو </a:t>
            </a:r>
            <a:r>
              <a:rPr lang="ar-IQ" sz="3200" b="1" dirty="0"/>
              <a:t>تغيير مقدرة الانسان او سلوكه ولا يعزى هذا التغيير لعمليات النمو ويظهر هذا التغير على شكل تغير السلوك او يمكن الاستدلال عليه بمقارنة </a:t>
            </a:r>
            <a:r>
              <a:rPr lang="ar-IQ" sz="3200" b="1" dirty="0" smtClean="0"/>
              <a:t>ما كان عليه </a:t>
            </a:r>
            <a:r>
              <a:rPr lang="ar-IQ" sz="3200" b="1" dirty="0"/>
              <a:t>السلوك قبل وبعد دخول الفرد لموقف التعلم وعلى قدرة الفـرد علـى الانجـاز </a:t>
            </a:r>
            <a:r>
              <a:rPr lang="ar-IQ" sz="3200" b="1" dirty="0" err="1"/>
              <a:t>اى</a:t>
            </a:r>
            <a:r>
              <a:rPr lang="ar-IQ" sz="3200" b="1" dirty="0"/>
              <a:t> شـكل مـن الاشـكال التعلم عند جانييه هو طبيعية تراكمية وحيث </a:t>
            </a:r>
            <a:r>
              <a:rPr lang="ar-IQ" sz="3200" b="1" dirty="0" smtClean="0"/>
              <a:t>ان للمقدرات </a:t>
            </a:r>
            <a:r>
              <a:rPr lang="ar-IQ" sz="3200" b="1" dirty="0"/>
              <a:t>دورا فاعلا هذا التراكم لما يتصف به من قابلية للانتقال الايجابي افقياً وراسـيًا </a:t>
            </a:r>
            <a:r>
              <a:rPr lang="ar-IQ" sz="3200" b="1" dirty="0">
                <a:solidFill>
                  <a:srgbClr val="FF0000"/>
                </a:solidFill>
              </a:rPr>
              <a:t>حيـث يكـون الانتقـال افقيـا عنـدما تعمل المقدرة على المستوى نفسه موقـف </a:t>
            </a:r>
            <a:r>
              <a:rPr lang="ar-IQ" sz="3200" b="1" dirty="0" smtClean="0">
                <a:solidFill>
                  <a:srgbClr val="FF0000"/>
                </a:solidFill>
              </a:rPr>
              <a:t>جديـد مـشابه </a:t>
            </a:r>
            <a:r>
              <a:rPr lang="ar-IQ" sz="3200" b="1" dirty="0">
                <a:solidFill>
                  <a:srgbClr val="FF0000"/>
                </a:solidFill>
              </a:rPr>
              <a:t>للموقـف الاصـلي</a:t>
            </a:r>
            <a:r>
              <a:rPr lang="ar-IQ" sz="3200" b="1" dirty="0"/>
              <a:t> بينمـا تكـون الانتقال </a:t>
            </a:r>
            <a:r>
              <a:rPr lang="ar-IQ" sz="3200" b="1" dirty="0">
                <a:solidFill>
                  <a:srgbClr val="FF0000"/>
                </a:solidFill>
              </a:rPr>
              <a:t>راسيا عندما توظف المقدرة او المقدرات تعلم اعلى او اعقد من المستوى نفـسه</a:t>
            </a:r>
            <a:r>
              <a:rPr lang="ar-IQ" sz="3200" b="1" dirty="0"/>
              <a:t>. </a:t>
            </a:r>
            <a:r>
              <a:rPr lang="ar-IQ" sz="3200" b="1" dirty="0" smtClean="0"/>
              <a:t>يعد جانييه </a:t>
            </a:r>
            <a:r>
              <a:rPr lang="ar-IQ" sz="3200" b="1" dirty="0"/>
              <a:t>ان انماط التفكير واساليبه المختلفة هي ايضا مقدرات </a:t>
            </a:r>
            <a:r>
              <a:rPr lang="ar-IQ" sz="3200" b="1" dirty="0" smtClean="0"/>
              <a:t>لقابليتها </a:t>
            </a:r>
            <a:r>
              <a:rPr lang="ar-IQ" sz="3200" b="1" dirty="0"/>
              <a:t>للانتقال الواسع بحيث </a:t>
            </a:r>
            <a:r>
              <a:rPr lang="ar-IQ" sz="3200" b="1" dirty="0" smtClean="0"/>
              <a:t>تساعد على </a:t>
            </a:r>
            <a:r>
              <a:rPr lang="ar-IQ" sz="3200" b="1" dirty="0"/>
              <a:t>تعلم </a:t>
            </a:r>
            <a:r>
              <a:rPr lang="ar-IQ" sz="3200" b="1" dirty="0" smtClean="0"/>
              <a:t>العديد من الاعمال وممارسته</a:t>
            </a:r>
            <a:r>
              <a:rPr lang="ar-IQ" sz="3200" b="1" dirty="0"/>
              <a:t>. </a:t>
            </a:r>
            <a:endParaRPr lang="en-US" sz="3200" b="1" dirty="0"/>
          </a:p>
        </p:txBody>
      </p:sp>
    </p:spTree>
    <p:extLst>
      <p:ext uri="{BB962C8B-B14F-4D97-AF65-F5344CB8AC3E}">
        <p14:creationId xmlns:p14="http://schemas.microsoft.com/office/powerpoint/2010/main" val="173748434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14431" y="332656"/>
            <a:ext cx="8568952" cy="4832092"/>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r>
              <a:rPr lang="ar-SA" sz="2800" b="1" dirty="0">
                <a:solidFill>
                  <a:srgbClr val="120E28"/>
                </a:solidFill>
                <a:ea typeface="Times New Roman"/>
              </a:rPr>
              <a:t>يمكن استخدام</a:t>
            </a:r>
            <a:r>
              <a:rPr lang="ar-SA" sz="2800" b="1" dirty="0">
                <a:solidFill>
                  <a:srgbClr val="FF0000"/>
                </a:solidFill>
                <a:ea typeface="Times New Roman"/>
              </a:rPr>
              <a:t> ثلاث استراتيجيات</a:t>
            </a:r>
            <a:r>
              <a:rPr lang="ar-SA" sz="2800" b="1" dirty="0">
                <a:solidFill>
                  <a:srgbClr val="120E28"/>
                </a:solidFill>
                <a:ea typeface="Times New Roman"/>
              </a:rPr>
              <a:t> عامة </a:t>
            </a:r>
            <a:r>
              <a:rPr lang="ar-SA" sz="2800" b="1" dirty="0" smtClean="0">
                <a:solidFill>
                  <a:srgbClr val="120E28"/>
                </a:solidFill>
                <a:ea typeface="Times New Roman"/>
              </a:rPr>
              <a:t>بفعالية</a:t>
            </a:r>
            <a:r>
              <a:rPr lang="ar-IQ" sz="2800" dirty="0" smtClean="0">
                <a:ea typeface="Times New Roman"/>
                <a:cs typeface="Arial"/>
              </a:rPr>
              <a:t> </a:t>
            </a:r>
            <a:r>
              <a:rPr lang="ar-SA" sz="2800" b="1" dirty="0" smtClean="0">
                <a:solidFill>
                  <a:srgbClr val="120E28"/>
                </a:solidFill>
                <a:ea typeface="Times New Roman"/>
              </a:rPr>
              <a:t>مع</a:t>
            </a:r>
            <a:r>
              <a:rPr lang="ar-SA" sz="2800" b="1" dirty="0">
                <a:solidFill>
                  <a:srgbClr val="120E28"/>
                </a:solidFill>
                <a:ea typeface="Times New Roman"/>
              </a:rPr>
              <a:t> </a:t>
            </a:r>
            <a:r>
              <a:rPr lang="ar-SA" sz="2800" b="1" dirty="0">
                <a:solidFill>
                  <a:srgbClr val="0000FF"/>
                </a:solidFill>
                <a:ea typeface="Times New Roman"/>
              </a:rPr>
              <a:t>الأطفال الذين يواجهون صعوبات في التعلم </a:t>
            </a:r>
            <a:r>
              <a:rPr lang="ar-SA" sz="2800" b="1" dirty="0">
                <a:solidFill>
                  <a:srgbClr val="120E28"/>
                </a:solidFill>
                <a:ea typeface="Times New Roman"/>
              </a:rPr>
              <a:t>وهذه الاستراتيجيات هي </a:t>
            </a:r>
            <a:endParaRPr lang="en-US" sz="2800" dirty="0">
              <a:ea typeface="Calibri"/>
              <a:cs typeface="Arial"/>
            </a:endParaRPr>
          </a:p>
          <a:p>
            <a:pPr indent="-228600"/>
            <a:r>
              <a:rPr lang="ar-SA" sz="2800" b="1" dirty="0">
                <a:solidFill>
                  <a:srgbClr val="FF0000"/>
                </a:solidFill>
                <a:ea typeface="Times New Roman"/>
              </a:rPr>
              <a:t>1-</a:t>
            </a:r>
            <a:r>
              <a:rPr lang="ar-SA" sz="2800" dirty="0">
                <a:solidFill>
                  <a:srgbClr val="FF0000"/>
                </a:solidFill>
                <a:ea typeface="Times New Roman"/>
                <a:cs typeface="Times New Roman"/>
              </a:rPr>
              <a:t>    </a:t>
            </a:r>
            <a:r>
              <a:rPr lang="ar-SA" sz="2800" b="1" dirty="0">
                <a:solidFill>
                  <a:srgbClr val="FF0000"/>
                </a:solidFill>
                <a:ea typeface="Times New Roman"/>
              </a:rPr>
              <a:t>التدريب القائم علي تحليل المهمة وتبسيطها :</a:t>
            </a:r>
            <a:endParaRPr lang="en-US" sz="2800" dirty="0">
              <a:ea typeface="Calibri"/>
              <a:cs typeface="Arial"/>
            </a:endParaRPr>
          </a:p>
          <a:p>
            <a:r>
              <a:rPr lang="ar-SA" sz="2800" b="1" dirty="0">
                <a:solidFill>
                  <a:srgbClr val="120E28"/>
                </a:solidFill>
                <a:ea typeface="Times New Roman"/>
              </a:rPr>
              <a:t>     ويفترض مؤيدو استخدام هذه الاستراتيجية عدم وجود خلل أو عجز نمائي لدي الأطفال وأن معاناتهم تقتصر علي نقص في التدريب والخبرة في المهمة ذاتها ، وتستخدم هذه الطريقة أسلوب تحليل المهمة بشكل يسمح للطفل بأن يتقن عناصر المهمة البسيطة ، ومن ثم يقوم بتركيب هذه العناصر أو المكونات بما يساعد علي تعلم وإتقان المهمة التعليمية بأكملها وفق تسلسل منظم ، ومن الممكن أن يطبق هذا الأسلوب في الموضوعات الأكاديمية مثل: القراءة والرياضيات أو الكتابة حيث يتم تبسيط تلك المهمات المعقدة مما يساعد علي إتقان مكوناتها بشكل مقبول .</a:t>
            </a:r>
            <a:endParaRPr lang="en-US" sz="2800" dirty="0">
              <a:ea typeface="Calibri"/>
              <a:cs typeface="Arial"/>
            </a:endParaRPr>
          </a:p>
        </p:txBody>
      </p:sp>
    </p:spTree>
    <p:extLst>
      <p:ext uri="{BB962C8B-B14F-4D97-AF65-F5344CB8AC3E}">
        <p14:creationId xmlns:p14="http://schemas.microsoft.com/office/powerpoint/2010/main" val="28122683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158083" y="260648"/>
            <a:ext cx="8784976" cy="5247590"/>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indent="-228600">
              <a:lnSpc>
                <a:spcPts val="1800"/>
              </a:lnSpc>
            </a:pPr>
            <a:r>
              <a:rPr lang="ar-SA" sz="3200" b="1" dirty="0">
                <a:solidFill>
                  <a:srgbClr val="0000FF"/>
                </a:solidFill>
                <a:ea typeface="Times New Roman"/>
              </a:rPr>
              <a:t>-</a:t>
            </a:r>
            <a:r>
              <a:rPr lang="ar-SA" sz="3200" dirty="0">
                <a:solidFill>
                  <a:srgbClr val="0000FF"/>
                </a:solidFill>
                <a:ea typeface="Times New Roman"/>
                <a:cs typeface="Times New Roman"/>
              </a:rPr>
              <a:t>    </a:t>
            </a:r>
            <a:r>
              <a:rPr lang="ar-SA" sz="3200" b="1" dirty="0">
                <a:solidFill>
                  <a:srgbClr val="0000FF"/>
                </a:solidFill>
                <a:ea typeface="Times New Roman"/>
              </a:rPr>
              <a:t>التدريب القائم علي العمليات النمائية والنفسية :</a:t>
            </a:r>
            <a:endParaRPr lang="en-US" sz="3200" dirty="0">
              <a:ea typeface="Calibri"/>
              <a:cs typeface="Arial"/>
            </a:endParaRPr>
          </a:p>
          <a:p>
            <a:r>
              <a:rPr lang="ar-SA" sz="3200" b="1" dirty="0">
                <a:solidFill>
                  <a:srgbClr val="120E28"/>
                </a:solidFill>
                <a:ea typeface="Times New Roman"/>
              </a:rPr>
              <a:t>حيث يفترض مؤيدو هذا الاستراتيجية وجود عجز نمائي محدد لدي الطفل ، فإذا لم يتم تصحيح ذلك العجز فمن الممكن أن يستمر في كبح عملية التعلم لدى الطفل ، ويعتبر تدريب القدرات النمائية جزءاً من منهج مرحلة ما قبل المدرسة ، حيث تعتبر مهارات الاستعداد ضرورية ، ويجب علي المدرس أن يأخذ بعين الاعتبار المهارات السابقة المطلوبة لإتقان عملية التعلم اللاحقة ، وأن يحاول تنمية وتطوير المتطلبات السابقة للمهارة الجديدة ، فإذا كان الطفل مثلاُ بحاجة إلي تمييز الشكل ، فإن علي المدرس أن يركز علي تمييز الشكل في تلك المهمة ، بحيث يكون غرض التدريب هو تحسين القدرة علي التمييز في المهارة </a:t>
            </a:r>
            <a:r>
              <a:rPr lang="ar-IQ" b="1" dirty="0" smtClean="0">
                <a:solidFill>
                  <a:srgbClr val="120E28"/>
                </a:solidFill>
                <a:ea typeface="Times New Roman"/>
              </a:rPr>
              <a:t>.</a:t>
            </a:r>
            <a:endParaRPr lang="en-US" dirty="0"/>
          </a:p>
        </p:txBody>
      </p:sp>
    </p:spTree>
    <p:extLst>
      <p:ext uri="{BB962C8B-B14F-4D97-AF65-F5344CB8AC3E}">
        <p14:creationId xmlns:p14="http://schemas.microsoft.com/office/powerpoint/2010/main" val="26173063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188640"/>
            <a:ext cx="8784976" cy="6555641"/>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indent="-228600"/>
            <a:r>
              <a:rPr lang="ar-SA" sz="2800" b="1" dirty="0">
                <a:solidFill>
                  <a:srgbClr val="0000FF"/>
                </a:solidFill>
                <a:ea typeface="Times New Roman"/>
              </a:rPr>
              <a:t>-</a:t>
            </a:r>
            <a:r>
              <a:rPr lang="ar-SA" sz="2800" dirty="0">
                <a:solidFill>
                  <a:srgbClr val="0000FF"/>
                </a:solidFill>
                <a:ea typeface="Times New Roman"/>
                <a:cs typeface="Times New Roman"/>
              </a:rPr>
              <a:t>    </a:t>
            </a:r>
            <a:r>
              <a:rPr lang="ar-SA" sz="2800" b="1" dirty="0">
                <a:solidFill>
                  <a:srgbClr val="0000FF"/>
                </a:solidFill>
                <a:ea typeface="Times New Roman"/>
              </a:rPr>
              <a:t>التدريب القائم علي تحليل المهمة والعمليات النمائية والنفسية :</a:t>
            </a:r>
            <a:endParaRPr lang="en-US" sz="2800" dirty="0">
              <a:ea typeface="Calibri"/>
              <a:cs typeface="Arial"/>
            </a:endParaRPr>
          </a:p>
          <a:p>
            <a:r>
              <a:rPr lang="ar-SA" sz="2800" b="1" dirty="0">
                <a:solidFill>
                  <a:srgbClr val="120E28"/>
                </a:solidFill>
                <a:ea typeface="Times New Roman"/>
              </a:rPr>
              <a:t>وتركز هذه الاستراتيجية في تدريب ذوي صعوبات التعلم علي دمج المفاهيم الأساسية لكل من أسلوب تحليل المهمة والأسلوب القائم علي تحليل العمليات النمائية والنفسية ، وبذلك لا يتجه النظر إلي العمليات النفسية علي أنها قدرات منفصلة بل ينظر إليها علي أنها سلسلة من العمليات والسلوكيات المتعلمة التي يمكن قياسها والتدريب عليها بهدف تنميتها وتحسينها ، فبدلاً من تدريس التمييز البصري مثلاً علي شكل رموز بصرية ، فإن علي المدرس تدريسه باستخدام الحروف والكلمات ، وبذلك فإن هذا الأسلوب يعتمد علي دمج معالجة الخلل الوظيفي للعملية مع المهمة التي سيتم تعلمها ، وبالتالي فإن استخدام هذا الأسلوب يتضمن :</a:t>
            </a:r>
            <a:endParaRPr lang="en-US" sz="2800" dirty="0">
              <a:ea typeface="Calibri"/>
              <a:cs typeface="Arial"/>
            </a:endParaRPr>
          </a:p>
          <a:p>
            <a:r>
              <a:rPr lang="ar-SA" sz="2800" b="1" dirty="0">
                <a:solidFill>
                  <a:srgbClr val="120E28"/>
                </a:solidFill>
                <a:ea typeface="Times New Roman"/>
              </a:rPr>
              <a:t>أ‌- تقييم مواطن القوة والعجز لدي الطفل .</a:t>
            </a:r>
            <a:endParaRPr lang="en-US" sz="2800" dirty="0">
              <a:ea typeface="Calibri"/>
              <a:cs typeface="Arial"/>
            </a:endParaRPr>
          </a:p>
          <a:p>
            <a:r>
              <a:rPr lang="ar-SA" sz="2800" b="1" dirty="0">
                <a:solidFill>
                  <a:srgbClr val="120E28"/>
                </a:solidFill>
                <a:ea typeface="Times New Roman"/>
              </a:rPr>
              <a:t>ب‌- تحليل المهمات التي يفشل فيها الطفل </a:t>
            </a:r>
            <a:r>
              <a:rPr lang="ar-SA" sz="2800" b="1" dirty="0" smtClean="0">
                <a:solidFill>
                  <a:srgbClr val="120E28"/>
                </a:solidFill>
                <a:ea typeface="Times New Roman"/>
              </a:rPr>
              <a:t>.</a:t>
            </a:r>
            <a:endParaRPr lang="en-US" sz="2800" dirty="0">
              <a:ea typeface="Calibri"/>
              <a:cs typeface="Arial"/>
            </a:endParaRPr>
          </a:p>
          <a:p>
            <a:r>
              <a:rPr lang="ar-SA" sz="2800" b="1" dirty="0">
                <a:solidFill>
                  <a:srgbClr val="120E28"/>
                </a:solidFill>
                <a:ea typeface="Times New Roman"/>
              </a:rPr>
              <a:t>ت‌- الجمع بين المعلومات الخاصة بمواطن القوة والعجز لدي الطفل ، وتحليل المهمات بهدف إعداد الخطة التدريسية وإعداد المواد التربوية التي سيتم تقديمها بشكل فردي </a:t>
            </a:r>
            <a:r>
              <a:rPr lang="ar-SA" sz="2800" b="1" dirty="0" smtClean="0">
                <a:solidFill>
                  <a:srgbClr val="120E28"/>
                </a:solidFill>
                <a:ea typeface="Times New Roman"/>
              </a:rPr>
              <a:t>.</a:t>
            </a:r>
            <a:endParaRPr lang="ar-IQ" sz="2800" b="1" dirty="0" smtClean="0">
              <a:solidFill>
                <a:srgbClr val="120E28"/>
              </a:solidFill>
              <a:ea typeface="Times New Roman"/>
            </a:endParaRPr>
          </a:p>
        </p:txBody>
      </p:sp>
    </p:spTree>
    <p:extLst>
      <p:ext uri="{BB962C8B-B14F-4D97-AF65-F5344CB8AC3E}">
        <p14:creationId xmlns:p14="http://schemas.microsoft.com/office/powerpoint/2010/main" val="152335203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جدول 2"/>
          <p:cNvGraphicFramePr>
            <a:graphicFrameLocks noGrp="1"/>
          </p:cNvGraphicFramePr>
          <p:nvPr>
            <p:extLst>
              <p:ext uri="{D42A27DB-BD31-4B8C-83A1-F6EECF244321}">
                <p14:modId xmlns:p14="http://schemas.microsoft.com/office/powerpoint/2010/main" val="1462074057"/>
              </p:ext>
            </p:extLst>
          </p:nvPr>
        </p:nvGraphicFramePr>
        <p:xfrm>
          <a:off x="193579" y="1052736"/>
          <a:ext cx="8928992" cy="5674360"/>
        </p:xfrm>
        <a:graphic>
          <a:graphicData uri="http://schemas.openxmlformats.org/drawingml/2006/table">
            <a:tbl>
              <a:tblPr firstRow="1" bandRow="1">
                <a:tableStyleId>{BDBED569-4797-4DF1-A0F4-6AAB3CD982D8}</a:tableStyleId>
              </a:tblPr>
              <a:tblGrid>
                <a:gridCol w="2724854"/>
                <a:gridCol w="2282986"/>
                <a:gridCol w="2503920"/>
                <a:gridCol w="1417232"/>
              </a:tblGrid>
              <a:tr h="370840">
                <a:tc>
                  <a:txBody>
                    <a:bodyPr/>
                    <a:lstStyle/>
                    <a:p>
                      <a:r>
                        <a:rPr lang="ar-IQ" dirty="0" smtClean="0"/>
                        <a:t>جانية </a:t>
                      </a:r>
                      <a:endParaRPr lang="en-US" dirty="0"/>
                    </a:p>
                  </a:txBody>
                  <a:tcPr/>
                </a:tc>
                <a:tc>
                  <a:txBody>
                    <a:bodyPr/>
                    <a:lstStyle/>
                    <a:p>
                      <a:r>
                        <a:rPr lang="ar-IQ" dirty="0" err="1" smtClean="0"/>
                        <a:t>برونر</a:t>
                      </a:r>
                      <a:r>
                        <a:rPr lang="ar-IQ" dirty="0" smtClean="0"/>
                        <a:t> </a:t>
                      </a:r>
                      <a:endParaRPr lang="en-US" dirty="0"/>
                    </a:p>
                  </a:txBody>
                  <a:tcPr/>
                </a:tc>
                <a:tc>
                  <a:txBody>
                    <a:bodyPr/>
                    <a:lstStyle/>
                    <a:p>
                      <a:r>
                        <a:rPr lang="ar-IQ" dirty="0" err="1" smtClean="0"/>
                        <a:t>بياجية</a:t>
                      </a:r>
                      <a:r>
                        <a:rPr lang="ar-IQ" dirty="0" smtClean="0"/>
                        <a:t> </a:t>
                      </a:r>
                      <a:endParaRPr lang="en-US" dirty="0"/>
                    </a:p>
                  </a:txBody>
                  <a:tcPr/>
                </a:tc>
                <a:tc>
                  <a:txBody>
                    <a:bodyPr/>
                    <a:lstStyle/>
                    <a:p>
                      <a:r>
                        <a:rPr lang="ar-IQ" dirty="0" smtClean="0"/>
                        <a:t>المتغير </a:t>
                      </a:r>
                      <a:endParaRPr lang="en-US" dirty="0"/>
                    </a:p>
                  </a:txBody>
                  <a:tcPr/>
                </a:tc>
              </a:tr>
              <a:tr h="370840">
                <a:tc>
                  <a:txBody>
                    <a:bodyPr/>
                    <a:lstStyle/>
                    <a:p>
                      <a:r>
                        <a:rPr lang="ar-IQ" dirty="0" smtClean="0"/>
                        <a:t>لا يوجد مراحل عامة ، بل يوجد مراحل ضمن المهمة نفسها ( الاشاري ،</a:t>
                      </a:r>
                      <a:r>
                        <a:rPr lang="ar-IQ" dirty="0" err="1" smtClean="0"/>
                        <a:t>م،س</a:t>
                      </a:r>
                      <a:r>
                        <a:rPr lang="ar-IQ" dirty="0" smtClean="0"/>
                        <a:t>،</a:t>
                      </a:r>
                      <a:r>
                        <a:rPr lang="ar-IQ" baseline="0" dirty="0" smtClean="0"/>
                        <a:t> التسلسل الترابطات اللفظية ............)</a:t>
                      </a:r>
                      <a:endParaRPr lang="en-US" dirty="0"/>
                    </a:p>
                  </a:txBody>
                  <a:tcPr/>
                </a:tc>
                <a:tc>
                  <a:txBody>
                    <a:bodyPr/>
                    <a:lstStyle/>
                    <a:p>
                      <a:r>
                        <a:rPr lang="ar-IQ" dirty="0" smtClean="0"/>
                        <a:t>يمر الطفل في ثلاث مستويات ( العملي ، والصوري</a:t>
                      </a:r>
                      <a:r>
                        <a:rPr lang="ar-IQ" baseline="0" dirty="0" smtClean="0"/>
                        <a:t> ،والرمزي)</a:t>
                      </a:r>
                      <a:endParaRPr lang="en-US" dirty="0"/>
                    </a:p>
                  </a:txBody>
                  <a:tcPr/>
                </a:tc>
                <a:tc>
                  <a:txBody>
                    <a:bodyPr/>
                    <a:lstStyle/>
                    <a:p>
                      <a:r>
                        <a:rPr lang="ar-IQ" dirty="0" smtClean="0"/>
                        <a:t>يمر الطفل خلال سلسة من المراحل المرتبة ترتيبا جيدا (الحس</a:t>
                      </a:r>
                      <a:r>
                        <a:rPr lang="ar-IQ" baseline="0" dirty="0" smtClean="0"/>
                        <a:t> الحركي ، ما قبل العمليات ، العمليات المادية ، التفكير المجرد)</a:t>
                      </a:r>
                      <a:endParaRPr lang="en-US" dirty="0"/>
                    </a:p>
                  </a:txBody>
                  <a:tcPr/>
                </a:tc>
                <a:tc>
                  <a:txBody>
                    <a:bodyPr/>
                    <a:lstStyle/>
                    <a:p>
                      <a:r>
                        <a:rPr lang="ar-IQ" dirty="0" smtClean="0"/>
                        <a:t>مستوى النمو المعرفي </a:t>
                      </a:r>
                      <a:endParaRPr lang="en-US" dirty="0"/>
                    </a:p>
                  </a:txBody>
                  <a:tcPr/>
                </a:tc>
              </a:tr>
              <a:tr h="370840">
                <a:tc>
                  <a:txBody>
                    <a:bodyPr/>
                    <a:lstStyle/>
                    <a:p>
                      <a:r>
                        <a:rPr lang="ar-IQ" dirty="0" smtClean="0"/>
                        <a:t>اهمية المراحل تظهر من خلال المعلومات السابقة التي يجلبها الطفل معه الى الموقف التعليمي ، ويبدأ  الطفل عادة من حيث تنتهي معلوماته السابقة .</a:t>
                      </a:r>
                      <a:endParaRPr lang="en-US" dirty="0"/>
                    </a:p>
                  </a:txBody>
                  <a:tcPr/>
                </a:tc>
                <a:tc>
                  <a:txBody>
                    <a:bodyPr/>
                    <a:lstStyle/>
                    <a:p>
                      <a:r>
                        <a:rPr lang="ar-IQ" dirty="0" smtClean="0"/>
                        <a:t>يستعمل الطفل افضل مستوى</a:t>
                      </a:r>
                      <a:r>
                        <a:rPr lang="ar-IQ" baseline="0" dirty="0" smtClean="0"/>
                        <a:t> من هذه المستويات من الناحية الاقتصادية لإنجاز المهمة </a:t>
                      </a:r>
                      <a:endParaRPr lang="en-US" dirty="0"/>
                    </a:p>
                  </a:txBody>
                  <a:tcPr/>
                </a:tc>
                <a:tc>
                  <a:txBody>
                    <a:bodyPr/>
                    <a:lstStyle/>
                    <a:p>
                      <a:r>
                        <a:rPr lang="ar-IQ" dirty="0" smtClean="0"/>
                        <a:t>كل مرحلة تصبح جزءا من المراحل التي تتبعها وعندما يتعامل الطفل مع مهمة فانه يتعامل معها بناء على المستوى</a:t>
                      </a:r>
                      <a:r>
                        <a:rPr lang="ar-IQ" baseline="0" dirty="0" smtClean="0"/>
                        <a:t> الذي هو فيه </a:t>
                      </a:r>
                      <a:endParaRPr lang="en-US" dirty="0"/>
                    </a:p>
                  </a:txBody>
                  <a:tcPr/>
                </a:tc>
                <a:tc>
                  <a:txBody>
                    <a:bodyPr/>
                    <a:lstStyle/>
                    <a:p>
                      <a:r>
                        <a:rPr lang="ar-IQ" dirty="0" smtClean="0"/>
                        <a:t>طبيعة المستويات المعرفية </a:t>
                      </a:r>
                      <a:endParaRPr lang="en-US" dirty="0"/>
                    </a:p>
                  </a:txBody>
                  <a:tcPr/>
                </a:tc>
              </a:tr>
              <a:tr h="370840">
                <a:tc>
                  <a:txBody>
                    <a:bodyPr/>
                    <a:lstStyle/>
                    <a:p>
                      <a:r>
                        <a:rPr lang="ar-IQ" dirty="0" smtClean="0"/>
                        <a:t>عن طريق التعرض لمشكلات جديدة والسيطرة على مفاهيم كل مستوى </a:t>
                      </a:r>
                      <a:endParaRPr lang="en-US" dirty="0"/>
                    </a:p>
                  </a:txBody>
                  <a:tcPr/>
                </a:tc>
                <a:tc>
                  <a:txBody>
                    <a:bodyPr/>
                    <a:lstStyle/>
                    <a:p>
                      <a:r>
                        <a:rPr lang="ar-IQ" dirty="0" smtClean="0"/>
                        <a:t>عن طريق التعلم والاكتشاف </a:t>
                      </a:r>
                      <a:endParaRPr lang="en-US" dirty="0"/>
                    </a:p>
                  </a:txBody>
                  <a:tcPr/>
                </a:tc>
                <a:tc>
                  <a:txBody>
                    <a:bodyPr/>
                    <a:lstStyle/>
                    <a:p>
                      <a:r>
                        <a:rPr lang="ar-IQ" dirty="0" smtClean="0"/>
                        <a:t>من خلال التفاعل بين النضج</a:t>
                      </a:r>
                      <a:r>
                        <a:rPr lang="ar-IQ" baseline="0" dirty="0" smtClean="0"/>
                        <a:t>  البيولوجي والخبرة .</a:t>
                      </a:r>
                      <a:endParaRPr lang="en-US" dirty="0"/>
                    </a:p>
                  </a:txBody>
                  <a:tcPr/>
                </a:tc>
                <a:tc>
                  <a:txBody>
                    <a:bodyPr/>
                    <a:lstStyle/>
                    <a:p>
                      <a:r>
                        <a:rPr lang="ar-IQ" dirty="0" smtClean="0"/>
                        <a:t>كيف ينتقل الطفل الى المستوى الاعلى </a:t>
                      </a:r>
                      <a:endParaRPr lang="en-US" dirty="0"/>
                    </a:p>
                  </a:txBody>
                  <a:tcPr/>
                </a:tc>
              </a:tr>
              <a:tr h="370840">
                <a:tc>
                  <a:txBody>
                    <a:bodyPr/>
                    <a:lstStyle/>
                    <a:p>
                      <a:r>
                        <a:rPr lang="ar-IQ" dirty="0" smtClean="0"/>
                        <a:t>يجب التأكد</a:t>
                      </a:r>
                      <a:r>
                        <a:rPr lang="ar-IQ" baseline="0" dirty="0" smtClean="0"/>
                        <a:t> بان الطالب قد تعلم كل المتطلبات المسبقة في تعلمه لمهمات جديدة ، والتعلم يجب ان يسير حسب تسلسل واضح .</a:t>
                      </a:r>
                      <a:endParaRPr lang="en-US" dirty="0"/>
                    </a:p>
                  </a:txBody>
                  <a:tcPr/>
                </a:tc>
                <a:tc>
                  <a:txBody>
                    <a:bodyPr/>
                    <a:lstStyle/>
                    <a:p>
                      <a:r>
                        <a:rPr lang="ar-IQ" dirty="0" smtClean="0"/>
                        <a:t>يجب ان يشجع الطفل على اكتشاف البيئة التي يعيش فيها .</a:t>
                      </a:r>
                      <a:endParaRPr lang="en-US" dirty="0"/>
                    </a:p>
                  </a:txBody>
                  <a:tcPr/>
                </a:tc>
                <a:tc>
                  <a:txBody>
                    <a:bodyPr/>
                    <a:lstStyle/>
                    <a:p>
                      <a:r>
                        <a:rPr lang="ar-IQ" dirty="0" smtClean="0"/>
                        <a:t>يجب ان تقدم الطفل</a:t>
                      </a:r>
                      <a:r>
                        <a:rPr lang="ar-IQ" baseline="0" dirty="0" smtClean="0"/>
                        <a:t> مهمات في مستواه بحيث يمكنه ان يتعلم هذه المهمات سوف تؤدي الى الاسراع في انتقاله الى المراحل اللاحقة </a:t>
                      </a:r>
                      <a:endParaRPr lang="en-US" dirty="0"/>
                    </a:p>
                  </a:txBody>
                  <a:tcPr/>
                </a:tc>
                <a:tc>
                  <a:txBody>
                    <a:bodyPr/>
                    <a:lstStyle/>
                    <a:p>
                      <a:r>
                        <a:rPr lang="ar-IQ" dirty="0" smtClean="0"/>
                        <a:t>التنظيمات التربوية </a:t>
                      </a:r>
                      <a:endParaRPr lang="en-US" dirty="0"/>
                    </a:p>
                  </a:txBody>
                  <a:tcPr/>
                </a:tc>
              </a:tr>
            </a:tbl>
          </a:graphicData>
        </a:graphic>
      </p:graphicFrame>
      <p:sp>
        <p:nvSpPr>
          <p:cNvPr id="4" name="مستطيل 3"/>
          <p:cNvSpPr/>
          <p:nvPr/>
        </p:nvSpPr>
        <p:spPr>
          <a:xfrm>
            <a:off x="2267744" y="476672"/>
            <a:ext cx="6048672" cy="369332"/>
          </a:xfrm>
          <a:prstGeom prst="rect">
            <a:avLst/>
          </a:prstGeom>
        </p:spPr>
        <p:txBody>
          <a:bodyPr wrap="square">
            <a:spAutoFit/>
          </a:bodyPr>
          <a:lstStyle/>
          <a:p>
            <a:pPr lvl="0"/>
            <a:r>
              <a:rPr lang="ar-IQ" b="1" dirty="0">
                <a:solidFill>
                  <a:srgbClr val="120E28"/>
                </a:solidFill>
              </a:rPr>
              <a:t>مقارنة بين نظرية </a:t>
            </a:r>
            <a:r>
              <a:rPr lang="ar-IQ" b="1" dirty="0" err="1" smtClean="0">
                <a:solidFill>
                  <a:srgbClr val="120E28"/>
                </a:solidFill>
              </a:rPr>
              <a:t>بياجيية</a:t>
            </a:r>
            <a:r>
              <a:rPr lang="ar-IQ" b="1" dirty="0" smtClean="0">
                <a:solidFill>
                  <a:srgbClr val="120E28"/>
                </a:solidFill>
              </a:rPr>
              <a:t> </a:t>
            </a:r>
            <a:r>
              <a:rPr lang="ar-IQ" b="1" dirty="0" err="1">
                <a:solidFill>
                  <a:srgbClr val="120E28"/>
                </a:solidFill>
              </a:rPr>
              <a:t>وبرونر</a:t>
            </a:r>
            <a:r>
              <a:rPr lang="ar-IQ" b="1" dirty="0">
                <a:solidFill>
                  <a:srgbClr val="120E28"/>
                </a:solidFill>
              </a:rPr>
              <a:t> وجانية </a:t>
            </a:r>
            <a:endParaRPr lang="en-US" dirty="0">
              <a:solidFill>
                <a:prstClr val="black"/>
              </a:solidFill>
            </a:endParaRPr>
          </a:p>
        </p:txBody>
      </p:sp>
    </p:spTree>
    <p:extLst>
      <p:ext uri="{BB962C8B-B14F-4D97-AF65-F5344CB8AC3E}">
        <p14:creationId xmlns:p14="http://schemas.microsoft.com/office/powerpoint/2010/main" val="422669448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83568" y="1412776"/>
            <a:ext cx="8280920" cy="4893647"/>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ar-IQ" dirty="0" smtClean="0">
                <a:hlinkClick r:id="rId2"/>
              </a:rPr>
              <a:t>المصادر </a:t>
            </a:r>
            <a:endParaRPr lang="ar-IQ" dirty="0" smtClean="0">
              <a:hlinkClick r:id="rId2"/>
            </a:endParaRPr>
          </a:p>
          <a:p>
            <a:endParaRPr lang="ar-IQ" dirty="0">
              <a:hlinkClick r:id="rId2"/>
            </a:endParaRPr>
          </a:p>
          <a:p>
            <a:endParaRPr lang="ar-IQ" dirty="0">
              <a:hlinkClick r:id="rId2"/>
            </a:endParaRPr>
          </a:p>
          <a:p>
            <a:r>
              <a:rPr lang="ar-IQ" dirty="0" smtClean="0">
                <a:hlinkClick r:id="rId2"/>
              </a:rPr>
              <a:t>1 - </a:t>
            </a:r>
            <a:r>
              <a:rPr lang="ar-IQ" b="1" kern="0" dirty="0">
                <a:solidFill>
                  <a:prstClr val="black"/>
                </a:solidFill>
                <a:cs typeface="Times New Roman"/>
              </a:rPr>
              <a:t>الخفاف ، ايمان عباس ، نظريات التعلم والتعليم ،ط1، دار المناهج للنشر والتوزيع ، عمان ، </a:t>
            </a:r>
            <a:r>
              <a:rPr lang="ar-IQ" b="1" kern="0" dirty="0" smtClean="0">
                <a:solidFill>
                  <a:prstClr val="black"/>
                </a:solidFill>
                <a:cs typeface="Times New Roman"/>
              </a:rPr>
              <a:t>2013م</a:t>
            </a:r>
          </a:p>
          <a:p>
            <a:pPr lvl="0"/>
            <a:endParaRPr lang="ar-IQ" sz="2000" b="1" dirty="0" smtClean="0">
              <a:solidFill>
                <a:prstClr val="black"/>
              </a:solidFill>
              <a:latin typeface="Constantia"/>
              <a:cs typeface="Times New Roman"/>
            </a:endParaRPr>
          </a:p>
          <a:p>
            <a:pPr lvl="0"/>
            <a:endParaRPr lang="ar-IQ" sz="2000" b="1" dirty="0">
              <a:solidFill>
                <a:prstClr val="black"/>
              </a:solidFill>
              <a:latin typeface="Constantia"/>
              <a:cs typeface="Times New Roman"/>
            </a:endParaRPr>
          </a:p>
          <a:p>
            <a:pPr lvl="0"/>
            <a:r>
              <a:rPr lang="ar-IQ" sz="2000" b="1" dirty="0" smtClean="0">
                <a:solidFill>
                  <a:prstClr val="black"/>
                </a:solidFill>
                <a:latin typeface="Constantia"/>
                <a:cs typeface="Times New Roman"/>
              </a:rPr>
              <a:t>2- </a:t>
            </a:r>
            <a:r>
              <a:rPr lang="ar-IQ" sz="2000" b="1" dirty="0">
                <a:solidFill>
                  <a:prstClr val="black"/>
                </a:solidFill>
                <a:latin typeface="Constantia"/>
                <a:cs typeface="Times New Roman"/>
              </a:rPr>
              <a:t>زغلول ، عماد عبد الرحيم ، نظريات التعلم ، ط1، دار الشروق ،عمان ،2010م</a:t>
            </a:r>
          </a:p>
          <a:p>
            <a:pPr lvl="0"/>
            <a:endParaRPr lang="ar-IQ" dirty="0" smtClean="0">
              <a:hlinkClick r:id="rId2"/>
            </a:endParaRPr>
          </a:p>
          <a:p>
            <a:r>
              <a:rPr lang="ar-IQ" dirty="0" smtClean="0">
                <a:hlinkClick r:id="rId2"/>
              </a:rPr>
              <a:t>3- </a:t>
            </a:r>
            <a:r>
              <a:rPr lang="en-US" dirty="0" smtClean="0">
                <a:hlinkClick r:id="rId2"/>
              </a:rPr>
              <a:t>https</a:t>
            </a:r>
            <a:r>
              <a:rPr lang="en-US" dirty="0">
                <a:hlinkClick r:id="rId2"/>
              </a:rPr>
              <a:t>://www.facebook.com/2062219944106959/posts/2180189548976664</a:t>
            </a:r>
            <a:r>
              <a:rPr lang="en-US" dirty="0" smtClean="0">
                <a:hlinkClick r:id="rId2"/>
              </a:rPr>
              <a:t>/</a:t>
            </a:r>
            <a:endParaRPr lang="ar-IQ" dirty="0" smtClean="0"/>
          </a:p>
          <a:p>
            <a:endParaRPr lang="ar-IQ" dirty="0"/>
          </a:p>
          <a:p>
            <a:endParaRPr lang="ar-IQ" dirty="0" smtClean="0"/>
          </a:p>
          <a:p>
            <a:r>
              <a:rPr lang="ar-IQ" dirty="0" smtClean="0"/>
              <a:t>4- </a:t>
            </a:r>
            <a:r>
              <a:rPr lang="en-US" dirty="0">
                <a:hlinkClick r:id="rId3"/>
              </a:rPr>
              <a:t>https://mawdoo3.com/%</a:t>
            </a:r>
            <a:r>
              <a:rPr lang="en-US" dirty="0" smtClean="0">
                <a:hlinkClick r:id="rId3"/>
              </a:rPr>
              <a:t>D9%85%D8%A7</a:t>
            </a:r>
            <a:endParaRPr lang="ar-IQ" dirty="0" smtClean="0"/>
          </a:p>
          <a:p>
            <a:endParaRPr lang="ar-IQ" dirty="0"/>
          </a:p>
          <a:p>
            <a:endParaRPr lang="ar-IQ" dirty="0" smtClean="0"/>
          </a:p>
          <a:p>
            <a:r>
              <a:rPr lang="ar-IQ" dirty="0" smtClean="0"/>
              <a:t>5-</a:t>
            </a:r>
            <a:r>
              <a:rPr lang="en-US" b="1" dirty="0">
                <a:solidFill>
                  <a:srgbClr val="0000FF"/>
                </a:solidFill>
                <a:latin typeface="Arial"/>
                <a:ea typeface="Times New Roman"/>
              </a:rPr>
              <a:t>http://www.ibrahimrashidacademy.net/2016/01/blog-post_28.htm</a:t>
            </a:r>
            <a:r>
              <a:rPr lang="ar-IQ" dirty="0" smtClean="0"/>
              <a:t>  </a:t>
            </a:r>
          </a:p>
          <a:p>
            <a:endParaRPr lang="ar-IQ" dirty="0" smtClean="0"/>
          </a:p>
          <a:p>
            <a:endParaRPr lang="ar-IQ" dirty="0"/>
          </a:p>
        </p:txBody>
      </p:sp>
    </p:spTree>
    <p:extLst>
      <p:ext uri="{BB962C8B-B14F-4D97-AF65-F5344CB8AC3E}">
        <p14:creationId xmlns:p14="http://schemas.microsoft.com/office/powerpoint/2010/main" val="38492582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47820" y="764704"/>
            <a:ext cx="8712968" cy="5632311"/>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ar-IQ" sz="4000" b="1" dirty="0">
                <a:solidFill>
                  <a:srgbClr val="FF0000"/>
                </a:solidFill>
              </a:rPr>
              <a:t>يتلخص النموذج التعليمي العام لجانييه بثلاث خطوات رئيسة هي: </a:t>
            </a:r>
            <a:endParaRPr lang="ar-IQ" sz="4000" b="1" dirty="0" smtClean="0">
              <a:solidFill>
                <a:srgbClr val="FF0000"/>
              </a:solidFill>
            </a:endParaRPr>
          </a:p>
          <a:p>
            <a:r>
              <a:rPr lang="ar-IQ" sz="4000" b="1" dirty="0" smtClean="0">
                <a:solidFill>
                  <a:srgbClr val="00B0F0"/>
                </a:solidFill>
              </a:rPr>
              <a:t>1 - وصف </a:t>
            </a:r>
            <a:r>
              <a:rPr lang="ar-IQ" sz="4000" b="1" dirty="0">
                <a:solidFill>
                  <a:srgbClr val="00B0F0"/>
                </a:solidFill>
              </a:rPr>
              <a:t>الاهداف </a:t>
            </a:r>
            <a:r>
              <a:rPr lang="ar-IQ" sz="4000" b="1" dirty="0" smtClean="0">
                <a:solidFill>
                  <a:srgbClr val="00B0F0"/>
                </a:solidFill>
              </a:rPr>
              <a:t>التعليمية.</a:t>
            </a:r>
          </a:p>
          <a:p>
            <a:endParaRPr lang="ar-IQ" sz="4000" b="1" dirty="0" smtClean="0">
              <a:solidFill>
                <a:srgbClr val="00B0F0"/>
              </a:solidFill>
            </a:endParaRPr>
          </a:p>
          <a:p>
            <a:r>
              <a:rPr lang="ar-IQ" sz="4000" b="1" dirty="0" smtClean="0">
                <a:solidFill>
                  <a:srgbClr val="00B0F0"/>
                </a:solidFill>
              </a:rPr>
              <a:t> 2- تحليل </a:t>
            </a:r>
            <a:r>
              <a:rPr lang="ar-IQ" sz="4000" b="1" dirty="0">
                <a:solidFill>
                  <a:srgbClr val="00B0F0"/>
                </a:solidFill>
              </a:rPr>
              <a:t>التعلم او المهام </a:t>
            </a:r>
            <a:r>
              <a:rPr lang="ar-IQ" sz="4000" b="1" dirty="0" smtClean="0">
                <a:solidFill>
                  <a:srgbClr val="00B0F0"/>
                </a:solidFill>
              </a:rPr>
              <a:t>التعليمية.</a:t>
            </a:r>
          </a:p>
          <a:p>
            <a:endParaRPr lang="ar-IQ" sz="4000" b="1" dirty="0" smtClean="0">
              <a:solidFill>
                <a:srgbClr val="00B0F0"/>
              </a:solidFill>
            </a:endParaRPr>
          </a:p>
          <a:p>
            <a:r>
              <a:rPr lang="ar-IQ" sz="4000" b="1" dirty="0" smtClean="0">
                <a:solidFill>
                  <a:srgbClr val="00B0F0"/>
                </a:solidFill>
              </a:rPr>
              <a:t> 3- تحديد </a:t>
            </a:r>
            <a:r>
              <a:rPr lang="ar-IQ" sz="4000" b="1" dirty="0">
                <a:solidFill>
                  <a:srgbClr val="00B0F0"/>
                </a:solidFill>
              </a:rPr>
              <a:t>الشروط الخارجية </a:t>
            </a:r>
            <a:r>
              <a:rPr lang="ar-IQ" sz="4000" b="1" dirty="0" smtClean="0">
                <a:solidFill>
                  <a:srgbClr val="00B0F0"/>
                </a:solidFill>
              </a:rPr>
              <a:t>للتعلم. </a:t>
            </a:r>
          </a:p>
          <a:p>
            <a:endParaRPr lang="ar-IQ" sz="4000" b="1" dirty="0">
              <a:solidFill>
                <a:srgbClr val="00B0F0"/>
              </a:solidFill>
            </a:endParaRPr>
          </a:p>
          <a:p>
            <a:endParaRPr lang="en-US" sz="4000" b="1" dirty="0">
              <a:solidFill>
                <a:srgbClr val="00B0F0"/>
              </a:solidFill>
            </a:endParaRPr>
          </a:p>
        </p:txBody>
      </p:sp>
    </p:spTree>
    <p:extLst>
      <p:ext uri="{BB962C8B-B14F-4D97-AF65-F5344CB8AC3E}">
        <p14:creationId xmlns:p14="http://schemas.microsoft.com/office/powerpoint/2010/main" val="27137012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87361" y="116632"/>
            <a:ext cx="8784976" cy="6494085"/>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r>
              <a:rPr lang="ar-IQ" sz="3200" b="1" dirty="0"/>
              <a:t>تفـسر النظريـة المعرفيـة حـدوث عمليـة الـتعلم نتيجـة لحـدوث تغـيرات داخـل البنيـة المعرفية عقل المتعلم، وقد قامت هذه النظرية على </a:t>
            </a:r>
            <a:r>
              <a:rPr lang="ar-IQ" sz="3200" b="1" dirty="0" smtClean="0"/>
              <a:t>أفكار جانييه </a:t>
            </a:r>
            <a:r>
              <a:rPr lang="ar-IQ" sz="3200" b="1" dirty="0" err="1" smtClean="0"/>
              <a:t>وبياجيـه</a:t>
            </a:r>
            <a:r>
              <a:rPr lang="ar-IQ" sz="3200" b="1" dirty="0" smtClean="0"/>
              <a:t>  </a:t>
            </a:r>
            <a:r>
              <a:rPr lang="ar-IQ" sz="3200" b="1" dirty="0" err="1"/>
              <a:t>وأوزبـل</a:t>
            </a:r>
            <a:r>
              <a:rPr lang="ar-IQ" sz="3200" b="1" dirty="0"/>
              <a:t> ومـن أهم إفرازات هذه النظرية </a:t>
            </a:r>
            <a:r>
              <a:rPr lang="ar-IQ" sz="3200" b="1" dirty="0" smtClean="0"/>
              <a:t>في التربية </a:t>
            </a:r>
            <a:r>
              <a:rPr lang="ar-IQ" sz="3200" b="1" dirty="0"/>
              <a:t>الاهتمام بكيفيـة </a:t>
            </a:r>
            <a:r>
              <a:rPr lang="ar-IQ" sz="3200" b="1" dirty="0" err="1"/>
              <a:t>إكتـساب</a:t>
            </a:r>
            <a:r>
              <a:rPr lang="ar-IQ" sz="3200" b="1" dirty="0"/>
              <a:t> المعرفـة ولـيس نقـل المعرفـة </a:t>
            </a:r>
            <a:r>
              <a:rPr lang="ar-IQ" sz="3200" b="1" dirty="0" smtClean="0"/>
              <a:t>ويعدون </a:t>
            </a:r>
            <a:r>
              <a:rPr lang="ar-IQ" sz="3200" b="1" dirty="0"/>
              <a:t>التفكير أحد الأدوات </a:t>
            </a:r>
            <a:r>
              <a:rPr lang="ar-IQ" sz="3200" b="1" dirty="0" smtClean="0"/>
              <a:t>الأساس في </a:t>
            </a:r>
            <a:r>
              <a:rPr lang="ar-IQ" sz="3200" b="1" dirty="0"/>
              <a:t>اكتساب المعرفة وإنتاجها . </a:t>
            </a:r>
            <a:endParaRPr lang="ar-IQ" sz="3200" b="1" dirty="0" smtClean="0"/>
          </a:p>
          <a:p>
            <a:r>
              <a:rPr lang="ar-IQ" sz="3200" b="1" dirty="0" smtClean="0"/>
              <a:t>وقد </a:t>
            </a:r>
            <a:r>
              <a:rPr lang="ar-IQ" sz="3200" b="1" dirty="0"/>
              <a:t>احتوت نظريـة جانييه على ثلاثة مكونات اساس هي</a:t>
            </a:r>
            <a:r>
              <a:rPr lang="ar-IQ" sz="3200" b="1" dirty="0" smtClean="0"/>
              <a:t>:</a:t>
            </a:r>
          </a:p>
          <a:p>
            <a:r>
              <a:rPr lang="ar-IQ" sz="3200" b="1" dirty="0" smtClean="0"/>
              <a:t> </a:t>
            </a:r>
          </a:p>
          <a:p>
            <a:r>
              <a:rPr lang="ar-IQ" sz="3200" b="1" dirty="0" smtClean="0">
                <a:solidFill>
                  <a:srgbClr val="C00000"/>
                </a:solidFill>
              </a:rPr>
              <a:t>اولا</a:t>
            </a:r>
            <a:r>
              <a:rPr lang="ar-IQ" sz="3200" b="1" dirty="0">
                <a:solidFill>
                  <a:srgbClr val="C00000"/>
                </a:solidFill>
              </a:rPr>
              <a:t>: تصنيف مخرجات التعلم. </a:t>
            </a:r>
            <a:endParaRPr lang="ar-IQ" sz="3200" b="1" dirty="0" smtClean="0">
              <a:solidFill>
                <a:srgbClr val="C00000"/>
              </a:solidFill>
            </a:endParaRPr>
          </a:p>
          <a:p>
            <a:endParaRPr lang="ar-IQ" sz="3200" b="1" dirty="0" smtClean="0">
              <a:solidFill>
                <a:srgbClr val="C00000"/>
              </a:solidFill>
            </a:endParaRPr>
          </a:p>
          <a:p>
            <a:r>
              <a:rPr lang="ar-IQ" sz="3200" b="1" dirty="0" smtClean="0">
                <a:solidFill>
                  <a:srgbClr val="C00000"/>
                </a:solidFill>
              </a:rPr>
              <a:t>ثانيا</a:t>
            </a:r>
            <a:r>
              <a:rPr lang="ar-IQ" sz="3200" b="1" dirty="0">
                <a:solidFill>
                  <a:srgbClr val="C00000"/>
                </a:solidFill>
              </a:rPr>
              <a:t>: شروط التعلم الخاصة لاكتساب كل من نتاجات التعلم</a:t>
            </a:r>
            <a:r>
              <a:rPr lang="ar-IQ" sz="3200" b="1" dirty="0" smtClean="0">
                <a:solidFill>
                  <a:srgbClr val="C00000"/>
                </a:solidFill>
              </a:rPr>
              <a:t>.</a:t>
            </a:r>
          </a:p>
          <a:p>
            <a:endParaRPr lang="ar-IQ" sz="3200" b="1" dirty="0" smtClean="0">
              <a:solidFill>
                <a:srgbClr val="C00000"/>
              </a:solidFill>
            </a:endParaRPr>
          </a:p>
          <a:p>
            <a:r>
              <a:rPr lang="ar-IQ" sz="3200" b="1" dirty="0" smtClean="0">
                <a:solidFill>
                  <a:srgbClr val="C00000"/>
                </a:solidFill>
              </a:rPr>
              <a:t> </a:t>
            </a:r>
            <a:r>
              <a:rPr lang="ar-IQ" sz="3200" b="1" dirty="0">
                <a:solidFill>
                  <a:srgbClr val="C00000"/>
                </a:solidFill>
              </a:rPr>
              <a:t>ثالثا : الاحداث التدريسية التسعة.</a:t>
            </a:r>
            <a:endParaRPr lang="en-US" sz="3200" b="1" dirty="0">
              <a:solidFill>
                <a:srgbClr val="C00000"/>
              </a:solidFill>
            </a:endParaRPr>
          </a:p>
        </p:txBody>
      </p:sp>
    </p:spTree>
    <p:extLst>
      <p:ext uri="{BB962C8B-B14F-4D97-AF65-F5344CB8AC3E}">
        <p14:creationId xmlns:p14="http://schemas.microsoft.com/office/powerpoint/2010/main" val="24030334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539552" y="116632"/>
            <a:ext cx="8424999" cy="6494085"/>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endParaRPr lang="ar-IQ" sz="3200" b="1" dirty="0" smtClean="0"/>
          </a:p>
          <a:p>
            <a:endParaRPr lang="ar-IQ" sz="3200" b="1" dirty="0"/>
          </a:p>
          <a:p>
            <a:r>
              <a:rPr lang="ar-IQ" sz="3200" b="1" dirty="0" smtClean="0"/>
              <a:t>تحدث </a:t>
            </a:r>
            <a:r>
              <a:rPr lang="ar-IQ" sz="3200" b="1" dirty="0"/>
              <a:t>جانييه عن خمسة متطلبات: </a:t>
            </a:r>
            <a:endParaRPr lang="ar-IQ" sz="3200" b="1" dirty="0" smtClean="0"/>
          </a:p>
          <a:p>
            <a:r>
              <a:rPr lang="ar-IQ" sz="3200" b="1" dirty="0" smtClean="0">
                <a:solidFill>
                  <a:srgbClr val="C00000"/>
                </a:solidFill>
              </a:rPr>
              <a:t>1-</a:t>
            </a:r>
            <a:r>
              <a:rPr lang="ar-IQ" sz="3200" b="1" dirty="0" smtClean="0"/>
              <a:t> </a:t>
            </a:r>
            <a:r>
              <a:rPr lang="ar-IQ" sz="3200" b="1" dirty="0" smtClean="0">
                <a:solidFill>
                  <a:srgbClr val="C00000"/>
                </a:solidFill>
              </a:rPr>
              <a:t>المهام الحركية (</a:t>
            </a:r>
            <a:r>
              <a:rPr lang="en-US" sz="3200" b="1" dirty="0">
                <a:solidFill>
                  <a:srgbClr val="C00000"/>
                </a:solidFill>
              </a:rPr>
              <a:t>skills</a:t>
            </a:r>
            <a:r>
              <a:rPr lang="ar-IQ" sz="3200" b="1" dirty="0" smtClean="0">
                <a:solidFill>
                  <a:srgbClr val="C00000"/>
                </a:solidFill>
              </a:rPr>
              <a:t> </a:t>
            </a:r>
            <a:r>
              <a:rPr lang="en-US" sz="3200" b="1" dirty="0" smtClean="0">
                <a:solidFill>
                  <a:srgbClr val="C00000"/>
                </a:solidFill>
              </a:rPr>
              <a:t>Motor</a:t>
            </a:r>
            <a:r>
              <a:rPr lang="ar-IQ" sz="3200" b="1" dirty="0" smtClean="0">
                <a:solidFill>
                  <a:srgbClr val="C00000"/>
                </a:solidFill>
              </a:rPr>
              <a:t>)</a:t>
            </a:r>
            <a:endParaRPr lang="en-US" sz="3200" b="1" dirty="0">
              <a:solidFill>
                <a:srgbClr val="C00000"/>
              </a:solidFill>
            </a:endParaRPr>
          </a:p>
          <a:p>
            <a:r>
              <a:rPr lang="ar-IQ" sz="3200" b="1" dirty="0" smtClean="0"/>
              <a:t>  هـي </a:t>
            </a:r>
            <a:r>
              <a:rPr lang="ar-IQ" sz="3200" b="1" dirty="0"/>
              <a:t>تتـألف مـن حركـات متعـددة ترتـب بـشكل متسلـسل ويجـب ان يعـرف المـتعلم حركات المهارة حتى يستطيع تطبيقها بشكل جيد خلال عمليـة التطبيـق وحيـث ان أداء المهارة مرة بعد اخرى </a:t>
            </a:r>
            <a:r>
              <a:rPr lang="ar-IQ" sz="3200" b="1" dirty="0" err="1"/>
              <a:t>يزيدمن</a:t>
            </a:r>
            <a:r>
              <a:rPr lang="ar-IQ" sz="3200" b="1" dirty="0"/>
              <a:t> اتقان الفرد لها. </a:t>
            </a:r>
            <a:endParaRPr lang="ar-IQ" sz="3200" b="1" dirty="0" smtClean="0"/>
          </a:p>
          <a:p>
            <a:r>
              <a:rPr lang="ar-IQ" sz="3200" b="1" dirty="0" smtClean="0"/>
              <a:t>مثال:- </a:t>
            </a:r>
            <a:r>
              <a:rPr lang="ar-IQ" sz="3200" b="1" dirty="0" smtClean="0">
                <a:solidFill>
                  <a:srgbClr val="0070C0"/>
                </a:solidFill>
              </a:rPr>
              <a:t>. </a:t>
            </a:r>
            <a:r>
              <a:rPr lang="ar-IQ" sz="3200" b="1" dirty="0">
                <a:solidFill>
                  <a:srgbClr val="0070C0"/>
                </a:solidFill>
              </a:rPr>
              <a:t>مهارات الاطفال الاكل واللبس قبل </a:t>
            </a:r>
            <a:r>
              <a:rPr lang="ar-IQ" sz="3200" b="1" dirty="0" smtClean="0">
                <a:solidFill>
                  <a:srgbClr val="0070C0"/>
                </a:solidFill>
              </a:rPr>
              <a:t>ان يـدخل </a:t>
            </a:r>
            <a:r>
              <a:rPr lang="ar-IQ" sz="3200" b="1" dirty="0">
                <a:solidFill>
                  <a:srgbClr val="0070C0"/>
                </a:solidFill>
              </a:rPr>
              <a:t>المدرسـة هـي حالـة مـن الاسـتعداد الـداخلي أو التأهـب العـصبي والنفـسي، </a:t>
            </a:r>
            <a:r>
              <a:rPr lang="ar-IQ" sz="3200" b="1" dirty="0" smtClean="0">
                <a:solidFill>
                  <a:srgbClr val="0070C0"/>
                </a:solidFill>
              </a:rPr>
              <a:t>تـنظم مـن </a:t>
            </a:r>
            <a:r>
              <a:rPr lang="ar-IQ" sz="3200" b="1" dirty="0">
                <a:solidFill>
                  <a:srgbClr val="0070C0"/>
                </a:solidFill>
              </a:rPr>
              <a:t>خـلال خـبرة الـشخص وتكـوين الذات</a:t>
            </a:r>
            <a:r>
              <a:rPr lang="ar-IQ" sz="3200" b="1" dirty="0" smtClean="0">
                <a:solidFill>
                  <a:srgbClr val="0070C0"/>
                </a:solidFill>
              </a:rPr>
              <a:t>.</a:t>
            </a:r>
          </a:p>
          <a:p>
            <a:endParaRPr lang="ar-IQ" sz="3200" b="1" dirty="0">
              <a:solidFill>
                <a:srgbClr val="0070C0"/>
              </a:solidFill>
            </a:endParaRPr>
          </a:p>
          <a:p>
            <a:endParaRPr lang="en-US" sz="3200" b="1" dirty="0">
              <a:solidFill>
                <a:srgbClr val="0070C0"/>
              </a:solidFill>
            </a:endParaRPr>
          </a:p>
        </p:txBody>
      </p:sp>
    </p:spTree>
    <p:extLst>
      <p:ext uri="{BB962C8B-B14F-4D97-AF65-F5344CB8AC3E}">
        <p14:creationId xmlns:p14="http://schemas.microsoft.com/office/powerpoint/2010/main" val="12789355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188640"/>
            <a:ext cx="8568952" cy="6124754"/>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marL="514350" indent="-514350">
              <a:buAutoNum type="arabicPlain" startAt="2"/>
            </a:pPr>
            <a:r>
              <a:rPr lang="ar-IQ" sz="3600" b="1" dirty="0" smtClean="0">
                <a:solidFill>
                  <a:srgbClr val="FF0000"/>
                </a:solidFill>
              </a:rPr>
              <a:t>- الاتجاهات (</a:t>
            </a:r>
            <a:r>
              <a:rPr lang="en-US" sz="3600" b="1" dirty="0" smtClean="0">
                <a:solidFill>
                  <a:srgbClr val="FF0000"/>
                </a:solidFill>
              </a:rPr>
              <a:t>Attitudes</a:t>
            </a:r>
            <a:r>
              <a:rPr lang="ar-IQ" sz="3600" b="1" dirty="0" smtClean="0">
                <a:solidFill>
                  <a:srgbClr val="FF0000"/>
                </a:solidFill>
              </a:rPr>
              <a:t>) :</a:t>
            </a:r>
          </a:p>
          <a:p>
            <a:pPr marL="514350" indent="-514350">
              <a:buAutoNum type="arabicPlain" startAt="2"/>
            </a:pPr>
            <a:endParaRPr lang="ar-IQ" sz="3600" b="1" dirty="0">
              <a:solidFill>
                <a:srgbClr val="FF0000"/>
              </a:solidFill>
            </a:endParaRPr>
          </a:p>
          <a:p>
            <a:r>
              <a:rPr lang="ar-IQ" sz="3200" b="1" dirty="0" smtClean="0"/>
              <a:t>هي </a:t>
            </a:r>
            <a:r>
              <a:rPr lang="ar-IQ" sz="3200" b="1" dirty="0"/>
              <a:t>حالة من الاستعداد الداخلي أو التأهـب العـصبي والنفـسي، تـنظم مـن خـلال خبرة الشخص وتكوين الذات. تـأثير تـوجيهي أو دينـامي علـى اسـتجابة الفـرد لجميـع الموضـوعات والمواقـف الـتي تستثيرها هذه الاستجابة وحيث ينظر اليه جانييه على انه </a:t>
            </a:r>
            <a:r>
              <a:rPr lang="ar-IQ" sz="3200" b="1" dirty="0" smtClean="0"/>
              <a:t>قيم. مثال</a:t>
            </a:r>
            <a:r>
              <a:rPr lang="ar-IQ" sz="3200" b="1" dirty="0"/>
              <a:t>:</a:t>
            </a:r>
            <a:r>
              <a:rPr lang="ar-IQ" sz="3200" b="1" dirty="0">
                <a:solidFill>
                  <a:srgbClr val="0070C0"/>
                </a:solidFill>
              </a:rPr>
              <a:t> حالة الخوف </a:t>
            </a:r>
            <a:r>
              <a:rPr lang="ar-IQ" sz="3200" b="1" dirty="0" smtClean="0">
                <a:solidFill>
                  <a:srgbClr val="0070C0"/>
                </a:solidFill>
              </a:rPr>
              <a:t>عند رؤية </a:t>
            </a:r>
            <a:r>
              <a:rPr lang="ar-IQ" sz="3200" b="1" dirty="0">
                <a:solidFill>
                  <a:srgbClr val="0070C0"/>
                </a:solidFill>
              </a:rPr>
              <a:t>،الافعى المحافظة على النظام او </a:t>
            </a:r>
            <a:r>
              <a:rPr lang="ar-IQ" sz="3200" b="1" dirty="0" smtClean="0">
                <a:solidFill>
                  <a:srgbClr val="0070C0"/>
                </a:solidFill>
              </a:rPr>
              <a:t>النظاف.</a:t>
            </a:r>
          </a:p>
          <a:p>
            <a:endParaRPr lang="ar-IQ" sz="3200" b="1" dirty="0">
              <a:solidFill>
                <a:srgbClr val="0070C0"/>
              </a:solidFill>
            </a:endParaRPr>
          </a:p>
          <a:p>
            <a:endParaRPr lang="ar-IQ" sz="3200" b="1" dirty="0" smtClean="0">
              <a:solidFill>
                <a:srgbClr val="0070C0"/>
              </a:solidFill>
            </a:endParaRPr>
          </a:p>
          <a:p>
            <a:endParaRPr lang="ar-IQ" sz="3200" b="1" dirty="0">
              <a:solidFill>
                <a:srgbClr val="0070C0"/>
              </a:solidFill>
            </a:endParaRPr>
          </a:p>
          <a:p>
            <a:endParaRPr lang="ar-IQ" sz="3200" b="1" dirty="0" smtClean="0">
              <a:solidFill>
                <a:srgbClr val="0070C0"/>
              </a:solidFill>
            </a:endParaRPr>
          </a:p>
        </p:txBody>
      </p:sp>
    </p:spTree>
    <p:extLst>
      <p:ext uri="{BB962C8B-B14F-4D97-AF65-F5344CB8AC3E}">
        <p14:creationId xmlns:p14="http://schemas.microsoft.com/office/powerpoint/2010/main" val="5570911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404664"/>
            <a:ext cx="8568952" cy="5509200"/>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lvl="0"/>
            <a:r>
              <a:rPr lang="ar-IQ" sz="3200" b="1" dirty="0">
                <a:solidFill>
                  <a:srgbClr val="FF0000"/>
                </a:solidFill>
              </a:rPr>
              <a:t>3- استراتيجية التفكير(</a:t>
            </a:r>
            <a:r>
              <a:rPr lang="en-US" sz="3200" b="1" dirty="0">
                <a:solidFill>
                  <a:srgbClr val="FF0000"/>
                </a:solidFill>
              </a:rPr>
              <a:t>condition of thought </a:t>
            </a:r>
            <a:r>
              <a:rPr lang="ar-IQ" sz="3200" b="1" dirty="0" smtClean="0">
                <a:solidFill>
                  <a:srgbClr val="FF0000"/>
                </a:solidFill>
              </a:rPr>
              <a:t>) :</a:t>
            </a:r>
          </a:p>
          <a:p>
            <a:pPr lvl="0"/>
            <a:r>
              <a:rPr lang="ar-IQ" sz="3200" b="1" dirty="0" smtClean="0">
                <a:solidFill>
                  <a:prstClr val="black"/>
                </a:solidFill>
              </a:rPr>
              <a:t>هـي </a:t>
            </a:r>
            <a:r>
              <a:rPr lang="ar-IQ" sz="3200" b="1" dirty="0">
                <a:solidFill>
                  <a:prstClr val="black"/>
                </a:solidFill>
              </a:rPr>
              <a:t>تنظـيم العمليـات الداخليـة للمـتعلمين المـصاحبة للـتعلم مثـل التـذكر والـتفكير وتوجيـه الـتفكير لـدى الفـرد لا يجـاد طريقـة حـل منطقيـة للمـشكلات وتتوقـف هـذه الاستراتيجية على مهارات الذكاء وعلى العوامل الخارجية مثل اللغة والارقام، كمان ان استراتيجية التفكير تشمل بحث الذاكرة وفيهـا عمليـات معرفيـة ومعالجـة للمعلومـات، وكذلك فان الاستراتيجية التي تحدث كمية من التعلم وتظهر بصورة افضل واعمق لـدى الاشخاص من الاستراتيجيات الاخرى</a:t>
            </a:r>
            <a:r>
              <a:rPr lang="ar-IQ" sz="3200" b="1" dirty="0" smtClean="0">
                <a:solidFill>
                  <a:prstClr val="black"/>
                </a:solidFill>
              </a:rPr>
              <a:t>.</a:t>
            </a:r>
          </a:p>
          <a:p>
            <a:pPr lvl="0"/>
            <a:r>
              <a:rPr lang="ar-IQ" sz="3200" b="1" dirty="0" smtClean="0">
                <a:solidFill>
                  <a:prstClr val="black"/>
                </a:solidFill>
              </a:rPr>
              <a:t> </a:t>
            </a:r>
            <a:r>
              <a:rPr lang="ar-IQ" sz="3200" b="1" dirty="0">
                <a:solidFill>
                  <a:srgbClr val="FF0000"/>
                </a:solidFill>
              </a:rPr>
              <a:t>مثـال علـى ذلـك : مواجهـة مواقـف جديـدة مشكلة وحلها باستخدام معلومات سابقة</a:t>
            </a:r>
            <a:endParaRPr lang="en-US" sz="3200" b="1" dirty="0">
              <a:solidFill>
                <a:srgbClr val="FF0000"/>
              </a:solidFill>
            </a:endParaRPr>
          </a:p>
        </p:txBody>
      </p:sp>
    </p:spTree>
    <p:extLst>
      <p:ext uri="{BB962C8B-B14F-4D97-AF65-F5344CB8AC3E}">
        <p14:creationId xmlns:p14="http://schemas.microsoft.com/office/powerpoint/2010/main" val="27420183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116632"/>
            <a:ext cx="9036496" cy="6986528"/>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r>
              <a:rPr lang="ar-IQ" sz="3200" b="1" dirty="0" smtClean="0">
                <a:solidFill>
                  <a:srgbClr val="FF0000"/>
                </a:solidFill>
              </a:rPr>
              <a:t>4- المعلومات اللفظية (</a:t>
            </a:r>
            <a:r>
              <a:rPr lang="en-US" sz="3200" b="1" dirty="0">
                <a:solidFill>
                  <a:srgbClr val="FF0000"/>
                </a:solidFill>
              </a:rPr>
              <a:t>Verbal information</a:t>
            </a:r>
            <a:r>
              <a:rPr lang="ar-IQ" sz="3200" b="1" dirty="0" smtClean="0">
                <a:solidFill>
                  <a:srgbClr val="FF0000"/>
                </a:solidFill>
              </a:rPr>
              <a:t> )</a:t>
            </a:r>
          </a:p>
          <a:p>
            <a:r>
              <a:rPr lang="ar-IQ" sz="3200" b="1" dirty="0" smtClean="0">
                <a:solidFill>
                  <a:srgbClr val="FF0000"/>
                </a:solidFill>
              </a:rPr>
              <a:t> </a:t>
            </a:r>
            <a:r>
              <a:rPr lang="ar-IQ" sz="3200" b="1" dirty="0" smtClean="0"/>
              <a:t>ان </a:t>
            </a:r>
            <a:r>
              <a:rPr lang="ar-IQ" sz="3200" b="1" dirty="0"/>
              <a:t>الاشخاص يتعلمون بعض المعلومات عندما يكونوا مستعدين للحديث عنـها او التصريح وحيث ان المعلومات اللفظية مهمة </a:t>
            </a:r>
            <a:r>
              <a:rPr lang="ar-IQ" sz="3200" b="1" dirty="0" smtClean="0"/>
              <a:t>ويكمن </a:t>
            </a:r>
            <a:r>
              <a:rPr lang="ar-IQ" sz="3200" b="1" dirty="0"/>
              <a:t>السبب ذلك الى</a:t>
            </a:r>
            <a:r>
              <a:rPr lang="ar-IQ" sz="3200" b="1" dirty="0" smtClean="0"/>
              <a:t>:</a:t>
            </a:r>
          </a:p>
          <a:p>
            <a:r>
              <a:rPr lang="ar-IQ" sz="3200" b="1" dirty="0" smtClean="0"/>
              <a:t> </a:t>
            </a:r>
            <a:r>
              <a:rPr lang="ar-IQ" sz="3200" b="1" dirty="0"/>
              <a:t>أ- يحتاجها </a:t>
            </a:r>
            <a:r>
              <a:rPr lang="ar-IQ" sz="3200" b="1" dirty="0" smtClean="0"/>
              <a:t>الانسان لمعرفة </a:t>
            </a:r>
            <a:r>
              <a:rPr lang="ar-IQ" sz="3200" b="1" dirty="0"/>
              <a:t>الحقائق الرئيسة مثل ايام الاسبوع الاشهر والسنة </a:t>
            </a:r>
            <a:r>
              <a:rPr lang="ar-IQ" sz="3200" b="1" dirty="0" smtClean="0"/>
              <a:t>.</a:t>
            </a:r>
          </a:p>
          <a:p>
            <a:r>
              <a:rPr lang="ar-IQ" sz="3200" b="1" dirty="0" smtClean="0"/>
              <a:t> </a:t>
            </a:r>
            <a:r>
              <a:rPr lang="ar-IQ" sz="3200" b="1" dirty="0"/>
              <a:t>ب- </a:t>
            </a:r>
            <a:r>
              <a:rPr lang="ar-IQ" sz="3200" b="1" dirty="0" smtClean="0"/>
              <a:t>تعد </a:t>
            </a:r>
            <a:r>
              <a:rPr lang="ar-IQ" sz="3200" b="1" dirty="0"/>
              <a:t>المعلومات اللفظية وظيفة ودور مصاحب </a:t>
            </a:r>
            <a:r>
              <a:rPr lang="ar-IQ" sz="3200" b="1" dirty="0" smtClean="0"/>
              <a:t>للتعلم. </a:t>
            </a:r>
          </a:p>
          <a:p>
            <a:r>
              <a:rPr lang="ar-IQ" sz="3200" b="1" dirty="0" smtClean="0"/>
              <a:t>ج- </a:t>
            </a:r>
            <a:r>
              <a:rPr lang="ar-IQ" sz="3200" b="1" dirty="0"/>
              <a:t>المعلومات اللفظية </a:t>
            </a:r>
            <a:r>
              <a:rPr lang="ar-IQ" sz="3200" b="1" dirty="0" smtClean="0"/>
              <a:t>مهمة كمعرفة </a:t>
            </a:r>
            <a:r>
              <a:rPr lang="ar-IQ" sz="3200" b="1" dirty="0"/>
              <a:t>خاصة للخبراء بعض الحقول متل الكيمياء</a:t>
            </a:r>
            <a:r>
              <a:rPr lang="ar-IQ" sz="3200" dirty="0" smtClean="0"/>
              <a:t>.</a:t>
            </a:r>
          </a:p>
          <a:p>
            <a:r>
              <a:rPr lang="ar-IQ" sz="3200" b="1" dirty="0" smtClean="0">
                <a:solidFill>
                  <a:srgbClr val="FF0000"/>
                </a:solidFill>
              </a:rPr>
              <a:t>5- المهارات الذكية </a:t>
            </a:r>
            <a:r>
              <a:rPr lang="en-US" sz="3200" b="1" dirty="0">
                <a:solidFill>
                  <a:srgbClr val="FF0000"/>
                </a:solidFill>
              </a:rPr>
              <a:t>:(Intelligential skills)</a:t>
            </a:r>
            <a:r>
              <a:rPr lang="ar-IQ" sz="3200" b="1" dirty="0" smtClean="0">
                <a:solidFill>
                  <a:srgbClr val="FF0000"/>
                </a:solidFill>
              </a:rPr>
              <a:t> </a:t>
            </a:r>
            <a:r>
              <a:rPr lang="ar-IQ" sz="3200" b="1" dirty="0" smtClean="0"/>
              <a:t>   </a:t>
            </a:r>
          </a:p>
          <a:p>
            <a:r>
              <a:rPr lang="ar-IQ" sz="3200" b="1" dirty="0" smtClean="0"/>
              <a:t>هي </a:t>
            </a:r>
            <a:r>
              <a:rPr lang="ar-IQ" sz="3200" b="1" dirty="0"/>
              <a:t>عبارة عن قـوانين حقيقيـة لتـصنيف الاهـداف والنتـائج وتتعامـل هنـا مـع مفـاهيم التعلم وقوانينه ومتغيراته من اجل </a:t>
            </a:r>
            <a:r>
              <a:rPr lang="ar-IQ" sz="3200" b="1" dirty="0" smtClean="0"/>
              <a:t>تعلمها.</a:t>
            </a:r>
            <a:endParaRPr lang="ar-IQ" sz="3200" b="1" dirty="0"/>
          </a:p>
          <a:p>
            <a:endParaRPr lang="ar-IQ" sz="3200" dirty="0" smtClean="0"/>
          </a:p>
          <a:p>
            <a:endParaRPr lang="en-US" sz="3200" dirty="0"/>
          </a:p>
        </p:txBody>
      </p:sp>
    </p:spTree>
    <p:extLst>
      <p:ext uri="{BB962C8B-B14F-4D97-AF65-F5344CB8AC3E}">
        <p14:creationId xmlns:p14="http://schemas.microsoft.com/office/powerpoint/2010/main" val="2422238240"/>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311</TotalTime>
  <Words>3120</Words>
  <Application>Microsoft Office PowerPoint</Application>
  <PresentationFormat>عرض على الشاشة (3:4)‏</PresentationFormat>
  <Paragraphs>224</Paragraphs>
  <Slides>34</Slides>
  <Notes>0</Notes>
  <HiddenSlides>0</HiddenSlides>
  <MMClips>0</MMClips>
  <ScaleCrop>false</ScaleCrop>
  <HeadingPairs>
    <vt:vector size="4" baseType="variant">
      <vt:variant>
        <vt:lpstr>نسق</vt:lpstr>
      </vt:variant>
      <vt:variant>
        <vt:i4>1</vt:i4>
      </vt:variant>
      <vt:variant>
        <vt:lpstr>عناوين الشرائح</vt:lpstr>
      </vt:variant>
      <vt:variant>
        <vt:i4>34</vt:i4>
      </vt:variant>
    </vt:vector>
  </HeadingPairs>
  <TitlesOfParts>
    <vt:vector size="35" baseType="lpstr">
      <vt:lpstr>سمة Office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hp</dc:creator>
  <cp:lastModifiedBy>DR.Ahmed Saker 2O11</cp:lastModifiedBy>
  <cp:revision>31</cp:revision>
  <dcterms:created xsi:type="dcterms:W3CDTF">2021-12-18T04:23:07Z</dcterms:created>
  <dcterms:modified xsi:type="dcterms:W3CDTF">2021-12-18T17:33:18Z</dcterms:modified>
</cp:coreProperties>
</file>