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6"/>
  </p:notesMasterIdLst>
  <p:sldIdLst>
    <p:sldId id="256" r:id="rId2"/>
    <p:sldId id="257" r:id="rId3"/>
    <p:sldId id="258" r:id="rId4"/>
    <p:sldId id="259" r:id="rId5"/>
    <p:sldId id="260" r:id="rId6"/>
    <p:sldId id="261"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8" r:id="rId29"/>
    <p:sldId id="289" r:id="rId30"/>
    <p:sldId id="290" r:id="rId31"/>
    <p:sldId id="287" r:id="rId32"/>
    <p:sldId id="291" r:id="rId33"/>
    <p:sldId id="292" r:id="rId34"/>
    <p:sldId id="293" r:id="rId35"/>
    <p:sldId id="263" r:id="rId36"/>
    <p:sldId id="264" r:id="rId37"/>
    <p:sldId id="294" r:id="rId38"/>
    <p:sldId id="295" r:id="rId39"/>
    <p:sldId id="296" r:id="rId40"/>
    <p:sldId id="297" r:id="rId41"/>
    <p:sldId id="298" r:id="rId42"/>
    <p:sldId id="299" r:id="rId43"/>
    <p:sldId id="300" r:id="rId44"/>
    <p:sldId id="265" r:id="rId4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1" d="100"/>
          <a:sy n="71" d="100"/>
        </p:scale>
        <p:origin x="-1356" y="-1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1B2D98-9A3A-4E8A-BF61-3E13B3A5DABF}" type="datetimeFigureOut">
              <a:rPr lang="en-US" smtClean="0"/>
              <a:t>12/13/2021</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1C3577-F824-462D-9D47-A1D89C63FF13}" type="slidenum">
              <a:rPr lang="en-US" smtClean="0"/>
              <a:t>‹#›</a:t>
            </a:fld>
            <a:endParaRPr lang="en-US"/>
          </a:p>
        </p:txBody>
      </p:sp>
    </p:spTree>
    <p:extLst>
      <p:ext uri="{BB962C8B-B14F-4D97-AF65-F5344CB8AC3E}">
        <p14:creationId xmlns:p14="http://schemas.microsoft.com/office/powerpoint/2010/main" val="247108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BA1C3577-F824-462D-9D47-A1D89C63FF13}" type="slidenum">
              <a:rPr lang="en-US" smtClean="0"/>
              <a:t>6</a:t>
            </a:fld>
            <a:endParaRPr lang="en-US"/>
          </a:p>
        </p:txBody>
      </p:sp>
    </p:spTree>
    <p:extLst>
      <p:ext uri="{BB962C8B-B14F-4D97-AF65-F5344CB8AC3E}">
        <p14:creationId xmlns:p14="http://schemas.microsoft.com/office/powerpoint/2010/main" val="3259930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BA1C3577-F824-462D-9D47-A1D89C63FF13}" type="slidenum">
              <a:rPr lang="en-US" smtClean="0"/>
              <a:t>24</a:t>
            </a:fld>
            <a:endParaRPr lang="en-US"/>
          </a:p>
        </p:txBody>
      </p:sp>
    </p:spTree>
    <p:extLst>
      <p:ext uri="{BB962C8B-B14F-4D97-AF65-F5344CB8AC3E}">
        <p14:creationId xmlns:p14="http://schemas.microsoft.com/office/powerpoint/2010/main" val="1639819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09/05/1443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09/05/1443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09/05/1443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09/05/1443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09/05/1443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09/05/1443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09/05/1443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09/05/1443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09/05/1443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09/05/1443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09/05/1443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09/05/1443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hyperlink" Target="https://www.almrsal.com/post/702705"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620688"/>
            <a:ext cx="8856984" cy="532453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ar-IQ" sz="4000" b="1" dirty="0">
                <a:solidFill>
                  <a:srgbClr val="FF0000"/>
                </a:solidFill>
                <a:latin typeface="Gill Sans MT"/>
              </a:rPr>
              <a:t>المحاصرة </a:t>
            </a:r>
            <a:r>
              <a:rPr lang="ar-IQ" sz="4000" b="1" dirty="0" smtClean="0">
                <a:solidFill>
                  <a:srgbClr val="FF0000"/>
                </a:solidFill>
                <a:latin typeface="Gill Sans MT"/>
              </a:rPr>
              <a:t>العاشرة </a:t>
            </a:r>
            <a:r>
              <a:rPr lang="ar-IQ" sz="4000" b="1" dirty="0">
                <a:solidFill>
                  <a:srgbClr val="FF0000"/>
                </a:solidFill>
                <a:latin typeface="Gill Sans MT"/>
              </a:rPr>
              <a:t/>
            </a:r>
            <a:br>
              <a:rPr lang="ar-IQ" sz="4000" b="1" dirty="0">
                <a:solidFill>
                  <a:srgbClr val="FF0000"/>
                </a:solidFill>
                <a:latin typeface="Gill Sans MT"/>
              </a:rPr>
            </a:br>
            <a:r>
              <a:rPr lang="ar-IQ" sz="4000" b="1" dirty="0">
                <a:solidFill>
                  <a:srgbClr val="FF0000"/>
                </a:solidFill>
                <a:latin typeface="Gill Sans MT"/>
              </a:rPr>
              <a:t>نظريات التعلم طلبة قسم التربية الفنية ماجستير </a:t>
            </a:r>
            <a:br>
              <a:rPr lang="ar-IQ" sz="4000" b="1" dirty="0">
                <a:solidFill>
                  <a:srgbClr val="FF0000"/>
                </a:solidFill>
                <a:latin typeface="Gill Sans MT"/>
              </a:rPr>
            </a:br>
            <a:r>
              <a:rPr lang="ar-IQ" sz="4000" b="1" dirty="0">
                <a:solidFill>
                  <a:srgbClr val="FF0000"/>
                </a:solidFill>
                <a:latin typeface="Gill Sans MT"/>
              </a:rPr>
              <a:t>طرائق تدريس التربية الفنية للعام الدراسي </a:t>
            </a:r>
            <a:r>
              <a:rPr lang="ar-IQ" sz="4000" b="1">
                <a:solidFill>
                  <a:srgbClr val="FF0000"/>
                </a:solidFill>
                <a:latin typeface="Gill Sans MT"/>
              </a:rPr>
              <a:t/>
            </a:r>
            <a:br>
              <a:rPr lang="ar-IQ" sz="4000" b="1">
                <a:solidFill>
                  <a:srgbClr val="FF0000"/>
                </a:solidFill>
                <a:latin typeface="Gill Sans MT"/>
              </a:rPr>
            </a:br>
            <a:r>
              <a:rPr lang="ar-IQ" sz="4000" b="1" smtClean="0">
                <a:solidFill>
                  <a:srgbClr val="FF0000"/>
                </a:solidFill>
                <a:latin typeface="Gill Sans MT"/>
              </a:rPr>
              <a:t>2021-2022</a:t>
            </a:r>
            <a:endParaRPr lang="ar-IQ" sz="3600" b="1" dirty="0" smtClean="0">
              <a:ea typeface="Calibri"/>
            </a:endParaRPr>
          </a:p>
          <a:p>
            <a:pPr algn="ctr"/>
            <a:r>
              <a:rPr lang="ar-IQ" sz="3600" b="1" dirty="0" smtClean="0">
                <a:ea typeface="Calibri"/>
              </a:rPr>
              <a:t>( </a:t>
            </a:r>
            <a:r>
              <a:rPr lang="ar-IQ" sz="3600" b="1" dirty="0">
                <a:ea typeface="Calibri"/>
              </a:rPr>
              <a:t>نظرية التعلم الاجتماعي  البرت </a:t>
            </a:r>
            <a:r>
              <a:rPr lang="ar-IQ" sz="3600" b="1" dirty="0" err="1">
                <a:ea typeface="Calibri"/>
              </a:rPr>
              <a:t>باندورا</a:t>
            </a:r>
            <a:r>
              <a:rPr lang="ar-IQ" sz="3600" b="1" dirty="0">
                <a:ea typeface="Calibri"/>
              </a:rPr>
              <a:t> </a:t>
            </a:r>
            <a:r>
              <a:rPr lang="ar-IQ" sz="3600" b="1" dirty="0" smtClean="0">
                <a:ea typeface="Calibri"/>
              </a:rPr>
              <a:t>)</a:t>
            </a:r>
          </a:p>
          <a:p>
            <a:pPr algn="ctr"/>
            <a:endParaRPr lang="ar-IQ" sz="3600" b="1" dirty="0" smtClean="0">
              <a:ea typeface="Calibri"/>
            </a:endParaRPr>
          </a:p>
          <a:p>
            <a:pPr lvl="0" algn="ctr"/>
            <a:r>
              <a:rPr lang="ar-IQ" sz="3600" b="1" dirty="0">
                <a:solidFill>
                  <a:prstClr val="black"/>
                </a:solidFill>
                <a:latin typeface="Arial"/>
              </a:rPr>
              <a:t>اعداد </a:t>
            </a:r>
          </a:p>
          <a:p>
            <a:pPr lvl="0" algn="ctr"/>
            <a:r>
              <a:rPr lang="ar-IQ" sz="3600" b="1" dirty="0">
                <a:solidFill>
                  <a:prstClr val="black"/>
                </a:solidFill>
                <a:latin typeface="Arial"/>
              </a:rPr>
              <a:t>الدكتور عطيه الدليمي </a:t>
            </a:r>
            <a:endParaRPr lang="en-US" sz="3600" b="1" dirty="0">
              <a:solidFill>
                <a:prstClr val="black"/>
              </a:solidFill>
              <a:latin typeface="Constantia"/>
            </a:endParaRPr>
          </a:p>
          <a:p>
            <a:endParaRPr lang="en-US" sz="3600" b="1" dirty="0"/>
          </a:p>
        </p:txBody>
      </p:sp>
    </p:spTree>
    <p:extLst>
      <p:ext uri="{BB962C8B-B14F-4D97-AF65-F5344CB8AC3E}">
        <p14:creationId xmlns:p14="http://schemas.microsoft.com/office/powerpoint/2010/main" val="119775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88640"/>
            <a:ext cx="8764760" cy="649408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IQ" sz="3200" b="1" dirty="0"/>
              <a:t>8 - </a:t>
            </a:r>
            <a:r>
              <a:rPr lang="ar-IQ" sz="3200" b="1" dirty="0" smtClean="0"/>
              <a:t>يشير </a:t>
            </a:r>
            <a:r>
              <a:rPr lang="ar-IQ" sz="3200" b="1" dirty="0"/>
              <a:t>التعلم من خلال الملاحظة إلى أن معظـم الـسلوك الإنـساني مـتعلم </a:t>
            </a:r>
            <a:r>
              <a:rPr lang="ar-IQ" sz="3200" b="1" dirty="0" smtClean="0"/>
              <a:t>باتبـاع نموذج </a:t>
            </a:r>
            <a:r>
              <a:rPr lang="ar-IQ" sz="3200" b="1" dirty="0"/>
              <a:t>أو مثال حي وواقعي </a:t>
            </a:r>
            <a:r>
              <a:rPr lang="ar-IQ" sz="3200" b="1" dirty="0" smtClean="0"/>
              <a:t>وليس </a:t>
            </a:r>
            <a:r>
              <a:rPr lang="ar-IQ" sz="3200" b="1" dirty="0"/>
              <a:t>مـن خـلال </a:t>
            </a:r>
            <a:r>
              <a:rPr lang="ar-IQ" sz="3200" b="1" dirty="0" smtClean="0"/>
              <a:t>عمل الأشـراط لكلاسـيكي  أو الإجرائي </a:t>
            </a:r>
            <a:r>
              <a:rPr lang="ar-IQ" sz="3200" b="1" dirty="0"/>
              <a:t>. فبملاحظة الآخرين تتطور فكرة عن </a:t>
            </a:r>
            <a:r>
              <a:rPr lang="ar-IQ" sz="3200" b="1" dirty="0" smtClean="0"/>
              <a:t>كيفية  </a:t>
            </a:r>
            <a:r>
              <a:rPr lang="ar-IQ" sz="3200" b="1" dirty="0"/>
              <a:t>تكون سـلوك مـا </a:t>
            </a:r>
            <a:r>
              <a:rPr lang="ar-IQ" sz="3200" b="1" dirty="0" smtClean="0"/>
              <a:t>وتـساعد المعلومات كدليل </a:t>
            </a:r>
            <a:r>
              <a:rPr lang="ar-IQ" sz="3200" b="1" dirty="0"/>
              <a:t>أو موجه لتصرفاتنا الخاصة. </a:t>
            </a:r>
          </a:p>
          <a:p>
            <a:r>
              <a:rPr lang="ar-IQ" sz="3200" b="1" dirty="0"/>
              <a:t>9 - يمكـن بـالتعلم عـن طريـق ملاحظـة الآخـرين تجنـب عمـل أخطـاء فادحـة، </a:t>
            </a:r>
            <a:r>
              <a:rPr lang="ar-IQ" sz="3200" b="1" dirty="0" smtClean="0"/>
              <a:t>أمـا الاعتماد </a:t>
            </a:r>
            <a:r>
              <a:rPr lang="ar-IQ" sz="3200" b="1" dirty="0"/>
              <a:t>على التعزيز المباشر يجعل الإنسان </a:t>
            </a:r>
            <a:r>
              <a:rPr lang="ar-IQ" sz="3200" b="1" dirty="0" smtClean="0"/>
              <a:t>يعيش فيعالم خطير  </a:t>
            </a:r>
            <a:r>
              <a:rPr lang="ar-IQ" sz="3200" b="1" dirty="0"/>
              <a:t>. </a:t>
            </a:r>
          </a:p>
          <a:p>
            <a:r>
              <a:rPr lang="ar-IQ" sz="3200" b="1" dirty="0"/>
              <a:t>10 - معظـم سـلوك البـشر مـتعلم مـن خـلال الملاحظـة سـواء بالـصدفة أو </a:t>
            </a:r>
            <a:r>
              <a:rPr lang="ar-IQ" sz="3200" b="1" dirty="0" smtClean="0"/>
              <a:t>بالقـصد، فالطفل الصغير </a:t>
            </a:r>
            <a:r>
              <a:rPr lang="ar-IQ" sz="3200" b="1" dirty="0"/>
              <a:t>يتعلم الحديث باسـتماعه لكـلام الآخـرين وتقليده فلـو أن تعلم </a:t>
            </a:r>
            <a:r>
              <a:rPr lang="ar-IQ" sz="3200" b="1" dirty="0" smtClean="0"/>
              <a:t>اللغة كان معتمدا </a:t>
            </a:r>
            <a:r>
              <a:rPr lang="ar-IQ" sz="3200" b="1" dirty="0"/>
              <a:t>بالكامـل علـى التطويـع أو الأشـراط </a:t>
            </a:r>
            <a:r>
              <a:rPr lang="ar-IQ" sz="3200" b="1" dirty="0" smtClean="0"/>
              <a:t>الكلاسـيكي </a:t>
            </a:r>
            <a:r>
              <a:rPr lang="ar-IQ" sz="3200" b="1" dirty="0"/>
              <a:t>أو </a:t>
            </a:r>
            <a:r>
              <a:rPr lang="ar-IQ" sz="3200" b="1" dirty="0" smtClean="0"/>
              <a:t>الإجرائـي فمعنى </a:t>
            </a:r>
            <a:r>
              <a:rPr lang="ar-IQ" sz="3200" b="1" dirty="0"/>
              <a:t>ذلك أننا لن نحقق هذا التعلم. </a:t>
            </a:r>
            <a:endParaRPr lang="en-US" sz="3200" b="1" dirty="0"/>
          </a:p>
        </p:txBody>
      </p:sp>
    </p:spTree>
    <p:extLst>
      <p:ext uri="{BB962C8B-B14F-4D97-AF65-F5344CB8AC3E}">
        <p14:creationId xmlns:p14="http://schemas.microsoft.com/office/powerpoint/2010/main" val="4117465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404664"/>
            <a:ext cx="8568952" cy="501675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ar-IQ" sz="3200" b="1" dirty="0" smtClean="0"/>
              <a:t>11 </a:t>
            </a:r>
            <a:r>
              <a:rPr lang="ar-IQ" sz="3200" b="1" dirty="0"/>
              <a:t>-الملاحظون </a:t>
            </a:r>
            <a:r>
              <a:rPr lang="ar-IQ" sz="3200" b="1" dirty="0" smtClean="0"/>
              <a:t>قادرون على </a:t>
            </a:r>
            <a:r>
              <a:rPr lang="ar-IQ" sz="3200" b="1" dirty="0"/>
              <a:t>حل المـشاكل بالـشكل </a:t>
            </a:r>
            <a:r>
              <a:rPr lang="ar-IQ" sz="3200" b="1" dirty="0" smtClean="0"/>
              <a:t>الـصحيح </a:t>
            </a:r>
            <a:r>
              <a:rPr lang="ar-IQ" sz="3200" b="1" dirty="0"/>
              <a:t>حتـى </a:t>
            </a:r>
            <a:r>
              <a:rPr lang="ar-IQ" sz="3200" b="1" dirty="0" smtClean="0"/>
              <a:t>بعـد أن يكـون </a:t>
            </a:r>
            <a:r>
              <a:rPr lang="ar-IQ" sz="3200" b="1" dirty="0"/>
              <a:t>النموذج أو القـدوة فاشـلا </a:t>
            </a:r>
            <a:r>
              <a:rPr lang="ar-IQ" sz="3200" b="1" dirty="0" smtClean="0"/>
              <a:t>في حـل </a:t>
            </a:r>
            <a:r>
              <a:rPr lang="ar-IQ" sz="3200" b="1" dirty="0"/>
              <a:t>نفـس المـشاكل، فـالملاحظ يـتعلم مـن أخطـاء القدوة مثلما يتعلم من نجاحاته </a:t>
            </a:r>
            <a:r>
              <a:rPr lang="ar-IQ" sz="3200" b="1" dirty="0" smtClean="0"/>
              <a:t>وإيجابياته </a:t>
            </a:r>
            <a:r>
              <a:rPr lang="ar-IQ" sz="3200" b="1" dirty="0"/>
              <a:t>. والتعلم من خـلال الملاحظـة يمكـن أن يـشتمل علـى </a:t>
            </a:r>
            <a:r>
              <a:rPr lang="ar-IQ" sz="3200" b="1" dirty="0" smtClean="0"/>
              <a:t>سـلوكيات إبداعية وتجديديـة </a:t>
            </a:r>
            <a:r>
              <a:rPr lang="ar-IQ" sz="3200" b="1" dirty="0"/>
              <a:t>. </a:t>
            </a:r>
            <a:r>
              <a:rPr lang="ar-IQ" sz="3200" b="1" dirty="0" smtClean="0"/>
              <a:t>والملاحظـين </a:t>
            </a:r>
            <a:r>
              <a:rPr lang="ar-IQ" sz="3200" b="1" dirty="0"/>
              <a:t>يـستنتجون سمـات </a:t>
            </a:r>
            <a:r>
              <a:rPr lang="ar-IQ" sz="3200" b="1" dirty="0" smtClean="0"/>
              <a:t>متشابهة </a:t>
            </a:r>
            <a:r>
              <a:rPr lang="ar-IQ" sz="3200" b="1" dirty="0"/>
              <a:t>من استجابات مختلفة ويصفون </a:t>
            </a:r>
            <a:r>
              <a:rPr lang="ar-IQ" sz="3200" b="1" dirty="0" smtClean="0"/>
              <a:t>قوانين  </a:t>
            </a:r>
            <a:r>
              <a:rPr lang="ar-IQ" sz="3200" b="1" dirty="0"/>
              <a:t>من </a:t>
            </a:r>
            <a:r>
              <a:rPr lang="ar-IQ" sz="3200" b="1" dirty="0" smtClean="0"/>
              <a:t>السلوك </a:t>
            </a:r>
            <a:r>
              <a:rPr lang="ar-IQ" sz="3200" b="1" dirty="0"/>
              <a:t>تسمح له بتجـاوز ما </a:t>
            </a:r>
            <a:r>
              <a:rPr lang="ar-IQ" sz="3200" b="1" dirty="0" smtClean="0"/>
              <a:t>قد رأوه </a:t>
            </a:r>
            <a:r>
              <a:rPr lang="ar-IQ" sz="3200" b="1" dirty="0"/>
              <a:t>أو سمعوه، ومن خلال هذا النوع </a:t>
            </a:r>
            <a:r>
              <a:rPr lang="ar-IQ" sz="3200" b="1" dirty="0" smtClean="0"/>
              <a:t>من التنظيم  نجدهم </a:t>
            </a:r>
            <a:r>
              <a:rPr lang="ar-IQ" sz="3200" b="1" dirty="0"/>
              <a:t>قادرين على تطوير أنماط جديدة من التصرف يمكن </a:t>
            </a:r>
            <a:r>
              <a:rPr lang="ar-IQ" sz="3200" b="1" dirty="0" smtClean="0"/>
              <a:t>أن تكون </a:t>
            </a:r>
            <a:r>
              <a:rPr lang="ar-IQ" sz="3200" b="1" dirty="0"/>
              <a:t>مختلفة عن تلك التي </a:t>
            </a:r>
            <a:r>
              <a:rPr lang="ar-IQ" sz="3200" b="1" dirty="0" smtClean="0"/>
              <a:t>لاحظوها بالفعل.</a:t>
            </a:r>
            <a:endParaRPr lang="en-US" sz="3200" b="1" dirty="0"/>
          </a:p>
        </p:txBody>
      </p:sp>
    </p:spTree>
    <p:extLst>
      <p:ext uri="{BB962C8B-B14F-4D97-AF65-F5344CB8AC3E}">
        <p14:creationId xmlns:p14="http://schemas.microsoft.com/office/powerpoint/2010/main" val="1696812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332656"/>
            <a:ext cx="8640960" cy="452431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IQ" sz="3200" b="1" dirty="0" smtClean="0"/>
              <a:t>12 </a:t>
            </a:r>
            <a:r>
              <a:rPr lang="ar-IQ" sz="3200" b="1" dirty="0"/>
              <a:t>- عندما يرتب الإنسان </a:t>
            </a:r>
            <a:r>
              <a:rPr lang="ar-IQ" sz="3200" b="1" dirty="0" smtClean="0"/>
              <a:t>المـتغيرات البيئية الموقفية ويبتكـر </a:t>
            </a:r>
            <a:r>
              <a:rPr lang="ar-IQ" sz="3200" b="1" dirty="0"/>
              <a:t>أسـسا </a:t>
            </a:r>
            <a:r>
              <a:rPr lang="ar-IQ" sz="3200" b="1" dirty="0" smtClean="0"/>
              <a:t>معرفية لإنتـاج الآثار </a:t>
            </a:r>
            <a:r>
              <a:rPr lang="ar-IQ" sz="3200" b="1" dirty="0"/>
              <a:t>المرغوبة التي يمكن </a:t>
            </a:r>
            <a:r>
              <a:rPr lang="ar-IQ" sz="3200" b="1" dirty="0" smtClean="0"/>
              <a:t>اشتقاقها </a:t>
            </a:r>
            <a:r>
              <a:rPr lang="ar-IQ" sz="3200" b="1" dirty="0"/>
              <a:t>من </a:t>
            </a:r>
            <a:r>
              <a:rPr lang="ar-IQ" sz="3200" b="1" dirty="0" smtClean="0"/>
              <a:t>المتغيرات </a:t>
            </a:r>
            <a:r>
              <a:rPr lang="ar-IQ" sz="3200" b="1" dirty="0"/>
              <a:t>فإنه يمارس </a:t>
            </a:r>
            <a:r>
              <a:rPr lang="ar-IQ" sz="3200" b="1" dirty="0" smtClean="0"/>
              <a:t>خاصية  تنظيم وضبط الذات </a:t>
            </a:r>
            <a:r>
              <a:rPr lang="ar-IQ" sz="3200" b="1" dirty="0"/>
              <a:t>. وعلى ذلك فإن الطاقة أو القدرة </a:t>
            </a:r>
            <a:r>
              <a:rPr lang="ar-IQ" sz="3200" b="1" dirty="0" smtClean="0"/>
              <a:t>العملية </a:t>
            </a:r>
            <a:r>
              <a:rPr lang="ar-IQ" sz="3200" b="1" dirty="0"/>
              <a:t>تكون مشغولة </a:t>
            </a:r>
            <a:r>
              <a:rPr lang="ar-IQ" sz="3200" b="1" dirty="0" smtClean="0"/>
              <a:t>بالتفكير </a:t>
            </a:r>
            <a:r>
              <a:rPr lang="ar-IQ" sz="3200" b="1" dirty="0"/>
              <a:t>الرمـزي</a:t>
            </a:r>
          </a:p>
          <a:p>
            <a:r>
              <a:rPr lang="ar-IQ" sz="3200" b="1" dirty="0"/>
              <a:t>الـذي يمـدنا بـالطرق أو الوسـائل أو </a:t>
            </a:r>
            <a:r>
              <a:rPr lang="ar-IQ" sz="3200" b="1" dirty="0" smtClean="0"/>
              <a:t>الأسـاليب </a:t>
            </a:r>
            <a:r>
              <a:rPr lang="ar-IQ" sz="3200" b="1" dirty="0"/>
              <a:t>أو </a:t>
            </a:r>
            <a:r>
              <a:rPr lang="ar-IQ" sz="3200" b="1" dirty="0" smtClean="0"/>
              <a:t>الاستراتيجيات الـتي </a:t>
            </a:r>
            <a:r>
              <a:rPr lang="ar-IQ" sz="3200" b="1" dirty="0"/>
              <a:t>تمكننـا </a:t>
            </a:r>
            <a:r>
              <a:rPr lang="ar-IQ" sz="3200" b="1" dirty="0" smtClean="0"/>
              <a:t>مـن التفاعل </a:t>
            </a:r>
            <a:r>
              <a:rPr lang="ar-IQ" sz="3200" b="1" dirty="0"/>
              <a:t>المستمر والناجح مع </a:t>
            </a:r>
            <a:r>
              <a:rPr lang="ar-IQ" sz="3200" b="1" dirty="0" smtClean="0"/>
              <a:t>البيئة . </a:t>
            </a:r>
            <a:endParaRPr lang="ar-IQ" sz="3200" b="1" dirty="0"/>
          </a:p>
          <a:p>
            <a:r>
              <a:rPr lang="ar-IQ" sz="3200" b="1" dirty="0"/>
              <a:t>13 - يقـصد بـالتعلم الاجتمـاعي: اكتـساب الفـرد أو تعلمـه لاسـتجابات أو </a:t>
            </a:r>
            <a:r>
              <a:rPr lang="ar-IQ" sz="3200" b="1" dirty="0" smtClean="0"/>
              <a:t>أنمـاط سلوكية </a:t>
            </a:r>
            <a:r>
              <a:rPr lang="ar-IQ" sz="3200" b="1" dirty="0"/>
              <a:t>جديدة من خلال موقف أو إطار اجتماعي. </a:t>
            </a:r>
            <a:endParaRPr lang="en-US" sz="3200" b="1" dirty="0"/>
          </a:p>
        </p:txBody>
      </p:sp>
    </p:spTree>
    <p:extLst>
      <p:ext uri="{BB962C8B-B14F-4D97-AF65-F5344CB8AC3E}">
        <p14:creationId xmlns:p14="http://schemas.microsoft.com/office/powerpoint/2010/main" val="16525122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188640"/>
            <a:ext cx="8496944" cy="649408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ar-IQ" sz="3200" b="1" dirty="0" smtClean="0"/>
              <a:t>14 </a:t>
            </a:r>
            <a:r>
              <a:rPr lang="ar-IQ" sz="3200" b="1" dirty="0"/>
              <a:t>- تأخـذ </a:t>
            </a:r>
            <a:r>
              <a:rPr lang="ar-IQ" sz="3200" b="1" dirty="0" smtClean="0"/>
              <a:t>العمليات  المعرفية  شـكل التمثيل الرمـزي </a:t>
            </a:r>
            <a:r>
              <a:rPr lang="ar-IQ" sz="3200" b="1" dirty="0"/>
              <a:t>للأفكـار </a:t>
            </a:r>
            <a:r>
              <a:rPr lang="ar-IQ" sz="3200" b="1" dirty="0" smtClean="0"/>
              <a:t>والصور الذهنية وعمليات </a:t>
            </a:r>
            <a:r>
              <a:rPr lang="ar-IQ" sz="3200" b="1" dirty="0"/>
              <a:t>الانتباه القصدي والاحتفاظ التي </a:t>
            </a:r>
            <a:r>
              <a:rPr lang="ar-IQ" sz="3200" b="1" dirty="0" smtClean="0"/>
              <a:t>تتحكم في </a:t>
            </a:r>
            <a:r>
              <a:rPr lang="ar-IQ" sz="3200" b="1" dirty="0"/>
              <a:t>سلوك الفرد تفاعلـه </a:t>
            </a:r>
            <a:r>
              <a:rPr lang="ar-IQ" sz="3200" b="1" dirty="0" smtClean="0"/>
              <a:t>مـع البيئة  </a:t>
            </a:r>
            <a:r>
              <a:rPr lang="ar-IQ" sz="3200" b="1" dirty="0"/>
              <a:t>كما تكـون محكومـة بهمـا </a:t>
            </a:r>
            <a:r>
              <a:rPr lang="ar-IQ" sz="3200" b="1" dirty="0" smtClean="0"/>
              <a:t>ايضا .ويشير  مفهـوم </a:t>
            </a:r>
            <a:r>
              <a:rPr lang="ar-IQ" sz="3200" b="1" dirty="0"/>
              <a:t>المعرفـة إلى الـنظم </a:t>
            </a:r>
            <a:r>
              <a:rPr lang="ar-IQ" sz="3200" b="1" dirty="0" smtClean="0"/>
              <a:t>اللغويـة والتمثيل الذهني  الداخلي </a:t>
            </a:r>
            <a:r>
              <a:rPr lang="ar-IQ" sz="3200" b="1" dirty="0"/>
              <a:t>للمعلومات </a:t>
            </a:r>
            <a:r>
              <a:rPr lang="ar-IQ" sz="3200" b="1" dirty="0" smtClean="0"/>
              <a:t>وترميزها وتخزينها  وتجهيزها ومعالجتها بحيث تشكل </a:t>
            </a:r>
            <a:r>
              <a:rPr lang="ar-IQ" sz="3200" b="1" dirty="0"/>
              <a:t>إطرا </a:t>
            </a:r>
            <a:r>
              <a:rPr lang="ar-IQ" sz="3200" b="1" dirty="0" smtClean="0"/>
              <a:t>تفسيرية وادراكية تستقبل </a:t>
            </a:r>
            <a:r>
              <a:rPr lang="ar-IQ" sz="3200" b="1" dirty="0"/>
              <a:t>من خلالها المعلومات </a:t>
            </a:r>
            <a:r>
              <a:rPr lang="ar-IQ" sz="3200" b="1" dirty="0" smtClean="0"/>
              <a:t>وستدخل</a:t>
            </a:r>
            <a:r>
              <a:rPr lang="ar-IQ" sz="3200" b="1" dirty="0"/>
              <a:t>. </a:t>
            </a:r>
            <a:r>
              <a:rPr lang="ar-IQ" sz="3200" b="1" dirty="0" smtClean="0"/>
              <a:t>وحيـث إن </a:t>
            </a:r>
            <a:r>
              <a:rPr lang="ar-IQ" sz="3200" b="1" dirty="0"/>
              <a:t>التعلم الاجتماعي القائم على الملاحظة يحدث إطار أو </a:t>
            </a:r>
            <a:r>
              <a:rPr lang="ar-IQ" sz="3200" b="1" dirty="0" smtClean="0"/>
              <a:t>سياق </a:t>
            </a:r>
            <a:r>
              <a:rPr lang="ar-IQ" sz="3200" b="1" dirty="0"/>
              <a:t>اجتماعي </a:t>
            </a:r>
            <a:r>
              <a:rPr lang="ar-IQ" sz="3200" b="1" dirty="0" smtClean="0"/>
              <a:t>فإن استيعاب وتفسير  </a:t>
            </a:r>
            <a:r>
              <a:rPr lang="ar-IQ" sz="3200" b="1" dirty="0" err="1" smtClean="0"/>
              <a:t>واستدخال</a:t>
            </a:r>
            <a:r>
              <a:rPr lang="ar-IQ" sz="3200" b="1" dirty="0" smtClean="0"/>
              <a:t> هذا السياق </a:t>
            </a:r>
            <a:r>
              <a:rPr lang="ar-IQ" sz="3200" b="1" dirty="0"/>
              <a:t>الاجتماعي يتأثر بما لدى الفـرد مـن </a:t>
            </a:r>
            <a:r>
              <a:rPr lang="ar-IQ" sz="3200" b="1" dirty="0" smtClean="0"/>
              <a:t>أطـر معرفية  </a:t>
            </a:r>
            <a:r>
              <a:rPr lang="ar-IQ" sz="3200" b="1" dirty="0"/>
              <a:t>، وبصورة أكثر دقة بالبناء </a:t>
            </a:r>
            <a:r>
              <a:rPr lang="ar-IQ" sz="3200" b="1" dirty="0" smtClean="0"/>
              <a:t>المعرفي </a:t>
            </a:r>
            <a:r>
              <a:rPr lang="ar-IQ" sz="3200" b="1" dirty="0"/>
              <a:t>للفرد وما ينطوي </a:t>
            </a:r>
            <a:r>
              <a:rPr lang="ar-IQ" sz="3200" b="1" dirty="0" smtClean="0"/>
              <a:t>عليه من </a:t>
            </a:r>
            <a:r>
              <a:rPr lang="ar-IQ" sz="3200" b="1" dirty="0"/>
              <a:t>محتوى </a:t>
            </a:r>
            <a:r>
              <a:rPr lang="ar-IQ" sz="3200" b="1" dirty="0" smtClean="0"/>
              <a:t>معرفي </a:t>
            </a:r>
            <a:r>
              <a:rPr lang="ar-IQ" sz="3200" b="1" dirty="0"/>
              <a:t>وخبرات واستجابات وناتج هذه الاستجابات ومن ثم </a:t>
            </a:r>
            <a:r>
              <a:rPr lang="ar-IQ" sz="3200" b="1" dirty="0" smtClean="0"/>
              <a:t>يؤثر كل </a:t>
            </a:r>
            <a:r>
              <a:rPr lang="ar-IQ" sz="3200" b="1" dirty="0"/>
              <a:t>هذا على </a:t>
            </a:r>
            <a:r>
              <a:rPr lang="ar-IQ" sz="3200" b="1" dirty="0" smtClean="0"/>
              <a:t>عمليات الانتقاء </a:t>
            </a:r>
            <a:r>
              <a:rPr lang="ar-IQ" sz="3200" b="1" dirty="0"/>
              <a:t>الذاتي للاستجابات. </a:t>
            </a:r>
            <a:endParaRPr lang="en-US" sz="3200" b="1" dirty="0"/>
          </a:p>
        </p:txBody>
      </p:sp>
    </p:spTree>
    <p:extLst>
      <p:ext uri="{BB962C8B-B14F-4D97-AF65-F5344CB8AC3E}">
        <p14:creationId xmlns:p14="http://schemas.microsoft.com/office/powerpoint/2010/main" val="33240476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76672"/>
            <a:ext cx="8712968" cy="550920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ar-IQ" sz="3200" b="1" dirty="0">
                <a:solidFill>
                  <a:srgbClr val="FF0000"/>
                </a:solidFill>
              </a:rPr>
              <a:t>5 </a:t>
            </a:r>
            <a:r>
              <a:rPr lang="ar-IQ" sz="3200" b="1" dirty="0" smtClean="0">
                <a:solidFill>
                  <a:srgbClr val="FF0000"/>
                </a:solidFill>
              </a:rPr>
              <a:t>–توجد ثلاثة </a:t>
            </a:r>
            <a:r>
              <a:rPr lang="ar-IQ" sz="3200" b="1" dirty="0">
                <a:solidFill>
                  <a:srgbClr val="FF0000"/>
                </a:solidFill>
              </a:rPr>
              <a:t>عوامل </a:t>
            </a:r>
            <a:r>
              <a:rPr lang="ar-IQ" sz="3200" b="1" dirty="0" smtClean="0">
                <a:solidFill>
                  <a:srgbClr val="FF0000"/>
                </a:solidFill>
              </a:rPr>
              <a:t>تؤثر في عملية الاقتداء </a:t>
            </a:r>
            <a:r>
              <a:rPr lang="ar-IQ" sz="3200" b="1" dirty="0">
                <a:solidFill>
                  <a:srgbClr val="FF0000"/>
                </a:solidFill>
              </a:rPr>
              <a:t>والمحاكاة </a:t>
            </a:r>
            <a:r>
              <a:rPr lang="ar-IQ" sz="3200" b="1" dirty="0" smtClean="0">
                <a:solidFill>
                  <a:srgbClr val="FF0000"/>
                </a:solidFill>
              </a:rPr>
              <a:t>هي </a:t>
            </a:r>
            <a:r>
              <a:rPr lang="ar-IQ" sz="3200" dirty="0"/>
              <a:t>:</a:t>
            </a:r>
          </a:p>
          <a:p>
            <a:r>
              <a:rPr lang="ar-IQ" sz="3200" b="1" dirty="0"/>
              <a:t>أ </a:t>
            </a:r>
            <a:r>
              <a:rPr lang="ar-IQ" sz="3200" b="1" dirty="0" smtClean="0"/>
              <a:t>- </a:t>
            </a:r>
            <a:r>
              <a:rPr lang="ar-IQ" sz="3200" b="1" dirty="0"/>
              <a:t>خصائص القـدوة . كالخـصائص المـشابهة مثـل </a:t>
            </a:r>
            <a:r>
              <a:rPr lang="ar-IQ" sz="3200" b="1" dirty="0" smtClean="0"/>
              <a:t>تماثلـهم </a:t>
            </a:r>
            <a:r>
              <a:rPr lang="ar-IQ" sz="3200" b="1" dirty="0"/>
              <a:t>العمـر والجـنس </a:t>
            </a:r>
            <a:r>
              <a:rPr lang="ar-IQ" sz="3200" b="1" dirty="0" smtClean="0"/>
              <a:t>المركـز الاجتماعي والوظيفة </a:t>
            </a:r>
            <a:r>
              <a:rPr lang="ar-IQ" sz="3200" b="1" dirty="0"/>
              <a:t>والكفاءة والسلطة . وتوجد </a:t>
            </a:r>
            <a:r>
              <a:rPr lang="ar-IQ" sz="3200" b="1" dirty="0" smtClean="0"/>
              <a:t>سلوكيات </a:t>
            </a:r>
            <a:r>
              <a:rPr lang="ar-IQ" sz="3200" b="1" dirty="0"/>
              <a:t>أكثر </a:t>
            </a:r>
            <a:r>
              <a:rPr lang="ar-IQ" sz="3200" b="1" dirty="0" smtClean="0"/>
              <a:t>قابليه للمحاكاة، والـسلوكيات </a:t>
            </a:r>
            <a:r>
              <a:rPr lang="ar-IQ" sz="3200" b="1" dirty="0"/>
              <a:t>العدوانيـة تـأتي منـسوخة </a:t>
            </a:r>
            <a:r>
              <a:rPr lang="ar-IQ" sz="3200" b="1" dirty="0" smtClean="0"/>
              <a:t>وتحتـذي </a:t>
            </a:r>
            <a:r>
              <a:rPr lang="ar-IQ" sz="3200" b="1" dirty="0"/>
              <a:t>بـشكل </a:t>
            </a:r>
            <a:r>
              <a:rPr lang="ar-IQ" sz="3200" b="1" dirty="0" smtClean="0"/>
              <a:t>دقيـق </a:t>
            </a:r>
            <a:r>
              <a:rPr lang="ar-IQ" sz="3200" b="1" dirty="0"/>
              <a:t>خـصوصا </a:t>
            </a:r>
            <a:r>
              <a:rPr lang="ar-IQ" sz="3200" b="1" dirty="0" smtClean="0"/>
              <a:t>بواسـطة الأطفال </a:t>
            </a:r>
            <a:r>
              <a:rPr lang="ar-IQ" sz="3200" b="1" dirty="0"/>
              <a:t>الصغار. </a:t>
            </a:r>
          </a:p>
          <a:p>
            <a:r>
              <a:rPr lang="ar-IQ" sz="3200" b="1" dirty="0"/>
              <a:t>ب </a:t>
            </a:r>
            <a:r>
              <a:rPr lang="ar-IQ" sz="3200" b="1" dirty="0" smtClean="0"/>
              <a:t>- </a:t>
            </a:r>
            <a:r>
              <a:rPr lang="ar-IQ" sz="3200" b="1" dirty="0"/>
              <a:t>صفات الملاحظ . الناس الذين </a:t>
            </a:r>
            <a:r>
              <a:rPr lang="ar-IQ" sz="3200" b="1" dirty="0" smtClean="0"/>
              <a:t>ينقصهم </a:t>
            </a:r>
            <a:r>
              <a:rPr lang="ar-IQ" sz="3200" b="1" dirty="0"/>
              <a:t>الاحترام </a:t>
            </a:r>
            <a:r>
              <a:rPr lang="ar-IQ" sz="3200" b="1" dirty="0" smtClean="0"/>
              <a:t>الذاتي وغير المؤهلين له يكونون على </a:t>
            </a:r>
            <a:r>
              <a:rPr lang="ar-IQ" sz="3200" b="1" dirty="0"/>
              <a:t>وجه الخصوص عرضه وأكثر </a:t>
            </a:r>
            <a:r>
              <a:rPr lang="ar-IQ" sz="3200" b="1" dirty="0" smtClean="0"/>
              <a:t>قابليه لتقليد القدوة </a:t>
            </a:r>
            <a:r>
              <a:rPr lang="ar-IQ" sz="3200" b="1" dirty="0"/>
              <a:t>أو النموذج كذلك </a:t>
            </a:r>
            <a:r>
              <a:rPr lang="ar-IQ" sz="3200" b="1" dirty="0" smtClean="0"/>
              <a:t>أولئك الاتكاليين </a:t>
            </a:r>
            <a:r>
              <a:rPr lang="ar-IQ" sz="3200" b="1" dirty="0"/>
              <a:t>أو من سبق لهم الحصول على مكافأة </a:t>
            </a:r>
            <a:r>
              <a:rPr lang="ar-IQ" sz="3200" b="1" dirty="0" smtClean="0"/>
              <a:t>نتيجـة </a:t>
            </a:r>
            <a:r>
              <a:rPr lang="ar-IQ" sz="3200" b="1" dirty="0"/>
              <a:t>مطابقـة </a:t>
            </a:r>
            <a:r>
              <a:rPr lang="ar-IQ" sz="3200" b="1" dirty="0" smtClean="0"/>
              <a:t>سلوكهم  لـسلوك آخر</a:t>
            </a:r>
            <a:r>
              <a:rPr lang="ar-IQ" sz="3200" b="1" dirty="0"/>
              <a:t>، وما يتعلمه الشخص ويؤديه </a:t>
            </a:r>
            <a:r>
              <a:rPr lang="ar-IQ" sz="3200" b="1" dirty="0" smtClean="0"/>
              <a:t>بعد ملاحظة </a:t>
            </a:r>
            <a:r>
              <a:rPr lang="ar-IQ" sz="3200" b="1" dirty="0"/>
              <a:t>القدوة </a:t>
            </a:r>
            <a:r>
              <a:rPr lang="ar-IQ" sz="3200" b="1" dirty="0" smtClean="0"/>
              <a:t>يتغير </a:t>
            </a:r>
            <a:r>
              <a:rPr lang="ar-IQ" sz="3200" b="1" dirty="0"/>
              <a:t>مع العمر. </a:t>
            </a:r>
            <a:endParaRPr lang="en-US" sz="3200" b="1" dirty="0"/>
          </a:p>
        </p:txBody>
      </p:sp>
    </p:spTree>
    <p:extLst>
      <p:ext uri="{BB962C8B-B14F-4D97-AF65-F5344CB8AC3E}">
        <p14:creationId xmlns:p14="http://schemas.microsoft.com/office/powerpoint/2010/main" val="8136017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75448"/>
            <a:ext cx="8612716" cy="4031873"/>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ar-IQ" sz="3200" b="1" dirty="0"/>
              <a:t>ج </a:t>
            </a:r>
            <a:r>
              <a:rPr lang="ar-IQ" sz="3200" b="1" dirty="0" smtClean="0"/>
              <a:t>- آثـار </a:t>
            </a:r>
            <a:r>
              <a:rPr lang="ar-IQ" sz="3200" b="1" dirty="0"/>
              <a:t>المكافـآت المرتبطـة بالـسلوك أو نتـائج المكافـآت المرتبطـة بالـسلوك، فالنتـائج المرتبطة بالسلوك تـؤثر </a:t>
            </a:r>
            <a:r>
              <a:rPr lang="ar-IQ" sz="3200" b="1" dirty="0" smtClean="0"/>
              <a:t>فعالـية </a:t>
            </a:r>
            <a:r>
              <a:rPr lang="ar-IQ" sz="3200" b="1" dirty="0"/>
              <a:t>المحاكـاة . فـسلوك المحاكـاة </a:t>
            </a:r>
            <a:r>
              <a:rPr lang="ar-IQ" sz="3200" b="1" dirty="0" smtClean="0"/>
              <a:t>قـد يكـون متـأثرا </a:t>
            </a:r>
            <a:r>
              <a:rPr lang="ar-IQ" sz="3200" b="1" dirty="0"/>
              <a:t>بنتـائج الثواب أو العقاب طويل المدى . </a:t>
            </a:r>
            <a:r>
              <a:rPr lang="ar-IQ" sz="3200" b="1" dirty="0" smtClean="0"/>
              <a:t>فالفرد </a:t>
            </a:r>
            <a:r>
              <a:rPr lang="ar-IQ" sz="3200" b="1" dirty="0"/>
              <a:t>يمكن أن يتوقف عـن محاكـاة النمـوذج أو القدوة الذي يماثله المستوى والخصائص </a:t>
            </a:r>
            <a:r>
              <a:rPr lang="ar-IQ" sz="3200" b="1" dirty="0" smtClean="0"/>
              <a:t>فيما لو كانت </a:t>
            </a:r>
            <a:r>
              <a:rPr lang="ar-IQ" sz="3200" b="1" dirty="0"/>
              <a:t>آثار أو نتائج الثواب </a:t>
            </a:r>
            <a:r>
              <a:rPr lang="ar-IQ" sz="3200" b="1" dirty="0" smtClean="0"/>
              <a:t>غير كافية </a:t>
            </a:r>
            <a:r>
              <a:rPr lang="ar-IQ" sz="3200" b="1" dirty="0"/>
              <a:t>. وحتـى الأفـراد </a:t>
            </a:r>
            <a:r>
              <a:rPr lang="ar-IQ" sz="3200" b="1" dirty="0" smtClean="0"/>
              <a:t>الـواثقين </a:t>
            </a:r>
            <a:r>
              <a:rPr lang="ar-IQ" sz="3200" b="1" dirty="0"/>
              <a:t>مـن </a:t>
            </a:r>
            <a:r>
              <a:rPr lang="ar-IQ" sz="3200" b="1" dirty="0" smtClean="0"/>
              <a:t>أنفـسهم سـيقومون </a:t>
            </a:r>
            <a:r>
              <a:rPr lang="ar-IQ" sz="3200" b="1" dirty="0"/>
              <a:t>بمحاكـاة سـلوك الآخـرين عندما تكون </a:t>
            </a:r>
            <a:r>
              <a:rPr lang="ar-IQ" sz="3200" b="1" dirty="0" smtClean="0"/>
              <a:t>قيمة </a:t>
            </a:r>
            <a:r>
              <a:rPr lang="ar-IQ" sz="3200" b="1" dirty="0"/>
              <a:t>الثواب واضحة </a:t>
            </a:r>
            <a:r>
              <a:rPr lang="ar-IQ" sz="3200" b="1" dirty="0" smtClean="0"/>
              <a:t>وأكيدة .</a:t>
            </a:r>
            <a:endParaRPr lang="en-US" sz="3200" b="1" dirty="0"/>
          </a:p>
        </p:txBody>
      </p:sp>
    </p:spTree>
    <p:extLst>
      <p:ext uri="{BB962C8B-B14F-4D97-AF65-F5344CB8AC3E}">
        <p14:creationId xmlns:p14="http://schemas.microsoft.com/office/powerpoint/2010/main" val="338343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404664"/>
            <a:ext cx="8856984" cy="6555641"/>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ar-IQ" sz="2800" b="1" dirty="0"/>
              <a:t>6-التعلم </a:t>
            </a:r>
            <a:r>
              <a:rPr lang="ar-IQ" sz="2800" b="1" dirty="0" smtClean="0"/>
              <a:t>الاجتماعي </a:t>
            </a:r>
            <a:r>
              <a:rPr lang="ar-IQ" sz="2800" b="1" dirty="0"/>
              <a:t>القائم على الملاحظة يقوم على </a:t>
            </a:r>
            <a:r>
              <a:rPr lang="ar-IQ" sz="2800" b="1" dirty="0" smtClean="0"/>
              <a:t>عمليات </a:t>
            </a:r>
            <a:r>
              <a:rPr lang="ar-IQ" sz="2800" b="1" dirty="0"/>
              <a:t>من الانتباه القصدي بدقة تكفي لاسـتدخال </a:t>
            </a:r>
            <a:r>
              <a:rPr lang="ar-IQ" sz="2800" b="1" dirty="0" smtClean="0"/>
              <a:t>المعلومـات والرمـوز </a:t>
            </a:r>
            <a:r>
              <a:rPr lang="ar-IQ" sz="2800" b="1" dirty="0"/>
              <a:t>والاسـتجابات المـراد </a:t>
            </a:r>
            <a:r>
              <a:rPr lang="ar-IQ" sz="2800" b="1" dirty="0" smtClean="0"/>
              <a:t>تعلوها في المجال المعـرفي  والإدراكـي</a:t>
            </a:r>
            <a:r>
              <a:rPr lang="ar-IQ" sz="2800" b="1" dirty="0"/>
              <a:t>، فـالفرد يـتعلم عـن طريـق الملاحظـة ويـستقبل بدقـة الأنمـاط </a:t>
            </a:r>
            <a:r>
              <a:rPr lang="ar-IQ" sz="2800" b="1" dirty="0" smtClean="0"/>
              <a:t>السلوكية </a:t>
            </a:r>
            <a:r>
              <a:rPr lang="ar-IQ" sz="2800" b="1" dirty="0"/>
              <a:t>التي تصدر عن النموذج </a:t>
            </a:r>
            <a:r>
              <a:rPr lang="ar-IQ" sz="2800" b="1" dirty="0" smtClean="0"/>
              <a:t>الملاحظ، بما </a:t>
            </a:r>
            <a:r>
              <a:rPr lang="ar-IQ" sz="2800" b="1" dirty="0"/>
              <a:t>فيها إيماءاته أو </a:t>
            </a:r>
            <a:r>
              <a:rPr lang="ar-IQ" sz="2800" b="1" dirty="0" smtClean="0"/>
              <a:t>تلميحاته </a:t>
            </a:r>
            <a:r>
              <a:rPr lang="ar-IQ" sz="2800" b="1" dirty="0"/>
              <a:t>الصامتة وخصائصه </a:t>
            </a:r>
            <a:r>
              <a:rPr lang="ar-IQ" sz="2800" b="1" dirty="0" smtClean="0"/>
              <a:t>المم</a:t>
            </a:r>
            <a:r>
              <a:rPr lang="ar-IQ" sz="2800" b="1" dirty="0"/>
              <a:t>ي</a:t>
            </a:r>
            <a:r>
              <a:rPr lang="ar-IQ" sz="2800" b="1" dirty="0" smtClean="0"/>
              <a:t>زة </a:t>
            </a:r>
            <a:r>
              <a:rPr lang="ar-IQ" sz="2800" b="1" dirty="0"/>
              <a:t>لاستدخال المعلومات والاستجابات المراد </a:t>
            </a:r>
            <a:r>
              <a:rPr lang="ar-IQ" sz="2800" b="1" dirty="0" smtClean="0"/>
              <a:t>تعلمها </a:t>
            </a:r>
            <a:r>
              <a:rPr lang="ar-IQ" sz="2800" b="1" dirty="0"/>
              <a:t>داخل </a:t>
            </a:r>
            <a:r>
              <a:rPr lang="ar-IQ" sz="2800" b="1" dirty="0" smtClean="0"/>
              <a:t>المجال </a:t>
            </a:r>
            <a:r>
              <a:rPr lang="ar-IQ" sz="2800" b="1" dirty="0"/>
              <a:t>الادراكي </a:t>
            </a:r>
            <a:r>
              <a:rPr lang="ar-IQ" sz="2800" b="1" dirty="0" smtClean="0"/>
              <a:t>المعرفي </a:t>
            </a:r>
            <a:r>
              <a:rPr lang="ar-IQ" sz="2800" b="1" dirty="0"/>
              <a:t>للفرد الملاحظ. </a:t>
            </a:r>
            <a:r>
              <a:rPr lang="ar-IQ" sz="2800" b="1" dirty="0" smtClean="0"/>
              <a:t>وتؤثر عمليات الانتباه </a:t>
            </a:r>
            <a:r>
              <a:rPr lang="ar-IQ" sz="2800" b="1" dirty="0"/>
              <a:t>القصدي هذه على انتقـاء أو </a:t>
            </a:r>
            <a:r>
              <a:rPr lang="ar-IQ" sz="2800" b="1" dirty="0" smtClean="0"/>
              <a:t>اختيار </a:t>
            </a:r>
            <a:r>
              <a:rPr lang="ar-IQ" sz="2800" b="1" dirty="0"/>
              <a:t>ما ينبغي الانتباه له واستدخاله من أنماط </a:t>
            </a:r>
            <a:r>
              <a:rPr lang="ar-IQ" sz="2800" b="1" dirty="0" smtClean="0"/>
              <a:t>سلوكية </a:t>
            </a:r>
            <a:r>
              <a:rPr lang="ar-IQ" sz="2800" b="1" dirty="0"/>
              <a:t>تـصدر عـن النمـوذج </a:t>
            </a:r>
            <a:r>
              <a:rPr lang="ar-IQ" sz="2800" b="1" dirty="0" smtClean="0"/>
              <a:t>وما </a:t>
            </a:r>
            <a:r>
              <a:rPr lang="ar-IQ" sz="2800" b="1" dirty="0"/>
              <a:t>يجب اكتسابه وتعلمه وما يمكن </a:t>
            </a:r>
            <a:r>
              <a:rPr lang="ar-IQ" sz="2800" b="1" dirty="0" smtClean="0"/>
              <a:t>اهماله </a:t>
            </a:r>
            <a:r>
              <a:rPr lang="ar-IQ" sz="2800" b="1" dirty="0"/>
              <a:t>أو </a:t>
            </a:r>
            <a:r>
              <a:rPr lang="ar-IQ" sz="2800" b="1" dirty="0" smtClean="0"/>
              <a:t>تجاهله.</a:t>
            </a:r>
            <a:r>
              <a:rPr lang="ar-IQ" sz="2800" b="1" dirty="0"/>
              <a:t> </a:t>
            </a:r>
            <a:endParaRPr lang="ar-IQ" sz="2800" b="1" dirty="0" smtClean="0"/>
          </a:p>
          <a:p>
            <a:pPr algn="just"/>
            <a:r>
              <a:rPr lang="ar-IQ" sz="2800" b="1" dirty="0" smtClean="0"/>
              <a:t>17- </a:t>
            </a:r>
            <a:r>
              <a:rPr lang="ar-IQ" sz="2800" b="1" dirty="0" smtClean="0">
                <a:solidFill>
                  <a:srgbClr val="FF0000"/>
                </a:solidFill>
              </a:rPr>
              <a:t>عوامل تعلم الملاحظة المتعلقة بالفرد الملاحظ ومنها  </a:t>
            </a:r>
            <a:r>
              <a:rPr lang="ar-IQ" sz="2800" b="1" dirty="0"/>
              <a:t>: </a:t>
            </a:r>
            <a:endParaRPr lang="ar-IQ" sz="2800" b="1" dirty="0" smtClean="0"/>
          </a:p>
          <a:p>
            <a:pPr algn="just"/>
            <a:r>
              <a:rPr lang="ar-IQ" sz="2800" b="1" dirty="0" smtClean="0"/>
              <a:t>أ - </a:t>
            </a:r>
            <a:r>
              <a:rPr lang="ar-IQ" sz="2800" b="1" dirty="0"/>
              <a:t>العمر الزمني والاستعداد العقلي العام واتجاهه نحو النموذج. </a:t>
            </a:r>
            <a:endParaRPr lang="ar-IQ" sz="2800" b="1" dirty="0" smtClean="0"/>
          </a:p>
          <a:p>
            <a:pPr algn="just"/>
            <a:r>
              <a:rPr lang="ar-IQ" sz="2800" b="1" dirty="0" smtClean="0"/>
              <a:t>ب - </a:t>
            </a:r>
            <a:r>
              <a:rPr lang="ar-IQ" sz="2800" b="1" dirty="0"/>
              <a:t>إدراكه </a:t>
            </a:r>
            <a:r>
              <a:rPr lang="ar-IQ" sz="2800" b="1" dirty="0" smtClean="0"/>
              <a:t>لمدى أهمية ما </a:t>
            </a:r>
            <a:r>
              <a:rPr lang="ar-IQ" sz="2800" b="1" dirty="0"/>
              <a:t>يصدر عن النموذج وتقديره </a:t>
            </a:r>
            <a:r>
              <a:rPr lang="ar-IQ" sz="2800" b="1" dirty="0" smtClean="0"/>
              <a:t>للقيمة العلمية  </a:t>
            </a:r>
            <a:r>
              <a:rPr lang="ar-IQ" sz="2800" b="1" dirty="0"/>
              <a:t>والمكانة </a:t>
            </a:r>
            <a:r>
              <a:rPr lang="ar-IQ" sz="2800" b="1" dirty="0" smtClean="0"/>
              <a:t>الاجتماعية  له كما يدركها </a:t>
            </a:r>
            <a:r>
              <a:rPr lang="ar-IQ" sz="2800" b="1" dirty="0"/>
              <a:t>الفرد</a:t>
            </a:r>
            <a:r>
              <a:rPr lang="ar-IQ" sz="2800" b="1" dirty="0" smtClean="0"/>
              <a:t>.</a:t>
            </a:r>
          </a:p>
          <a:p>
            <a:pPr algn="just"/>
            <a:r>
              <a:rPr lang="ar-IQ" sz="2800" b="1" dirty="0" smtClean="0"/>
              <a:t>ت </a:t>
            </a:r>
            <a:r>
              <a:rPr lang="ar-IQ" sz="2800" b="1" dirty="0"/>
              <a:t>- </a:t>
            </a:r>
            <a:r>
              <a:rPr lang="ar-IQ" sz="2800" b="1" dirty="0" smtClean="0"/>
              <a:t>الجاذبية  الشخصية  </a:t>
            </a:r>
            <a:r>
              <a:rPr lang="ar-IQ" sz="2800" b="1" dirty="0"/>
              <a:t>أو </a:t>
            </a:r>
            <a:r>
              <a:rPr lang="ar-IQ" sz="2800" b="1" dirty="0" smtClean="0"/>
              <a:t>الارتياح </a:t>
            </a:r>
            <a:r>
              <a:rPr lang="ar-IQ" sz="2800" b="1" dirty="0"/>
              <a:t>النفسي القائم على التفاعل مع النموذج. </a:t>
            </a:r>
            <a:endParaRPr lang="en-US" sz="2800" b="1" dirty="0"/>
          </a:p>
        </p:txBody>
      </p:sp>
    </p:spTree>
    <p:extLst>
      <p:ext uri="{BB962C8B-B14F-4D97-AF65-F5344CB8AC3E}">
        <p14:creationId xmlns:p14="http://schemas.microsoft.com/office/powerpoint/2010/main" val="4189689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04664"/>
            <a:ext cx="8280920" cy="550920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ar-IQ" sz="3200" b="1" dirty="0"/>
              <a:t>8 </a:t>
            </a:r>
            <a:r>
              <a:rPr lang="ar-IQ" sz="3200" b="1" dirty="0">
                <a:solidFill>
                  <a:srgbClr val="FF0000"/>
                </a:solidFill>
              </a:rPr>
              <a:t>-عوامل التعلم بالملاحظة المتعلقة بالنموذج الملاحظ </a:t>
            </a:r>
            <a:r>
              <a:rPr lang="ar-IQ" sz="3200" b="1" dirty="0" smtClean="0">
                <a:solidFill>
                  <a:srgbClr val="FF0000"/>
                </a:solidFill>
              </a:rPr>
              <a:t>وهي </a:t>
            </a:r>
            <a:r>
              <a:rPr lang="ar-IQ" sz="3200" b="1" dirty="0" smtClean="0"/>
              <a:t>: </a:t>
            </a:r>
            <a:endParaRPr lang="ar-IQ" sz="3200" b="1" dirty="0"/>
          </a:p>
          <a:p>
            <a:r>
              <a:rPr lang="ar-IQ" sz="3200" b="1" dirty="0"/>
              <a:t> </a:t>
            </a:r>
            <a:r>
              <a:rPr lang="ar-IQ" sz="3200" b="1" dirty="0" smtClean="0"/>
              <a:t>أ - </a:t>
            </a:r>
            <a:r>
              <a:rPr lang="ar-IQ" sz="3200" b="1" dirty="0"/>
              <a:t>المكانـة </a:t>
            </a:r>
            <a:r>
              <a:rPr lang="ar-IQ" sz="3200" b="1" dirty="0" smtClean="0"/>
              <a:t>الاجتماعية للنمـوذج </a:t>
            </a:r>
            <a:r>
              <a:rPr lang="ar-IQ" sz="3200" b="1" dirty="0"/>
              <a:t>أو درجـة نجوميتـه </a:t>
            </a:r>
            <a:r>
              <a:rPr lang="ar-IQ" sz="3200" b="1" dirty="0" smtClean="0"/>
              <a:t>في ازديـاد </a:t>
            </a:r>
            <a:r>
              <a:rPr lang="ar-IQ" sz="3200" b="1" dirty="0"/>
              <a:t>الحـرص علـى </a:t>
            </a:r>
            <a:r>
              <a:rPr lang="ar-IQ" sz="3200" b="1" dirty="0" smtClean="0"/>
              <a:t>الانتبـاه للنموذج </a:t>
            </a:r>
            <a:r>
              <a:rPr lang="ar-IQ" sz="3200" b="1" dirty="0"/>
              <a:t>ومتابعته والاقتداء </a:t>
            </a:r>
            <a:r>
              <a:rPr lang="ar-IQ" sz="3200" b="1" dirty="0" smtClean="0"/>
              <a:t>به كلما كان </a:t>
            </a:r>
            <a:r>
              <a:rPr lang="ar-IQ" sz="3200" b="1" dirty="0"/>
              <a:t>النموذج نجما أو ذا شهرة. </a:t>
            </a:r>
          </a:p>
          <a:p>
            <a:r>
              <a:rPr lang="ar-IQ" sz="3200" b="1" dirty="0"/>
              <a:t> </a:t>
            </a:r>
            <a:r>
              <a:rPr lang="ar-IQ" sz="3200" b="1" dirty="0" smtClean="0"/>
              <a:t>ب - </a:t>
            </a:r>
            <a:r>
              <a:rPr lang="ar-IQ" sz="3200" b="1" dirty="0"/>
              <a:t>ما يصدر عن النموذج من أنماط </a:t>
            </a:r>
            <a:r>
              <a:rPr lang="ar-IQ" sz="3200" b="1" dirty="0" smtClean="0"/>
              <a:t>استجابة  </a:t>
            </a:r>
            <a:r>
              <a:rPr lang="ar-IQ" sz="3200" b="1" dirty="0"/>
              <a:t>مصاحبة </a:t>
            </a:r>
            <a:r>
              <a:rPr lang="ar-IQ" sz="3200" b="1" dirty="0" smtClean="0"/>
              <a:t>وتأثيره الشخصي </a:t>
            </a:r>
            <a:r>
              <a:rPr lang="ar-IQ" sz="3200" b="1" dirty="0"/>
              <a:t>علـى </a:t>
            </a:r>
            <a:r>
              <a:rPr lang="ar-IQ" sz="3200" b="1" dirty="0" smtClean="0"/>
              <a:t>الفـرد الملاحظ </a:t>
            </a:r>
            <a:r>
              <a:rPr lang="ar-IQ" sz="3200" b="1" dirty="0"/>
              <a:t>ودرجة </a:t>
            </a:r>
            <a:r>
              <a:rPr lang="ar-IQ" sz="3200" b="1" dirty="0" smtClean="0"/>
              <a:t>حيادته </a:t>
            </a:r>
            <a:r>
              <a:rPr lang="ar-IQ" sz="3200" b="1" dirty="0"/>
              <a:t>أو </a:t>
            </a:r>
            <a:r>
              <a:rPr lang="ar-IQ" sz="3200" b="1" dirty="0" smtClean="0"/>
              <a:t>موضعيته في العرض</a:t>
            </a:r>
            <a:r>
              <a:rPr lang="ar-IQ" sz="3200" b="1" dirty="0"/>
              <a:t>. </a:t>
            </a:r>
          </a:p>
          <a:p>
            <a:r>
              <a:rPr lang="ar-IQ" sz="3200" b="1" dirty="0" smtClean="0"/>
              <a:t>ج - </a:t>
            </a:r>
            <a:r>
              <a:rPr lang="ar-IQ" sz="3200" b="1" dirty="0"/>
              <a:t>جنس النموذج </a:t>
            </a:r>
            <a:r>
              <a:rPr lang="ar-IQ" sz="3200" b="1" dirty="0" smtClean="0"/>
              <a:t>وقد تباينت </a:t>
            </a:r>
            <a:r>
              <a:rPr lang="ar-IQ" sz="3200" b="1" dirty="0"/>
              <a:t>نتائج الدراسات هذه النقطة هذه الدراسات </a:t>
            </a:r>
            <a:r>
              <a:rPr lang="ar-IQ" sz="3200" b="1" dirty="0" smtClean="0"/>
              <a:t>اتفقت في معظمها </a:t>
            </a:r>
            <a:r>
              <a:rPr lang="ar-IQ" sz="3200" b="1" dirty="0"/>
              <a:t>حـول </a:t>
            </a:r>
            <a:r>
              <a:rPr lang="ar-IQ" sz="3200" b="1" dirty="0" smtClean="0"/>
              <a:t>ميل الفـرد </a:t>
            </a:r>
            <a:r>
              <a:rPr lang="ar-IQ" sz="3200" b="1" dirty="0"/>
              <a:t>الملاحـظ للاقتـداء بـالنموذج الملاحـظ كلمـا </a:t>
            </a:r>
            <a:r>
              <a:rPr lang="ar-IQ" sz="3200" b="1" dirty="0" smtClean="0"/>
              <a:t>زادت مساحة </a:t>
            </a:r>
            <a:r>
              <a:rPr lang="ar-IQ" sz="3200" b="1" dirty="0"/>
              <a:t>الخصائص المشتركة بينهما. </a:t>
            </a:r>
            <a:endParaRPr lang="en-US" sz="3200" b="1" dirty="0"/>
          </a:p>
        </p:txBody>
      </p:sp>
    </p:spTree>
    <p:extLst>
      <p:ext uri="{BB962C8B-B14F-4D97-AF65-F5344CB8AC3E}">
        <p14:creationId xmlns:p14="http://schemas.microsoft.com/office/powerpoint/2010/main" val="577364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0788" y="620688"/>
            <a:ext cx="8669684" cy="5016758"/>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ar-IQ" sz="3200" b="1" dirty="0" smtClean="0">
                <a:solidFill>
                  <a:srgbClr val="FF0000"/>
                </a:solidFill>
              </a:rPr>
              <a:t>19- عوامل </a:t>
            </a:r>
            <a:r>
              <a:rPr lang="ar-IQ" sz="3200" b="1" dirty="0">
                <a:solidFill>
                  <a:srgbClr val="FF0000"/>
                </a:solidFill>
              </a:rPr>
              <a:t>التعلم بالملاحظة المتعلقة بـالظروف </a:t>
            </a:r>
            <a:r>
              <a:rPr lang="ar-IQ" sz="3200" b="1" dirty="0" smtClean="0">
                <a:solidFill>
                  <a:srgbClr val="FF0000"/>
                </a:solidFill>
              </a:rPr>
              <a:t>البيئية أو </a:t>
            </a:r>
            <a:r>
              <a:rPr lang="ar-IQ" sz="3200" b="1" dirty="0">
                <a:solidFill>
                  <a:srgbClr val="FF0000"/>
                </a:solidFill>
              </a:rPr>
              <a:t>المحـددات الموقف </a:t>
            </a:r>
            <a:r>
              <a:rPr lang="ar-IQ" sz="3200" b="1" dirty="0" smtClean="0">
                <a:solidFill>
                  <a:srgbClr val="FF0000"/>
                </a:solidFill>
              </a:rPr>
              <a:t>للـتعلم بالنمذجة وهي : </a:t>
            </a:r>
          </a:p>
          <a:p>
            <a:r>
              <a:rPr lang="ar-IQ" sz="3200" b="1" dirty="0" smtClean="0"/>
              <a:t>أ - </a:t>
            </a:r>
            <a:r>
              <a:rPr lang="ar-IQ" sz="3200" b="1" dirty="0"/>
              <a:t>مـدى التوافـق </a:t>
            </a:r>
            <a:r>
              <a:rPr lang="ar-IQ" sz="3200" b="1" dirty="0" smtClean="0"/>
              <a:t>بين القيم الـسائدة </a:t>
            </a:r>
            <a:r>
              <a:rPr lang="ar-IQ" sz="3200" b="1" dirty="0"/>
              <a:t>والمحـددات الثقافيـة والاجتماع </a:t>
            </a:r>
            <a:r>
              <a:rPr lang="ar-IQ" sz="3200" b="1" dirty="0" smtClean="0"/>
              <a:t>والدينية والأخلاقية مـن ناحية وبين </a:t>
            </a:r>
            <a:r>
              <a:rPr lang="ar-IQ" sz="3200" b="1" dirty="0"/>
              <a:t>مـا يـصدر عـن النمـوذج فمـثلا تـصعب الـدعوة إلى الأصالة والاعتماد الكلي على مآثر الماضي ظل </a:t>
            </a:r>
            <a:r>
              <a:rPr lang="ar-IQ" sz="3200" b="1" dirty="0" smtClean="0"/>
              <a:t>ظروف تفرض فيها التكنولوجيا المعاصرة نفسها على </a:t>
            </a:r>
            <a:r>
              <a:rPr lang="ar-IQ" sz="3200" b="1" dirty="0"/>
              <a:t>كافة مناشط </a:t>
            </a:r>
            <a:r>
              <a:rPr lang="ar-IQ" sz="3200" b="1" dirty="0" smtClean="0"/>
              <a:t>المجتمع وحركاته</a:t>
            </a:r>
            <a:r>
              <a:rPr lang="ar-IQ" sz="3200" b="1" dirty="0"/>
              <a:t>. </a:t>
            </a:r>
            <a:endParaRPr lang="ar-IQ" sz="3200" b="1" dirty="0" smtClean="0"/>
          </a:p>
          <a:p>
            <a:r>
              <a:rPr lang="ar-IQ" sz="3200" b="1" dirty="0" smtClean="0"/>
              <a:t>ب - </a:t>
            </a:r>
            <a:r>
              <a:rPr lang="ar-IQ" sz="3200" b="1" dirty="0"/>
              <a:t>مدى ملاءمة الظروف </a:t>
            </a:r>
            <a:r>
              <a:rPr lang="ar-IQ" sz="3200" b="1" dirty="0" err="1" smtClean="0"/>
              <a:t>الموقفية</a:t>
            </a:r>
            <a:r>
              <a:rPr lang="ar-IQ" sz="3200" b="1" dirty="0" smtClean="0"/>
              <a:t> </a:t>
            </a:r>
            <a:r>
              <a:rPr lang="ar-IQ" sz="3200" b="1" dirty="0"/>
              <a:t>التي يحدث </a:t>
            </a:r>
            <a:r>
              <a:rPr lang="ar-IQ" sz="3200" b="1" dirty="0" smtClean="0"/>
              <a:t>فيها التعلم </a:t>
            </a:r>
            <a:r>
              <a:rPr lang="ar-IQ" sz="3200" b="1" dirty="0"/>
              <a:t>بالملاحظة من </a:t>
            </a:r>
            <a:r>
              <a:rPr lang="ar-IQ" sz="3200" b="1" dirty="0" smtClean="0"/>
              <a:t>حيث </a:t>
            </a:r>
            <a:r>
              <a:rPr lang="ar-IQ" sz="3200" b="1" dirty="0"/>
              <a:t>الزمان والمكان </a:t>
            </a:r>
            <a:r>
              <a:rPr lang="ar-IQ" sz="3200" b="1" dirty="0" smtClean="0"/>
              <a:t>والوسيلة </a:t>
            </a:r>
            <a:r>
              <a:rPr lang="ar-IQ" sz="3200" b="1" dirty="0"/>
              <a:t>وحجم ا</a:t>
            </a:r>
            <a:r>
              <a:rPr lang="ar-IQ" sz="3200" b="1" dirty="0" smtClean="0"/>
              <a:t>لتفاعل القائم بين </a:t>
            </a:r>
            <a:r>
              <a:rPr lang="ar-IQ" sz="3200" b="1" dirty="0"/>
              <a:t>الفرد الملاحظ والنموذج الملاحظ</a:t>
            </a:r>
            <a:endParaRPr lang="en-US" sz="3200" b="1" dirty="0"/>
          </a:p>
        </p:txBody>
      </p:sp>
    </p:spTree>
    <p:extLst>
      <p:ext uri="{BB962C8B-B14F-4D97-AF65-F5344CB8AC3E}">
        <p14:creationId xmlns:p14="http://schemas.microsoft.com/office/powerpoint/2010/main" val="2007341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56208"/>
            <a:ext cx="8406680" cy="6186309"/>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ar-IQ" sz="3200" b="1" dirty="0" smtClean="0">
                <a:solidFill>
                  <a:srgbClr val="FF0000"/>
                </a:solidFill>
              </a:rPr>
              <a:t>20 - التعلم </a:t>
            </a:r>
            <a:r>
              <a:rPr lang="ar-IQ" sz="3200" b="1" dirty="0">
                <a:solidFill>
                  <a:srgbClr val="FF0000"/>
                </a:solidFill>
              </a:rPr>
              <a:t>بالملاحظة محكوم بأربع </a:t>
            </a:r>
            <a:r>
              <a:rPr lang="ar-IQ" sz="3200" b="1" dirty="0" smtClean="0">
                <a:solidFill>
                  <a:srgbClr val="FF0000"/>
                </a:solidFill>
              </a:rPr>
              <a:t>عمليات </a:t>
            </a:r>
            <a:r>
              <a:rPr lang="ar-IQ" sz="3200" b="1" dirty="0">
                <a:solidFill>
                  <a:srgbClr val="FF0000"/>
                </a:solidFill>
              </a:rPr>
              <a:t>مترابطة </a:t>
            </a:r>
            <a:r>
              <a:rPr lang="ar-IQ" sz="3200" b="1" dirty="0" smtClean="0">
                <a:solidFill>
                  <a:srgbClr val="FF0000"/>
                </a:solidFill>
              </a:rPr>
              <a:t>هي </a:t>
            </a:r>
            <a:r>
              <a:rPr lang="ar-IQ" sz="3200" b="1" dirty="0">
                <a:solidFill>
                  <a:srgbClr val="FF0000"/>
                </a:solidFill>
              </a:rPr>
              <a:t>:</a:t>
            </a:r>
          </a:p>
          <a:p>
            <a:pPr algn="just"/>
            <a:r>
              <a:rPr lang="ar-IQ" sz="2800" b="1" dirty="0"/>
              <a:t>أ </a:t>
            </a:r>
            <a:r>
              <a:rPr lang="ar-IQ" sz="2800" b="1" dirty="0" smtClean="0"/>
              <a:t>– عمليات الانتبـاه وهي القـدرة </a:t>
            </a:r>
            <a:r>
              <a:rPr lang="ar-IQ" sz="2800" b="1" dirty="0"/>
              <a:t>علـى عمـل تمييـزات </a:t>
            </a:r>
            <a:r>
              <a:rPr lang="ar-IQ" sz="2800" b="1" dirty="0" smtClean="0"/>
              <a:t>بين الملاحظـات وتحليل المعلومات وهي، </a:t>
            </a:r>
            <a:r>
              <a:rPr lang="ar-IQ" sz="2800" b="1" dirty="0"/>
              <a:t>مهارات يجب </a:t>
            </a:r>
            <a:r>
              <a:rPr lang="ar-IQ" sz="2800" b="1" dirty="0" smtClean="0"/>
              <a:t>أن تكون </a:t>
            </a:r>
            <a:r>
              <a:rPr lang="ar-IQ" sz="2800" b="1" dirty="0"/>
              <a:t>حاضرة قبـل </a:t>
            </a:r>
            <a:r>
              <a:rPr lang="ar-IQ" sz="2800" b="1" dirty="0" smtClean="0"/>
              <a:t>أن يظهـر الـتعلم </a:t>
            </a:r>
            <a:r>
              <a:rPr lang="ar-IQ" sz="2800" b="1" dirty="0"/>
              <a:t>بالملاحظـة </a:t>
            </a:r>
            <a:r>
              <a:rPr lang="ar-IQ" sz="2800" b="1" dirty="0" smtClean="0"/>
              <a:t>والمثيرات معظمها </a:t>
            </a:r>
            <a:r>
              <a:rPr lang="ar-IQ" sz="2800" b="1" dirty="0"/>
              <a:t>يمر </a:t>
            </a:r>
            <a:r>
              <a:rPr lang="ar-IQ" sz="2800" b="1" dirty="0" smtClean="0">
                <a:solidFill>
                  <a:srgbClr val="FF0000"/>
                </a:solidFill>
              </a:rPr>
              <a:t>بدون ملاحظة </a:t>
            </a:r>
            <a:r>
              <a:rPr lang="ar-IQ" sz="2800" b="1" dirty="0">
                <a:solidFill>
                  <a:srgbClr val="FF0000"/>
                </a:solidFill>
              </a:rPr>
              <a:t>أو انتباه </a:t>
            </a:r>
            <a:r>
              <a:rPr lang="ar-IQ" sz="2800" b="1" dirty="0"/>
              <a:t>. عدد من </a:t>
            </a:r>
            <a:r>
              <a:rPr lang="ar-IQ" sz="2800" b="1" dirty="0" smtClean="0"/>
              <a:t>المتغيرات </a:t>
            </a:r>
            <a:r>
              <a:rPr lang="ar-IQ" sz="2800" b="1" dirty="0"/>
              <a:t>يؤثر </a:t>
            </a:r>
            <a:r>
              <a:rPr lang="ar-IQ" sz="2800" b="1" dirty="0" smtClean="0"/>
              <a:t>في عمليات الانتباه </a:t>
            </a:r>
            <a:r>
              <a:rPr lang="ar-IQ" sz="2800" b="1" dirty="0"/>
              <a:t>. بعض من هذه </a:t>
            </a:r>
            <a:r>
              <a:rPr lang="ar-IQ" sz="2800" b="1" dirty="0" smtClean="0"/>
              <a:t>المتغيرات </a:t>
            </a:r>
            <a:r>
              <a:rPr lang="ar-IQ" sz="2800" b="1" dirty="0"/>
              <a:t>يتعلق بخصائص </a:t>
            </a:r>
            <a:r>
              <a:rPr lang="ar-IQ" sz="2800" b="1" dirty="0">
                <a:solidFill>
                  <a:srgbClr val="FF0000"/>
                </a:solidFill>
              </a:rPr>
              <a:t>القدوة، </a:t>
            </a:r>
            <a:r>
              <a:rPr lang="ar-IQ" sz="2800" b="1" dirty="0"/>
              <a:t>وأخرى تتعلق </a:t>
            </a:r>
            <a:r>
              <a:rPr lang="ar-IQ" sz="2800" b="1" dirty="0" smtClean="0">
                <a:solidFill>
                  <a:srgbClr val="FF0000"/>
                </a:solidFill>
              </a:rPr>
              <a:t>بطبيعة النـشاط </a:t>
            </a:r>
            <a:r>
              <a:rPr lang="ar-IQ" sz="2800" b="1" dirty="0"/>
              <a:t>وجـزء آخـر مـرتبط </a:t>
            </a:r>
            <a:r>
              <a:rPr lang="ar-IQ" sz="2800" b="1" dirty="0">
                <a:solidFill>
                  <a:srgbClr val="FF0000"/>
                </a:solidFill>
              </a:rPr>
              <a:t>بالـشخص نفـسه </a:t>
            </a:r>
            <a:r>
              <a:rPr lang="ar-IQ" sz="2800" b="1" dirty="0"/>
              <a:t>. والنـاس الـذين يـرتبط بهـم </a:t>
            </a:r>
            <a:r>
              <a:rPr lang="ar-IQ" sz="2800" b="1" dirty="0" smtClean="0"/>
              <a:t>الفـرد يحددون </a:t>
            </a:r>
            <a:r>
              <a:rPr lang="ar-IQ" sz="2800" b="1" dirty="0">
                <a:solidFill>
                  <a:srgbClr val="FF0000"/>
                </a:solidFill>
              </a:rPr>
              <a:t>الأنواع </a:t>
            </a:r>
            <a:r>
              <a:rPr lang="ar-IQ" sz="2800" b="1" dirty="0" smtClean="0">
                <a:solidFill>
                  <a:srgbClr val="FF0000"/>
                </a:solidFill>
              </a:rPr>
              <a:t>السلوكية  </a:t>
            </a:r>
            <a:r>
              <a:rPr lang="ar-IQ" sz="2800" b="1" dirty="0"/>
              <a:t>التي </a:t>
            </a:r>
            <a:r>
              <a:rPr lang="ar-IQ" sz="2800" b="1" dirty="0" smtClean="0"/>
              <a:t>يلاحظه </a:t>
            </a:r>
            <a:r>
              <a:rPr lang="ar-IQ" sz="2800" b="1" dirty="0"/>
              <a:t>الواحد لأن الارتباطات، سواء </a:t>
            </a:r>
            <a:r>
              <a:rPr lang="ar-IQ" sz="2800" b="1" dirty="0" smtClean="0"/>
              <a:t>بالاختيار أو </a:t>
            </a:r>
            <a:r>
              <a:rPr lang="ar-IQ" sz="2800" b="1" dirty="0"/>
              <a:t>بالـصدفة، تحـدد أنـواع الأنـشطة الـتي سـوف </a:t>
            </a:r>
            <a:r>
              <a:rPr lang="ar-IQ" sz="2800" b="1" dirty="0" smtClean="0"/>
              <a:t>تظهـر </a:t>
            </a:r>
            <a:r>
              <a:rPr lang="ar-IQ" sz="2800" b="1" dirty="0"/>
              <a:t>مـرات ومـرات . </a:t>
            </a:r>
            <a:r>
              <a:rPr lang="ar-IQ" sz="2800" b="1" dirty="0" smtClean="0"/>
              <a:t>وطبيعـة السلوكيات </a:t>
            </a:r>
            <a:r>
              <a:rPr lang="ar-IQ" sz="2800" b="1" dirty="0"/>
              <a:t>المقلدة تؤثر </a:t>
            </a:r>
            <a:r>
              <a:rPr lang="ar-IQ" sz="2800" b="1" dirty="0" smtClean="0"/>
              <a:t>في حجم الاهتمام </a:t>
            </a:r>
            <a:r>
              <a:rPr lang="ar-IQ" sz="2800" b="1" dirty="0"/>
              <a:t>أو الانتباه الموجه </a:t>
            </a:r>
            <a:r>
              <a:rPr lang="ar-IQ" sz="2800" b="1" dirty="0" smtClean="0"/>
              <a:t>لها فالتغيرات الحركية والسريعة </a:t>
            </a:r>
            <a:r>
              <a:rPr lang="ar-IQ" sz="2800" b="1" dirty="0"/>
              <a:t>تفرض </a:t>
            </a:r>
            <a:r>
              <a:rPr lang="ar-IQ" sz="2800" b="1" dirty="0" smtClean="0"/>
              <a:t>مثيرات </a:t>
            </a:r>
            <a:r>
              <a:rPr lang="ar-IQ" sz="2800" b="1" dirty="0"/>
              <a:t>تتحكم </a:t>
            </a:r>
            <a:r>
              <a:rPr lang="ar-IQ" sz="2800" b="1" dirty="0" smtClean="0"/>
              <a:t>في مستوى </a:t>
            </a:r>
            <a:r>
              <a:rPr lang="ar-IQ" sz="2800" b="1" dirty="0"/>
              <a:t>ودرجة الانتباه . من جانب آخـر </a:t>
            </a:r>
            <a:r>
              <a:rPr lang="ar-IQ" sz="2800" b="1" dirty="0" smtClean="0"/>
              <a:t>إذا كان </a:t>
            </a:r>
            <a:r>
              <a:rPr lang="ar-IQ" sz="2800" b="1" dirty="0"/>
              <a:t>النشاط معقدا جدا، فمعنى ذلك أنه </a:t>
            </a:r>
            <a:r>
              <a:rPr lang="ar-IQ" sz="2800" b="1" dirty="0" smtClean="0"/>
              <a:t>قد يسبب </a:t>
            </a:r>
            <a:r>
              <a:rPr lang="ar-IQ" sz="2800" b="1" dirty="0"/>
              <a:t>الاستغراب </a:t>
            </a:r>
            <a:r>
              <a:rPr lang="ar-IQ" sz="2800" b="1" dirty="0" smtClean="0"/>
              <a:t>والدهشة </a:t>
            </a:r>
            <a:r>
              <a:rPr lang="ar-IQ" sz="2800" b="1" dirty="0"/>
              <a:t>لعقولنا . </a:t>
            </a:r>
            <a:r>
              <a:rPr lang="ar-IQ" sz="2800" b="1" dirty="0" smtClean="0"/>
              <a:t>والتلفزيون </a:t>
            </a:r>
            <a:r>
              <a:rPr lang="ar-IQ" sz="2800" b="1" dirty="0"/>
              <a:t>قد وسع مجال النماذج المتاحة </a:t>
            </a:r>
            <a:r>
              <a:rPr lang="ar-IQ" sz="2800" b="1" dirty="0" smtClean="0"/>
              <a:t>للناس هذه </a:t>
            </a:r>
            <a:r>
              <a:rPr lang="ar-IQ" sz="2800" b="1" dirty="0"/>
              <a:t>الأيام. </a:t>
            </a:r>
            <a:endParaRPr lang="en-US" sz="2800" b="1" dirty="0"/>
          </a:p>
        </p:txBody>
      </p:sp>
    </p:spTree>
    <p:extLst>
      <p:ext uri="{BB962C8B-B14F-4D97-AF65-F5344CB8AC3E}">
        <p14:creationId xmlns:p14="http://schemas.microsoft.com/office/powerpoint/2010/main" val="178492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74345"/>
            <a:ext cx="8496944" cy="5632311"/>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ar-IQ" b="1" dirty="0"/>
              <a:t>ولـد 4 </a:t>
            </a:r>
            <a:r>
              <a:rPr lang="ar-IQ" sz="2400" b="1" dirty="0"/>
              <a:t>ديـسمبر 1925 م </a:t>
            </a:r>
            <a:r>
              <a:rPr lang="ar-IQ" sz="2400" b="1" dirty="0" smtClean="0"/>
              <a:t> بقريـة صغيرة  </a:t>
            </a:r>
            <a:r>
              <a:rPr lang="ar-IQ" sz="2400" b="1" dirty="0"/>
              <a:t>تـسمى </a:t>
            </a:r>
            <a:r>
              <a:rPr lang="ar-IQ" sz="2400" b="1" dirty="0" err="1"/>
              <a:t>مونـدرا</a:t>
            </a:r>
            <a:r>
              <a:rPr lang="ar-IQ" sz="2400" b="1" dirty="0"/>
              <a:t> بولايـة البرتـا بكنـدا لأبـوين </a:t>
            </a:r>
            <a:r>
              <a:rPr lang="ar-IQ" sz="2400" b="1" dirty="0" smtClean="0"/>
              <a:t>بولنديين  </a:t>
            </a:r>
            <a:r>
              <a:rPr lang="ar-IQ" sz="2400" b="1" dirty="0"/>
              <a:t>من مزارعي القمح . التحق ب</a:t>
            </a:r>
            <a:r>
              <a:rPr lang="ar-IQ" sz="2400" b="1" dirty="0" smtClean="0"/>
              <a:t>المدرسة العليا </a:t>
            </a:r>
            <a:r>
              <a:rPr lang="ar-IQ" sz="2400" b="1" dirty="0"/>
              <a:t>التي </a:t>
            </a:r>
            <a:r>
              <a:rPr lang="ar-IQ" sz="2400" b="1" dirty="0" smtClean="0"/>
              <a:t>كان عدد </a:t>
            </a:r>
            <a:r>
              <a:rPr lang="ar-IQ" sz="2400" b="1" dirty="0"/>
              <a:t>طلابها 20 طالبا وعدد </a:t>
            </a:r>
            <a:r>
              <a:rPr lang="ar-IQ" sz="2400" b="1" dirty="0" smtClean="0"/>
              <a:t>مدرسيها ثنين  </a:t>
            </a:r>
            <a:r>
              <a:rPr lang="ar-IQ" sz="2400" b="1" dirty="0"/>
              <a:t>فقط </a:t>
            </a:r>
            <a:r>
              <a:rPr lang="ar-IQ" sz="2400" b="1" dirty="0" smtClean="0"/>
              <a:t>من المدرسين  </a:t>
            </a:r>
            <a:r>
              <a:rPr lang="ar-IQ" sz="2400" b="1" dirty="0"/>
              <a:t>(أشبه بالمدرسة ذات الفصل الواحد) علم نفسه بنفسه </a:t>
            </a:r>
            <a:r>
              <a:rPr lang="ar-IQ" sz="2400" b="1" dirty="0" smtClean="0"/>
              <a:t>وهو  وغيره من </a:t>
            </a:r>
            <a:r>
              <a:rPr lang="ar-IQ" sz="2400" b="1" dirty="0"/>
              <a:t>زملائه . هذه الفترة من التعلم الذاتي أثرت على تكوينه </a:t>
            </a:r>
            <a:r>
              <a:rPr lang="ar-IQ" sz="2400" b="1" dirty="0" smtClean="0"/>
              <a:t>العلمي هو وزملائه يحث </a:t>
            </a:r>
            <a:r>
              <a:rPr lang="ar-IQ" sz="2400" b="1" dirty="0"/>
              <a:t>تقلدوا جميعا مواقع هامة وتخرجوا والتحقوا </a:t>
            </a:r>
            <a:r>
              <a:rPr lang="ar-IQ" sz="2400" b="1" dirty="0" smtClean="0"/>
              <a:t>بمهن رفيعة المـستوى </a:t>
            </a:r>
            <a:r>
              <a:rPr lang="ar-IQ" sz="2400" b="1" dirty="0"/>
              <a:t>. التحـق بجامعـة </a:t>
            </a:r>
            <a:r>
              <a:rPr lang="ar-IQ" sz="2400" b="1" dirty="0" smtClean="0"/>
              <a:t>كولومبيا  وحصل </a:t>
            </a:r>
            <a:r>
              <a:rPr lang="ar-IQ" sz="2400" b="1" dirty="0"/>
              <a:t>على البكالوريوس عام 1949 </a:t>
            </a:r>
            <a:r>
              <a:rPr lang="ar-IQ" sz="2400" b="1" dirty="0" smtClean="0"/>
              <a:t>م ، </a:t>
            </a:r>
            <a:r>
              <a:rPr lang="ar-IQ" sz="2400" b="1" dirty="0"/>
              <a:t>ثم واصـل دراسـته العليـا بقـسم علـم النفس بجامعة </a:t>
            </a:r>
            <a:r>
              <a:rPr lang="ar-IQ" sz="2400" b="1" dirty="0" err="1"/>
              <a:t>ايوا</a:t>
            </a:r>
            <a:r>
              <a:rPr lang="ar-IQ" sz="2400" b="1" dirty="0"/>
              <a:t> وحصل على درجة </a:t>
            </a:r>
            <a:r>
              <a:rPr lang="ar-IQ" sz="2400" b="1" dirty="0" smtClean="0"/>
              <a:t>الماجستير </a:t>
            </a:r>
            <a:r>
              <a:rPr lang="ar-IQ" sz="2400" b="1" dirty="0"/>
              <a:t>عام 1951 م، ثم الدكتوراه عام 1952 م . عمل بمركز </a:t>
            </a:r>
            <a:r>
              <a:rPr lang="ar-IQ" sz="2400" b="1" dirty="0" err="1" smtClean="0"/>
              <a:t>يويشتا</a:t>
            </a:r>
            <a:r>
              <a:rPr lang="ar-IQ" sz="2400" b="1" dirty="0" smtClean="0"/>
              <a:t> </a:t>
            </a:r>
            <a:r>
              <a:rPr lang="ar-IQ" sz="2400" b="1" dirty="0" err="1" smtClean="0"/>
              <a:t>كانساس</a:t>
            </a:r>
            <a:r>
              <a:rPr lang="ar-IQ" sz="2400" b="1" dirty="0" smtClean="0"/>
              <a:t> </a:t>
            </a:r>
            <a:r>
              <a:rPr lang="ar-IQ" sz="2400" b="1" dirty="0"/>
              <a:t>للإرشاد، ثم انتقل للعمل بقسم علم النفس بجامعة ستانفورد </a:t>
            </a:r>
            <a:r>
              <a:rPr lang="ar-IQ" sz="2400" b="1" dirty="0" smtClean="0"/>
              <a:t>يحث </a:t>
            </a:r>
            <a:r>
              <a:rPr lang="ar-IQ" sz="2400" b="1" dirty="0"/>
              <a:t>ظل يعمل به طوال </a:t>
            </a:r>
            <a:r>
              <a:rPr lang="ar-IQ" sz="2400" b="1" dirty="0" smtClean="0"/>
              <a:t>حياته بالعمل </a:t>
            </a:r>
            <a:r>
              <a:rPr lang="ar-IQ" sz="2400" b="1" dirty="0"/>
              <a:t>، كان </a:t>
            </a:r>
            <a:r>
              <a:rPr lang="ar-IQ" sz="2400" b="1" dirty="0" err="1"/>
              <a:t>باندورا</a:t>
            </a:r>
            <a:r>
              <a:rPr lang="ar-IQ" sz="2400" b="1" dirty="0"/>
              <a:t> غزيـر الإنتـاج العلمـي حيـث نـشر عددا ضخما من المقـالات والدراسـات والبحـوث </a:t>
            </a:r>
            <a:r>
              <a:rPr lang="ar-IQ" sz="2400" b="1" dirty="0" smtClean="0"/>
              <a:t>في المجـلات العلمية  المتخصـصة </a:t>
            </a:r>
            <a:r>
              <a:rPr lang="ar-IQ" sz="2400" b="1" dirty="0"/>
              <a:t>إلى، جانب أنه ظل مشغولا ومهتما بالتعلم الاجتماعي كمدخل </a:t>
            </a:r>
            <a:r>
              <a:rPr lang="ar-IQ" sz="2400" b="1" dirty="0" smtClean="0"/>
              <a:t>لدراسته الشخصية </a:t>
            </a:r>
            <a:r>
              <a:rPr lang="ar-IQ" sz="2400" b="1" dirty="0"/>
              <a:t>، كتـب كتاباً عن عدوان </a:t>
            </a:r>
            <a:r>
              <a:rPr lang="ar-IQ" sz="2400" b="1" dirty="0" smtClean="0"/>
              <a:t>المراهق </a:t>
            </a:r>
            <a:r>
              <a:rPr lang="ar-IQ" sz="2400" b="1" dirty="0"/>
              <a:t>عام 1963 م . ثم </a:t>
            </a:r>
            <a:r>
              <a:rPr lang="ar-IQ" sz="2400" b="1" dirty="0" smtClean="0"/>
              <a:t>نشر كتاب </a:t>
            </a:r>
            <a:r>
              <a:rPr lang="ar-IQ" sz="2400" b="1" dirty="0"/>
              <a:t>عن مبادئ تعديل السلوك عام 1969 م. وكتاب عن نظرية التعلم الاجتماعي عام 1971 م وأعاد نـشره عـام 1977 م تنـاول </a:t>
            </a:r>
            <a:r>
              <a:rPr lang="ar-IQ" sz="2400" b="1" dirty="0" smtClean="0"/>
              <a:t>فيه تصور </a:t>
            </a:r>
            <a:r>
              <a:rPr lang="ar-IQ" sz="2400" b="1" dirty="0"/>
              <a:t>نظري </a:t>
            </a:r>
            <a:r>
              <a:rPr lang="ar-IQ" sz="2400" b="1" dirty="0" smtClean="0"/>
              <a:t>دقيق لنظرية </a:t>
            </a:r>
            <a:r>
              <a:rPr lang="ar-IQ" sz="2400" b="1" dirty="0"/>
              <a:t>التعلم الاجتماعي </a:t>
            </a:r>
            <a:r>
              <a:rPr lang="ar-IQ" sz="2400" b="1" dirty="0" smtClean="0"/>
              <a:t>المعرفي  </a:t>
            </a:r>
            <a:r>
              <a:rPr lang="ar-IQ" sz="2400" b="1" dirty="0"/>
              <a:t>. </a:t>
            </a:r>
            <a:endParaRPr lang="en-US" sz="2400" b="1" dirty="0"/>
          </a:p>
        </p:txBody>
      </p:sp>
    </p:spTree>
    <p:extLst>
      <p:ext uri="{BB962C8B-B14F-4D97-AF65-F5344CB8AC3E}">
        <p14:creationId xmlns:p14="http://schemas.microsoft.com/office/powerpoint/2010/main" val="26265077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37096" y="260648"/>
            <a:ext cx="8496944" cy="6001643"/>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ar-IQ" sz="3200" b="1" dirty="0"/>
              <a:t>ب </a:t>
            </a:r>
            <a:r>
              <a:rPr lang="ar-IQ" sz="3200" b="1" dirty="0" smtClean="0"/>
              <a:t>-  عمليات </a:t>
            </a:r>
            <a:r>
              <a:rPr lang="ar-IQ" sz="3200" b="1" dirty="0"/>
              <a:t>التذكر يتذكر الفرد أعمال وأقوال النموذج عندما </a:t>
            </a:r>
            <a:r>
              <a:rPr lang="ar-IQ" sz="3200" b="1" dirty="0" smtClean="0"/>
              <a:t>يلاحـظ سـلوكيات شخص </a:t>
            </a:r>
            <a:r>
              <a:rPr lang="ar-IQ" sz="3200" b="1" dirty="0"/>
              <a:t>ما بدون الاستجابة </a:t>
            </a:r>
            <a:r>
              <a:rPr lang="ar-IQ" sz="3200" b="1" dirty="0" smtClean="0"/>
              <a:t>في نفس </a:t>
            </a:r>
            <a:r>
              <a:rPr lang="ar-IQ" sz="3200" b="1" dirty="0"/>
              <a:t>اللحظة، فأنـت قـد تقـوم بهـا مـن أجـل </a:t>
            </a:r>
            <a:r>
              <a:rPr lang="ar-IQ" sz="3200" b="1" dirty="0" smtClean="0"/>
              <a:t>أن تستخدمها كدليل وموجه للتصرف </a:t>
            </a:r>
            <a:r>
              <a:rPr lang="ar-IQ" sz="3200" b="1" dirty="0"/>
              <a:t>والسلوك مناسبات قادمة </a:t>
            </a:r>
            <a:r>
              <a:rPr lang="ar-IQ" sz="3200" b="1" dirty="0" smtClean="0"/>
              <a:t>. وهناك شكلان أساسـيان </a:t>
            </a:r>
            <a:r>
              <a:rPr lang="ar-IQ" sz="3200" b="1" dirty="0"/>
              <a:t>مـن الرمـوز </a:t>
            </a:r>
            <a:r>
              <a:rPr lang="ar-IQ" sz="3200" b="1" dirty="0" smtClean="0"/>
              <a:t>الـتي تسهل عملية  الـتعلم </a:t>
            </a:r>
            <a:r>
              <a:rPr lang="ar-IQ" sz="3200" b="1" dirty="0"/>
              <a:t>بالملاحظـة </a:t>
            </a:r>
            <a:r>
              <a:rPr lang="ar-IQ" sz="3200" b="1" dirty="0" smtClean="0"/>
              <a:t>همـا </a:t>
            </a:r>
            <a:r>
              <a:rPr lang="ar-IQ" sz="3200" b="1" dirty="0"/>
              <a:t>: </a:t>
            </a:r>
            <a:endParaRPr lang="ar-IQ" sz="3200" b="1" dirty="0" smtClean="0"/>
          </a:p>
          <a:p>
            <a:pPr algn="just"/>
            <a:r>
              <a:rPr lang="ar-IQ" sz="3200" b="1" dirty="0" smtClean="0"/>
              <a:t>(</a:t>
            </a:r>
            <a:r>
              <a:rPr lang="ar-IQ" sz="3200" b="1" dirty="0" smtClean="0">
                <a:solidFill>
                  <a:srgbClr val="FF0000"/>
                </a:solidFill>
              </a:rPr>
              <a:t>اللفظـي ، التخيلي  </a:t>
            </a:r>
            <a:r>
              <a:rPr lang="ar-IQ" sz="3200" b="1" dirty="0"/>
              <a:t>)، ومعظم </a:t>
            </a:r>
            <a:r>
              <a:rPr lang="ar-IQ" sz="3200" b="1" dirty="0" smtClean="0"/>
              <a:t>العمليات المعرفية بالنسبة </a:t>
            </a:r>
            <a:r>
              <a:rPr lang="ar-IQ" sz="3200" b="1" dirty="0"/>
              <a:t>للراشدين الـتي تـتحكم </a:t>
            </a:r>
            <a:r>
              <a:rPr lang="ar-IQ" sz="3200" b="1" dirty="0" smtClean="0"/>
              <a:t>الـسلوك لفظية لا </a:t>
            </a:r>
            <a:r>
              <a:rPr lang="ar-IQ" sz="3200" b="1" dirty="0"/>
              <a:t>بـصرية . والعلامـات والتـصورات </a:t>
            </a:r>
            <a:r>
              <a:rPr lang="ar-IQ" sz="3200" b="1" dirty="0" smtClean="0"/>
              <a:t>الحيويـة </a:t>
            </a:r>
            <a:r>
              <a:rPr lang="ar-IQ" sz="3200" b="1" dirty="0"/>
              <a:t>تـساعد </a:t>
            </a:r>
            <a:r>
              <a:rPr lang="ar-IQ" sz="3200" b="1" dirty="0" smtClean="0"/>
              <a:t>عملية التمـسك بالسلوكيات </a:t>
            </a:r>
            <a:r>
              <a:rPr lang="ar-IQ" sz="3200" b="1" dirty="0"/>
              <a:t>مدة أطول . والبروفة </a:t>
            </a:r>
            <a:r>
              <a:rPr lang="ar-IQ" sz="3200" b="1" dirty="0" err="1" smtClean="0"/>
              <a:t>دتعد</a:t>
            </a:r>
            <a:r>
              <a:rPr lang="ar-IQ" sz="3200" b="1" dirty="0" smtClean="0"/>
              <a:t> </a:t>
            </a:r>
            <a:r>
              <a:rPr lang="ar-IQ" sz="3200" b="1" dirty="0"/>
              <a:t>عاملا مساعدا </a:t>
            </a:r>
            <a:r>
              <a:rPr lang="ar-IQ" sz="3200" b="1" dirty="0" smtClean="0"/>
              <a:t>وهامـا </a:t>
            </a:r>
            <a:r>
              <a:rPr lang="ar-IQ" sz="3200" b="1" dirty="0"/>
              <a:t>للتـذكر حيـث أنـه </a:t>
            </a:r>
            <a:r>
              <a:rPr lang="ar-IQ" sz="3200" b="1" dirty="0" smtClean="0"/>
              <a:t>حالة </a:t>
            </a:r>
            <a:r>
              <a:rPr lang="ar-IQ" sz="3200" b="1" dirty="0"/>
              <a:t>عدم القدرة على أداء السلوك </a:t>
            </a:r>
            <a:r>
              <a:rPr lang="ar-IQ" sz="3200" b="1" dirty="0" smtClean="0"/>
              <a:t>آنيا </a:t>
            </a:r>
            <a:r>
              <a:rPr lang="ar-IQ" sz="3200" b="1" dirty="0"/>
              <a:t>، فمن الممكن </a:t>
            </a:r>
            <a:r>
              <a:rPr lang="ar-IQ" sz="3200" b="1" dirty="0" smtClean="0"/>
              <a:t>القيام </a:t>
            </a:r>
            <a:r>
              <a:rPr lang="ar-IQ" sz="3200" b="1" dirty="0"/>
              <a:t>به </a:t>
            </a:r>
            <a:r>
              <a:rPr lang="ar-IQ" sz="3200" b="1" dirty="0" err="1" smtClean="0"/>
              <a:t>ذهانيا</a:t>
            </a:r>
            <a:r>
              <a:rPr lang="ar-IQ" sz="3200" b="1" dirty="0" smtClean="0"/>
              <a:t> </a:t>
            </a:r>
            <a:r>
              <a:rPr lang="ar-IQ" sz="3200" b="1" dirty="0"/>
              <a:t>. </a:t>
            </a:r>
            <a:r>
              <a:rPr lang="ar-IQ" sz="3200" b="1" dirty="0" smtClean="0"/>
              <a:t>والمستوى الأعلى </a:t>
            </a:r>
            <a:r>
              <a:rPr lang="ar-IQ" sz="3200" b="1" dirty="0"/>
              <a:t>للتعلم بالملاحظة </a:t>
            </a:r>
            <a:r>
              <a:rPr lang="ar-IQ" sz="3200" b="1" dirty="0" smtClean="0"/>
              <a:t>يظهر </a:t>
            </a:r>
            <a:r>
              <a:rPr lang="ar-IQ" sz="3200" b="1" dirty="0"/>
              <a:t>عندما يطبق السلوك </a:t>
            </a:r>
            <a:r>
              <a:rPr lang="ar-IQ" sz="3200" b="1" dirty="0" smtClean="0"/>
              <a:t>المقلـد رمزيـا </a:t>
            </a:r>
            <a:r>
              <a:rPr lang="ar-IQ" sz="3200" b="1" dirty="0"/>
              <a:t>وبعـد ذلـك </a:t>
            </a:r>
            <a:r>
              <a:rPr lang="ar-IQ" sz="3200" b="1" dirty="0" smtClean="0"/>
              <a:t>يقـوم بتطب</a:t>
            </a:r>
            <a:r>
              <a:rPr lang="ar-IQ" sz="3200" b="1" dirty="0"/>
              <a:t>ي</a:t>
            </a:r>
            <a:r>
              <a:rPr lang="ar-IQ" sz="3200" b="1" dirty="0" smtClean="0"/>
              <a:t>قه فعليا </a:t>
            </a:r>
            <a:r>
              <a:rPr lang="ar-IQ" sz="3200" b="1" dirty="0"/>
              <a:t>. </a:t>
            </a:r>
            <a:endParaRPr lang="en-US" sz="3200" b="1" dirty="0"/>
          </a:p>
        </p:txBody>
      </p:sp>
    </p:spTree>
    <p:extLst>
      <p:ext uri="{BB962C8B-B14F-4D97-AF65-F5344CB8AC3E}">
        <p14:creationId xmlns:p14="http://schemas.microsoft.com/office/powerpoint/2010/main" val="23989425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0648"/>
            <a:ext cx="8676456" cy="6001643"/>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ar-IQ" sz="3200" b="1" dirty="0"/>
              <a:t>ج </a:t>
            </a:r>
            <a:r>
              <a:rPr lang="ar-IQ" sz="3200" b="1" dirty="0" smtClean="0"/>
              <a:t>-  عمليات </a:t>
            </a:r>
            <a:r>
              <a:rPr lang="ar-IQ" sz="3200" b="1" dirty="0"/>
              <a:t>تكاثر </a:t>
            </a:r>
            <a:r>
              <a:rPr lang="ar-IQ" sz="3200" b="1" dirty="0" smtClean="0"/>
              <a:t>حركية  وهي  الميكانيزم الثالث للتقليد </a:t>
            </a:r>
            <a:r>
              <a:rPr lang="ar-IQ" sz="3200" b="1" dirty="0"/>
              <a:t>يتـضمن </a:t>
            </a:r>
            <a:r>
              <a:rPr lang="ar-IQ" sz="3200" b="1" dirty="0" smtClean="0"/>
              <a:t>عمليات، فمـن أجل </a:t>
            </a:r>
            <a:r>
              <a:rPr lang="ar-IQ" sz="3200" b="1" dirty="0"/>
              <a:t>أن نحاكي نموذجا </a:t>
            </a:r>
            <a:r>
              <a:rPr lang="ar-IQ" sz="3200" b="1" dirty="0" smtClean="0"/>
              <a:t>معينا يجب </a:t>
            </a:r>
            <a:r>
              <a:rPr lang="ar-IQ" sz="3200" b="1" dirty="0"/>
              <a:t>أن نحول </a:t>
            </a:r>
            <a:r>
              <a:rPr lang="ar-IQ" sz="3200" b="1" dirty="0" smtClean="0"/>
              <a:t>التمثيل الرمزي </a:t>
            </a:r>
            <a:r>
              <a:rPr lang="ar-IQ" sz="3200" b="1" dirty="0"/>
              <a:t>للسلوك إلى </a:t>
            </a:r>
            <a:r>
              <a:rPr lang="ar-IQ" sz="3200" b="1" dirty="0" smtClean="0"/>
              <a:t>تصرفات مناسبة </a:t>
            </a:r>
            <a:r>
              <a:rPr lang="ar-IQ" sz="3200" b="1" dirty="0"/>
              <a:t>. </a:t>
            </a:r>
            <a:endParaRPr lang="ar-IQ" sz="3200" b="1" dirty="0" smtClean="0"/>
          </a:p>
          <a:p>
            <a:pPr algn="just"/>
            <a:r>
              <a:rPr lang="ar-IQ" sz="3200" b="1" dirty="0" smtClean="0"/>
              <a:t>عمليات </a:t>
            </a:r>
            <a:r>
              <a:rPr lang="ar-IQ" sz="3200" b="1" dirty="0"/>
              <a:t>التكاثر الحركـي تتـضمن أربـع مراحـل </a:t>
            </a:r>
            <a:r>
              <a:rPr lang="ar-IQ" sz="3200" b="1" dirty="0" smtClean="0"/>
              <a:t>فرعية هي : </a:t>
            </a:r>
          </a:p>
          <a:p>
            <a:pPr algn="just"/>
            <a:r>
              <a:rPr lang="ar-IQ" sz="3200" b="1" dirty="0" smtClean="0"/>
              <a:t>1- </a:t>
            </a:r>
            <a:r>
              <a:rPr lang="ar-IQ" sz="3200" b="1" dirty="0" smtClean="0">
                <a:solidFill>
                  <a:srgbClr val="FF0000"/>
                </a:solidFill>
              </a:rPr>
              <a:t>التنظيم المعرفي  للاستجابة </a:t>
            </a:r>
            <a:r>
              <a:rPr lang="ar-IQ" sz="3200" b="1" dirty="0" smtClean="0"/>
              <a:t>. 2- </a:t>
            </a:r>
            <a:r>
              <a:rPr lang="ar-IQ" sz="3200" b="1" dirty="0" smtClean="0">
                <a:solidFill>
                  <a:srgbClr val="FF0000"/>
                </a:solidFill>
              </a:rPr>
              <a:t>بدايـة الاسـتجابة</a:t>
            </a:r>
          </a:p>
          <a:p>
            <a:pPr algn="just"/>
            <a:r>
              <a:rPr lang="ar-IQ" sz="3200" b="1" dirty="0" smtClean="0"/>
              <a:t>3-  </a:t>
            </a:r>
            <a:r>
              <a:rPr lang="ar-IQ" sz="3200" b="1" dirty="0">
                <a:solidFill>
                  <a:srgbClr val="FF0000"/>
                </a:solidFill>
              </a:rPr>
              <a:t>مراقبـة </a:t>
            </a:r>
            <a:r>
              <a:rPr lang="ar-IQ" sz="3200" b="1" dirty="0" smtClean="0">
                <a:solidFill>
                  <a:srgbClr val="FF0000"/>
                </a:solidFill>
              </a:rPr>
              <a:t>الاسـتجابة</a:t>
            </a:r>
            <a:r>
              <a:rPr lang="ar-IQ" sz="3200" b="1" dirty="0" smtClean="0"/>
              <a:t>.      4- </a:t>
            </a:r>
            <a:r>
              <a:rPr lang="ar-IQ" sz="3200" b="1" dirty="0" smtClean="0">
                <a:solidFill>
                  <a:srgbClr val="FF0000"/>
                </a:solidFill>
              </a:rPr>
              <a:t>تصفية وتنقية الاستجابة</a:t>
            </a:r>
            <a:r>
              <a:rPr lang="ar-IQ" sz="3200" b="1" dirty="0" smtClean="0"/>
              <a:t>.</a:t>
            </a:r>
            <a:endParaRPr lang="ar-IQ" sz="3200" b="1" dirty="0"/>
          </a:p>
          <a:p>
            <a:pPr algn="just"/>
            <a:r>
              <a:rPr lang="ar-IQ" sz="3200" b="1" dirty="0" smtClean="0"/>
              <a:t>ومن </a:t>
            </a:r>
            <a:r>
              <a:rPr lang="ar-IQ" sz="3200" b="1" dirty="0"/>
              <a:t>أجل أداء نشاطا ما </a:t>
            </a:r>
            <a:r>
              <a:rPr lang="ar-IQ" sz="3200" b="1" dirty="0" smtClean="0"/>
              <a:t>يكون هناك اختيار </a:t>
            </a:r>
            <a:r>
              <a:rPr lang="ar-IQ" sz="3200" b="1" dirty="0"/>
              <a:t>وننظم </a:t>
            </a:r>
            <a:r>
              <a:rPr lang="ar-IQ" sz="3200" b="1" dirty="0" smtClean="0"/>
              <a:t>للاستجابة على </a:t>
            </a:r>
            <a:r>
              <a:rPr lang="ar-IQ" sz="3200" b="1" dirty="0"/>
              <a:t>المستوى المعرفي  </a:t>
            </a:r>
            <a:r>
              <a:rPr lang="ar-IQ" sz="3200" b="1" dirty="0" smtClean="0"/>
              <a:t>حيث يقرر ماهية النشاط </a:t>
            </a:r>
            <a:r>
              <a:rPr lang="ar-IQ" sz="3200" b="1" dirty="0"/>
              <a:t>نقوم ثم تبدأ الاستجابة بناء علـى </a:t>
            </a:r>
            <a:r>
              <a:rPr lang="ar-IQ" sz="3200" b="1" dirty="0" smtClean="0"/>
              <a:t>فكـرة كيـف </a:t>
            </a:r>
            <a:r>
              <a:rPr lang="ar-IQ" sz="3200" b="1" dirty="0"/>
              <a:t>يمكـن </a:t>
            </a:r>
            <a:r>
              <a:rPr lang="ar-IQ" sz="3200" b="1" dirty="0" smtClean="0"/>
              <a:t>أن تنفذ هذه الأش</a:t>
            </a:r>
            <a:r>
              <a:rPr lang="ar-IQ" sz="3200" b="1" dirty="0"/>
              <a:t>ي</a:t>
            </a:r>
            <a:r>
              <a:rPr lang="ar-IQ" sz="3200" b="1" dirty="0" smtClean="0"/>
              <a:t>اء</a:t>
            </a:r>
            <a:r>
              <a:rPr lang="ar-IQ" sz="3200" b="1" dirty="0"/>
              <a:t>، والقـدرة علـى القيـام بـأداء هـذه الاسـتجابة جيـدا يعتمـد </a:t>
            </a:r>
            <a:r>
              <a:rPr lang="ar-IQ" sz="3200" b="1" dirty="0" smtClean="0"/>
              <a:t>علـى المهارات الضرورية لتنفيذ السلوكيات </a:t>
            </a:r>
            <a:r>
              <a:rPr lang="ar-IQ" sz="3200" b="1" dirty="0"/>
              <a:t>والعناصر التي </a:t>
            </a:r>
            <a:r>
              <a:rPr lang="ar-IQ" sz="3200" b="1" dirty="0" smtClean="0"/>
              <a:t>تضمنها النشاط .</a:t>
            </a:r>
            <a:endParaRPr lang="en-US" sz="3200" b="1" dirty="0"/>
          </a:p>
        </p:txBody>
      </p:sp>
    </p:spTree>
    <p:extLst>
      <p:ext uri="{BB962C8B-B14F-4D97-AF65-F5344CB8AC3E}">
        <p14:creationId xmlns:p14="http://schemas.microsoft.com/office/powerpoint/2010/main" val="16532626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764704"/>
            <a:ext cx="8389440" cy="5693866"/>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ar-IQ" sz="2800" b="1" dirty="0" smtClean="0"/>
              <a:t> إذا كانت </a:t>
            </a:r>
            <a:r>
              <a:rPr lang="ar-IQ" sz="2800" b="1" dirty="0"/>
              <a:t>متوفرة </a:t>
            </a:r>
            <a:r>
              <a:rPr lang="ar-IQ" sz="2800" b="1" dirty="0" smtClean="0"/>
              <a:t>المهارات المطلوبة يكون من الـسهل </a:t>
            </a:r>
            <a:r>
              <a:rPr lang="ar-IQ" sz="2800" b="1" dirty="0"/>
              <a:t>تعلـم مهـام جديـدة وعنـدما </a:t>
            </a:r>
            <a:r>
              <a:rPr lang="ar-IQ" sz="2800" b="1" dirty="0" smtClean="0"/>
              <a:t>تكـون هـذه المهارات مفقودة </a:t>
            </a:r>
            <a:r>
              <a:rPr lang="ar-IQ" sz="2800" b="1" dirty="0"/>
              <a:t>فمعنى ذلك أن التكاثر المطلوب لهذا النشاط </a:t>
            </a:r>
            <a:r>
              <a:rPr lang="ar-IQ" sz="2800" b="1" dirty="0" smtClean="0"/>
              <a:t>سيكون ناقصا لـذا يجب  تطوير المهارات </a:t>
            </a:r>
            <a:r>
              <a:rPr lang="ar-IQ" sz="2800" b="1" dirty="0"/>
              <a:t>الضرورية قبل أداء النشاط . </a:t>
            </a:r>
            <a:r>
              <a:rPr lang="ar-IQ" sz="2800" b="1" dirty="0" smtClean="0"/>
              <a:t>والمهام المعقدة مثل قيادة السيارة يتم تقسيمها  إلى </a:t>
            </a:r>
            <a:r>
              <a:rPr lang="ar-IQ" sz="2800" b="1" dirty="0"/>
              <a:t>أجزاء وعناصر عـدة، كـل جـزء مقلـد ومطبـق بـصورة منفـصلة وبعد ذلك </a:t>
            </a:r>
            <a:r>
              <a:rPr lang="ar-IQ" sz="2800" b="1" dirty="0" smtClean="0"/>
              <a:t>يضافون ويجمعـون علـى بعـضمهما </a:t>
            </a:r>
            <a:r>
              <a:rPr lang="ar-IQ" sz="2800" b="1" dirty="0"/>
              <a:t>الـبعض . وعنـد </a:t>
            </a:r>
            <a:r>
              <a:rPr lang="ar-IQ" sz="2800" b="1" dirty="0" smtClean="0"/>
              <a:t>البـدء في </a:t>
            </a:r>
            <a:r>
              <a:rPr lang="ar-IQ" sz="2800" b="1" dirty="0"/>
              <a:t>أداء بعـض الأنشطة لا </a:t>
            </a:r>
            <a:r>
              <a:rPr lang="ar-IQ" sz="2800" b="1" dirty="0" smtClean="0"/>
              <a:t>نجيدها في البداية حيث </a:t>
            </a:r>
            <a:r>
              <a:rPr lang="ar-IQ" sz="2800" b="1" dirty="0"/>
              <a:t>تكثر الأخطاء مما يتطلب إعادة للسلوك وعمـل </a:t>
            </a:r>
            <a:r>
              <a:rPr lang="ar-IQ" sz="2800" b="1" dirty="0" smtClean="0"/>
              <a:t>التـصح</a:t>
            </a:r>
            <a:r>
              <a:rPr lang="ar-IQ" sz="2800" b="1" dirty="0"/>
              <a:t>ي</a:t>
            </a:r>
            <a:r>
              <a:rPr lang="ar-IQ" sz="2800" b="1" dirty="0" smtClean="0"/>
              <a:t>حات </a:t>
            </a:r>
            <a:r>
              <a:rPr lang="ar-IQ" sz="2800" b="1" dirty="0"/>
              <a:t>حتـى يمكـن تكـوين النمـوذج أو فكـرة عنـه . </a:t>
            </a:r>
            <a:r>
              <a:rPr lang="ar-IQ" sz="2800" b="1" dirty="0" smtClean="0"/>
              <a:t>وأحيانـا </a:t>
            </a:r>
            <a:r>
              <a:rPr lang="ar-IQ" sz="2800" b="1" dirty="0"/>
              <a:t>مـن الممكـن التصرف كما لوكنا نقادا لأنفسنا، نراقب </a:t>
            </a:r>
            <a:r>
              <a:rPr lang="ar-IQ" sz="2800" b="1" dirty="0" smtClean="0"/>
              <a:t>سلوكياتنا ونزودها </a:t>
            </a:r>
            <a:r>
              <a:rPr lang="ar-IQ" sz="2800" b="1" dirty="0"/>
              <a:t>بتغذية </a:t>
            </a:r>
            <a:r>
              <a:rPr lang="ar-IQ" sz="2800" b="1" dirty="0" smtClean="0"/>
              <a:t>راجعة . </a:t>
            </a:r>
            <a:r>
              <a:rPr lang="ar-IQ" sz="2800" b="1" dirty="0"/>
              <a:t>. </a:t>
            </a:r>
            <a:r>
              <a:rPr lang="ar-IQ" sz="2800" b="1" dirty="0" smtClean="0"/>
              <a:t>الخ </a:t>
            </a:r>
            <a:r>
              <a:rPr lang="ar-IQ" sz="2800" b="1" dirty="0"/>
              <a:t>. </a:t>
            </a:r>
            <a:r>
              <a:rPr lang="ar-IQ" sz="2800" b="1" dirty="0" smtClean="0"/>
              <a:t>والمهارات التي نتعلمها من </a:t>
            </a:r>
            <a:r>
              <a:rPr lang="ar-IQ" sz="2800" b="1" dirty="0"/>
              <a:t>خلال التعلم بالملاحظة تصبح متكاملة بالتدريج من خلال </a:t>
            </a:r>
            <a:r>
              <a:rPr lang="ar-IQ" sz="2800" b="1" dirty="0" smtClean="0"/>
              <a:t>عملية </a:t>
            </a:r>
            <a:r>
              <a:rPr lang="ar-IQ" sz="2800" b="1" dirty="0"/>
              <a:t>المحاولة والخطـأ نحـن نتبـع سـلوك القـدوة وبعـد ذلـك نبحـث عـن تحسين تقديراتنا من خلال التغذية </a:t>
            </a:r>
            <a:r>
              <a:rPr lang="ar-IQ" sz="2800" b="1" dirty="0" smtClean="0"/>
              <a:t>الراجعة والانسجام</a:t>
            </a:r>
            <a:r>
              <a:rPr lang="ar-IQ" sz="2800" b="1" dirty="0"/>
              <a:t>. </a:t>
            </a:r>
            <a:endParaRPr lang="en-US" sz="2800" b="1" dirty="0"/>
          </a:p>
        </p:txBody>
      </p:sp>
    </p:spTree>
    <p:extLst>
      <p:ext uri="{BB962C8B-B14F-4D97-AF65-F5344CB8AC3E}">
        <p14:creationId xmlns:p14="http://schemas.microsoft.com/office/powerpoint/2010/main" val="1202776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76672"/>
            <a:ext cx="8820472" cy="6001643"/>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ar-IQ" sz="2400" b="1" dirty="0"/>
              <a:t>د </a:t>
            </a:r>
            <a:r>
              <a:rPr lang="ar-IQ" sz="2400" b="1" dirty="0" smtClean="0"/>
              <a:t>-   العمليات الدافعية  </a:t>
            </a:r>
            <a:r>
              <a:rPr lang="ar-IQ" sz="2400" b="1" dirty="0"/>
              <a:t>فنظرية </a:t>
            </a:r>
            <a:r>
              <a:rPr lang="ar-IQ" sz="2400" b="1" dirty="0" smtClean="0"/>
              <a:t>التعلم الاجتماعي </a:t>
            </a:r>
            <a:r>
              <a:rPr lang="ar-IQ" sz="2400" b="1" dirty="0"/>
              <a:t>تعمل </a:t>
            </a:r>
            <a:r>
              <a:rPr lang="ar-IQ" sz="2400" b="1" dirty="0" smtClean="0"/>
              <a:t>تمييزا بين اكتـساب </a:t>
            </a:r>
            <a:r>
              <a:rPr lang="ar-IQ" sz="2400" b="1" dirty="0"/>
              <a:t>مـا تعلمـه الشخص </a:t>
            </a:r>
            <a:r>
              <a:rPr lang="ar-IQ" sz="2400" b="1" dirty="0" smtClean="0"/>
              <a:t>ويستطيع  </a:t>
            </a:r>
            <a:r>
              <a:rPr lang="ar-IQ" sz="2400" b="1" dirty="0"/>
              <a:t>ا</a:t>
            </a:r>
            <a:r>
              <a:rPr lang="ar-IQ" sz="2400" b="1" dirty="0" smtClean="0"/>
              <a:t>لقيام </a:t>
            </a:r>
            <a:r>
              <a:rPr lang="ar-IQ" sz="2400" b="1" dirty="0"/>
              <a:t>به والأداء وهو ما </a:t>
            </a:r>
            <a:r>
              <a:rPr lang="ar-IQ" sz="2400" b="1" dirty="0" smtClean="0"/>
              <a:t>يستطيع </a:t>
            </a:r>
            <a:r>
              <a:rPr lang="ar-IQ" sz="2400" b="1" dirty="0"/>
              <a:t>الشخص بالفعل </a:t>
            </a:r>
            <a:r>
              <a:rPr lang="ar-IQ" sz="2400" b="1" dirty="0" smtClean="0"/>
              <a:t>القيام </a:t>
            </a:r>
            <a:r>
              <a:rPr lang="ar-IQ" sz="2400" b="1" dirty="0"/>
              <a:t>به. الناس لا </a:t>
            </a:r>
            <a:r>
              <a:rPr lang="ar-IQ" sz="2400" b="1" dirty="0" smtClean="0"/>
              <a:t>يقومون بكل </a:t>
            </a:r>
            <a:r>
              <a:rPr lang="ar-IQ" sz="2400" b="1" dirty="0"/>
              <a:t>شيء يتعلمونه هناك احتمال </a:t>
            </a:r>
            <a:r>
              <a:rPr lang="ar-IQ" sz="2400" b="1" dirty="0" smtClean="0"/>
              <a:t>كبير أن ندخل في سـلوك مقلـد إذا كـان </a:t>
            </a:r>
            <a:r>
              <a:rPr lang="ar-IQ" sz="2400" b="1" dirty="0"/>
              <a:t>ذلك السلوك يؤدي إلى نتائج </a:t>
            </a:r>
            <a:r>
              <a:rPr lang="ar-IQ" sz="2400" b="1" dirty="0" smtClean="0"/>
              <a:t>قيمة </a:t>
            </a:r>
            <a:r>
              <a:rPr lang="ar-IQ" sz="2400" b="1" dirty="0"/>
              <a:t>واحتمال </a:t>
            </a:r>
            <a:r>
              <a:rPr lang="ar-IQ" sz="2400" b="1" dirty="0" smtClean="0"/>
              <a:t>ضـعيف بتقليد ذلـك </a:t>
            </a:r>
            <a:r>
              <a:rPr lang="ar-IQ" sz="2400" b="1" dirty="0"/>
              <a:t>الـسلوك </a:t>
            </a:r>
            <a:r>
              <a:rPr lang="ar-IQ" sz="2400" b="1" dirty="0" smtClean="0"/>
              <a:t>إذا كانـت </a:t>
            </a:r>
            <a:r>
              <a:rPr lang="ar-IQ" sz="2400" b="1" dirty="0"/>
              <a:t>النتائج </a:t>
            </a:r>
            <a:r>
              <a:rPr lang="ar-IQ" sz="2400" b="1" dirty="0" smtClean="0"/>
              <a:t>عقابية </a:t>
            </a:r>
            <a:r>
              <a:rPr lang="ar-IQ" sz="2400" b="1" dirty="0"/>
              <a:t>. ويمكن </a:t>
            </a:r>
            <a:r>
              <a:rPr lang="ar-IQ" sz="2400" b="1" dirty="0" smtClean="0"/>
              <a:t>أن ندخل عملية  </a:t>
            </a:r>
            <a:r>
              <a:rPr lang="ar-IQ" sz="2400" b="1" dirty="0"/>
              <a:t>تعزيز ذاتـي، </a:t>
            </a:r>
            <a:r>
              <a:rPr lang="ar-IQ" sz="2400" b="1" dirty="0" smtClean="0"/>
              <a:t>ونكـون اسـتجابات تقييمية اتجاه </a:t>
            </a:r>
            <a:r>
              <a:rPr lang="ar-IQ" sz="2400" b="1" dirty="0"/>
              <a:t>السلوك الخاص </a:t>
            </a:r>
            <a:r>
              <a:rPr lang="ar-IQ" sz="2400" b="1" dirty="0" smtClean="0"/>
              <a:t>وهذا يقود </a:t>
            </a:r>
            <a:r>
              <a:rPr lang="ar-IQ" sz="2400" b="1" dirty="0"/>
              <a:t>إلى مواصلة </a:t>
            </a:r>
            <a:r>
              <a:rPr lang="ar-IQ" sz="2400" b="1" dirty="0" smtClean="0"/>
              <a:t>الدخول في  سلوكيات مرضية ذاتيا حيـث </a:t>
            </a:r>
            <a:r>
              <a:rPr lang="ar-IQ" sz="2400" b="1" dirty="0"/>
              <a:t>نرفض </a:t>
            </a:r>
            <a:r>
              <a:rPr lang="ar-IQ" sz="2400" b="1" dirty="0" smtClean="0"/>
              <a:t>السلوكيات </a:t>
            </a:r>
            <a:r>
              <a:rPr lang="ar-IQ" sz="2400" b="1" dirty="0"/>
              <a:t>التي لا </a:t>
            </a:r>
            <a:r>
              <a:rPr lang="ar-IQ" sz="2400" b="1" dirty="0" smtClean="0"/>
              <a:t>نحبها ولا </a:t>
            </a:r>
            <a:r>
              <a:rPr lang="ar-IQ" sz="2400" b="1" dirty="0"/>
              <a:t>نرتاح لها . ولا </a:t>
            </a:r>
            <a:r>
              <a:rPr lang="ar-IQ" sz="2400" b="1" dirty="0" smtClean="0"/>
              <a:t>يظهر </a:t>
            </a:r>
            <a:r>
              <a:rPr lang="ar-IQ" sz="2400" b="1" dirty="0"/>
              <a:t>سلوك بـدون </a:t>
            </a:r>
            <a:r>
              <a:rPr lang="ar-IQ" sz="2400" b="1" dirty="0" smtClean="0"/>
              <a:t>باعـث فالـدافع الـصحيح ليس  </a:t>
            </a:r>
            <a:r>
              <a:rPr lang="ar-IQ" sz="2400" b="1" dirty="0"/>
              <a:t>فقـط القيـام بـالأداء الفعلـي للـسلوك لكـن أيـضا </a:t>
            </a:r>
            <a:r>
              <a:rPr lang="ar-IQ" sz="2400" b="1" dirty="0" smtClean="0"/>
              <a:t>التـأثير في  </a:t>
            </a:r>
            <a:r>
              <a:rPr lang="ar-IQ" sz="2400" b="1" dirty="0"/>
              <a:t>العمليـات الأخرى التي تدخل التعلم بالملاحظة . عندما لا نحفز لتعلم شيء مـا قـد لا </a:t>
            </a:r>
            <a:r>
              <a:rPr lang="ar-IQ" sz="2400" b="1" dirty="0" smtClean="0"/>
              <a:t>نعيره اهتماما، حيـث </a:t>
            </a:r>
            <a:r>
              <a:rPr lang="ar-IQ" sz="2400" b="1" dirty="0"/>
              <a:t>لا نرغـب </a:t>
            </a:r>
            <a:r>
              <a:rPr lang="ar-IQ" sz="2400" b="1" dirty="0" smtClean="0"/>
              <a:t>في ممارسـة </a:t>
            </a:r>
            <a:r>
              <a:rPr lang="ar-IQ" sz="2400" b="1" dirty="0"/>
              <a:t>أنـشطة تتطلـب مجهـودا </a:t>
            </a:r>
            <a:r>
              <a:rPr lang="ar-IQ" sz="2400" b="1" dirty="0" smtClean="0"/>
              <a:t>كـبيرا </a:t>
            </a:r>
            <a:r>
              <a:rPr lang="ar-IQ" sz="2400" b="1" dirty="0"/>
              <a:t>. وعـددا مـن </a:t>
            </a:r>
            <a:r>
              <a:rPr lang="ar-IQ" sz="2400" b="1" dirty="0" smtClean="0"/>
              <a:t>السلوكيات </a:t>
            </a:r>
            <a:r>
              <a:rPr lang="ar-IQ" sz="2400" b="1" dirty="0"/>
              <a:t>المقلدة </a:t>
            </a:r>
            <a:r>
              <a:rPr lang="ar-IQ" sz="2400" b="1" dirty="0" smtClean="0"/>
              <a:t>تظهر </a:t>
            </a:r>
            <a:r>
              <a:rPr lang="ar-IQ" sz="2400" b="1" dirty="0"/>
              <a:t>بسرعة </a:t>
            </a:r>
            <a:r>
              <a:rPr lang="ar-IQ" sz="2400" b="1" dirty="0" smtClean="0"/>
              <a:t>تجعها  </a:t>
            </a:r>
            <a:r>
              <a:rPr lang="ar-IQ" sz="2400" b="1" dirty="0"/>
              <a:t>سـهلة البحـث عـن العمليـات الـتي </a:t>
            </a:r>
            <a:r>
              <a:rPr lang="ar-IQ" sz="2400" b="1" dirty="0" smtClean="0"/>
              <a:t>تـشكل </a:t>
            </a:r>
            <a:r>
              <a:rPr lang="ar-IQ" sz="2400" b="1" dirty="0"/>
              <a:t>أرض </a:t>
            </a:r>
            <a:r>
              <a:rPr lang="ar-IQ" sz="2400" b="1" dirty="0" smtClean="0"/>
              <a:t>للتعلم بالملاحظة </a:t>
            </a:r>
            <a:r>
              <a:rPr lang="ar-IQ" sz="2400" b="1" dirty="0"/>
              <a:t>. فقدوة الأطفال تتكون </a:t>
            </a:r>
            <a:r>
              <a:rPr lang="ar-IQ" sz="2400" b="1" dirty="0" smtClean="0"/>
              <a:t>الغالب من تقليد فـوري </a:t>
            </a:r>
            <a:r>
              <a:rPr lang="ar-IQ" sz="2400" b="1" dirty="0"/>
              <a:t>لكـن مـع الكبر، يطور لأطفال مهارات رمزية </a:t>
            </a:r>
            <a:r>
              <a:rPr lang="ar-IQ" sz="2400" b="1" dirty="0" smtClean="0"/>
              <a:t>وحركية تساعدهم </a:t>
            </a:r>
            <a:r>
              <a:rPr lang="ar-IQ" sz="2400" b="1" dirty="0"/>
              <a:t>أو </a:t>
            </a:r>
            <a:r>
              <a:rPr lang="ar-IQ" sz="2400" b="1" dirty="0" smtClean="0"/>
              <a:t>يت</a:t>
            </a:r>
            <a:r>
              <a:rPr lang="ar-IQ" sz="2400" b="1" dirty="0"/>
              <a:t>ي</a:t>
            </a:r>
            <a:r>
              <a:rPr lang="ar-IQ" sz="2400" b="1" dirty="0" smtClean="0"/>
              <a:t>ح لهم متابعـة سـلوكيات </a:t>
            </a:r>
            <a:r>
              <a:rPr lang="ar-IQ" sz="2400" b="1" dirty="0"/>
              <a:t>أكثر يتعقدا . والفشل تكوين أو تكاثر سلوك مقلد ينـتج مـن انتبـاه </a:t>
            </a:r>
            <a:r>
              <a:rPr lang="ar-IQ" sz="2400" b="1" dirty="0" smtClean="0"/>
              <a:t>غـير </a:t>
            </a:r>
            <a:r>
              <a:rPr lang="ar-IQ" sz="2400" b="1" dirty="0"/>
              <a:t>كـاف، أو رمزيـة واحتفـاظ </a:t>
            </a:r>
            <a:r>
              <a:rPr lang="ar-IQ" sz="2400" b="1" dirty="0" smtClean="0"/>
              <a:t>غـير ملائمـين، </a:t>
            </a:r>
            <a:r>
              <a:rPr lang="ar-IQ" sz="2400" b="1" dirty="0"/>
              <a:t>أو نقـص الاسـتعدادات </a:t>
            </a:r>
            <a:r>
              <a:rPr lang="ar-IQ" sz="2400" b="1" dirty="0" smtClean="0"/>
              <a:t>الجـسمانية </a:t>
            </a:r>
            <a:r>
              <a:rPr lang="ar-IQ" sz="2400" b="1" dirty="0"/>
              <a:t>أو المهـارة </a:t>
            </a:r>
            <a:r>
              <a:rPr lang="ar-IQ" sz="2400" b="1" dirty="0" smtClean="0"/>
              <a:t>أو التطبيق </a:t>
            </a:r>
            <a:r>
              <a:rPr lang="ar-IQ" sz="2400" b="1" dirty="0"/>
              <a:t>أو </a:t>
            </a:r>
            <a:r>
              <a:rPr lang="ar-IQ" sz="2400" b="1" dirty="0" smtClean="0"/>
              <a:t>الحافز غير  مناسب أو </a:t>
            </a:r>
            <a:r>
              <a:rPr lang="ar-IQ" sz="2400" b="1" dirty="0"/>
              <a:t>أي </a:t>
            </a:r>
            <a:r>
              <a:rPr lang="ar-IQ" sz="2400" b="1" dirty="0" smtClean="0"/>
              <a:t>فرع من </a:t>
            </a:r>
            <a:r>
              <a:rPr lang="ar-IQ" sz="2400" b="1" dirty="0"/>
              <a:t>هذه </a:t>
            </a:r>
            <a:r>
              <a:rPr lang="ar-IQ" sz="2400" b="1" dirty="0" smtClean="0"/>
              <a:t>العمليات أو الأشياء جميعا</a:t>
            </a:r>
            <a:r>
              <a:rPr lang="ar-IQ" sz="2400" b="1" dirty="0"/>
              <a:t>. </a:t>
            </a:r>
            <a:endParaRPr lang="en-US" sz="2400" b="1" dirty="0"/>
          </a:p>
        </p:txBody>
      </p:sp>
    </p:spTree>
    <p:extLst>
      <p:ext uri="{BB962C8B-B14F-4D97-AF65-F5344CB8AC3E}">
        <p14:creationId xmlns:p14="http://schemas.microsoft.com/office/powerpoint/2010/main" val="8268595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836712"/>
            <a:ext cx="8280920" cy="5016758"/>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ar-IQ" sz="3200" b="1" dirty="0" smtClean="0"/>
              <a:t>21- أن أي </a:t>
            </a:r>
            <a:r>
              <a:rPr lang="ar-IQ" sz="3200" b="1" dirty="0"/>
              <a:t>سلوك يقوم به الفرد يمكن تعلمه بدون تجربة مباشرة للتعزيز، فنحن مثلا لا نحتـاج إلى تعزيـز لكـي </a:t>
            </a:r>
            <a:r>
              <a:rPr lang="ar-IQ" sz="3200" b="1" dirty="0" smtClean="0"/>
              <a:t>نعـير اهمامـا </a:t>
            </a:r>
            <a:r>
              <a:rPr lang="ar-IQ" sz="3200" b="1" dirty="0"/>
              <a:t>للأصـوات المزعجـة لأن </a:t>
            </a:r>
            <a:r>
              <a:rPr lang="ar-IQ" sz="3200" b="1" dirty="0" smtClean="0"/>
              <a:t>تـأثير المـثير  </a:t>
            </a:r>
            <a:r>
              <a:rPr lang="ar-IQ" sz="3200" b="1" dirty="0"/>
              <a:t>نفـسه يتحكم </a:t>
            </a:r>
            <a:r>
              <a:rPr lang="ar-IQ" sz="3200" b="1" dirty="0" smtClean="0"/>
              <a:t>اهتمامنا وانتباهنا </a:t>
            </a:r>
            <a:r>
              <a:rPr lang="ar-IQ" sz="3200" b="1" dirty="0"/>
              <a:t>. والتعلم بالملاحظة </a:t>
            </a:r>
            <a:r>
              <a:rPr lang="ar-IQ" sz="3200" b="1" dirty="0" smtClean="0"/>
              <a:t>يظهر </a:t>
            </a:r>
            <a:r>
              <a:rPr lang="ar-IQ" sz="3200" b="1" dirty="0"/>
              <a:t>من خلال </a:t>
            </a:r>
            <a:r>
              <a:rPr lang="ar-IQ" sz="3200" b="1" dirty="0" smtClean="0"/>
              <a:t>عمليات  </a:t>
            </a:r>
            <a:r>
              <a:rPr lang="ar-IQ" sz="3200" b="1" dirty="0"/>
              <a:t>رمزيـة عندما يكون الواحد منا عرضة للأنـشطة المقلـدة وقبـل صـدور أي اسـتجابة، </a:t>
            </a:r>
            <a:r>
              <a:rPr lang="ar-IQ" sz="3200" b="1" dirty="0" smtClean="0"/>
              <a:t>لـذا فهو </a:t>
            </a:r>
            <a:r>
              <a:rPr lang="ar-IQ" sz="3200" b="1" dirty="0"/>
              <a:t>لا </a:t>
            </a:r>
            <a:r>
              <a:rPr lang="ar-IQ" sz="3200" b="1" dirty="0" smtClean="0"/>
              <a:t>يعتمد على </a:t>
            </a:r>
            <a:r>
              <a:rPr lang="ar-IQ" sz="3200" b="1" dirty="0"/>
              <a:t>تعزيـز خـارجي . </a:t>
            </a:r>
            <a:r>
              <a:rPr lang="ar-IQ" sz="3200" b="1" dirty="0" smtClean="0"/>
              <a:t>في حين ان مثـل </a:t>
            </a:r>
            <a:r>
              <a:rPr lang="ar-IQ" sz="3200" b="1" dirty="0"/>
              <a:t>هـذا التعزيـز يلعـب </a:t>
            </a:r>
            <a:r>
              <a:rPr lang="ar-IQ" sz="3200" b="1" dirty="0" smtClean="0"/>
              <a:t>دورا في </a:t>
            </a:r>
            <a:r>
              <a:rPr lang="ar-IQ" sz="3200" b="1" dirty="0"/>
              <a:t>التعلم بالملاحظة إلا أنه </a:t>
            </a:r>
            <a:r>
              <a:rPr lang="ar-IQ" sz="3200" b="1" dirty="0" smtClean="0"/>
              <a:t>ليس </a:t>
            </a:r>
            <a:r>
              <a:rPr lang="ar-IQ" sz="3200" b="1" dirty="0"/>
              <a:t>شرطا بل مساعدا فقط، فدوره يسبق الاستجابة ولا ي</a:t>
            </a:r>
            <a:r>
              <a:rPr lang="ar-IQ" sz="3200" b="1" dirty="0" smtClean="0"/>
              <a:t>تلوها </a:t>
            </a:r>
            <a:r>
              <a:rPr lang="ar-IQ" sz="3200" b="1" dirty="0"/>
              <a:t>. توقعات </a:t>
            </a:r>
            <a:r>
              <a:rPr lang="ar-IQ" sz="3200" b="1" dirty="0" smtClean="0"/>
              <a:t>الفرد وتخميناته </a:t>
            </a:r>
            <a:r>
              <a:rPr lang="ar-IQ" sz="3200" b="1" dirty="0"/>
              <a:t>للعقاب أو الثواب تؤثر </a:t>
            </a:r>
            <a:r>
              <a:rPr lang="ar-IQ" sz="3200" b="1" dirty="0" smtClean="0"/>
              <a:t>في كيفية  </a:t>
            </a:r>
            <a:r>
              <a:rPr lang="ar-IQ" sz="3200" b="1" dirty="0"/>
              <a:t>سلوكه. </a:t>
            </a:r>
            <a:endParaRPr lang="en-US" sz="3200" b="1" dirty="0"/>
          </a:p>
        </p:txBody>
      </p:sp>
    </p:spTree>
    <p:extLst>
      <p:ext uri="{BB962C8B-B14F-4D97-AF65-F5344CB8AC3E}">
        <p14:creationId xmlns:p14="http://schemas.microsoft.com/office/powerpoint/2010/main" val="10228464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332656"/>
            <a:ext cx="8424936" cy="637097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ar-IQ" sz="2400" b="1" dirty="0" smtClean="0"/>
              <a:t>2-عمليات الاحتفـاظ بسلوكيات </a:t>
            </a:r>
            <a:r>
              <a:rPr lang="ar-IQ" sz="2400" b="1" dirty="0"/>
              <a:t>النمـوذج أو </a:t>
            </a:r>
            <a:r>
              <a:rPr lang="ar-IQ" sz="2400" b="1" dirty="0" smtClean="0"/>
              <a:t>تخزينها في  الـذاكرة </a:t>
            </a:r>
            <a:r>
              <a:rPr lang="ar-IQ" sz="2400" b="1" dirty="0"/>
              <a:t>بعيـدة </a:t>
            </a:r>
            <a:r>
              <a:rPr lang="ar-IQ" sz="2400" b="1" dirty="0" smtClean="0"/>
              <a:t>المـدى واستيعابها وتمثيلها وترميزها وتحويلها الى صيغ رمزية </a:t>
            </a:r>
            <a:r>
              <a:rPr lang="ar-IQ" sz="2400" b="1" dirty="0"/>
              <a:t>تشكل إحدى الأسس الهامة للـتعلم بالملاحظـة حيـث لا يمكـن للفـرد أن يتـأثر بملاحظـة النمـوذج مـا لم يقـم باستدخال </a:t>
            </a:r>
            <a:r>
              <a:rPr lang="ar-IQ" sz="2400" b="1" dirty="0" smtClean="0"/>
              <a:t>لسلوكيات </a:t>
            </a:r>
            <a:r>
              <a:rPr lang="ar-IQ" sz="2400" b="1" dirty="0"/>
              <a:t>النموذج والاحتفاظ بها </a:t>
            </a:r>
            <a:r>
              <a:rPr lang="ar-IQ" sz="2400" b="1" dirty="0" smtClean="0"/>
              <a:t>في الذاكرة بعيدة </a:t>
            </a:r>
            <a:r>
              <a:rPr lang="ar-IQ" sz="2400" b="1" dirty="0"/>
              <a:t>المدى </a:t>
            </a:r>
            <a:r>
              <a:rPr lang="ar-IQ" sz="2400" b="1" dirty="0" smtClean="0"/>
              <a:t>واستيعابها وتمثيلها بحيث </a:t>
            </a:r>
            <a:r>
              <a:rPr lang="ar-IQ" sz="2400" b="1" dirty="0"/>
              <a:t>تحدث </a:t>
            </a:r>
            <a:r>
              <a:rPr lang="ar-IQ" sz="2400" b="1" dirty="0" smtClean="0"/>
              <a:t>تغييرا في  بنائه المعرفي  </a:t>
            </a:r>
            <a:r>
              <a:rPr lang="ar-IQ" sz="2400" b="1" dirty="0"/>
              <a:t>يؤدي إلى تغـيير سـلوكه . ونظـرا لأن فترات ملاحظة النموذج </a:t>
            </a:r>
            <a:r>
              <a:rPr lang="ar-IQ" sz="2400" b="1" dirty="0" smtClean="0"/>
              <a:t>وتكرارها </a:t>
            </a:r>
            <a:r>
              <a:rPr lang="ar-IQ" sz="2400" b="1" dirty="0"/>
              <a:t>يكون محـدودا فـإن الفـرد يقـوم </a:t>
            </a:r>
            <a:r>
              <a:rPr lang="ar-IQ" sz="2400" b="1" dirty="0" smtClean="0"/>
              <a:t>بترميز </a:t>
            </a:r>
            <a:r>
              <a:rPr lang="ar-IQ" sz="2400" b="1" dirty="0"/>
              <a:t>الأنمـاط </a:t>
            </a:r>
            <a:r>
              <a:rPr lang="ar-IQ" sz="2400" b="1" dirty="0" smtClean="0"/>
              <a:t>السلوكية </a:t>
            </a:r>
            <a:r>
              <a:rPr lang="ar-IQ" sz="2400" b="1" dirty="0"/>
              <a:t>التي تصدر عن النموذج ويتم </a:t>
            </a:r>
            <a:r>
              <a:rPr lang="ar-IQ" sz="2400" b="1" dirty="0" smtClean="0"/>
              <a:t>تحويلها الى  صيغ رمزيـة </a:t>
            </a:r>
            <a:r>
              <a:rPr lang="ar-IQ" sz="2400" b="1" dirty="0"/>
              <a:t>كلمـات </a:t>
            </a:r>
            <a:r>
              <a:rPr lang="ar-IQ" sz="2400" b="1" dirty="0" smtClean="0"/>
              <a:t>أو صـور </a:t>
            </a:r>
            <a:r>
              <a:rPr lang="ar-IQ" sz="2400" b="1" dirty="0"/>
              <a:t>(يمكن </a:t>
            </a:r>
            <a:r>
              <a:rPr lang="ar-IQ" sz="2400" b="1" dirty="0" smtClean="0"/>
              <a:t>استرجاعها في وقت </a:t>
            </a:r>
            <a:r>
              <a:rPr lang="ar-IQ" sz="2400" b="1" dirty="0"/>
              <a:t>لاحق مصحوبة بأداء الفرد لها</a:t>
            </a:r>
            <a:r>
              <a:rPr lang="ar-IQ" sz="2400" b="1" dirty="0" smtClean="0"/>
              <a:t>)</a:t>
            </a:r>
          </a:p>
          <a:p>
            <a:pPr algn="just"/>
            <a:r>
              <a:rPr lang="ar-IQ" sz="2400" b="1" dirty="0" smtClean="0"/>
              <a:t> </a:t>
            </a:r>
            <a:r>
              <a:rPr lang="ar-IQ" sz="2400" b="1" dirty="0" smtClean="0">
                <a:solidFill>
                  <a:srgbClr val="FF0000"/>
                </a:solidFill>
              </a:rPr>
              <a:t>23- </a:t>
            </a:r>
            <a:r>
              <a:rPr lang="ar-IQ" sz="2400" b="1" dirty="0">
                <a:solidFill>
                  <a:srgbClr val="FF0000"/>
                </a:solidFill>
              </a:rPr>
              <a:t>هناك </a:t>
            </a:r>
            <a:r>
              <a:rPr lang="ar-IQ" sz="2400" b="1" dirty="0" smtClean="0">
                <a:solidFill>
                  <a:srgbClr val="FF0000"/>
                </a:solidFill>
              </a:rPr>
              <a:t>أسلوبين  </a:t>
            </a:r>
            <a:r>
              <a:rPr lang="ar-IQ" sz="2400" b="1" dirty="0">
                <a:solidFill>
                  <a:srgbClr val="FF0000"/>
                </a:solidFill>
              </a:rPr>
              <a:t>أو </a:t>
            </a:r>
            <a:r>
              <a:rPr lang="ar-IQ" sz="2400" b="1" dirty="0" smtClean="0">
                <a:solidFill>
                  <a:srgbClr val="FF0000"/>
                </a:solidFill>
              </a:rPr>
              <a:t>نظامين  رئيسين للتمثيل الداخلي</a:t>
            </a:r>
            <a:r>
              <a:rPr lang="ar-IQ" sz="2400" b="1" dirty="0">
                <a:solidFill>
                  <a:srgbClr val="FF0000"/>
                </a:solidFill>
              </a:rPr>
              <a:t>: </a:t>
            </a:r>
          </a:p>
          <a:p>
            <a:pPr algn="just"/>
            <a:r>
              <a:rPr lang="ar-IQ" sz="2400" b="1" dirty="0"/>
              <a:t>أ ) </a:t>
            </a:r>
            <a:r>
              <a:rPr lang="ar-IQ" sz="2400" b="1" dirty="0" smtClean="0"/>
              <a:t>التخيل  </a:t>
            </a:r>
            <a:r>
              <a:rPr lang="ar-IQ" sz="2400" b="1" dirty="0"/>
              <a:t>أو التـصور </a:t>
            </a:r>
            <a:r>
              <a:rPr lang="ar-IQ" sz="2400" b="1" dirty="0" smtClean="0"/>
              <a:t>الـذ هني</a:t>
            </a:r>
            <a:r>
              <a:rPr lang="ar-IQ" sz="2400" b="1" dirty="0"/>
              <a:t>، </a:t>
            </a:r>
            <a:r>
              <a:rPr lang="ar-IQ" sz="2400" b="1" dirty="0" smtClean="0"/>
              <a:t>فعنـد ملاحظـة </a:t>
            </a:r>
            <a:r>
              <a:rPr lang="ar-IQ" sz="2400" b="1" dirty="0"/>
              <a:t>الـشخص يحـدث نـوع مـن الأشـراط</a:t>
            </a:r>
          </a:p>
          <a:p>
            <a:pPr algn="just"/>
            <a:r>
              <a:rPr lang="ar-IQ" sz="2400" b="1" dirty="0"/>
              <a:t>الحاسي </a:t>
            </a:r>
            <a:r>
              <a:rPr lang="ar-IQ" sz="2400" b="1" dirty="0" smtClean="0"/>
              <a:t>بين ، </a:t>
            </a:r>
            <a:r>
              <a:rPr lang="ar-IQ" sz="2400" b="1" dirty="0"/>
              <a:t>ما تجري ملاحظته من أنماط </a:t>
            </a:r>
            <a:r>
              <a:rPr lang="ar-IQ" sz="2400" b="1" dirty="0" smtClean="0"/>
              <a:t>سلوكية  </a:t>
            </a:r>
            <a:r>
              <a:rPr lang="ar-IQ" sz="2400" b="1" dirty="0"/>
              <a:t>تصدر عن النموذج، </a:t>
            </a:r>
            <a:r>
              <a:rPr lang="ar-IQ" sz="2400" b="1" dirty="0" smtClean="0"/>
              <a:t>وبين  الرموز التي </a:t>
            </a:r>
            <a:r>
              <a:rPr lang="ar-IQ" sz="2400" b="1" dirty="0"/>
              <a:t>يقوم </a:t>
            </a:r>
            <a:r>
              <a:rPr lang="ar-IQ" sz="2400" b="1" dirty="0" smtClean="0"/>
              <a:t>على التخيل  </a:t>
            </a:r>
            <a:r>
              <a:rPr lang="ar-IQ" sz="2400" b="1" dirty="0"/>
              <a:t>أو التصور ا</a:t>
            </a:r>
            <a:r>
              <a:rPr lang="ar-IQ" sz="2400" b="1" dirty="0" smtClean="0"/>
              <a:t>لذ هني </a:t>
            </a:r>
            <a:r>
              <a:rPr lang="ar-IQ" sz="2400" b="1" dirty="0"/>
              <a:t>يمكن معه </a:t>
            </a:r>
            <a:r>
              <a:rPr lang="ar-IQ" sz="2400" b="1" dirty="0" smtClean="0"/>
              <a:t>استرجاعها عند الحاجة هـذه </a:t>
            </a:r>
            <a:r>
              <a:rPr lang="ar-IQ" sz="2400" b="1" dirty="0"/>
              <a:t>التـصورات أو الـصور البـصرية تلعـب دورا </a:t>
            </a:r>
            <a:r>
              <a:rPr lang="ar-IQ" sz="2400" b="1" dirty="0" smtClean="0"/>
              <a:t>أساسـيا </a:t>
            </a:r>
            <a:r>
              <a:rPr lang="ar-IQ" sz="2400" b="1" dirty="0"/>
              <a:t>أو </a:t>
            </a:r>
            <a:r>
              <a:rPr lang="ar-IQ" sz="2400" b="1" dirty="0" smtClean="0"/>
              <a:t>مركزيـا في  </a:t>
            </a:r>
            <a:r>
              <a:rPr lang="ar-IQ" sz="2400" b="1" dirty="0"/>
              <a:t>الـتعلم بالملاحظـة وخاصـة خـلال مراحـل النمـو المبكـرة عنـدما تكـون المهـارات اللغويـة أو مهـارات استخدام اللغة محدودة وبصفة عامة خلال مراحـل نمـو قابليـات اكتـساب مختلـف </a:t>
            </a:r>
            <a:r>
              <a:rPr lang="ar-IQ" sz="2400" b="1" dirty="0" smtClean="0"/>
              <a:t>المهارات والانشطة . </a:t>
            </a:r>
            <a:endParaRPr lang="ar-IQ" sz="2400" b="1" dirty="0"/>
          </a:p>
          <a:p>
            <a:pPr algn="just"/>
            <a:endParaRPr lang="en-US" sz="2400" b="1" dirty="0"/>
          </a:p>
        </p:txBody>
      </p:sp>
    </p:spTree>
    <p:extLst>
      <p:ext uri="{BB962C8B-B14F-4D97-AF65-F5344CB8AC3E}">
        <p14:creationId xmlns:p14="http://schemas.microsoft.com/office/powerpoint/2010/main" val="31770992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60648"/>
            <a:ext cx="8640960" cy="550920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IQ" sz="3200" dirty="0"/>
              <a:t>ب) </a:t>
            </a:r>
            <a:r>
              <a:rPr lang="ar-IQ" sz="3200" dirty="0" smtClean="0"/>
              <a:t>الترميز </a:t>
            </a:r>
            <a:r>
              <a:rPr lang="ar-IQ" sz="3200" dirty="0"/>
              <a:t>اللفظي للأحداث أو الوقائع الـتي لوحظـت . فعنـد ملاحظـة النمـوذج يقوم الفرد </a:t>
            </a:r>
            <a:r>
              <a:rPr lang="ar-IQ" sz="3200" dirty="0" smtClean="0"/>
              <a:t>بعملية الترميز </a:t>
            </a:r>
            <a:r>
              <a:rPr lang="ar-IQ" sz="3200" dirty="0"/>
              <a:t>اللفظي لما يلاحظه أو لما </a:t>
            </a:r>
            <a:r>
              <a:rPr lang="ar-IQ" sz="3200" dirty="0" smtClean="0"/>
              <a:t>يفعله </a:t>
            </a:r>
            <a:r>
              <a:rPr lang="ar-IQ" sz="3200" dirty="0"/>
              <a:t>النموذج </a:t>
            </a:r>
            <a:r>
              <a:rPr lang="ar-IQ" sz="3200" dirty="0" smtClean="0"/>
              <a:t>الملاحظ، وهذه </a:t>
            </a:r>
            <a:r>
              <a:rPr lang="ar-IQ" sz="3200" dirty="0"/>
              <a:t>الأنماط أو ا</a:t>
            </a:r>
            <a:r>
              <a:rPr lang="ar-IQ" sz="3200" dirty="0" smtClean="0"/>
              <a:t>لصيغ الترميزية </a:t>
            </a:r>
            <a:r>
              <a:rPr lang="ar-IQ" sz="3200" dirty="0"/>
              <a:t>يمكن </a:t>
            </a:r>
            <a:r>
              <a:rPr lang="ar-IQ" sz="3200" dirty="0" smtClean="0"/>
              <a:t>تسميتها أو ترديدها داخليا في وقت </a:t>
            </a:r>
            <a:r>
              <a:rPr lang="ar-IQ" sz="3200" dirty="0"/>
              <a:t>لاحـق عنـدما يحاول </a:t>
            </a:r>
            <a:r>
              <a:rPr lang="ar-IQ" sz="3200" dirty="0" smtClean="0"/>
              <a:t>الفرد اجترارها </a:t>
            </a:r>
            <a:r>
              <a:rPr lang="ar-IQ" sz="3200" dirty="0"/>
              <a:t>أو </a:t>
            </a:r>
            <a:r>
              <a:rPr lang="ar-IQ" sz="3200" dirty="0" smtClean="0"/>
              <a:t>تذكرها، وعمليات الترميز اللفظي تيسر الكثير من </a:t>
            </a:r>
            <a:r>
              <a:rPr lang="ar-IQ" sz="3200" dirty="0"/>
              <a:t>أنمـاط الـتعلم بالملاحظـة </a:t>
            </a:r>
            <a:r>
              <a:rPr lang="ar-IQ" sz="3200" dirty="0" smtClean="0"/>
              <a:t>لأنـها </a:t>
            </a:r>
            <a:r>
              <a:rPr lang="ar-IQ" sz="3200" dirty="0"/>
              <a:t>تمكـن الفـرد مـن </a:t>
            </a:r>
            <a:r>
              <a:rPr lang="ar-IQ" sz="3200" dirty="0" smtClean="0"/>
              <a:t>اسـتيعاب </a:t>
            </a:r>
            <a:r>
              <a:rPr lang="ar-IQ" sz="3200" dirty="0"/>
              <a:t>وتمثـل وتخـزين </a:t>
            </a:r>
            <a:r>
              <a:rPr lang="ar-IQ" sz="3200" dirty="0" smtClean="0"/>
              <a:t>الكـثير </a:t>
            </a:r>
            <a:r>
              <a:rPr lang="ar-IQ" sz="3200" dirty="0"/>
              <a:t>مـن المعلومات </a:t>
            </a:r>
            <a:r>
              <a:rPr lang="ar-IQ" sz="3200" dirty="0" smtClean="0"/>
              <a:t>فيصيغ </a:t>
            </a:r>
            <a:r>
              <a:rPr lang="ar-IQ" sz="3200" dirty="0"/>
              <a:t>سهلة قابلة للتخزين والاحتفاظ. </a:t>
            </a:r>
            <a:endParaRPr lang="ar-IQ" sz="3200" dirty="0" smtClean="0"/>
          </a:p>
          <a:p>
            <a:r>
              <a:rPr lang="ar-IQ" sz="3200" dirty="0" smtClean="0"/>
              <a:t>ج </a:t>
            </a:r>
            <a:r>
              <a:rPr lang="ar-IQ" sz="3200" dirty="0"/>
              <a:t>) تؤثر </a:t>
            </a:r>
            <a:r>
              <a:rPr lang="ar-IQ" sz="3200" dirty="0" smtClean="0"/>
              <a:t>عمليات الدافعية  </a:t>
            </a:r>
            <a:r>
              <a:rPr lang="ar-IQ" sz="3200" dirty="0"/>
              <a:t>أو التعزيز على التعلم بالملاحظة من خلال الانتقاء الذاتي للأنماط </a:t>
            </a:r>
            <a:r>
              <a:rPr lang="ar-IQ" sz="3200" dirty="0" smtClean="0"/>
              <a:t>السلوكية </a:t>
            </a:r>
            <a:r>
              <a:rPr lang="ar-IQ" sz="3200" dirty="0"/>
              <a:t>المعززة أو المشبعة التي تصدر عن النموذج.</a:t>
            </a:r>
            <a:endParaRPr lang="en-US" sz="3200" dirty="0"/>
          </a:p>
        </p:txBody>
      </p:sp>
    </p:spTree>
    <p:extLst>
      <p:ext uri="{BB962C8B-B14F-4D97-AF65-F5344CB8AC3E}">
        <p14:creationId xmlns:p14="http://schemas.microsoft.com/office/powerpoint/2010/main" val="25120153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332656"/>
            <a:ext cx="8712968" cy="649408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IQ" sz="3200" b="1" dirty="0" smtClean="0"/>
              <a:t>24-الاقتداء </a:t>
            </a:r>
            <a:r>
              <a:rPr lang="ar-IQ" sz="3200" b="1" dirty="0"/>
              <a:t>بالنموذج أو محاكاة الأنماط </a:t>
            </a:r>
            <a:r>
              <a:rPr lang="ar-IQ" sz="3200" b="1" dirty="0" smtClean="0"/>
              <a:t>السلوكية </a:t>
            </a:r>
            <a:r>
              <a:rPr lang="ar-IQ" sz="3200" b="1" dirty="0"/>
              <a:t>التي تصدر عنـه انتقـائي تحكمـه دوافـع الفـرد الملاحـظ والتعزيـزات الـتي </a:t>
            </a:r>
            <a:r>
              <a:rPr lang="ar-IQ" sz="3200" b="1" dirty="0" smtClean="0"/>
              <a:t>يتلقاها أو </a:t>
            </a:r>
            <a:r>
              <a:rPr lang="ar-IQ" sz="3200" b="1" dirty="0"/>
              <a:t>يتوقـع الحـصول </a:t>
            </a:r>
            <a:r>
              <a:rPr lang="ar-IQ" sz="3200" b="1" dirty="0" smtClean="0"/>
              <a:t>على نتيجـة </a:t>
            </a:r>
            <a:r>
              <a:rPr lang="ar-IQ" sz="3200" b="1" dirty="0"/>
              <a:t>الاقتداء بالنموذج أو محاكاته. </a:t>
            </a:r>
            <a:endParaRPr lang="ar-IQ" sz="3200" b="1" dirty="0" smtClean="0"/>
          </a:p>
          <a:p>
            <a:r>
              <a:rPr lang="ar-IQ" sz="3200" b="1" dirty="0" smtClean="0"/>
              <a:t>25 </a:t>
            </a:r>
            <a:r>
              <a:rPr lang="ar-IQ" sz="3200" b="1" dirty="0"/>
              <a:t>- </a:t>
            </a:r>
            <a:r>
              <a:rPr lang="ar-IQ" sz="3200" b="1" dirty="0" smtClean="0"/>
              <a:t>يؤكد </a:t>
            </a:r>
            <a:r>
              <a:rPr lang="ar-IQ" sz="3200" b="1" dirty="0"/>
              <a:t>على </a:t>
            </a:r>
            <a:r>
              <a:rPr lang="ar-IQ" sz="3200" b="1" dirty="0" smtClean="0"/>
              <a:t>اهمية  التفسير  </a:t>
            </a:r>
            <a:r>
              <a:rPr lang="ar-IQ" sz="3200" b="1" dirty="0"/>
              <a:t>السببي لأثر نواتج التعزيز أو </a:t>
            </a:r>
            <a:r>
              <a:rPr lang="ar-IQ" sz="3200" b="1" dirty="0" err="1" smtClean="0"/>
              <a:t>مترتباتـه</a:t>
            </a:r>
            <a:r>
              <a:rPr lang="ar-IQ" sz="3200" b="1" dirty="0" smtClean="0"/>
              <a:t> </a:t>
            </a:r>
            <a:r>
              <a:rPr lang="ar-IQ" sz="3200" b="1" dirty="0"/>
              <a:t>علـى الـسلوك، فالتعزيز يلعب دورا هاما </a:t>
            </a:r>
            <a:r>
              <a:rPr lang="ar-IQ" sz="3200" b="1" dirty="0" smtClean="0"/>
              <a:t>في التعلم </a:t>
            </a:r>
            <a:r>
              <a:rPr lang="ar-IQ" sz="3200" b="1" dirty="0"/>
              <a:t>بالملاحظة </a:t>
            </a:r>
            <a:r>
              <a:rPr lang="ar-IQ" sz="3200" b="1" dirty="0" smtClean="0"/>
              <a:t>ليس في  </a:t>
            </a:r>
            <a:r>
              <a:rPr lang="ar-IQ" sz="3200" b="1" dirty="0"/>
              <a:t>تقوية أو </a:t>
            </a:r>
            <a:r>
              <a:rPr lang="ar-IQ" sz="3200" b="1" dirty="0" smtClean="0"/>
              <a:t>تدعيم  </a:t>
            </a:r>
            <a:r>
              <a:rPr lang="ar-IQ" sz="3200" b="1" dirty="0"/>
              <a:t>الاستجابات ولكن </a:t>
            </a:r>
            <a:r>
              <a:rPr lang="ar-IQ" sz="3200" b="1" dirty="0" smtClean="0"/>
              <a:t>بعدة مـصدر </a:t>
            </a:r>
            <a:r>
              <a:rPr lang="ar-IQ" sz="3200" b="1" dirty="0"/>
              <a:t>للمعلومـات المتعلقـة بآثـاره </a:t>
            </a:r>
            <a:r>
              <a:rPr lang="ar-IQ" sz="3200" b="1" dirty="0" smtClean="0"/>
              <a:t>.وليس مـن </a:t>
            </a:r>
            <a:r>
              <a:rPr lang="ar-IQ" sz="3200" b="1" dirty="0"/>
              <a:t>الـضروري أن يحـدث التعزيز بصورة مباشرة أو </a:t>
            </a:r>
            <a:r>
              <a:rPr lang="ar-IQ" sz="3200" b="1" dirty="0" smtClean="0"/>
              <a:t>فورية كي </a:t>
            </a:r>
            <a:r>
              <a:rPr lang="ar-IQ" sz="3200" b="1" dirty="0"/>
              <a:t>يكون </a:t>
            </a:r>
            <a:r>
              <a:rPr lang="ar-IQ" sz="3200" b="1" dirty="0" smtClean="0"/>
              <a:t>تأثيره </a:t>
            </a:r>
            <a:r>
              <a:rPr lang="ar-IQ" sz="3200" b="1" dirty="0"/>
              <a:t>على التعلم بالملاحظة </a:t>
            </a:r>
            <a:r>
              <a:rPr lang="ar-IQ" sz="3200" b="1" dirty="0" smtClean="0"/>
              <a:t>إيجابيا حيث تتوقف فاعلية </a:t>
            </a:r>
            <a:r>
              <a:rPr lang="ar-IQ" sz="3200" b="1" dirty="0"/>
              <a:t>التعزيز على </a:t>
            </a:r>
            <a:r>
              <a:rPr lang="ar-IQ" sz="3200" b="1" dirty="0" smtClean="0"/>
              <a:t>اهميته النسبية  </a:t>
            </a:r>
            <a:r>
              <a:rPr lang="ar-IQ" sz="3200" b="1" dirty="0"/>
              <a:t>للمتعلم</a:t>
            </a:r>
            <a:r>
              <a:rPr lang="ar-IQ" sz="3200" b="1" dirty="0" smtClean="0"/>
              <a:t>.</a:t>
            </a:r>
          </a:p>
          <a:p>
            <a:r>
              <a:rPr lang="ar-IQ" sz="3200" b="1" dirty="0" smtClean="0"/>
              <a:t> 26-التعزيز ميسر لعملية </a:t>
            </a:r>
            <a:r>
              <a:rPr lang="ar-IQ" sz="3200" b="1" dirty="0"/>
              <a:t>التعلم لكنه </a:t>
            </a:r>
            <a:r>
              <a:rPr lang="ar-IQ" sz="3200" b="1" dirty="0" smtClean="0"/>
              <a:t>ليس </a:t>
            </a:r>
            <a:r>
              <a:rPr lang="ar-IQ" sz="3200" b="1" dirty="0"/>
              <a:t>ضروري </a:t>
            </a:r>
            <a:r>
              <a:rPr lang="ar-IQ" sz="3200" b="1" dirty="0" smtClean="0"/>
              <a:t>لإتمامها </a:t>
            </a:r>
            <a:r>
              <a:rPr lang="ar-IQ" sz="3200" b="1" dirty="0"/>
              <a:t>أو لاكتساب التعلم. </a:t>
            </a:r>
            <a:endParaRPr lang="en-US" sz="3200" b="1" dirty="0"/>
          </a:p>
        </p:txBody>
      </p:sp>
    </p:spTree>
    <p:extLst>
      <p:ext uri="{BB962C8B-B14F-4D97-AF65-F5344CB8AC3E}">
        <p14:creationId xmlns:p14="http://schemas.microsoft.com/office/powerpoint/2010/main" val="33702973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16632"/>
            <a:ext cx="8928992" cy="747897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ar-IQ" sz="2800" b="1" dirty="0" smtClean="0"/>
              <a:t>27-أن هناك العديد من </a:t>
            </a:r>
            <a:r>
              <a:rPr lang="ar-IQ" sz="2800" b="1" dirty="0"/>
              <a:t>العوامل </a:t>
            </a:r>
            <a:r>
              <a:rPr lang="ar-IQ" sz="2800" b="1" dirty="0" smtClean="0"/>
              <a:t>الأخرى غير التعزيز </a:t>
            </a:r>
            <a:r>
              <a:rPr lang="ar-IQ" sz="2800" b="1" dirty="0" err="1" smtClean="0"/>
              <a:t>ومترتباتها</a:t>
            </a:r>
            <a:r>
              <a:rPr lang="ar-IQ" sz="2800" b="1" dirty="0" smtClean="0"/>
              <a:t> </a:t>
            </a:r>
            <a:r>
              <a:rPr lang="ar-IQ" sz="2800" b="1" dirty="0"/>
              <a:t>تقف خلف ما يعملـه الناس أو يسلكونه وما لا يعملونه أو يـسلكونه </a:t>
            </a:r>
            <a:r>
              <a:rPr lang="ar-IQ" sz="2800" b="1" dirty="0" smtClean="0"/>
              <a:t>فكـثير </a:t>
            </a:r>
            <a:r>
              <a:rPr lang="ar-IQ" sz="2800" b="1" dirty="0"/>
              <a:t>مـن الأنمـاط </a:t>
            </a:r>
            <a:r>
              <a:rPr lang="ar-IQ" sz="2800" b="1" dirty="0" smtClean="0"/>
              <a:t>الـسلوكية  </a:t>
            </a:r>
            <a:r>
              <a:rPr lang="ar-IQ" sz="2800" b="1" dirty="0"/>
              <a:t>الـتي تصدر عن الفرد </a:t>
            </a:r>
            <a:r>
              <a:rPr lang="ar-IQ" sz="2800" b="1" dirty="0" smtClean="0"/>
              <a:t>يجد نفسه </a:t>
            </a:r>
            <a:r>
              <a:rPr lang="ar-IQ" sz="2800" b="1" dirty="0"/>
              <a:t>مدفوعا لأدائها دون سبب </a:t>
            </a:r>
            <a:r>
              <a:rPr lang="ar-IQ" sz="2800" b="1" dirty="0" smtClean="0"/>
              <a:t>او تفسير يكون واضحا له على </a:t>
            </a:r>
            <a:r>
              <a:rPr lang="ar-IQ" sz="2800" b="1" dirty="0"/>
              <a:t>الاقل</a:t>
            </a:r>
            <a:r>
              <a:rPr lang="ar-IQ" sz="2800" b="1" dirty="0" smtClean="0"/>
              <a:t>.</a:t>
            </a:r>
          </a:p>
          <a:p>
            <a:pPr algn="just"/>
            <a:r>
              <a:rPr lang="ar-IQ" sz="2800" b="1" dirty="0" smtClean="0"/>
              <a:t> </a:t>
            </a:r>
            <a:r>
              <a:rPr lang="ar-IQ" sz="2800" b="1" dirty="0" smtClean="0">
                <a:solidFill>
                  <a:srgbClr val="FF0000"/>
                </a:solidFill>
              </a:rPr>
              <a:t>28  </a:t>
            </a:r>
            <a:r>
              <a:rPr lang="ar-IQ" sz="2800" b="1" dirty="0">
                <a:solidFill>
                  <a:srgbClr val="FF0000"/>
                </a:solidFill>
              </a:rPr>
              <a:t>- </a:t>
            </a:r>
            <a:r>
              <a:rPr lang="ar-IQ" sz="2800" b="1" dirty="0" smtClean="0">
                <a:solidFill>
                  <a:srgbClr val="FF0000"/>
                </a:solidFill>
              </a:rPr>
              <a:t>يوجد عددا </a:t>
            </a:r>
            <a:r>
              <a:rPr lang="ar-IQ" sz="2800" b="1" dirty="0">
                <a:solidFill>
                  <a:srgbClr val="FF0000"/>
                </a:solidFill>
              </a:rPr>
              <a:t>من التعزيزات مثل: </a:t>
            </a:r>
            <a:endParaRPr lang="ar-IQ" sz="2800" b="1" dirty="0" smtClean="0">
              <a:solidFill>
                <a:srgbClr val="FF0000"/>
              </a:solidFill>
            </a:endParaRPr>
          </a:p>
          <a:p>
            <a:pPr algn="just"/>
            <a:r>
              <a:rPr lang="ar-IQ" sz="2800" b="1" dirty="0" smtClean="0"/>
              <a:t>أ - التعزيز </a:t>
            </a:r>
            <a:r>
              <a:rPr lang="ar-IQ" sz="2800" b="1" dirty="0"/>
              <a:t>العرضي: تعزيز خارجي وعلاقته بالسلوك </a:t>
            </a:r>
            <a:r>
              <a:rPr lang="ar-IQ" sz="2800" b="1" dirty="0" smtClean="0"/>
              <a:t>اعتباطية  وليس نتيجـة طبيعية للسلوك</a:t>
            </a:r>
            <a:r>
              <a:rPr lang="ar-IQ" sz="2800" b="1" dirty="0"/>
              <a:t>، فعدد من الأنشطة التي نحتاج لتعلمـه مـن الـصعب القيـام بهـا بدايـة الأمر ولا تصبح </a:t>
            </a:r>
            <a:r>
              <a:rPr lang="ar-IQ" sz="2800" b="1" dirty="0" smtClean="0"/>
              <a:t>هذه </a:t>
            </a:r>
            <a:r>
              <a:rPr lang="ar-IQ" sz="2800" b="1" dirty="0"/>
              <a:t>الأنشطة ذات </a:t>
            </a:r>
            <a:r>
              <a:rPr lang="ar-IQ" sz="2800" b="1" dirty="0" smtClean="0"/>
              <a:t>يقيمه </a:t>
            </a:r>
            <a:r>
              <a:rPr lang="ar-IQ" sz="2800" b="1" dirty="0"/>
              <a:t>ومعنـى إلا عنـدما نـصبح </a:t>
            </a:r>
            <a:r>
              <a:rPr lang="ar-IQ" sz="2800" b="1" dirty="0" smtClean="0"/>
              <a:t>بـارعين  ونجيدها بطريقة فها مهارة </a:t>
            </a:r>
            <a:r>
              <a:rPr lang="ar-IQ" sz="2800" b="1" dirty="0"/>
              <a:t>ومقدرة . الطفل يتعثر مرات عند محاولته قراءة بعض الكلمات أو الحروف و حالة عدم حصوله علـى </a:t>
            </a:r>
            <a:r>
              <a:rPr lang="ar-IQ" sz="2800" b="1" dirty="0" smtClean="0"/>
              <a:t>تـشجيع </a:t>
            </a:r>
            <a:r>
              <a:rPr lang="ar-IQ" sz="2800" b="1" dirty="0"/>
              <a:t>إيجـابي </a:t>
            </a:r>
            <a:r>
              <a:rPr lang="ar-IQ" sz="2800" b="1" dirty="0" smtClean="0"/>
              <a:t>في المراحـل </a:t>
            </a:r>
            <a:r>
              <a:rPr lang="ar-IQ" sz="2800" b="1" dirty="0"/>
              <a:t>المبكـرة لهـذا الـتعلم فإنـه سيـصبح مثبطـا ويتوقـف عـن الـتعلم . والبواعـث </a:t>
            </a:r>
            <a:r>
              <a:rPr lang="ar-IQ" sz="2800" b="1" dirty="0" smtClean="0"/>
              <a:t>العرضـية  </a:t>
            </a:r>
            <a:r>
              <a:rPr lang="ar-IQ" sz="2800" b="1" dirty="0"/>
              <a:t>ترفـع مـن مـستوى الميـول </a:t>
            </a:r>
            <a:r>
              <a:rPr lang="ar-IQ" sz="2800" b="1" dirty="0" smtClean="0"/>
              <a:t>والرغبـات ممارسـة </a:t>
            </a:r>
            <a:r>
              <a:rPr lang="ar-IQ" sz="2800" b="1" dirty="0"/>
              <a:t>الأنـشطة أو </a:t>
            </a:r>
            <a:r>
              <a:rPr lang="ar-IQ" sz="2800" b="1" dirty="0" smtClean="0"/>
              <a:t>تخفيـضها </a:t>
            </a:r>
            <a:r>
              <a:rPr lang="ar-IQ" sz="2800" b="1" dirty="0"/>
              <a:t>، وينـصح باسـتخدام البواعث لتعزيز الكفاءة </a:t>
            </a:r>
            <a:r>
              <a:rPr lang="ar-IQ" sz="2800" b="1" dirty="0" smtClean="0"/>
              <a:t>والاهتمامات </a:t>
            </a:r>
            <a:r>
              <a:rPr lang="ar-IQ" sz="2800" b="1" dirty="0"/>
              <a:t>لكن، حالة الأنـشطة الـتي قـد لا تكـون </a:t>
            </a:r>
            <a:r>
              <a:rPr lang="ar-IQ" sz="2800" b="1" dirty="0" smtClean="0"/>
              <a:t>ملائمة </a:t>
            </a:r>
            <a:r>
              <a:rPr lang="ar-IQ" sz="2800" b="1" dirty="0"/>
              <a:t>أو مهمة للشخص </a:t>
            </a:r>
            <a:r>
              <a:rPr lang="ar-IQ" sz="2800" b="1" dirty="0" smtClean="0"/>
              <a:t>ولكنها </a:t>
            </a:r>
            <a:r>
              <a:rPr lang="ar-IQ" sz="2800" b="1" dirty="0"/>
              <a:t>ضرورية مـن </a:t>
            </a:r>
            <a:r>
              <a:rPr lang="ar-IQ" sz="2800" b="1" dirty="0" smtClean="0"/>
              <a:t>الناحية الاجتماعية فـلا </a:t>
            </a:r>
            <a:r>
              <a:rPr lang="ar-IQ" sz="2800" b="1" dirty="0"/>
              <a:t>بـد مـن عمل المكافآت وزيادة الثواب </a:t>
            </a:r>
            <a:r>
              <a:rPr lang="ar-IQ" sz="2800" b="1" dirty="0" smtClean="0"/>
              <a:t>والدعم.</a:t>
            </a:r>
            <a:endParaRPr lang="ar-IQ" sz="2800" b="1" dirty="0"/>
          </a:p>
          <a:p>
            <a:endParaRPr lang="en-US" sz="3200" dirty="0"/>
          </a:p>
        </p:txBody>
      </p:sp>
    </p:spTree>
    <p:extLst>
      <p:ext uri="{BB962C8B-B14F-4D97-AF65-F5344CB8AC3E}">
        <p14:creationId xmlns:p14="http://schemas.microsoft.com/office/powerpoint/2010/main" val="9284541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8263" y="188640"/>
            <a:ext cx="8712968" cy="6001643"/>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IQ" sz="3200" b="1" dirty="0"/>
              <a:t>ب </a:t>
            </a:r>
            <a:r>
              <a:rPr lang="ar-IQ" sz="3200" b="1" dirty="0" smtClean="0"/>
              <a:t>- </a:t>
            </a:r>
            <a:r>
              <a:rPr lang="ar-IQ" sz="3200" b="1" dirty="0"/>
              <a:t>التعزيز </a:t>
            </a:r>
            <a:r>
              <a:rPr lang="ar-IQ" sz="3200" b="1" dirty="0" smtClean="0"/>
              <a:t>الجوهري</a:t>
            </a:r>
            <a:r>
              <a:rPr lang="ar-IQ" sz="3200" b="1" dirty="0"/>
              <a:t>: فبعض التعزيزات </a:t>
            </a:r>
            <a:r>
              <a:rPr lang="ar-IQ" sz="3200" b="1" dirty="0" smtClean="0"/>
              <a:t>الجوهرية تظهر طبيعية علاقاتـها </a:t>
            </a:r>
            <a:r>
              <a:rPr lang="ar-IQ" sz="3200" b="1" dirty="0"/>
              <a:t>بالـسلوك </a:t>
            </a:r>
            <a:r>
              <a:rPr lang="ar-IQ" sz="3200" b="1" dirty="0" smtClean="0"/>
              <a:t>عـن </a:t>
            </a:r>
            <a:r>
              <a:rPr lang="ar-IQ" sz="3200" b="1" dirty="0" err="1" smtClean="0"/>
              <a:t>التاثير</a:t>
            </a:r>
            <a:r>
              <a:rPr lang="ar-IQ" sz="3200" b="1" dirty="0" smtClean="0"/>
              <a:t> الحـسي</a:t>
            </a:r>
            <a:r>
              <a:rPr lang="ar-IQ" sz="3200" b="1" dirty="0"/>
              <a:t>، </a:t>
            </a:r>
            <a:r>
              <a:rPr lang="ar-IQ" sz="3200" b="1" dirty="0" smtClean="0"/>
              <a:t>سـلوكيات </a:t>
            </a:r>
            <a:r>
              <a:rPr lang="ar-IQ" sz="3200" b="1" dirty="0"/>
              <a:t>أخـرى تولـد </a:t>
            </a:r>
            <a:r>
              <a:rPr lang="ar-IQ" sz="3200" b="1" dirty="0" smtClean="0"/>
              <a:t>تـأثير فسيولوجيا فمـثلا </a:t>
            </a:r>
            <a:r>
              <a:rPr lang="ar-IQ" sz="3200" b="1" dirty="0"/>
              <a:t>تمـارين الاسترخاء تخفف من التعب </a:t>
            </a:r>
            <a:r>
              <a:rPr lang="ar-IQ" sz="3200" b="1" dirty="0" smtClean="0"/>
              <a:t>والإنهـاك </a:t>
            </a:r>
            <a:r>
              <a:rPr lang="ar-IQ" sz="3200" b="1" dirty="0"/>
              <a:t>العـضلي. مواقـف وأمثلـة أخـرى </a:t>
            </a:r>
            <a:r>
              <a:rPr lang="ar-IQ" sz="3200" b="1" dirty="0" smtClean="0"/>
              <a:t>ليس </a:t>
            </a:r>
            <a:r>
              <a:rPr lang="ar-IQ" sz="3200" b="1" dirty="0"/>
              <a:t>السلوك نفسه أو التغذية </a:t>
            </a:r>
            <a:r>
              <a:rPr lang="ar-IQ" sz="3200" b="1" dirty="0" smtClean="0"/>
              <a:t>الراجعة هي </a:t>
            </a:r>
            <a:r>
              <a:rPr lang="ar-IQ" sz="3200" b="1" dirty="0"/>
              <a:t>المكافأة ولكنه إحساسنا وشعورنا نحو الموقف . فالرضا الذاتي يعزز من </a:t>
            </a:r>
            <a:r>
              <a:rPr lang="ar-IQ" sz="3200" b="1" dirty="0" smtClean="0"/>
              <a:t>تطبيق </a:t>
            </a:r>
            <a:r>
              <a:rPr lang="ar-IQ" sz="3200" b="1" dirty="0"/>
              <a:t>أو ممارسة هذا السلوك </a:t>
            </a:r>
            <a:r>
              <a:rPr lang="ar-IQ" sz="3200" b="1" dirty="0" smtClean="0"/>
              <a:t>.</a:t>
            </a:r>
          </a:p>
          <a:p>
            <a:r>
              <a:rPr lang="ar-IQ" sz="3200" b="1" dirty="0" smtClean="0"/>
              <a:t> </a:t>
            </a:r>
            <a:r>
              <a:rPr lang="ar-IQ" sz="3200" b="1" dirty="0"/>
              <a:t>ج </a:t>
            </a:r>
            <a:r>
              <a:rPr lang="ar-IQ" sz="3200" b="1" dirty="0" smtClean="0"/>
              <a:t>التعزيـز </a:t>
            </a:r>
            <a:r>
              <a:rPr lang="ar-IQ" sz="3200" b="1" dirty="0"/>
              <a:t>البـديل: ( </a:t>
            </a:r>
            <a:r>
              <a:rPr lang="en-US" sz="3200" b="1" dirty="0"/>
              <a:t>Reinforcement Vicarious </a:t>
            </a:r>
            <a:r>
              <a:rPr lang="ar-IQ" sz="3200" b="1" dirty="0" smtClean="0"/>
              <a:t> ) ويظهـر </a:t>
            </a:r>
            <a:r>
              <a:rPr lang="ar-IQ" sz="3200" b="1" dirty="0"/>
              <a:t>عنـدما نـتعلم سلوكا </a:t>
            </a:r>
            <a:r>
              <a:rPr lang="ar-IQ" sz="3200" b="1" dirty="0" smtClean="0"/>
              <a:t>مناسبا </a:t>
            </a:r>
            <a:r>
              <a:rPr lang="ar-IQ" sz="3200" b="1" dirty="0"/>
              <a:t>من نجاحات وأخطـاء الآخـرين </a:t>
            </a:r>
            <a:r>
              <a:rPr lang="ar-IQ" sz="3200" b="1" dirty="0" smtClean="0"/>
              <a:t>في الحيـاة اليومية ، </a:t>
            </a:r>
            <a:r>
              <a:rPr lang="ar-IQ" sz="3200" b="1" dirty="0"/>
              <a:t>التعزيـز البـديل يمكن </a:t>
            </a:r>
            <a:r>
              <a:rPr lang="ar-IQ" sz="3200" b="1" dirty="0" smtClean="0"/>
              <a:t>أن يأخذ </a:t>
            </a:r>
            <a:r>
              <a:rPr lang="ar-IQ" sz="3200" b="1" dirty="0"/>
              <a:t>شكلا </a:t>
            </a:r>
            <a:r>
              <a:rPr lang="ar-IQ" sz="3200" b="1" dirty="0" smtClean="0"/>
              <a:t>عقابيا </a:t>
            </a:r>
            <a:r>
              <a:rPr lang="ar-IQ" sz="3200" b="1" dirty="0"/>
              <a:t>أو ثوابـا، التعزيـزات البديلـة تعـدل أفكارنـا ومـشاعرنا وتصرفاتنا خمس طرق يه :</a:t>
            </a:r>
            <a:endParaRPr lang="en-US" sz="3200" b="1" dirty="0"/>
          </a:p>
        </p:txBody>
      </p:sp>
    </p:spTree>
    <p:extLst>
      <p:ext uri="{BB962C8B-B14F-4D97-AF65-F5344CB8AC3E}">
        <p14:creationId xmlns:p14="http://schemas.microsoft.com/office/powerpoint/2010/main" val="106385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88640"/>
            <a:ext cx="9144000" cy="655564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ar-IQ" sz="2800" b="1" dirty="0"/>
              <a:t>حصل على الجائزة التقديرية كعالم متميز من الجمعية الأمريكيـة لعلـم الـنفس عـام 1972 </a:t>
            </a:r>
            <a:r>
              <a:rPr lang="ar-IQ" sz="2800" b="1" dirty="0" smtClean="0"/>
              <a:t>م، وحصل </a:t>
            </a:r>
            <a:r>
              <a:rPr lang="ar-IQ" sz="2800" b="1" dirty="0"/>
              <a:t>على جائزة الإنتاج العلمي المتميز من رابطـة كاليفورنيـا لعلـم الـنفس </a:t>
            </a:r>
            <a:r>
              <a:rPr lang="ar-IQ" sz="2800" b="1" dirty="0" smtClean="0"/>
              <a:t>عام1973م </a:t>
            </a:r>
            <a:r>
              <a:rPr lang="ar-IQ" sz="2800" b="1" dirty="0"/>
              <a:t>. ورأس الجمعية الأمريكية لعلم النفس يهو أرقى وأقوى مركز أدبي وأكاديمي </a:t>
            </a:r>
            <a:r>
              <a:rPr lang="ar-IQ" sz="2800" b="1" dirty="0" smtClean="0"/>
              <a:t>في الولايات </a:t>
            </a:r>
            <a:r>
              <a:rPr lang="ar-IQ" sz="2800" b="1" dirty="0"/>
              <a:t>المتحدة الأمريكية، حيث يقتصر </a:t>
            </a:r>
            <a:r>
              <a:rPr lang="ar-IQ" sz="2800" b="1" dirty="0" smtClean="0"/>
              <a:t>تقلد هذا المركز </a:t>
            </a:r>
            <a:r>
              <a:rPr lang="ar-IQ" sz="2800" b="1" dirty="0"/>
              <a:t>على علماء الـنفس الـذين لهم إسـهامات متميـزة مجتمـع علـم الـنفس، ظـل علـى مـدى 25 عامـا يقـوم بتـدريس مقررين بجامعة سـتانفورد </a:t>
            </a:r>
            <a:r>
              <a:rPr lang="ar-IQ" sz="2800" b="1" dirty="0" smtClean="0"/>
              <a:t>سـيكولوجية </a:t>
            </a:r>
            <a:r>
              <a:rPr lang="ar-IQ" sz="2800" b="1" dirty="0"/>
              <a:t>العـدوان، وسـيكولوجية الشخـصية لطـلاب البكالوريوس وطلاب الدراسات العليا . </a:t>
            </a:r>
            <a:r>
              <a:rPr lang="ar-IQ" sz="2800" b="1" dirty="0" smtClean="0"/>
              <a:t>يعد </a:t>
            </a:r>
            <a:r>
              <a:rPr lang="ar-IQ" sz="2800" b="1" dirty="0" err="1" smtClean="0"/>
              <a:t>باندورا</a:t>
            </a:r>
            <a:r>
              <a:rPr lang="ar-IQ" sz="2800" b="1" dirty="0" smtClean="0"/>
              <a:t> </a:t>
            </a:r>
            <a:r>
              <a:rPr lang="ar-IQ" sz="2800" b="1" dirty="0"/>
              <a:t>أحد الرموز الأسـاس لنظريـة الـتعلم الاجتماعي، ومن رواد تعديل السلوك وبصفة خاصة السلوك العدواني. تؤكد نظرية التعلم الاجتماعي على التفاعـل الحتمـي المتبـادل المـستمر للـسلوك، والمعرفة، والتأثيرات البيئية (الحتمية التبادلية )، وعلى أن السلوك الإنساني ومحدداته الشخصية والبيئية تشكل نظاما متشابكا من التأثيرات المتبادلة والمتفاعلة . تتضح هذه التـأثيرات المتبادلـة مـن خـلال: (الـسلوك ذو الدلالـة، والجوانـب المعرفيـة، والأحـداث الداخليـة الأخـرى الـتي يمكـن أن تـؤثر علـى الإدراكـات والأفعـال، والمـؤثرات البيئيـة الخارجية).</a:t>
            </a:r>
            <a:endParaRPr lang="en-US" sz="2800" b="1" dirty="0"/>
          </a:p>
        </p:txBody>
      </p:sp>
    </p:spTree>
    <p:extLst>
      <p:ext uri="{BB962C8B-B14F-4D97-AF65-F5344CB8AC3E}">
        <p14:creationId xmlns:p14="http://schemas.microsoft.com/office/powerpoint/2010/main" val="12414817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0648"/>
            <a:ext cx="8784976" cy="6494085"/>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IQ" sz="3200" b="1" dirty="0" smtClean="0"/>
              <a:t>1- التعزيزات </a:t>
            </a:r>
            <a:r>
              <a:rPr lang="ar-IQ" sz="3200" b="1" dirty="0"/>
              <a:t>لها </a:t>
            </a:r>
            <a:r>
              <a:rPr lang="ar-IQ" sz="3200" b="1" dirty="0" smtClean="0"/>
              <a:t>وظ</a:t>
            </a:r>
            <a:r>
              <a:rPr lang="ar-IQ" sz="3200" b="1" dirty="0"/>
              <a:t>ي</a:t>
            </a:r>
            <a:r>
              <a:rPr lang="ar-IQ" sz="3200" b="1" dirty="0" smtClean="0"/>
              <a:t>فة إعلاميه </a:t>
            </a:r>
            <a:r>
              <a:rPr lang="ar-IQ" sz="3200" b="1" dirty="0"/>
              <a:t>تقول لنـا مـاذا </a:t>
            </a:r>
            <a:r>
              <a:rPr lang="ar-IQ" sz="3200" b="1" dirty="0" smtClean="0"/>
              <a:t>سـيحدث </a:t>
            </a:r>
            <a:r>
              <a:rPr lang="ar-IQ" sz="3200" b="1" dirty="0"/>
              <a:t>للآخـرين عنـدما يتـصرفون بطريقة </a:t>
            </a:r>
            <a:r>
              <a:rPr lang="ar-IQ" sz="3200" b="1" dirty="0" smtClean="0"/>
              <a:t>معينة. </a:t>
            </a:r>
          </a:p>
          <a:p>
            <a:r>
              <a:rPr lang="ar-IQ" sz="3200" b="1" dirty="0" smtClean="0"/>
              <a:t>2- التعزيزات </a:t>
            </a:r>
            <a:r>
              <a:rPr lang="ar-IQ" sz="3200" b="1" dirty="0"/>
              <a:t>لها </a:t>
            </a:r>
            <a:r>
              <a:rPr lang="ar-IQ" sz="3200" b="1" dirty="0" smtClean="0"/>
              <a:t>وظ</a:t>
            </a:r>
            <a:r>
              <a:rPr lang="ar-IQ" sz="3200" b="1" dirty="0"/>
              <a:t>ي</a:t>
            </a:r>
            <a:r>
              <a:rPr lang="ar-IQ" sz="3200" b="1" dirty="0" smtClean="0"/>
              <a:t>فة دافعية أو حافزيه </a:t>
            </a:r>
            <a:r>
              <a:rPr lang="ar-IQ" sz="3200" b="1" dirty="0"/>
              <a:t>وذلـك بإثـارة التوقعـات </a:t>
            </a:r>
            <a:r>
              <a:rPr lang="ar-IQ" sz="3200" b="1" dirty="0" smtClean="0"/>
              <a:t>فينـا </a:t>
            </a:r>
            <a:r>
              <a:rPr lang="ar-IQ" sz="3200" b="1" dirty="0"/>
              <a:t>والـتي تجعلنـا نتلقى عقوبات أو </a:t>
            </a:r>
            <a:r>
              <a:rPr lang="ar-IQ" sz="3200" b="1" dirty="0" err="1" smtClean="0"/>
              <a:t>جزاءات</a:t>
            </a:r>
            <a:r>
              <a:rPr lang="ar-IQ" sz="3200" b="1" dirty="0" smtClean="0"/>
              <a:t> </a:t>
            </a:r>
            <a:r>
              <a:rPr lang="ar-IQ" sz="3200" b="1" dirty="0"/>
              <a:t>بسبب تصرفات مماثلة. </a:t>
            </a:r>
            <a:endParaRPr lang="ar-IQ" sz="3200" b="1" dirty="0" smtClean="0"/>
          </a:p>
          <a:p>
            <a:r>
              <a:rPr lang="ar-IQ" sz="3200" b="1" dirty="0" smtClean="0"/>
              <a:t>3- التعزيزات </a:t>
            </a:r>
            <a:r>
              <a:rPr lang="ar-IQ" sz="3200" b="1" dirty="0"/>
              <a:t>لها </a:t>
            </a:r>
            <a:r>
              <a:rPr lang="ar-IQ" sz="3200" b="1" dirty="0" smtClean="0"/>
              <a:t>وظيفة تعليمية  انفعالية  </a:t>
            </a:r>
            <a:r>
              <a:rPr lang="ar-IQ" sz="3200" b="1" dirty="0"/>
              <a:t>فالنماذج العدة تعبر عن رد فعل </a:t>
            </a:r>
            <a:r>
              <a:rPr lang="ar-IQ" sz="3200" b="1" dirty="0" smtClean="0"/>
              <a:t>انفعالي حين </a:t>
            </a:r>
            <a:r>
              <a:rPr lang="ar-IQ" sz="3200" b="1" dirty="0"/>
              <a:t>يتلقى هؤلاء عقابا أو مكافأة </a:t>
            </a:r>
            <a:r>
              <a:rPr lang="ar-IQ" sz="3200" b="1" dirty="0" smtClean="0"/>
              <a:t>وهذه </a:t>
            </a:r>
            <a:r>
              <a:rPr lang="ar-IQ" sz="3200" b="1" dirty="0"/>
              <a:t>الاستجابات بالتالي </a:t>
            </a:r>
            <a:r>
              <a:rPr lang="ar-IQ" sz="3200" b="1" dirty="0" smtClean="0"/>
              <a:t>تثير </a:t>
            </a:r>
            <a:r>
              <a:rPr lang="ar-IQ" sz="3200" b="1" dirty="0"/>
              <a:t>الانفعالات </a:t>
            </a:r>
            <a:r>
              <a:rPr lang="ar-IQ" sz="3200" b="1" dirty="0" smtClean="0"/>
              <a:t>فينا</a:t>
            </a:r>
            <a:r>
              <a:rPr lang="ar-IQ" sz="3200" b="1" dirty="0"/>
              <a:t>. </a:t>
            </a:r>
            <a:endParaRPr lang="ar-IQ" sz="3200" b="1" dirty="0" smtClean="0"/>
          </a:p>
          <a:p>
            <a:r>
              <a:rPr lang="ar-IQ" sz="3200" b="1" dirty="0" smtClean="0"/>
              <a:t>4- التعزيـزات </a:t>
            </a:r>
            <a:r>
              <a:rPr lang="ar-IQ" sz="3200" b="1" dirty="0"/>
              <a:t>البديلـة لهـا </a:t>
            </a:r>
            <a:r>
              <a:rPr lang="ar-IQ" sz="3200" b="1" dirty="0" smtClean="0"/>
              <a:t>وظ</a:t>
            </a:r>
            <a:r>
              <a:rPr lang="ar-IQ" sz="3200" b="1" dirty="0"/>
              <a:t>ي</a:t>
            </a:r>
            <a:r>
              <a:rPr lang="ar-IQ" sz="3200" b="1" dirty="0" smtClean="0"/>
              <a:t>فـة </a:t>
            </a:r>
            <a:r>
              <a:rPr lang="ar-IQ" sz="3200" b="1" dirty="0" err="1" smtClean="0"/>
              <a:t>تقيميية</a:t>
            </a:r>
            <a:r>
              <a:rPr lang="ar-IQ" sz="3200" b="1" dirty="0" smtClean="0"/>
              <a:t> تـؤثر في كيفية تقييمنـا </a:t>
            </a:r>
            <a:r>
              <a:rPr lang="ar-IQ" sz="3200" b="1" dirty="0"/>
              <a:t>للأنـشطة المختلفـة </a:t>
            </a:r>
            <a:r>
              <a:rPr lang="ar-IQ" sz="3200" b="1" dirty="0" smtClean="0"/>
              <a:t>ونتائجها. </a:t>
            </a:r>
            <a:r>
              <a:rPr lang="ar-IQ" sz="3200" b="1" dirty="0"/>
              <a:t>التعزيزات </a:t>
            </a:r>
            <a:r>
              <a:rPr lang="ar-IQ" sz="3200" b="1" dirty="0" smtClean="0"/>
              <a:t>تساعدنا </a:t>
            </a:r>
            <a:r>
              <a:rPr lang="ar-IQ" sz="3200" b="1" dirty="0" err="1" smtClean="0"/>
              <a:t>قي</a:t>
            </a:r>
            <a:r>
              <a:rPr lang="ar-IQ" sz="3200" b="1" dirty="0" smtClean="0"/>
              <a:t> تحديد ما </a:t>
            </a:r>
            <a:r>
              <a:rPr lang="ar-IQ" sz="3200" b="1" dirty="0"/>
              <a:t>إذا كنا نحب أو نكره </a:t>
            </a:r>
            <a:r>
              <a:rPr lang="ar-IQ" sz="3200" b="1" dirty="0" smtClean="0"/>
              <a:t>سلوكيات </a:t>
            </a:r>
            <a:r>
              <a:rPr lang="ar-IQ" sz="3200" b="1" dirty="0"/>
              <a:t>متعددة. </a:t>
            </a:r>
            <a:endParaRPr lang="ar-IQ" sz="3200" b="1" dirty="0" smtClean="0"/>
          </a:p>
          <a:p>
            <a:r>
              <a:rPr lang="ar-IQ" sz="3200" b="1" dirty="0" smtClean="0"/>
              <a:t>5- التعزيـزات </a:t>
            </a:r>
            <a:r>
              <a:rPr lang="ar-IQ" sz="3200" b="1" dirty="0"/>
              <a:t>البديلـة لهـا </a:t>
            </a:r>
            <a:r>
              <a:rPr lang="ar-IQ" sz="3200" b="1" dirty="0" smtClean="0"/>
              <a:t>وظ</a:t>
            </a:r>
            <a:r>
              <a:rPr lang="ar-IQ" sz="3200" b="1" dirty="0"/>
              <a:t>ي</a:t>
            </a:r>
            <a:r>
              <a:rPr lang="ar-IQ" sz="3200" b="1" dirty="0" smtClean="0"/>
              <a:t>فـة تأثيريـة </a:t>
            </a:r>
            <a:r>
              <a:rPr lang="ar-IQ" sz="3200" b="1" dirty="0"/>
              <a:t>فـنحن نتـأثر بالطريقـة الـتي </a:t>
            </a:r>
            <a:r>
              <a:rPr lang="ar-IQ" sz="3200" b="1" dirty="0" smtClean="0"/>
              <a:t>يـستج</a:t>
            </a:r>
            <a:r>
              <a:rPr lang="ar-IQ" sz="3200" b="1" dirty="0"/>
              <a:t>ي</a:t>
            </a:r>
            <a:r>
              <a:rPr lang="ar-IQ" sz="3200" b="1" dirty="0" smtClean="0"/>
              <a:t>ب فيها </a:t>
            </a:r>
            <a:r>
              <a:rPr lang="ar-IQ" sz="3200" b="1" dirty="0"/>
              <a:t>النموذج للمعاملة التي </a:t>
            </a:r>
            <a:r>
              <a:rPr lang="ar-IQ" sz="3200" b="1" dirty="0" smtClean="0"/>
              <a:t>يتلقاها </a:t>
            </a:r>
            <a:r>
              <a:rPr lang="ar-IQ" sz="3200" b="1" dirty="0"/>
              <a:t>. </a:t>
            </a:r>
            <a:endParaRPr lang="en-US" sz="3200" b="1" dirty="0"/>
          </a:p>
        </p:txBody>
      </p:sp>
    </p:spTree>
    <p:extLst>
      <p:ext uri="{BB962C8B-B14F-4D97-AF65-F5344CB8AC3E}">
        <p14:creationId xmlns:p14="http://schemas.microsoft.com/office/powerpoint/2010/main" val="38540440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79512" y="332656"/>
            <a:ext cx="8640960" cy="5693866"/>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ar-IQ" sz="2800" b="1" dirty="0"/>
              <a:t>د </a:t>
            </a:r>
            <a:r>
              <a:rPr lang="ar-IQ" sz="2800" b="1" dirty="0" smtClean="0"/>
              <a:t>-  </a:t>
            </a:r>
            <a:r>
              <a:rPr lang="ar-IQ" sz="2800" b="1" dirty="0"/>
              <a:t>التعزيز الذاتي : الناس </a:t>
            </a:r>
            <a:r>
              <a:rPr lang="ar-IQ" sz="2800" b="1" dirty="0" smtClean="0"/>
              <a:t>لديهم استعدادات </a:t>
            </a:r>
            <a:r>
              <a:rPr lang="ar-IQ" sz="2800" b="1" dirty="0"/>
              <a:t>لـردود فعـل </a:t>
            </a:r>
            <a:r>
              <a:rPr lang="ar-IQ" sz="2800" b="1" dirty="0" smtClean="0"/>
              <a:t>ذاتية </a:t>
            </a:r>
            <a:r>
              <a:rPr lang="ar-IQ" sz="2800" b="1" dirty="0" err="1" smtClean="0"/>
              <a:t>يتتـيح</a:t>
            </a:r>
            <a:r>
              <a:rPr lang="ar-IQ" sz="2800" b="1" dirty="0" smtClean="0"/>
              <a:t> لهـم الـسيطرة </a:t>
            </a:r>
            <a:r>
              <a:rPr lang="ar-IQ" sz="2800" b="1" dirty="0"/>
              <a:t>علـى اعتقـاداتهم </a:t>
            </a:r>
            <a:r>
              <a:rPr lang="ar-IQ" sz="2800" b="1" dirty="0" smtClean="0"/>
              <a:t>ومـشاعرهم </a:t>
            </a:r>
            <a:r>
              <a:rPr lang="ar-IQ" sz="2800" b="1" dirty="0"/>
              <a:t>وتـصرفاتهم . والتعزيـز الـذاتي يزيـد مـن الأداء مـن خلال </a:t>
            </a:r>
            <a:r>
              <a:rPr lang="ar-IQ" sz="2800" b="1" dirty="0" smtClean="0"/>
              <a:t>وظ</a:t>
            </a:r>
            <a:r>
              <a:rPr lang="ar-IQ" sz="2800" b="1" dirty="0"/>
              <a:t>ي</a:t>
            </a:r>
            <a:r>
              <a:rPr lang="ar-IQ" sz="2800" b="1" dirty="0" smtClean="0"/>
              <a:t>فته الدافعية </a:t>
            </a:r>
            <a:r>
              <a:rPr lang="ar-IQ" sz="2800" b="1" dirty="0"/>
              <a:t>فالأفراد يحفزون </a:t>
            </a:r>
            <a:r>
              <a:rPr lang="ar-IQ" sz="2800" b="1" dirty="0" smtClean="0"/>
              <a:t>ويدفعون أنفسهم </a:t>
            </a:r>
            <a:r>
              <a:rPr lang="ar-IQ" sz="2800" b="1" dirty="0"/>
              <a:t>لكي </a:t>
            </a:r>
            <a:r>
              <a:rPr lang="ar-IQ" sz="2800" b="1" dirty="0" smtClean="0"/>
              <a:t>يعيشوا على </a:t>
            </a:r>
            <a:r>
              <a:rPr lang="ar-IQ" sz="2800" b="1" dirty="0"/>
              <a:t>مستوى </a:t>
            </a:r>
            <a:r>
              <a:rPr lang="ar-IQ" sz="2800" b="1" dirty="0" smtClean="0"/>
              <a:t>معين </a:t>
            </a:r>
            <a:r>
              <a:rPr lang="ar-IQ" sz="2800" b="1" dirty="0"/>
              <a:t>من </a:t>
            </a:r>
            <a:r>
              <a:rPr lang="ar-IQ" sz="2800" b="1" dirty="0" smtClean="0"/>
              <a:t>الاهداف والمعايير </a:t>
            </a:r>
            <a:r>
              <a:rPr lang="ar-IQ" sz="2800" b="1" dirty="0"/>
              <a:t>، يختلف حجم الحافز أو الدافع الذي نـضعه بنـاء علـى </a:t>
            </a:r>
            <a:r>
              <a:rPr lang="ar-IQ" sz="2800" b="1" dirty="0" smtClean="0"/>
              <a:t>طبيعة </a:t>
            </a:r>
            <a:r>
              <a:rPr lang="ar-IQ" sz="2800" b="1" dirty="0"/>
              <a:t>الباعث ومعيـار الأداء الفـردي . والأفـراد </a:t>
            </a:r>
            <a:r>
              <a:rPr lang="ar-IQ" sz="2800" b="1" dirty="0" smtClean="0"/>
              <a:t>يـضعون أهـدافا </a:t>
            </a:r>
            <a:r>
              <a:rPr lang="ar-IQ" sz="2800" b="1" dirty="0"/>
              <a:t>مختلفـة </a:t>
            </a:r>
            <a:r>
              <a:rPr lang="ar-IQ" sz="2800" b="1" dirty="0" smtClean="0"/>
              <a:t>لأنفـسهم ويـستج</a:t>
            </a:r>
            <a:r>
              <a:rPr lang="ar-IQ" sz="2800" b="1" dirty="0"/>
              <a:t>ي</a:t>
            </a:r>
            <a:r>
              <a:rPr lang="ar-IQ" sz="2800" b="1" dirty="0" smtClean="0"/>
              <a:t>بون ـسلوكياتهم </a:t>
            </a:r>
            <a:r>
              <a:rPr lang="ar-IQ" sz="2800" b="1" dirty="0"/>
              <a:t>بطـرق مختلفـة . </a:t>
            </a:r>
            <a:r>
              <a:rPr lang="ar-IQ" sz="2800" b="1" dirty="0" smtClean="0"/>
              <a:t>والمعـايير </a:t>
            </a:r>
            <a:r>
              <a:rPr lang="ar-IQ" sz="2800" b="1" dirty="0"/>
              <a:t>الـتي تحكـم الاسـتجابات التعزيزيـة </a:t>
            </a:r>
            <a:r>
              <a:rPr lang="ar-IQ" sz="2800" b="1" dirty="0" smtClean="0"/>
              <a:t>الذاتية كونـت </a:t>
            </a:r>
            <a:r>
              <a:rPr lang="ar-IQ" sz="2800" b="1" dirty="0"/>
              <a:t>بواسـطة التـدريس أو النمـوذج. </a:t>
            </a:r>
            <a:r>
              <a:rPr lang="ar-IQ" sz="2800" b="1" dirty="0" smtClean="0"/>
              <a:t>والمعـايير العالية دائمـا </a:t>
            </a:r>
            <a:r>
              <a:rPr lang="ar-IQ" sz="2800" b="1" dirty="0"/>
              <a:t>تحـاكي لأنهـا تهـذب مـن خـلال المكافـأة </a:t>
            </a:r>
            <a:r>
              <a:rPr lang="ar-IQ" sz="2800" b="1" dirty="0" smtClean="0"/>
              <a:t>الاجتماعية حيـث </a:t>
            </a:r>
            <a:r>
              <a:rPr lang="ar-IQ" sz="2800" b="1" dirty="0"/>
              <a:t>أن </a:t>
            </a:r>
            <a:r>
              <a:rPr lang="ar-IQ" sz="2800" b="1" dirty="0" smtClean="0"/>
              <a:t>الجميع يباركها. </a:t>
            </a:r>
            <a:r>
              <a:rPr lang="ar-IQ" sz="2800" b="1" dirty="0"/>
              <a:t>بعد تعلم الأفراد وضع أو تحديد </a:t>
            </a:r>
            <a:r>
              <a:rPr lang="ar-IQ" sz="2800" b="1" dirty="0" smtClean="0"/>
              <a:t>معايير لأنفسهم نجدهم يستطيعون التأثير </a:t>
            </a:r>
            <a:r>
              <a:rPr lang="ar-IQ" sz="2800" b="1" dirty="0"/>
              <a:t>على </a:t>
            </a:r>
            <a:r>
              <a:rPr lang="ar-IQ" sz="2800" b="1" dirty="0" smtClean="0"/>
              <a:t>سلوكيا </a:t>
            </a:r>
            <a:r>
              <a:rPr lang="ar-IQ" sz="2800" b="1" dirty="0"/>
              <a:t>تهم من خلال نتائج تفرز </a:t>
            </a:r>
            <a:r>
              <a:rPr lang="ar-IQ" sz="2800" b="1" dirty="0" smtClean="0"/>
              <a:t>ذاتيا فنجـدهم </a:t>
            </a:r>
            <a:r>
              <a:rPr lang="ar-IQ" sz="2800" b="1" dirty="0" err="1"/>
              <a:t>يبـدأون</a:t>
            </a:r>
            <a:r>
              <a:rPr lang="ar-IQ" sz="2800" b="1" dirty="0"/>
              <a:t> مكافـأة أو معاقبـة </a:t>
            </a:r>
            <a:r>
              <a:rPr lang="ar-IQ" sz="2800" b="1" dirty="0" smtClean="0"/>
              <a:t>أنفسهم </a:t>
            </a:r>
            <a:r>
              <a:rPr lang="ar-IQ" sz="2800" b="1" dirty="0"/>
              <a:t>بطرق متعددة . </a:t>
            </a:r>
            <a:r>
              <a:rPr lang="ar-IQ" sz="2800" b="1" dirty="0" smtClean="0"/>
              <a:t> </a:t>
            </a:r>
            <a:r>
              <a:rPr lang="ar-IQ" sz="2800" b="1" dirty="0" err="1"/>
              <a:t>باندورا</a:t>
            </a:r>
            <a:r>
              <a:rPr lang="ar-IQ" sz="2800" b="1" dirty="0"/>
              <a:t> يعتقـد </a:t>
            </a:r>
            <a:r>
              <a:rPr lang="ar-IQ" sz="2800" b="1" dirty="0" smtClean="0"/>
              <a:t>أن معظـم </a:t>
            </a:r>
            <a:r>
              <a:rPr lang="ar-IQ" sz="2800" b="1" dirty="0"/>
              <a:t>سـلوكنا كراشـدين مـنظم </a:t>
            </a:r>
            <a:r>
              <a:rPr lang="ar-IQ" sz="2800" b="1" dirty="0" smtClean="0"/>
              <a:t>بالعملية  </a:t>
            </a:r>
            <a:r>
              <a:rPr lang="ar-IQ" sz="2800" b="1" dirty="0"/>
              <a:t>المستمرة للتعزيز </a:t>
            </a:r>
            <a:r>
              <a:rPr lang="ar-IQ" sz="2800" b="1" dirty="0" smtClean="0"/>
              <a:t>الذاتي.</a:t>
            </a:r>
            <a:endParaRPr lang="en-US" sz="2800" b="1" dirty="0"/>
          </a:p>
        </p:txBody>
      </p:sp>
    </p:spTree>
    <p:extLst>
      <p:ext uri="{BB962C8B-B14F-4D97-AF65-F5344CB8AC3E}">
        <p14:creationId xmlns:p14="http://schemas.microsoft.com/office/powerpoint/2010/main" val="3640539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16632"/>
            <a:ext cx="8748464" cy="6124754"/>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ar-IQ" sz="2800" b="1" dirty="0" smtClean="0"/>
              <a:t>29- </a:t>
            </a:r>
            <a:r>
              <a:rPr lang="ar-IQ" sz="2800" b="1" dirty="0"/>
              <a:t>تقوم </a:t>
            </a:r>
            <a:r>
              <a:rPr lang="ar-IQ" sz="2800" b="1" dirty="0" smtClean="0"/>
              <a:t>عمليات </a:t>
            </a:r>
            <a:r>
              <a:rPr lang="ar-IQ" sz="2800" b="1" dirty="0"/>
              <a:t>الاسـتخراج الحركـي للـسلوك المـتعلم أو ترجمـة الاحتفـاظ إلى سلوك أو أداء تتحسن من خلال</a:t>
            </a:r>
            <a:r>
              <a:rPr lang="ar-IQ" sz="2800" b="1" dirty="0" smtClean="0"/>
              <a:t>:</a:t>
            </a:r>
          </a:p>
          <a:p>
            <a:r>
              <a:rPr lang="ar-IQ" sz="2800" b="1" dirty="0"/>
              <a:t>1</a:t>
            </a:r>
            <a:r>
              <a:rPr lang="ar-IQ" sz="2800" b="1" dirty="0" smtClean="0"/>
              <a:t> </a:t>
            </a:r>
            <a:r>
              <a:rPr lang="ar-IQ" sz="2800" b="1" dirty="0"/>
              <a:t>- </a:t>
            </a:r>
            <a:r>
              <a:rPr lang="ar-IQ" sz="2800" b="1" dirty="0" smtClean="0"/>
              <a:t>التسميع </a:t>
            </a:r>
            <a:r>
              <a:rPr lang="ar-IQ" sz="2800" b="1" dirty="0"/>
              <a:t>أو </a:t>
            </a:r>
            <a:r>
              <a:rPr lang="ar-IQ" sz="2800" b="1" dirty="0" smtClean="0"/>
              <a:t>ترديد أو </a:t>
            </a:r>
            <a:r>
              <a:rPr lang="ar-IQ" sz="2800" b="1" dirty="0"/>
              <a:t>تصور أو </a:t>
            </a:r>
            <a:r>
              <a:rPr lang="ar-IQ" sz="2800" b="1" dirty="0" smtClean="0"/>
              <a:t>تخيل </a:t>
            </a:r>
            <a:r>
              <a:rPr lang="ar-IQ" sz="2800" b="1" dirty="0"/>
              <a:t>السلوك موضوع التعلم بالملاحظة</a:t>
            </a:r>
            <a:r>
              <a:rPr lang="ar-IQ" sz="2800" b="1" dirty="0" smtClean="0"/>
              <a:t>.</a:t>
            </a:r>
          </a:p>
          <a:p>
            <a:r>
              <a:rPr lang="ar-IQ" sz="2800" b="1" dirty="0"/>
              <a:t>2</a:t>
            </a:r>
            <a:r>
              <a:rPr lang="ar-IQ" sz="2800" b="1" dirty="0" smtClean="0"/>
              <a:t> </a:t>
            </a:r>
            <a:r>
              <a:rPr lang="ar-IQ" sz="2800" b="1" dirty="0"/>
              <a:t>- التقريب المتتابع القائم على الممارسة اتجاه الأداء الأمثل. وخلال هذه </a:t>
            </a:r>
            <a:r>
              <a:rPr lang="ar-IQ" sz="2800" b="1" dirty="0" smtClean="0"/>
              <a:t>العملية </a:t>
            </a:r>
            <a:r>
              <a:rPr lang="ar-IQ" sz="2800" b="1" dirty="0"/>
              <a:t>وعلى الرغم من أن المتعلم (الملاحظ) يكون قـد قـام </a:t>
            </a:r>
            <a:r>
              <a:rPr lang="ar-IQ" sz="2800" b="1" dirty="0" smtClean="0"/>
              <a:t>بتـسميع </a:t>
            </a:r>
            <a:r>
              <a:rPr lang="ar-IQ" sz="2800" b="1" dirty="0"/>
              <a:t>أو </a:t>
            </a:r>
            <a:r>
              <a:rPr lang="ar-IQ" sz="2800" b="1" dirty="0" smtClean="0"/>
              <a:t>ترديد وتصور </a:t>
            </a:r>
            <a:r>
              <a:rPr lang="ar-IQ" sz="2800" b="1" dirty="0"/>
              <a:t>أو </a:t>
            </a:r>
            <a:r>
              <a:rPr lang="ar-IQ" sz="2800" b="1" dirty="0" smtClean="0"/>
              <a:t>تخيل </a:t>
            </a:r>
            <a:r>
              <a:rPr lang="ar-IQ" sz="2800" b="1" dirty="0"/>
              <a:t>ما تمت ملاحظته مرات عدة إلا أنه </a:t>
            </a:r>
            <a:r>
              <a:rPr lang="ar-IQ" sz="2800" b="1" dirty="0" smtClean="0"/>
              <a:t>قد يعجز عند استخراجه </a:t>
            </a:r>
            <a:r>
              <a:rPr lang="ar-IQ" sz="2800" b="1" dirty="0"/>
              <a:t>أو إنتاجـه </a:t>
            </a:r>
            <a:r>
              <a:rPr lang="ar-IQ" sz="2800" b="1" dirty="0" smtClean="0"/>
              <a:t>للـصيغ </a:t>
            </a:r>
            <a:r>
              <a:rPr lang="ar-IQ" sz="2800" b="1" dirty="0"/>
              <a:t>الرمزيـة الـتي تم الاحتفـاظ بهـا علـى النحـو الـذي صـدر عـن النموذج. </a:t>
            </a:r>
            <a:r>
              <a:rPr lang="ar-IQ" sz="2800" b="1" dirty="0" smtClean="0"/>
              <a:t>وقد يلجأ </a:t>
            </a:r>
            <a:r>
              <a:rPr lang="ar-IQ" sz="2800" b="1" dirty="0"/>
              <a:t>الـبعض </a:t>
            </a:r>
            <a:r>
              <a:rPr lang="ar-IQ" sz="2800" b="1" dirty="0" smtClean="0"/>
              <a:t>لتأكيد تعلـم </a:t>
            </a:r>
            <a:r>
              <a:rPr lang="ar-IQ" sz="2800" b="1" dirty="0"/>
              <a:t>مثـل هـذه </a:t>
            </a:r>
            <a:r>
              <a:rPr lang="ar-IQ" sz="2800" b="1" dirty="0" smtClean="0"/>
              <a:t>المهارات إلى تـسجيل </a:t>
            </a:r>
            <a:r>
              <a:rPr lang="ar-IQ" sz="2800" b="1" dirty="0"/>
              <a:t>عـرض النموذج لأي من هذه المهارات باستخدام شرائط </a:t>
            </a:r>
            <a:r>
              <a:rPr lang="ar-IQ" sz="2800" b="1" dirty="0" smtClean="0"/>
              <a:t>الفيديو </a:t>
            </a:r>
            <a:r>
              <a:rPr lang="ar-IQ" sz="2800" b="1" dirty="0"/>
              <a:t>ثم إعادة </a:t>
            </a:r>
            <a:r>
              <a:rPr lang="ar-IQ" sz="2800" b="1" dirty="0" smtClean="0"/>
              <a:t>عرضها عرضـا بطيئـا </a:t>
            </a:r>
            <a:r>
              <a:rPr lang="ar-IQ" sz="2800" b="1" dirty="0"/>
              <a:t>وربمـا يمكـن هـذا المـتعلم مـن تكـرار العـرض عـدة مـرات حتـى يتأكـد لديـه التواصل </a:t>
            </a:r>
            <a:r>
              <a:rPr lang="ar-IQ" sz="2800" b="1" dirty="0" smtClean="0"/>
              <a:t>عملية التمثيل والاستيعاب . </a:t>
            </a:r>
            <a:r>
              <a:rPr lang="ar-IQ" sz="2800" b="1" dirty="0"/>
              <a:t>ومـع ذلـك عنـد الإنتـاج أو الاسـتخراج الحركي للمهارة موضوع التعلم لا تكـون </a:t>
            </a:r>
            <a:r>
              <a:rPr lang="ar-IQ" sz="2800" b="1" dirty="0" smtClean="0"/>
              <a:t>صـحيحة </a:t>
            </a:r>
            <a:r>
              <a:rPr lang="ar-IQ" sz="2800" b="1" dirty="0"/>
              <a:t>تمامـا مـن أول مـرة. إلا أنـه مـع </a:t>
            </a:r>
            <a:r>
              <a:rPr lang="ar-IQ" sz="2800" b="1" dirty="0" smtClean="0"/>
              <a:t>التسميع الصامت </a:t>
            </a:r>
            <a:r>
              <a:rPr lang="ar-IQ" sz="2800" b="1" dirty="0"/>
              <a:t>والممارسة بتكامل الأداء </a:t>
            </a:r>
            <a:r>
              <a:rPr lang="ar-IQ" sz="2800" b="1" dirty="0" smtClean="0"/>
              <a:t>الصحيح </a:t>
            </a:r>
            <a:r>
              <a:rPr lang="ar-IQ" sz="2800" b="1" dirty="0"/>
              <a:t>للمهارة. </a:t>
            </a:r>
            <a:endParaRPr lang="en-US" sz="2800" b="1" dirty="0"/>
          </a:p>
        </p:txBody>
      </p:sp>
    </p:spTree>
    <p:extLst>
      <p:ext uri="{BB962C8B-B14F-4D97-AF65-F5344CB8AC3E}">
        <p14:creationId xmlns:p14="http://schemas.microsoft.com/office/powerpoint/2010/main" val="36537201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88640"/>
            <a:ext cx="8640960" cy="6494085"/>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ar-IQ" sz="3200" dirty="0" smtClean="0"/>
              <a:t>30</a:t>
            </a:r>
            <a:r>
              <a:rPr lang="ar-IQ" sz="3200" b="1" dirty="0" smtClean="0"/>
              <a:t> </a:t>
            </a:r>
            <a:r>
              <a:rPr lang="ar-IQ" sz="3200" b="1" dirty="0"/>
              <a:t>- تتمايز الآثار التي </a:t>
            </a:r>
            <a:r>
              <a:rPr lang="ar-IQ" sz="3200" b="1" dirty="0" smtClean="0"/>
              <a:t>ينتجهـا </a:t>
            </a:r>
            <a:r>
              <a:rPr lang="ar-IQ" sz="3200" b="1" dirty="0"/>
              <a:t>الـتعلم بالملاحظـة بـاختلاف الأهـداف الـتي يـسعى المعلم إلى </a:t>
            </a:r>
            <a:r>
              <a:rPr lang="ar-IQ" sz="3200" b="1" dirty="0" err="1" smtClean="0"/>
              <a:t>نمذجتها</a:t>
            </a:r>
            <a:r>
              <a:rPr lang="ar-IQ" sz="3200" b="1" dirty="0" smtClean="0"/>
              <a:t> لملاحظتها </a:t>
            </a:r>
            <a:r>
              <a:rPr lang="ar-IQ" sz="3200" b="1" dirty="0"/>
              <a:t>والاقتداء بها ثلاثة آثار </a:t>
            </a:r>
            <a:r>
              <a:rPr lang="ar-IQ" sz="3200" b="1" dirty="0" smtClean="0"/>
              <a:t>هي </a:t>
            </a:r>
            <a:r>
              <a:rPr lang="ar-IQ" sz="3200" b="1" dirty="0"/>
              <a:t>: </a:t>
            </a:r>
            <a:r>
              <a:rPr lang="ar-IQ" sz="3200" b="1" dirty="0" smtClean="0"/>
              <a:t>1- </a:t>
            </a:r>
            <a:r>
              <a:rPr lang="ar-IQ" sz="3200" b="1" dirty="0" smtClean="0">
                <a:solidFill>
                  <a:srgbClr val="FF0000"/>
                </a:solidFill>
              </a:rPr>
              <a:t>أثر </a:t>
            </a:r>
            <a:r>
              <a:rPr lang="ar-IQ" sz="3200" b="1" dirty="0">
                <a:solidFill>
                  <a:srgbClr val="FF0000"/>
                </a:solidFill>
              </a:rPr>
              <a:t>التعلم بالملاحظة. </a:t>
            </a:r>
            <a:r>
              <a:rPr lang="en-US" sz="3200" b="1" dirty="0">
                <a:solidFill>
                  <a:srgbClr val="FF0000"/>
                </a:solidFill>
              </a:rPr>
              <a:t>effect learning </a:t>
            </a:r>
            <a:r>
              <a:rPr lang="en-US" sz="3200" b="1" dirty="0" err="1">
                <a:solidFill>
                  <a:srgbClr val="FF0000"/>
                </a:solidFill>
              </a:rPr>
              <a:t>obsevational</a:t>
            </a:r>
            <a:r>
              <a:rPr lang="en-US" sz="3200" b="1" dirty="0">
                <a:solidFill>
                  <a:srgbClr val="FF0000"/>
                </a:solidFill>
              </a:rPr>
              <a:t> </a:t>
            </a:r>
            <a:r>
              <a:rPr lang="ar-IQ" sz="3200" b="1" dirty="0" smtClean="0"/>
              <a:t>ويقصد به</a:t>
            </a:r>
            <a:r>
              <a:rPr lang="ar-IQ" sz="3200" b="1" dirty="0"/>
              <a:t>: اكتساب الفرد الملاحظ لبعض أوكل الأنمـاط </a:t>
            </a:r>
            <a:r>
              <a:rPr lang="ar-IQ" sz="3200" b="1" dirty="0" smtClean="0"/>
              <a:t>الـسلوكية </a:t>
            </a:r>
            <a:r>
              <a:rPr lang="ar-IQ" sz="3200" b="1" dirty="0"/>
              <a:t>الـتي تـصدر عـن النمـوذج الملاحظ بمعنى تكوين استجابات جديدة لم تكن ضمن </a:t>
            </a:r>
            <a:r>
              <a:rPr lang="ar-IQ" sz="3200" b="1" dirty="0" smtClean="0"/>
              <a:t>الرصيد </a:t>
            </a:r>
            <a:r>
              <a:rPr lang="ar-IQ" sz="3200" b="1" dirty="0"/>
              <a:t>السلوكي </a:t>
            </a:r>
            <a:r>
              <a:rPr lang="ar-IQ" sz="3200" b="1" dirty="0" smtClean="0"/>
              <a:t>لذلك </a:t>
            </a:r>
            <a:r>
              <a:rPr lang="ar-IQ" sz="3200" b="1" dirty="0"/>
              <a:t>الفرد ومن ثم تضاف </a:t>
            </a:r>
            <a:r>
              <a:rPr lang="ar-IQ" sz="3200" b="1" dirty="0" smtClean="0"/>
              <a:t>هذه </a:t>
            </a:r>
            <a:r>
              <a:rPr lang="ar-IQ" sz="3200" b="1" dirty="0"/>
              <a:t>الاستجابات الجديدة إلى </a:t>
            </a:r>
            <a:r>
              <a:rPr lang="ar-IQ" sz="3200" b="1" dirty="0" smtClean="0"/>
              <a:t>رصيده </a:t>
            </a:r>
            <a:r>
              <a:rPr lang="ar-IQ" sz="3200" b="1" dirty="0"/>
              <a:t>السلوكي</a:t>
            </a:r>
            <a:r>
              <a:rPr lang="ar-IQ" sz="3200" b="1" dirty="0" smtClean="0"/>
              <a:t>.</a:t>
            </a:r>
          </a:p>
          <a:p>
            <a:r>
              <a:rPr lang="ar-IQ" sz="3200" b="1" dirty="0" smtClean="0"/>
              <a:t>2- </a:t>
            </a:r>
            <a:r>
              <a:rPr lang="ar-IQ" sz="3200" b="1" dirty="0" smtClean="0">
                <a:solidFill>
                  <a:srgbClr val="FF0000"/>
                </a:solidFill>
              </a:rPr>
              <a:t>الآثار الكفية </a:t>
            </a:r>
            <a:r>
              <a:rPr lang="ar-IQ" sz="3200" b="1" dirty="0">
                <a:solidFill>
                  <a:srgbClr val="FF0000"/>
                </a:solidFill>
              </a:rPr>
              <a:t>والآثار المانعة للكـف</a:t>
            </a:r>
            <a:r>
              <a:rPr lang="en-US" sz="3200" b="1" dirty="0" err="1">
                <a:solidFill>
                  <a:srgbClr val="FF0000"/>
                </a:solidFill>
              </a:rPr>
              <a:t>Disinhibitory</a:t>
            </a:r>
            <a:r>
              <a:rPr lang="en-US" sz="3200" b="1" dirty="0">
                <a:solidFill>
                  <a:srgbClr val="FF0000"/>
                </a:solidFill>
              </a:rPr>
              <a:t>-Inhibitory </a:t>
            </a:r>
            <a:r>
              <a:rPr lang="ar-IQ" sz="3200" b="1" dirty="0" smtClean="0"/>
              <a:t>ويقـصد بالآثـار الكفية  </a:t>
            </a:r>
            <a:r>
              <a:rPr lang="ar-IQ" sz="3200" b="1" dirty="0"/>
              <a:t>:أن ينتج عن التعلم كف اسـتجابي . </a:t>
            </a:r>
            <a:r>
              <a:rPr lang="ar-IQ" sz="3200" b="1" dirty="0" smtClean="0"/>
              <a:t> </a:t>
            </a:r>
            <a:r>
              <a:rPr lang="en-US" sz="3200" b="1" dirty="0" smtClean="0"/>
              <a:t>Effects </a:t>
            </a:r>
            <a:r>
              <a:rPr lang="ar-IQ" sz="3200" b="1" dirty="0" smtClean="0"/>
              <a:t> لـبعض </a:t>
            </a:r>
            <a:r>
              <a:rPr lang="ar-IQ" sz="3200" b="1" dirty="0"/>
              <a:t>الأنمـاط </a:t>
            </a:r>
            <a:r>
              <a:rPr lang="ar-IQ" sz="3200" b="1" dirty="0" smtClean="0"/>
              <a:t>الـسلوكية غير المرغوبة كبعض </a:t>
            </a:r>
            <a:r>
              <a:rPr lang="ar-IQ" sz="3200" b="1" dirty="0"/>
              <a:t>أنماط سلوك الخوف أو العـدوان أو قـضم الأظـافر يروغ اهـ مـن أنماط السلوك التي يـسعى </a:t>
            </a:r>
            <a:r>
              <a:rPr lang="ar-IQ" sz="3200" b="1" dirty="0" smtClean="0"/>
              <a:t>المربـون إلى إضـعافها </a:t>
            </a:r>
            <a:r>
              <a:rPr lang="ar-IQ" sz="3200" b="1" dirty="0"/>
              <a:t>أو </a:t>
            </a:r>
            <a:r>
              <a:rPr lang="ar-IQ" sz="3200" b="1" dirty="0" smtClean="0"/>
              <a:t>محوهـا </a:t>
            </a:r>
            <a:r>
              <a:rPr lang="ar-IQ" sz="3200" b="1" dirty="0"/>
              <a:t>مـن </a:t>
            </a:r>
            <a:r>
              <a:rPr lang="ar-IQ" sz="3200" b="1" dirty="0" smtClean="0"/>
              <a:t>الرصـيد </a:t>
            </a:r>
            <a:r>
              <a:rPr lang="ar-IQ" sz="3200" b="1" dirty="0"/>
              <a:t>الـسلوكي للفرد.</a:t>
            </a:r>
            <a:endParaRPr lang="en-US" sz="3200" b="1" dirty="0"/>
          </a:p>
        </p:txBody>
      </p:sp>
    </p:spTree>
    <p:extLst>
      <p:ext uri="{BB962C8B-B14F-4D97-AF65-F5344CB8AC3E}">
        <p14:creationId xmlns:p14="http://schemas.microsoft.com/office/powerpoint/2010/main" val="17884724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60648"/>
            <a:ext cx="8640960" cy="501675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IQ" sz="3200" b="1" dirty="0" smtClean="0"/>
              <a:t>ويقصد بالآثار </a:t>
            </a:r>
            <a:r>
              <a:rPr lang="ar-IQ" sz="3200" b="1" dirty="0"/>
              <a:t>المانعة للكف منع الأسباب التي تؤدي إلى الكـف </a:t>
            </a:r>
            <a:r>
              <a:rPr lang="ar-IQ" sz="3200" b="1" dirty="0" err="1"/>
              <a:t>الاسـتجابي</a:t>
            </a:r>
            <a:r>
              <a:rPr lang="ar-IQ" sz="3200" b="1" dirty="0"/>
              <a:t> لـبعض الأنماط </a:t>
            </a:r>
            <a:r>
              <a:rPr lang="ar-IQ" sz="3200" b="1" dirty="0" smtClean="0"/>
              <a:t>السلوكية </a:t>
            </a:r>
            <a:r>
              <a:rPr lang="ar-IQ" sz="3200" b="1" dirty="0"/>
              <a:t>من أن تؤثر علـى محاكـاة أو </a:t>
            </a:r>
            <a:r>
              <a:rPr lang="ar-IQ" sz="3200" b="1" dirty="0" smtClean="0"/>
              <a:t>تقليد النمـوذج </a:t>
            </a:r>
            <a:r>
              <a:rPr lang="ar-IQ" sz="3200" b="1" dirty="0"/>
              <a:t>لهـذه الاسـتجابات كمنع استجابة الخوف لدى الطفل من النوم بمفرده أو غرفة مظلمـة أو التعامـل مع بعض </a:t>
            </a:r>
            <a:r>
              <a:rPr lang="ar-IQ" sz="3200" b="1" dirty="0" smtClean="0"/>
              <a:t>الحيوانات </a:t>
            </a:r>
            <a:r>
              <a:rPr lang="ar-IQ" sz="3200" b="1" dirty="0"/>
              <a:t>أو الكائنات </a:t>
            </a:r>
            <a:r>
              <a:rPr lang="ar-IQ" sz="3200" b="1" dirty="0" smtClean="0"/>
              <a:t>الحية  الأل</a:t>
            </a:r>
            <a:r>
              <a:rPr lang="ar-IQ" sz="3200" b="1" dirty="0"/>
              <a:t>ي</a:t>
            </a:r>
            <a:r>
              <a:rPr lang="ar-IQ" sz="3200" b="1" dirty="0" smtClean="0"/>
              <a:t>فة </a:t>
            </a:r>
            <a:r>
              <a:rPr lang="ar-IQ" sz="3200" b="1" dirty="0"/>
              <a:t>أو الاقتراب من الغرباء</a:t>
            </a:r>
            <a:r>
              <a:rPr lang="ar-IQ" sz="3200" b="1" dirty="0" smtClean="0"/>
              <a:t>.</a:t>
            </a:r>
          </a:p>
          <a:p>
            <a:r>
              <a:rPr lang="ar-IQ" sz="3200" b="1" dirty="0" smtClean="0">
                <a:solidFill>
                  <a:srgbClr val="FF0000"/>
                </a:solidFill>
              </a:rPr>
              <a:t>3-أثر التيسير </a:t>
            </a:r>
            <a:r>
              <a:rPr lang="ar-IQ" sz="3200" b="1" dirty="0">
                <a:solidFill>
                  <a:srgbClr val="FF0000"/>
                </a:solidFill>
              </a:rPr>
              <a:t>الاجتماعي</a:t>
            </a:r>
            <a:r>
              <a:rPr lang="en-US" sz="3200" b="1" dirty="0">
                <a:solidFill>
                  <a:srgbClr val="FF0000"/>
                </a:solidFill>
              </a:rPr>
              <a:t>Effect Facilitation Social </a:t>
            </a:r>
            <a:endParaRPr lang="ar-IQ" sz="3200" b="1" dirty="0" smtClean="0">
              <a:solidFill>
                <a:srgbClr val="FF0000"/>
              </a:solidFill>
            </a:endParaRPr>
          </a:p>
          <a:p>
            <a:r>
              <a:rPr lang="ar-IQ" sz="3200" b="1" dirty="0" smtClean="0"/>
              <a:t>ويقصد به</a:t>
            </a:r>
            <a:r>
              <a:rPr lang="ar-IQ" sz="3200" b="1" dirty="0"/>
              <a:t>: مـساعدة الفـرد الملاحـظ علـى إظهـار أو إبـراز بعـض الاسـتجابات القائمـة لديـه والموجودة </a:t>
            </a:r>
            <a:r>
              <a:rPr lang="ar-IQ" sz="3200" b="1" dirty="0" smtClean="0"/>
              <a:t>رصيده </a:t>
            </a:r>
            <a:r>
              <a:rPr lang="ar-IQ" sz="3200" b="1" dirty="0"/>
              <a:t>السلوكي </a:t>
            </a:r>
            <a:r>
              <a:rPr lang="ar-IQ" sz="3200" b="1" dirty="0" smtClean="0"/>
              <a:t>لكنها </a:t>
            </a:r>
            <a:r>
              <a:rPr lang="ar-IQ" sz="3200" b="1" dirty="0"/>
              <a:t>تحتاج إلى بعض الدعم والممارسة كي </a:t>
            </a:r>
            <a:r>
              <a:rPr lang="ar-IQ" sz="3200" b="1" dirty="0" smtClean="0"/>
              <a:t>تظهـر </a:t>
            </a:r>
            <a:r>
              <a:rPr lang="ar-IQ" sz="3200" b="1" dirty="0"/>
              <a:t>مثل </a:t>
            </a:r>
            <a:r>
              <a:rPr lang="ar-IQ" sz="3200" b="1" dirty="0" smtClean="0"/>
              <a:t>الترحيب بالض</a:t>
            </a:r>
            <a:r>
              <a:rPr lang="ar-IQ" sz="3200" b="1" dirty="0"/>
              <a:t>ي</a:t>
            </a:r>
            <a:r>
              <a:rPr lang="ar-IQ" sz="3200" b="1" dirty="0" smtClean="0"/>
              <a:t>وف</a:t>
            </a:r>
            <a:r>
              <a:rPr lang="ar-IQ" sz="3200" b="1" dirty="0"/>
              <a:t>. </a:t>
            </a:r>
            <a:endParaRPr lang="en-US" sz="3200" b="1" dirty="0"/>
          </a:p>
        </p:txBody>
      </p:sp>
    </p:spTree>
    <p:extLst>
      <p:ext uri="{BB962C8B-B14F-4D97-AF65-F5344CB8AC3E}">
        <p14:creationId xmlns:p14="http://schemas.microsoft.com/office/powerpoint/2010/main" val="22443965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53253"/>
            <a:ext cx="8496944" cy="655564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IQ" b="1" dirty="0" smtClean="0">
                <a:solidFill>
                  <a:srgbClr val="000000"/>
                </a:solidFill>
                <a:latin typeface="Noto Sans Kufi Arabic"/>
              </a:rPr>
              <a:t>- </a:t>
            </a:r>
            <a:r>
              <a:rPr lang="ar-IQ" sz="3200" b="1" dirty="0" smtClean="0">
                <a:solidFill>
                  <a:srgbClr val="FF0000"/>
                </a:solidFill>
                <a:latin typeface="Noto Sans Kufi Arabic"/>
              </a:rPr>
              <a:t>أهمية </a:t>
            </a:r>
            <a:r>
              <a:rPr lang="ar-IQ" sz="3200" b="1" dirty="0">
                <a:solidFill>
                  <a:srgbClr val="FF0000"/>
                </a:solidFill>
                <a:latin typeface="Noto Sans Kufi Arabic"/>
              </a:rPr>
              <a:t>نظرية البرت </a:t>
            </a:r>
            <a:r>
              <a:rPr lang="ar-IQ" sz="3200" b="1" dirty="0" err="1">
                <a:solidFill>
                  <a:srgbClr val="FF0000"/>
                </a:solidFill>
                <a:latin typeface="Noto Sans Kufi Arabic"/>
              </a:rPr>
              <a:t>باندورا</a:t>
            </a:r>
            <a:r>
              <a:rPr lang="ar-IQ" sz="3200" b="1" dirty="0">
                <a:solidFill>
                  <a:srgbClr val="FF0000"/>
                </a:solidFill>
                <a:latin typeface="Noto Sans Kufi Arabic"/>
              </a:rPr>
              <a:t> في التعلم </a:t>
            </a:r>
            <a:r>
              <a:rPr lang="ar-IQ" sz="3200" b="1" dirty="0" smtClean="0">
                <a:solidFill>
                  <a:srgbClr val="FF0000"/>
                </a:solidFill>
                <a:latin typeface="Noto Sans Kufi Arabic"/>
              </a:rPr>
              <a:t>الاجتماعي</a:t>
            </a:r>
            <a:endParaRPr lang="ar-IQ" sz="3200" b="1" dirty="0">
              <a:solidFill>
                <a:srgbClr val="FF0000"/>
              </a:solidFill>
              <a:latin typeface="Noto Sans Kufi Arabic"/>
            </a:endParaRPr>
          </a:p>
          <a:p>
            <a:r>
              <a:rPr lang="ar-IQ" sz="3200" b="1" dirty="0">
                <a:solidFill>
                  <a:srgbClr val="FF0000"/>
                </a:solidFill>
                <a:latin typeface="Noto Sans Kufi Arabic"/>
              </a:rPr>
              <a:t>١- </a:t>
            </a:r>
            <a:r>
              <a:rPr lang="ar-IQ" b="1" dirty="0">
                <a:solidFill>
                  <a:srgbClr val="000000"/>
                </a:solidFill>
                <a:latin typeface="Noto Sans Kufi Arabic"/>
              </a:rPr>
              <a:t> </a:t>
            </a:r>
            <a:r>
              <a:rPr lang="ar-IQ" sz="2800" b="1" dirty="0">
                <a:solidFill>
                  <a:srgbClr val="FF0000"/>
                </a:solidFill>
                <a:latin typeface="Noto Sans Kufi Arabic"/>
              </a:rPr>
              <a:t>مفهوم التعلم بالملاحظة:</a:t>
            </a:r>
          </a:p>
          <a:p>
            <a:r>
              <a:rPr lang="ar-IQ" sz="2400" b="1" dirty="0">
                <a:solidFill>
                  <a:srgbClr val="2C2F34"/>
                </a:solidFill>
                <a:latin typeface="Noto Sans Kufi Arabic"/>
              </a:rPr>
              <a:t>توضح نظرية التعلم بالملاحظة أن الإنسان يتأثر بالكائنات المحيطة به لأنه كائن اجتماعي يتأثر بالمحيطين به وتصرفاتهم ومشاعرهم وسلوكياتهم ، ويستطيع أن يتعلم نماذج سلوكية كثيرة من خلال الملاحظة والتقليد ، ويمكن استخدام أسلوب الثواب والعقاب في التعلم بالملاحظة .</a:t>
            </a:r>
          </a:p>
          <a:p>
            <a:r>
              <a:rPr lang="ar-IQ" sz="2400" b="1" dirty="0">
                <a:solidFill>
                  <a:srgbClr val="2C2F34"/>
                </a:solidFill>
                <a:latin typeface="Noto Sans Kufi Arabic"/>
              </a:rPr>
              <a:t>وقد اقترح </a:t>
            </a:r>
            <a:r>
              <a:rPr lang="ar-IQ" sz="2400" b="1" dirty="0" err="1">
                <a:solidFill>
                  <a:srgbClr val="2C2F34"/>
                </a:solidFill>
                <a:latin typeface="Noto Sans Kufi Arabic"/>
              </a:rPr>
              <a:t>باندورا</a:t>
            </a:r>
            <a:r>
              <a:rPr lang="ar-IQ" sz="2400" b="1" dirty="0">
                <a:solidFill>
                  <a:srgbClr val="2C2F34"/>
                </a:solidFill>
                <a:latin typeface="Noto Sans Kufi Arabic"/>
              </a:rPr>
              <a:t> ثلاث أساليب للتعلم بالملاحظة هي :  </a:t>
            </a:r>
          </a:p>
          <a:p>
            <a:r>
              <a:rPr lang="ar-IQ" sz="2400" b="1" dirty="0">
                <a:solidFill>
                  <a:srgbClr val="2C2F34"/>
                </a:solidFill>
                <a:latin typeface="Noto Sans Kufi Arabic"/>
              </a:rPr>
              <a:t>١- تعلم سلوكيات جديدة من أهم مصادرها التليفزيون والصحافة والاساطير والسينما والكتب ، حيث تعتبر هذه المصادر نموذج حي ، حيث يتعلم الإنسان عن طريق تقليد هذه المصادر وملاحظتها والتأثر بها .</a:t>
            </a:r>
          </a:p>
          <a:p>
            <a:r>
              <a:rPr lang="ar-IQ" sz="2400" b="1" dirty="0">
                <a:solidFill>
                  <a:srgbClr val="2C2F34"/>
                </a:solidFill>
                <a:latin typeface="Noto Sans Kufi Arabic"/>
              </a:rPr>
              <a:t>٢- التحرير والكف تم ملاحظة تجنب أداء  العديد من السلوكيات التي تم العقاب عليها ، فإذا قام المعلم بعقاب أحد التلاميذ أمام زملائه فان الباقين يتجنبون ممارسة السلوك الذي تم العقاب عليه .</a:t>
            </a:r>
          </a:p>
          <a:p>
            <a:r>
              <a:rPr lang="ar-IQ" sz="2400" b="1" dirty="0">
                <a:solidFill>
                  <a:srgbClr val="2C2F34"/>
                </a:solidFill>
                <a:latin typeface="Noto Sans Kufi Arabic"/>
              </a:rPr>
              <a:t>٣- تسهيل السلوك حيث يختلف تسهيل السلوك عن تحريره وذلك لأن تسهيل السلوك يشمل على الاستجابات  المتعلمة غير المكفوفة والمقيدة والتي نادرا ما تحدث بسبب النسيان والابتعاد عنها، أما تحرير السلوك فيشمل على الاستجابات التي تعتبر سلوك سلبي ومرفوض من البيئة </a:t>
            </a:r>
            <a:r>
              <a:rPr lang="ar-IQ" sz="2400" b="1" dirty="0" smtClean="0">
                <a:solidFill>
                  <a:srgbClr val="2C2F34"/>
                </a:solidFill>
                <a:latin typeface="Noto Sans Kufi Arabic"/>
              </a:rPr>
              <a:t>المحيطة.</a:t>
            </a:r>
            <a:endParaRPr lang="ar-IQ" sz="2400" b="1" i="0" dirty="0">
              <a:solidFill>
                <a:srgbClr val="2C2F34"/>
              </a:solidFill>
              <a:effectLst/>
              <a:latin typeface="Noto Sans Kufi Arabic"/>
            </a:endParaRPr>
          </a:p>
        </p:txBody>
      </p:sp>
    </p:spTree>
    <p:extLst>
      <p:ext uri="{BB962C8B-B14F-4D97-AF65-F5344CB8AC3E}">
        <p14:creationId xmlns:p14="http://schemas.microsoft.com/office/powerpoint/2010/main" val="247443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88640"/>
            <a:ext cx="8856984" cy="6494085"/>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IQ" sz="3200" b="1" dirty="0">
                <a:solidFill>
                  <a:srgbClr val="FF0000"/>
                </a:solidFill>
                <a:latin typeface="Noto Sans Kufi Arabic"/>
              </a:rPr>
              <a:t>٢- تحليل التعلم </a:t>
            </a:r>
            <a:r>
              <a:rPr lang="ar-IQ" sz="3200" b="1" dirty="0" smtClean="0">
                <a:solidFill>
                  <a:srgbClr val="FF0000"/>
                </a:solidFill>
                <a:latin typeface="Noto Sans Kufi Arabic"/>
              </a:rPr>
              <a:t>الاجتماعي:</a:t>
            </a:r>
            <a:endParaRPr lang="ar-IQ" sz="3200" b="1" dirty="0">
              <a:solidFill>
                <a:srgbClr val="FF0000"/>
              </a:solidFill>
              <a:latin typeface="Noto Sans Kufi Arabic"/>
            </a:endParaRPr>
          </a:p>
          <a:p>
            <a:r>
              <a:rPr lang="ar-IQ" sz="3200" b="1" dirty="0">
                <a:solidFill>
                  <a:srgbClr val="2C2F34"/>
                </a:solidFill>
                <a:latin typeface="Noto Sans Kufi Arabic"/>
              </a:rPr>
              <a:t>تم ملاحظة أربعة مراحل التعلم بالملاحظة  ، وهي </a:t>
            </a:r>
            <a:r>
              <a:rPr lang="ar-IQ" sz="3200" b="1" dirty="0" smtClean="0">
                <a:solidFill>
                  <a:srgbClr val="2C2F34"/>
                </a:solidFill>
                <a:latin typeface="Noto Sans Kufi Arabic"/>
              </a:rPr>
              <a:t>:</a:t>
            </a:r>
            <a:r>
              <a:rPr lang="ar-IQ" sz="3200" b="1" dirty="0">
                <a:solidFill>
                  <a:srgbClr val="2C2F34"/>
                </a:solidFill>
                <a:latin typeface="Noto Sans Kufi Arabic"/>
              </a:rPr>
              <a:t/>
            </a:r>
            <a:br>
              <a:rPr lang="ar-IQ" sz="3200" b="1" dirty="0">
                <a:solidFill>
                  <a:srgbClr val="2C2F34"/>
                </a:solidFill>
                <a:latin typeface="Noto Sans Kufi Arabic"/>
              </a:rPr>
            </a:br>
            <a:r>
              <a:rPr lang="ar-IQ" sz="3200" b="1" dirty="0" smtClean="0">
                <a:solidFill>
                  <a:srgbClr val="2C2F34"/>
                </a:solidFill>
                <a:latin typeface="Noto Sans Kufi Arabic"/>
              </a:rPr>
              <a:t>1- </a:t>
            </a:r>
            <a:r>
              <a:rPr lang="ar-IQ" sz="3200" b="1" dirty="0">
                <a:solidFill>
                  <a:srgbClr val="2C2F34"/>
                </a:solidFill>
                <a:latin typeface="Noto Sans Kufi Arabic"/>
              </a:rPr>
              <a:t>مرحلة الانتباه وتعتبر من أهم شروط التعلم وتتأثر بمستوى النضج والتعلم لحوافز والدافعية ، والحاجة .</a:t>
            </a:r>
          </a:p>
          <a:p>
            <a:r>
              <a:rPr lang="ar-IQ" sz="3200" b="1" dirty="0" smtClean="0">
                <a:solidFill>
                  <a:srgbClr val="2C2F34"/>
                </a:solidFill>
                <a:latin typeface="Noto Sans Kufi Arabic"/>
              </a:rPr>
              <a:t>2- </a:t>
            </a:r>
            <a:r>
              <a:rPr lang="ar-IQ" sz="3200" b="1" dirty="0">
                <a:solidFill>
                  <a:srgbClr val="2C2F34"/>
                </a:solidFill>
                <a:latin typeface="Noto Sans Kufi Arabic"/>
              </a:rPr>
              <a:t>مرحلة الاحتفاظ وهي مرحلة ضرورية للتواصل وحفظ الأداء عن طريق تكرار النموذج والتدريب والمطابقة بين سلوك المتعلم والنموذج  .</a:t>
            </a:r>
          </a:p>
          <a:p>
            <a:r>
              <a:rPr lang="ar-IQ" sz="3200" b="1" dirty="0" smtClean="0">
                <a:solidFill>
                  <a:srgbClr val="2C2F34"/>
                </a:solidFill>
                <a:latin typeface="Noto Sans Kufi Arabic"/>
              </a:rPr>
              <a:t>3- مرحلة </a:t>
            </a:r>
            <a:r>
              <a:rPr lang="ar-IQ" sz="3200" b="1" dirty="0">
                <a:solidFill>
                  <a:srgbClr val="2C2F34"/>
                </a:solidFill>
                <a:latin typeface="Noto Sans Kufi Arabic"/>
              </a:rPr>
              <a:t>إعادة الإنتاج وهي التغذية الراجعة التي تصحح السلوك وتشكل السلوك المرغوب فيه وتحتاج إلى رقابة شديدة من </a:t>
            </a:r>
            <a:r>
              <a:rPr lang="ar-IQ" sz="3200" b="1" dirty="0" smtClean="0">
                <a:solidFill>
                  <a:srgbClr val="2C2F34"/>
                </a:solidFill>
                <a:latin typeface="Noto Sans Kufi Arabic"/>
              </a:rPr>
              <a:t>المعلم. </a:t>
            </a:r>
            <a:endParaRPr lang="ar-IQ" sz="3200" b="1" dirty="0">
              <a:solidFill>
                <a:srgbClr val="2C2F34"/>
              </a:solidFill>
              <a:latin typeface="Noto Sans Kufi Arabic"/>
            </a:endParaRPr>
          </a:p>
          <a:p>
            <a:r>
              <a:rPr lang="ar-IQ" sz="3200" b="1" dirty="0" smtClean="0">
                <a:solidFill>
                  <a:srgbClr val="2C2F34"/>
                </a:solidFill>
                <a:latin typeface="Noto Sans Kufi Arabic"/>
              </a:rPr>
              <a:t>4- مرحلة </a:t>
            </a:r>
            <a:r>
              <a:rPr lang="ar-IQ" sz="3200" b="1" dirty="0">
                <a:solidFill>
                  <a:srgbClr val="2C2F34"/>
                </a:solidFill>
                <a:latin typeface="Noto Sans Kufi Arabic"/>
              </a:rPr>
              <a:t>الدافعية وتتشابه هذه المرحلة مع نظرية الاشتراط الإجرائي ، ولك بسبب أهمية العقاب والثواب وتأثيرهما على الدافعية ، حيث يرغب المتعلم الذي تم الثواب عليه وتجنب ما تم العقاب عليه .</a:t>
            </a:r>
            <a:endParaRPr lang="ar-IQ" sz="3200" b="1" i="0" dirty="0">
              <a:solidFill>
                <a:srgbClr val="2C2F34"/>
              </a:solidFill>
              <a:effectLst/>
              <a:latin typeface="Noto Sans Kufi Arabic"/>
            </a:endParaRPr>
          </a:p>
        </p:txBody>
      </p:sp>
    </p:spTree>
    <p:extLst>
      <p:ext uri="{BB962C8B-B14F-4D97-AF65-F5344CB8AC3E}">
        <p14:creationId xmlns:p14="http://schemas.microsoft.com/office/powerpoint/2010/main" val="34085303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16632"/>
            <a:ext cx="8712967" cy="698652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2800" b="1" dirty="0" smtClean="0">
                <a:solidFill>
                  <a:srgbClr val="FF0000"/>
                </a:solidFill>
              </a:rPr>
              <a:t>التطبيقات التربوية :</a:t>
            </a:r>
          </a:p>
          <a:p>
            <a:r>
              <a:rPr lang="ar-IQ" sz="2800" b="1" dirty="0" smtClean="0"/>
              <a:t> </a:t>
            </a:r>
            <a:r>
              <a:rPr lang="ar-IQ" sz="2800" b="1" dirty="0"/>
              <a:t>الميزة الكبرى للتعلم بالمحاكاة على غيره من أشكال التعلم هي أنـه يقـدم للمـتعلم سيناريو تتالى فيه أنواع السلوك المطلوبة، حيث لن يوضع شخص أمام عجلـة القيـادة سيارة ويطلـب منـه أن يـتعلم القيـادة بالمحاولـة والخطـأ فقـط، وإنمـا يـتعلم عـن طريـق ملاحظته للنموذج، وتلح نظرية التعلم الاجتماعي على أهمية التعزيز إتباع سلوك القدوة كما أنها تقدم أسلوبا لكيفية إدارة الصف، وتتضح أهمية أسـلوب المحاكـاة الصف المدرسي الاتي:  </a:t>
            </a:r>
            <a:r>
              <a:rPr lang="ar-IQ" sz="2800" b="1" dirty="0" smtClean="0"/>
              <a:t>1- </a:t>
            </a:r>
            <a:r>
              <a:rPr lang="ar-IQ" sz="2800" b="1" dirty="0"/>
              <a:t>يمكن تسهيل التعليم الصف بدرجة كبيرة بأن نقدم النماذج الملائمة </a:t>
            </a:r>
            <a:r>
              <a:rPr lang="ar-IQ" sz="2800" b="1" dirty="0" smtClean="0"/>
              <a:t>حيث يستطيع </a:t>
            </a:r>
            <a:r>
              <a:rPr lang="ar-IQ" sz="2800" b="1" dirty="0"/>
              <a:t>المعلم استخدام العديد من النماذج لحث التلاميذ على إتباعها . </a:t>
            </a:r>
          </a:p>
          <a:p>
            <a:r>
              <a:rPr lang="ar-IQ" sz="2800" b="1" dirty="0" smtClean="0"/>
              <a:t>2- صياغة </a:t>
            </a:r>
            <a:r>
              <a:rPr lang="ar-IQ" sz="2800" b="1" dirty="0"/>
              <a:t>نتائج السلوك سواء كانت ثوابا أو عقابا ضوء تأثيرهـا علـى المـتعلم فلا يمكن للمعلم أن يفترض أن المنبه الذي </a:t>
            </a:r>
            <a:r>
              <a:rPr lang="ar-IQ" sz="2800" b="1" dirty="0" smtClean="0"/>
              <a:t>يعده </a:t>
            </a:r>
            <a:r>
              <a:rPr lang="ar-IQ" sz="2800" b="1" dirty="0"/>
              <a:t>هـو سـارا سـيؤدي إلى </a:t>
            </a:r>
            <a:r>
              <a:rPr lang="ar-IQ" sz="2800" b="1" dirty="0" smtClean="0"/>
              <a:t>السلوك </a:t>
            </a:r>
            <a:r>
              <a:rPr lang="ar-IQ" sz="2800" b="1" dirty="0"/>
              <a:t>أو تدعيمه . </a:t>
            </a:r>
            <a:r>
              <a:rPr lang="ar-IQ" sz="2800" b="1" dirty="0" smtClean="0"/>
              <a:t>فمثلا </a:t>
            </a:r>
            <a:r>
              <a:rPr lang="ar-IQ" sz="2800" b="1" dirty="0"/>
              <a:t>الشخص شديد الخجل سيكون التفـات أقرانـه </a:t>
            </a:r>
            <a:r>
              <a:rPr lang="ar-IQ" sz="2800" b="1" dirty="0" smtClean="0"/>
              <a:t>لـه نوعـا </a:t>
            </a:r>
            <a:r>
              <a:rPr lang="ar-IQ" sz="2800" b="1" dirty="0"/>
              <a:t>مـن العقـاب ولـيس تــشجيعاً لـه . كمـا أن المعلـم لا يـستطيع أن </a:t>
            </a:r>
            <a:r>
              <a:rPr lang="ar-IQ" sz="2800" b="1" dirty="0" smtClean="0"/>
              <a:t>يــسأل تلاميذه </a:t>
            </a:r>
            <a:r>
              <a:rPr lang="ar-IQ" sz="2800" b="1" dirty="0"/>
              <a:t>عما </a:t>
            </a:r>
            <a:r>
              <a:rPr lang="ar-IQ" sz="2800" b="1" dirty="0" smtClean="0"/>
              <a:t>يعدونه </a:t>
            </a:r>
            <a:r>
              <a:rPr lang="ar-IQ" sz="2800" b="1" dirty="0"/>
              <a:t>معززا لـسلوكهم إذ أن ذلـك سـيفقد المعـزز أثـره كمـا </a:t>
            </a:r>
            <a:r>
              <a:rPr lang="ar-IQ" sz="2800" b="1" dirty="0" smtClean="0"/>
              <a:t>هـو الأمر </a:t>
            </a:r>
            <a:r>
              <a:rPr lang="ar-IQ" sz="2800" b="1" dirty="0"/>
              <a:t>حالة المدح </a:t>
            </a:r>
            <a:r>
              <a:rPr lang="ar-IQ" sz="2800" b="1" dirty="0" smtClean="0"/>
              <a:t>والتعزيز</a:t>
            </a:r>
            <a:r>
              <a:rPr lang="ar-IQ" sz="2800" dirty="0" smtClean="0"/>
              <a:t>. </a:t>
            </a:r>
            <a:endParaRPr lang="en-US" sz="2800" dirty="0"/>
          </a:p>
        </p:txBody>
      </p:sp>
    </p:spTree>
    <p:extLst>
      <p:ext uri="{BB962C8B-B14F-4D97-AF65-F5344CB8AC3E}">
        <p14:creationId xmlns:p14="http://schemas.microsoft.com/office/powerpoint/2010/main" val="6947861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88640"/>
            <a:ext cx="8892480" cy="649408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3200" b="1" dirty="0" smtClean="0"/>
              <a:t>3- </a:t>
            </a:r>
            <a:r>
              <a:rPr lang="ar-IQ" sz="3200" b="1" dirty="0"/>
              <a:t>آثار التعزيز عادة ما </a:t>
            </a:r>
            <a:r>
              <a:rPr lang="ar-IQ" sz="3200" b="1" dirty="0" smtClean="0"/>
              <a:t>تكون اوتوماتيكية بمعنى </a:t>
            </a:r>
            <a:r>
              <a:rPr lang="ar-IQ" sz="3200" b="1" dirty="0"/>
              <a:t>أن المعلم لا يحتاج </a:t>
            </a:r>
            <a:r>
              <a:rPr lang="ar-IQ" sz="3200" b="1" dirty="0" smtClean="0"/>
              <a:t>لأن يشرح لتلاميذه أنهم </a:t>
            </a:r>
            <a:r>
              <a:rPr lang="ar-IQ" sz="3200" b="1" dirty="0"/>
              <a:t>إذا اجتهدوا </a:t>
            </a:r>
            <a:r>
              <a:rPr lang="ar-IQ" sz="3200" b="1" dirty="0" smtClean="0"/>
              <a:t>سينالون </a:t>
            </a:r>
            <a:r>
              <a:rPr lang="ar-IQ" sz="3200" b="1" dirty="0"/>
              <a:t>درجات أعلى. </a:t>
            </a:r>
          </a:p>
          <a:p>
            <a:r>
              <a:rPr lang="ar-IQ" sz="3200" b="1" dirty="0"/>
              <a:t> </a:t>
            </a:r>
            <a:r>
              <a:rPr lang="ar-IQ" sz="3200" b="1" dirty="0" smtClean="0"/>
              <a:t>4- </a:t>
            </a:r>
            <a:r>
              <a:rPr lang="ar-IQ" sz="3200" b="1" dirty="0"/>
              <a:t>يجب أن يرتبط التعزيز أو العقاب ارتباطا </a:t>
            </a:r>
            <a:r>
              <a:rPr lang="ar-IQ" sz="3200" b="1" dirty="0" smtClean="0"/>
              <a:t>دقيقا </a:t>
            </a:r>
            <a:r>
              <a:rPr lang="ar-IQ" sz="3200" b="1" dirty="0"/>
              <a:t>بالـسلوك </a:t>
            </a:r>
            <a:r>
              <a:rPr lang="ar-IQ" sz="3200" b="1" dirty="0" smtClean="0"/>
              <a:t>النهائي المطلـوب وبعبـارة أخرى </a:t>
            </a:r>
            <a:r>
              <a:rPr lang="ar-IQ" sz="3200" b="1" dirty="0"/>
              <a:t>يجب على المعلم </a:t>
            </a:r>
            <a:r>
              <a:rPr lang="ar-IQ" sz="3200" b="1" dirty="0" smtClean="0"/>
              <a:t>أن يضع اهدافا قصيرة المدى للتحصيل الـدرس بحيـث يستطيع  </a:t>
            </a:r>
            <a:r>
              <a:rPr lang="ar-IQ" sz="3200" b="1" dirty="0"/>
              <a:t>تعزيز السلوك الذي يحقق تلك </a:t>
            </a:r>
            <a:r>
              <a:rPr lang="ar-IQ" sz="3200" b="1" dirty="0" smtClean="0"/>
              <a:t>الاهداف . </a:t>
            </a:r>
            <a:endParaRPr lang="ar-IQ" sz="3200" b="1" dirty="0"/>
          </a:p>
          <a:p>
            <a:r>
              <a:rPr lang="ar-IQ" sz="3200" b="1" dirty="0"/>
              <a:t> </a:t>
            </a:r>
            <a:r>
              <a:rPr lang="ar-IQ" sz="3200" b="1" dirty="0" smtClean="0"/>
              <a:t>5- </a:t>
            </a:r>
            <a:r>
              <a:rPr lang="ar-IQ" sz="3200" b="1" dirty="0"/>
              <a:t>الاتساق التعزيز ويعنى أن لا يثاب سلوك مرة ويعاقب مرة أخرى كما </a:t>
            </a:r>
            <a:r>
              <a:rPr lang="ar-IQ" sz="3200" b="1" dirty="0" smtClean="0"/>
              <a:t>أنه لا </a:t>
            </a:r>
            <a:r>
              <a:rPr lang="ar-IQ" sz="3200" b="1" dirty="0"/>
              <a:t>يعنى ضرورة التعزيز كل مرة يأتي </a:t>
            </a:r>
            <a:r>
              <a:rPr lang="ar-IQ" sz="3200" b="1" dirty="0" smtClean="0"/>
              <a:t>فيها التلميذ </a:t>
            </a:r>
            <a:r>
              <a:rPr lang="ar-IQ" sz="3200" b="1" dirty="0"/>
              <a:t>سلوكا </a:t>
            </a:r>
            <a:r>
              <a:rPr lang="ar-IQ" sz="3200" b="1" dirty="0" smtClean="0"/>
              <a:t>سليما</a:t>
            </a:r>
            <a:r>
              <a:rPr lang="ar-IQ" sz="3200" b="1" dirty="0"/>
              <a:t>. </a:t>
            </a:r>
          </a:p>
          <a:p>
            <a:r>
              <a:rPr lang="ar-IQ" sz="3200" b="1" dirty="0"/>
              <a:t> </a:t>
            </a:r>
            <a:r>
              <a:rPr lang="ar-IQ" sz="3200" b="1" dirty="0" smtClean="0"/>
              <a:t>6- </a:t>
            </a:r>
            <a:r>
              <a:rPr lang="ar-IQ" sz="3200" b="1" dirty="0"/>
              <a:t>يجـب أن تتلـو النتـائج الـسلوك مباشـرة فالتـأخر الثـواب أو العقـاب </a:t>
            </a:r>
            <a:r>
              <a:rPr lang="ar-IQ" sz="3200" b="1" dirty="0" smtClean="0"/>
              <a:t>بالنـسبة للأطفال </a:t>
            </a:r>
            <a:r>
              <a:rPr lang="ar-IQ" sz="3200" b="1" dirty="0"/>
              <a:t>وكذلك </a:t>
            </a:r>
            <a:r>
              <a:rPr lang="ar-IQ" sz="3200" b="1" dirty="0" smtClean="0"/>
              <a:t>للحيوانات </a:t>
            </a:r>
            <a:r>
              <a:rPr lang="ar-IQ" sz="3200" b="1" dirty="0"/>
              <a:t>( أقل </a:t>
            </a:r>
            <a:r>
              <a:rPr lang="ar-IQ" sz="3200" b="1" dirty="0" smtClean="0"/>
              <a:t>تـأثيرا </a:t>
            </a:r>
            <a:r>
              <a:rPr lang="ar-IQ" sz="3200" b="1" dirty="0"/>
              <a:t>مـن النتـائج المباشـرة الـسريعة . )وهـذه القاعدة </a:t>
            </a:r>
            <a:r>
              <a:rPr lang="ar-IQ" sz="3200" b="1" dirty="0" smtClean="0"/>
              <a:t>هي </a:t>
            </a:r>
            <a:r>
              <a:rPr lang="ar-IQ" sz="3200" b="1" dirty="0"/>
              <a:t>أحد نواحي قوة </a:t>
            </a:r>
            <a:r>
              <a:rPr lang="ar-IQ" sz="3200" b="1" dirty="0" smtClean="0"/>
              <a:t>التعليم </a:t>
            </a:r>
            <a:r>
              <a:rPr lang="ar-IQ" sz="3200" b="1" dirty="0"/>
              <a:t>المبرمج </a:t>
            </a:r>
            <a:r>
              <a:rPr lang="ar-IQ" sz="3200" b="1" dirty="0" smtClean="0"/>
              <a:t>حيث </a:t>
            </a:r>
            <a:r>
              <a:rPr lang="ar-IQ" sz="3200" b="1" dirty="0"/>
              <a:t>يتلقـى المـتعلم نتـائج تعلمـه </a:t>
            </a:r>
            <a:r>
              <a:rPr lang="ar-IQ" sz="3200" b="1" dirty="0" smtClean="0"/>
              <a:t>الحال</a:t>
            </a:r>
            <a:r>
              <a:rPr lang="ar-IQ" sz="3200" b="1" dirty="0"/>
              <a:t>. </a:t>
            </a:r>
            <a:endParaRPr lang="en-US" sz="3200" b="1" dirty="0"/>
          </a:p>
        </p:txBody>
      </p:sp>
    </p:spTree>
    <p:extLst>
      <p:ext uri="{BB962C8B-B14F-4D97-AF65-F5344CB8AC3E}">
        <p14:creationId xmlns:p14="http://schemas.microsoft.com/office/powerpoint/2010/main" val="5446496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88640"/>
            <a:ext cx="8605464" cy="649408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3200" b="1" dirty="0" smtClean="0"/>
              <a:t>7- </a:t>
            </a:r>
            <a:r>
              <a:rPr lang="ar-IQ" sz="3200" b="1" dirty="0"/>
              <a:t>يجب </a:t>
            </a:r>
            <a:r>
              <a:rPr lang="ar-IQ" sz="3200" b="1" dirty="0" smtClean="0"/>
              <a:t>أن يكون </a:t>
            </a:r>
            <a:r>
              <a:rPr lang="ar-IQ" sz="3200" b="1" dirty="0"/>
              <a:t>الوقت الذي </a:t>
            </a:r>
            <a:r>
              <a:rPr lang="ar-IQ" sz="3200" b="1" dirty="0" smtClean="0"/>
              <a:t>يمضي بين إعطاء </a:t>
            </a:r>
            <a:r>
              <a:rPr lang="ar-IQ" sz="3200" b="1" dirty="0"/>
              <a:t>الأسـئلة وإعطـاء الإجابـة </a:t>
            </a:r>
            <a:r>
              <a:rPr lang="ar-IQ" sz="3200" b="1" dirty="0" smtClean="0"/>
              <a:t>الـصحيحة قصيرا </a:t>
            </a:r>
            <a:r>
              <a:rPr lang="ar-IQ" sz="3200" b="1" dirty="0"/>
              <a:t>قدر الإمكان. </a:t>
            </a:r>
          </a:p>
          <a:p>
            <a:r>
              <a:rPr lang="ar-IQ" sz="3200" b="1" dirty="0"/>
              <a:t> </a:t>
            </a:r>
            <a:r>
              <a:rPr lang="ar-IQ" sz="3200" b="1" dirty="0" smtClean="0"/>
              <a:t>8- </a:t>
            </a:r>
            <a:r>
              <a:rPr lang="ar-IQ" sz="3200" b="1" dirty="0"/>
              <a:t>يجب </a:t>
            </a:r>
            <a:r>
              <a:rPr lang="ar-IQ" sz="3200" b="1" dirty="0" smtClean="0"/>
              <a:t>أن يكون </a:t>
            </a:r>
            <a:r>
              <a:rPr lang="ar-IQ" sz="3200" b="1" dirty="0"/>
              <a:t>التعزيـز ذو قـدر مناسـب </a:t>
            </a:r>
            <a:r>
              <a:rPr lang="ar-IQ" sz="3200" b="1" dirty="0" smtClean="0"/>
              <a:t>فـإذا كـان مـدح </a:t>
            </a:r>
            <a:r>
              <a:rPr lang="ar-IQ" sz="3200" b="1" dirty="0"/>
              <a:t>المـدرس </a:t>
            </a:r>
            <a:r>
              <a:rPr lang="ar-IQ" sz="3200" b="1" dirty="0" smtClean="0"/>
              <a:t>للتلميذ </a:t>
            </a:r>
            <a:r>
              <a:rPr lang="ar-IQ" sz="3200" b="1" dirty="0"/>
              <a:t>لـه </a:t>
            </a:r>
            <a:r>
              <a:rPr lang="ar-IQ" sz="3200" b="1" dirty="0" smtClean="0"/>
              <a:t>قيمـة عظيمة </a:t>
            </a:r>
            <a:r>
              <a:rPr lang="ar-IQ" sz="3200" b="1" dirty="0"/>
              <a:t>عنده </a:t>
            </a:r>
            <a:r>
              <a:rPr lang="ar-IQ" sz="3200" b="1" dirty="0" smtClean="0"/>
              <a:t>فس</a:t>
            </a:r>
            <a:r>
              <a:rPr lang="ar-IQ" sz="3200" b="1" dirty="0"/>
              <a:t>ي</a:t>
            </a:r>
            <a:r>
              <a:rPr lang="ar-IQ" sz="3200" b="1" dirty="0" smtClean="0"/>
              <a:t>حتاج </a:t>
            </a:r>
            <a:r>
              <a:rPr lang="ar-IQ" sz="3200" b="1" dirty="0"/>
              <a:t>المدرس إلى قدر ليقل من المدح على عكس </a:t>
            </a:r>
            <a:r>
              <a:rPr lang="ar-IQ" sz="3200" b="1" dirty="0" smtClean="0"/>
              <a:t>تلميذ </a:t>
            </a:r>
            <a:r>
              <a:rPr lang="ar-IQ" sz="3200" b="1" dirty="0"/>
              <a:t>آخر </a:t>
            </a:r>
            <a:r>
              <a:rPr lang="ar-IQ" sz="3200" b="1" dirty="0" smtClean="0"/>
              <a:t>لا يعد هذا </a:t>
            </a:r>
            <a:r>
              <a:rPr lang="ar-IQ" sz="3200" b="1" dirty="0"/>
              <a:t>المدح ذو </a:t>
            </a:r>
            <a:r>
              <a:rPr lang="ar-IQ" sz="3200" b="1" dirty="0" smtClean="0"/>
              <a:t>قيمة </a:t>
            </a:r>
            <a:r>
              <a:rPr lang="ar-IQ" sz="3200" b="1" dirty="0"/>
              <a:t>لديه. </a:t>
            </a:r>
          </a:p>
          <a:p>
            <a:r>
              <a:rPr lang="ar-IQ" sz="3200" b="1" dirty="0"/>
              <a:t> </a:t>
            </a:r>
            <a:r>
              <a:rPr lang="ar-IQ" sz="3200" b="1" dirty="0" smtClean="0"/>
              <a:t>9- </a:t>
            </a:r>
            <a:r>
              <a:rPr lang="ar-IQ" sz="3200" b="1" dirty="0"/>
              <a:t>يجب أن يرتب (المعلم ) تكوين موقف الـتعلم عملـه خطـوات أو </a:t>
            </a:r>
            <a:r>
              <a:rPr lang="ar-IQ" sz="3200" b="1" dirty="0" smtClean="0"/>
              <a:t>مـستويات واضحة </a:t>
            </a:r>
            <a:r>
              <a:rPr lang="ar-IQ" sz="3200" b="1" dirty="0"/>
              <a:t>بحيث </a:t>
            </a:r>
            <a:r>
              <a:rPr lang="ar-IQ" sz="3200" b="1" dirty="0" smtClean="0"/>
              <a:t>يستطيع  أن يعزز كل منها </a:t>
            </a:r>
            <a:r>
              <a:rPr lang="ar-IQ" sz="3200" b="1" dirty="0"/>
              <a:t>على حدة ومن الواضح أن </a:t>
            </a:r>
            <a:r>
              <a:rPr lang="ar-IQ" sz="3200" b="1" dirty="0" smtClean="0"/>
              <a:t>التعليم المبرمج ينسجم </a:t>
            </a:r>
            <a:r>
              <a:rPr lang="ar-IQ" sz="3200" b="1" dirty="0"/>
              <a:t>مع هذه القاعدة أكثر من </a:t>
            </a:r>
            <a:r>
              <a:rPr lang="ar-IQ" sz="3200" b="1" dirty="0" smtClean="0"/>
              <a:t>الطريقة التقل</a:t>
            </a:r>
            <a:r>
              <a:rPr lang="ar-IQ" sz="3200" b="1" dirty="0"/>
              <a:t>يدية في </a:t>
            </a:r>
            <a:r>
              <a:rPr lang="ar-IQ" sz="3200" b="1" dirty="0" smtClean="0"/>
              <a:t>التدريس. </a:t>
            </a:r>
          </a:p>
          <a:p>
            <a:r>
              <a:rPr lang="ar-IQ" sz="3200" b="1" dirty="0" smtClean="0"/>
              <a:t>10-  </a:t>
            </a:r>
            <a:r>
              <a:rPr lang="ar-IQ" sz="3200" b="1" dirty="0"/>
              <a:t>يمكن للمعلم استخدام </a:t>
            </a:r>
            <a:r>
              <a:rPr lang="ar-IQ" sz="3200" b="1" dirty="0" smtClean="0"/>
              <a:t>صغيا </a:t>
            </a:r>
            <a:r>
              <a:rPr lang="ar-IQ" sz="3200" b="1" dirty="0"/>
              <a:t>مختلفة للتعلم بالملاحظة بانتظام.</a:t>
            </a:r>
          </a:p>
          <a:p>
            <a:endParaRPr lang="en-US" sz="3200" dirty="0"/>
          </a:p>
        </p:txBody>
      </p:sp>
    </p:spTree>
    <p:extLst>
      <p:ext uri="{BB962C8B-B14F-4D97-AF65-F5344CB8AC3E}">
        <p14:creationId xmlns:p14="http://schemas.microsoft.com/office/powerpoint/2010/main" val="3786482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70845" y="548680"/>
            <a:ext cx="8568952" cy="5693866"/>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ar-IQ" sz="2800" b="1" dirty="0"/>
              <a:t>السلوك لا يتـأثر بالمحـددات البيئيـة فحـسب ولكـن البيئـة هـي جزئيـاً نتـاج لمعالجة الفرد لها، ولذلك فالنـاس يمارسـون بعـض التـأثيرات علـى أنمـاط سـلوكهم مـن خلال أسلوب معالجتهم للبيئة ومن ثم فالناس ليسوا فقط مجرد ممارسين لردود الفعل إزاء المـثيرات الخارجيـة ولكنـهم أي النـاس قـادرون علـى الـتفكير والابتكـار وتوظيـف عملياتهم المعرفية لمعالجة الأحداث والوقائع البيئيـة. كمـا تلعـب المعرفـة دورا رئيـسا الـتعلم الاجتمـاعي القـائم علـى الملاحظــة. وتأخـذ عمليـات المعرفـة شـكل التمثيــل الرمزي للأفكار والصور الذهنية وهي تتحكم سلوك الفرد وتفاعلـه مـع البيئـة كمـا تكـون محكومـة بهمـا. كمـا تنطـوي محـددات الـسلوك علـى التـأثيرات المعقـدة الـتي تحـدث قبـل قيـام الـسلوك وتـشمل: (المـتغيرات الفـسيولوجية، والعاطفيـة، والأحـداث المعرفية) والتأثيرات التي تلي السلوك وتتمثل أشكال التعزيـز والتـدعيم أو العقـاب الخارجية أو الداخلية. </a:t>
            </a:r>
            <a:endParaRPr lang="en-US" sz="2800" b="1" dirty="0"/>
          </a:p>
        </p:txBody>
      </p:sp>
    </p:spTree>
    <p:extLst>
      <p:ext uri="{BB962C8B-B14F-4D97-AF65-F5344CB8AC3E}">
        <p14:creationId xmlns:p14="http://schemas.microsoft.com/office/powerpoint/2010/main" val="133455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648" y="188640"/>
            <a:ext cx="9023848" cy="698652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2800" b="1" dirty="0" smtClean="0"/>
              <a:t>11- يمكن للمعلم اسـتخدام </a:t>
            </a:r>
            <a:r>
              <a:rPr lang="ar-IQ" sz="2800" b="1" dirty="0"/>
              <a:t>نمـاذج </a:t>
            </a:r>
            <a:r>
              <a:rPr lang="ar-IQ" sz="2800" b="1" dirty="0" err="1" smtClean="0"/>
              <a:t>وتط</a:t>
            </a:r>
            <a:r>
              <a:rPr lang="ar-IQ" sz="2800" b="1" dirty="0" err="1"/>
              <a:t>ي</a:t>
            </a:r>
            <a:r>
              <a:rPr lang="ar-IQ" sz="2800" b="1" dirty="0" err="1" smtClean="0"/>
              <a:t>يقـات</a:t>
            </a:r>
            <a:r>
              <a:rPr lang="ar-IQ" sz="2800" b="1" dirty="0" smtClean="0"/>
              <a:t> وخاصـة عنـدما </a:t>
            </a:r>
            <a:r>
              <a:rPr lang="ar-IQ" sz="2800" b="1" dirty="0"/>
              <a:t>تكـون الأهـداف </a:t>
            </a:r>
            <a:r>
              <a:rPr lang="ar-IQ" sz="2800" b="1" dirty="0" smtClean="0"/>
              <a:t>تقـوم علـى عناصر </a:t>
            </a:r>
            <a:r>
              <a:rPr lang="ar-IQ" sz="2800" b="1" dirty="0"/>
              <a:t>مشتركة من الأنشطة </a:t>
            </a:r>
            <a:r>
              <a:rPr lang="ar-IQ" sz="2800" b="1" dirty="0" smtClean="0"/>
              <a:t>المعرفية والحركية </a:t>
            </a:r>
            <a:r>
              <a:rPr lang="ar-IQ" sz="2800" b="1" dirty="0"/>
              <a:t>أو </a:t>
            </a:r>
            <a:r>
              <a:rPr lang="ar-IQ" sz="2800" b="1" dirty="0" err="1" smtClean="0"/>
              <a:t>المهارية</a:t>
            </a:r>
            <a:r>
              <a:rPr lang="ar-IQ" sz="2800" b="1" dirty="0" smtClean="0"/>
              <a:t>. </a:t>
            </a:r>
            <a:r>
              <a:rPr lang="ar-IQ" sz="2800" b="1" dirty="0"/>
              <a:t>مثل </a:t>
            </a:r>
            <a:r>
              <a:rPr lang="ar-IQ" sz="2800" b="1" dirty="0" smtClean="0"/>
              <a:t>تعلـيم </a:t>
            </a:r>
            <a:r>
              <a:rPr lang="ar-IQ" sz="2800" b="1" dirty="0"/>
              <a:t>نطـق </a:t>
            </a:r>
            <a:r>
              <a:rPr lang="ar-IQ" sz="2800" b="1" dirty="0" smtClean="0"/>
              <a:t>الكلمـات الأجنبية . </a:t>
            </a:r>
            <a:r>
              <a:rPr lang="ar-IQ" sz="2800" b="1" dirty="0"/>
              <a:t>وعنـدما تقـوم علـى اسـتخدام التـآزر الحركـي أو العـضلي أو العـصبي </a:t>
            </a:r>
            <a:r>
              <a:rPr lang="ar-IQ" sz="2800" b="1" dirty="0" smtClean="0"/>
              <a:t>مثـل استخدام </a:t>
            </a:r>
            <a:r>
              <a:rPr lang="ar-IQ" sz="2800" b="1" dirty="0"/>
              <a:t>الأدوات </a:t>
            </a:r>
            <a:r>
              <a:rPr lang="ar-IQ" sz="2800" b="1" dirty="0" smtClean="0"/>
              <a:t>الرسم الهندسي </a:t>
            </a:r>
            <a:r>
              <a:rPr lang="ar-IQ" sz="2800" b="1" dirty="0"/>
              <a:t>التشريح أنشطة الفك </a:t>
            </a:r>
            <a:r>
              <a:rPr lang="ar-IQ" sz="2800" b="1" dirty="0" smtClean="0"/>
              <a:t>والتركيب</a:t>
            </a:r>
            <a:r>
              <a:rPr lang="ar-IQ" sz="2800" b="1" dirty="0"/>
              <a:t>. </a:t>
            </a:r>
          </a:p>
          <a:p>
            <a:r>
              <a:rPr lang="ar-IQ" sz="2800" b="1" dirty="0"/>
              <a:t> </a:t>
            </a:r>
            <a:r>
              <a:rPr lang="ar-IQ" sz="2800" b="1" dirty="0" smtClean="0"/>
              <a:t>12-  </a:t>
            </a:r>
            <a:r>
              <a:rPr lang="ar-IQ" sz="2800" b="1" dirty="0"/>
              <a:t>استخدام نمـاذج لـلأداء الخـاطئ إلى جانـب نمـاذج لـلأداء </a:t>
            </a:r>
            <a:r>
              <a:rPr lang="ar-IQ" sz="2800" b="1" dirty="0" smtClean="0"/>
              <a:t>الـصحيح </a:t>
            </a:r>
            <a:r>
              <a:rPr lang="ar-IQ" sz="2800" b="1" dirty="0"/>
              <a:t>معـا </a:t>
            </a:r>
            <a:r>
              <a:rPr lang="ar-IQ" sz="2800" b="1" dirty="0" smtClean="0"/>
              <a:t>في نفـس الوقـت </a:t>
            </a:r>
            <a:r>
              <a:rPr lang="ar-IQ" sz="2800" b="1" dirty="0"/>
              <a:t>فالطالـب الـذي يكـون أداءه </a:t>
            </a:r>
            <a:r>
              <a:rPr lang="ar-IQ" sz="2800" b="1" dirty="0" smtClean="0"/>
              <a:t>غـير مـرض يـستفيد </a:t>
            </a:r>
            <a:r>
              <a:rPr lang="ar-IQ" sz="2800" b="1" dirty="0"/>
              <a:t>مـن مقارنـة نمـاذج </a:t>
            </a:r>
            <a:r>
              <a:rPr lang="ar-IQ" sz="2800" b="1" dirty="0" smtClean="0"/>
              <a:t>الأداء الخاطئ </a:t>
            </a:r>
            <a:r>
              <a:rPr lang="ar-IQ" sz="2800" b="1" dirty="0"/>
              <a:t>بنماذج الأداء </a:t>
            </a:r>
            <a:r>
              <a:rPr lang="ar-IQ" sz="2800" b="1" dirty="0" smtClean="0"/>
              <a:t>الصحيح </a:t>
            </a:r>
            <a:r>
              <a:rPr lang="ar-IQ" sz="2800" b="1" dirty="0"/>
              <a:t>مما يؤدي إلى تعديل سلوك الأداء الخاطئ إلى </a:t>
            </a:r>
            <a:r>
              <a:rPr lang="ar-IQ" sz="2800" b="1" dirty="0" smtClean="0"/>
              <a:t>الأداء الصحيح</a:t>
            </a:r>
            <a:r>
              <a:rPr lang="ar-IQ" sz="2800" b="1" dirty="0"/>
              <a:t>. </a:t>
            </a:r>
          </a:p>
          <a:p>
            <a:r>
              <a:rPr lang="ar-IQ" sz="2800" b="1" dirty="0"/>
              <a:t> </a:t>
            </a:r>
            <a:r>
              <a:rPr lang="ar-IQ" sz="2800" b="1" dirty="0" smtClean="0"/>
              <a:t>13- </a:t>
            </a:r>
            <a:r>
              <a:rPr lang="ar-IQ" sz="2800" b="1" dirty="0"/>
              <a:t>عمل </a:t>
            </a:r>
            <a:r>
              <a:rPr lang="ar-IQ" sz="2800" b="1" dirty="0" smtClean="0"/>
              <a:t>تطبيقات </a:t>
            </a:r>
            <a:r>
              <a:rPr lang="ar-IQ" sz="2800" b="1" dirty="0"/>
              <a:t>البداية على بعض الطلاب عندما يكـون </a:t>
            </a:r>
            <a:r>
              <a:rPr lang="ar-IQ" sz="2800" b="1" dirty="0" smtClean="0"/>
              <a:t>الهدف هو إكـساب الطـلاب </a:t>
            </a:r>
            <a:r>
              <a:rPr lang="ar-IQ" sz="2800" b="1" dirty="0"/>
              <a:t>بعـض أنمـاط الـسلوك التفـاعلي القـائم علـى الحـوار كـتقمص </a:t>
            </a:r>
            <a:r>
              <a:rPr lang="ar-IQ" sz="2800" b="1" dirty="0" smtClean="0"/>
              <a:t>بعـض الشخصيات التاريخية  </a:t>
            </a:r>
            <a:r>
              <a:rPr lang="ar-IQ" sz="2800" b="1" dirty="0"/>
              <a:t>أو </a:t>
            </a:r>
            <a:r>
              <a:rPr lang="ar-IQ" sz="2800" b="1" dirty="0" smtClean="0"/>
              <a:t>الروائية  </a:t>
            </a:r>
            <a:r>
              <a:rPr lang="ar-IQ" sz="2800" b="1" dirty="0"/>
              <a:t>، </a:t>
            </a:r>
            <a:r>
              <a:rPr lang="ar-IQ" sz="2800" b="1" dirty="0" smtClean="0"/>
              <a:t>وتشكيل  الشخصيات </a:t>
            </a:r>
            <a:r>
              <a:rPr lang="ar-IQ" sz="2800" b="1" dirty="0"/>
              <a:t>المراد </a:t>
            </a:r>
            <a:r>
              <a:rPr lang="ar-IQ" sz="2800" b="1" dirty="0" err="1"/>
              <a:t>نمذجة</a:t>
            </a:r>
            <a:r>
              <a:rPr lang="ar-IQ" sz="2800" b="1" dirty="0"/>
              <a:t> </a:t>
            </a:r>
            <a:r>
              <a:rPr lang="ar-IQ" sz="2800" b="1" dirty="0" smtClean="0"/>
              <a:t>سلوكها على بعض </a:t>
            </a:r>
            <a:r>
              <a:rPr lang="ar-IQ" sz="2800" b="1" dirty="0"/>
              <a:t>الطلاب مع تقديم النموذج </a:t>
            </a:r>
            <a:r>
              <a:rPr lang="ar-IQ" sz="2800" b="1" dirty="0" smtClean="0"/>
              <a:t>الصحيح </a:t>
            </a:r>
            <a:r>
              <a:rPr lang="ar-IQ" sz="2800" b="1" dirty="0"/>
              <a:t>لكل نمط سلوكي من خلالك. </a:t>
            </a:r>
          </a:p>
          <a:p>
            <a:r>
              <a:rPr lang="ar-IQ" sz="2800" b="1" dirty="0"/>
              <a:t> </a:t>
            </a:r>
            <a:r>
              <a:rPr lang="ar-IQ" sz="2800" b="1" dirty="0" smtClean="0"/>
              <a:t>14- تطبيق </a:t>
            </a:r>
            <a:r>
              <a:rPr lang="ar-IQ" sz="2800" b="1" dirty="0"/>
              <a:t>أو </a:t>
            </a:r>
            <a:r>
              <a:rPr lang="ar-IQ" sz="2800" b="1" dirty="0" err="1"/>
              <a:t>نمذجة</a:t>
            </a:r>
            <a:r>
              <a:rPr lang="ar-IQ" sz="2800" b="1" dirty="0"/>
              <a:t> الأنشطة </a:t>
            </a:r>
            <a:r>
              <a:rPr lang="ar-IQ" sz="2800" b="1" dirty="0" err="1" smtClean="0"/>
              <a:t>المهارية</a:t>
            </a:r>
            <a:r>
              <a:rPr lang="ar-IQ" sz="2800" b="1" dirty="0" smtClean="0"/>
              <a:t> وتقديمها  </a:t>
            </a:r>
            <a:r>
              <a:rPr lang="ar-IQ" sz="2800" b="1" dirty="0"/>
              <a:t>دون التحدث </a:t>
            </a:r>
            <a:r>
              <a:rPr lang="ar-IQ" sz="2800" b="1" dirty="0" smtClean="0"/>
              <a:t>عنها أي بدون قالب لفظي</a:t>
            </a:r>
            <a:endParaRPr lang="ar-IQ" sz="2800" b="1" dirty="0"/>
          </a:p>
        </p:txBody>
      </p:sp>
    </p:spTree>
    <p:extLst>
      <p:ext uri="{BB962C8B-B14F-4D97-AF65-F5344CB8AC3E}">
        <p14:creationId xmlns:p14="http://schemas.microsoft.com/office/powerpoint/2010/main" val="38485821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44039"/>
            <a:ext cx="8208912" cy="6555641"/>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2800" b="1" dirty="0"/>
              <a:t>وعرض النشاط الذي يراد إكسابه للطلاب </a:t>
            </a:r>
            <a:r>
              <a:rPr lang="ar-IQ" sz="2800" b="1" dirty="0" smtClean="0"/>
              <a:t>غير مصحوب بأية تعبيرات لفظية </a:t>
            </a:r>
            <a:r>
              <a:rPr lang="ar-IQ" sz="2800" b="1" dirty="0"/>
              <a:t>، </a:t>
            </a:r>
            <a:r>
              <a:rPr lang="ar-IQ" sz="2800" b="1" dirty="0" smtClean="0"/>
              <a:t>ثم اعـادة </a:t>
            </a:r>
            <a:r>
              <a:rPr lang="ar-IQ" sz="2800" b="1" dirty="0"/>
              <a:t>النـشاط </a:t>
            </a:r>
            <a:r>
              <a:rPr lang="ar-IQ" sz="2800" b="1" dirty="0" err="1"/>
              <a:t>مجـزءا</a:t>
            </a:r>
            <a:r>
              <a:rPr lang="ar-IQ" sz="2800" b="1" dirty="0"/>
              <a:t> مـع الحـديث عـن كـل جـزء منـه مـع إعطـاء تغذيـة </a:t>
            </a:r>
            <a:r>
              <a:rPr lang="ar-IQ" sz="2800" b="1" dirty="0" smtClean="0"/>
              <a:t>مرتـدة لاستجابات </a:t>
            </a:r>
            <a:r>
              <a:rPr lang="ar-IQ" sz="2800" b="1" dirty="0"/>
              <a:t>أو </a:t>
            </a:r>
            <a:r>
              <a:rPr lang="ar-IQ" sz="2800" b="1" dirty="0" smtClean="0"/>
              <a:t>تعليقات </a:t>
            </a:r>
            <a:r>
              <a:rPr lang="ar-IQ" sz="2800" b="1" dirty="0"/>
              <a:t>الطلاب </a:t>
            </a:r>
            <a:r>
              <a:rPr lang="ar-IQ" sz="2800" b="1" dirty="0" smtClean="0"/>
              <a:t>وتصحيح </a:t>
            </a:r>
            <a:r>
              <a:rPr lang="ar-IQ" sz="2800" b="1" dirty="0"/>
              <a:t>الخطأ </a:t>
            </a:r>
            <a:r>
              <a:rPr lang="ar-IQ" sz="2800" b="1" dirty="0" smtClean="0"/>
              <a:t>منها </a:t>
            </a:r>
            <a:r>
              <a:rPr lang="ar-IQ" sz="2800" b="1" dirty="0"/>
              <a:t>فورا. </a:t>
            </a:r>
          </a:p>
          <a:p>
            <a:r>
              <a:rPr lang="ar-IQ" sz="2800" b="1" dirty="0"/>
              <a:t> </a:t>
            </a:r>
            <a:r>
              <a:rPr lang="ar-IQ" sz="2800" b="1" dirty="0" smtClean="0"/>
              <a:t>15- توضـيح </a:t>
            </a:r>
            <a:r>
              <a:rPr lang="ar-IQ" sz="2800" b="1" dirty="0"/>
              <a:t>كافـة </a:t>
            </a:r>
            <a:r>
              <a:rPr lang="ar-IQ" sz="2800" b="1" dirty="0" smtClean="0"/>
              <a:t>إجـراءات </a:t>
            </a:r>
            <a:r>
              <a:rPr lang="ar-IQ" sz="2800" b="1" dirty="0"/>
              <a:t>وخطـوات </a:t>
            </a:r>
            <a:r>
              <a:rPr lang="ar-IQ" sz="2800" b="1" dirty="0" err="1"/>
              <a:t>النمذجـة</a:t>
            </a:r>
            <a:r>
              <a:rPr lang="ar-IQ" sz="2800" b="1" dirty="0"/>
              <a:t> مـع </a:t>
            </a:r>
            <a:r>
              <a:rPr lang="ar-IQ" sz="2800" b="1" dirty="0" smtClean="0"/>
              <a:t>تـوفير </a:t>
            </a:r>
            <a:r>
              <a:rPr lang="ar-IQ" sz="2800" b="1" dirty="0"/>
              <a:t>المـواد المتاحـة لكـي </a:t>
            </a:r>
            <a:r>
              <a:rPr lang="ar-IQ" sz="2800" b="1" dirty="0" smtClean="0"/>
              <a:t>يـتم اكتساب </a:t>
            </a:r>
            <a:r>
              <a:rPr lang="ar-IQ" sz="2800" b="1" dirty="0"/>
              <a:t>السلوك المراد تعلمه على النحو الذي تتوقعه. </a:t>
            </a:r>
          </a:p>
          <a:p>
            <a:r>
              <a:rPr lang="ar-IQ" sz="2800" b="1" dirty="0"/>
              <a:t> </a:t>
            </a:r>
            <a:r>
              <a:rPr lang="ar-IQ" sz="2800" b="1" dirty="0" smtClean="0"/>
              <a:t>16- </a:t>
            </a:r>
            <a:r>
              <a:rPr lang="ar-IQ" sz="2800" b="1" dirty="0"/>
              <a:t>التحدث دائما عـن المعلومـات المطلـوب </a:t>
            </a:r>
            <a:r>
              <a:rPr lang="ar-IQ" sz="2800" b="1" dirty="0" smtClean="0"/>
              <a:t>اسـترجاعها </a:t>
            </a:r>
            <a:r>
              <a:rPr lang="ar-IQ" sz="2800" b="1" dirty="0"/>
              <a:t>أو </a:t>
            </a:r>
            <a:r>
              <a:rPr lang="ar-IQ" sz="2800" b="1" dirty="0" smtClean="0"/>
              <a:t>اسـتدعائها  </a:t>
            </a:r>
            <a:r>
              <a:rPr lang="ar-IQ" sz="2800" b="1" dirty="0"/>
              <a:t>الـتي يمكـن </a:t>
            </a:r>
            <a:r>
              <a:rPr lang="ar-IQ" sz="2800" b="1" dirty="0" smtClean="0"/>
              <a:t>ضوئها </a:t>
            </a:r>
            <a:r>
              <a:rPr lang="ar-IQ" sz="2800" b="1" dirty="0"/>
              <a:t>ومن خلالها حل المشكلات </a:t>
            </a:r>
            <a:r>
              <a:rPr lang="ar-IQ" sz="2800" b="1" dirty="0" smtClean="0"/>
              <a:t>العلمية  </a:t>
            </a:r>
            <a:r>
              <a:rPr lang="ar-IQ" sz="2800" b="1" dirty="0"/>
              <a:t>المطروحـة مـع إعطـاء التعزيـز </a:t>
            </a:r>
            <a:r>
              <a:rPr lang="ar-IQ" sz="2800" b="1" dirty="0" smtClean="0"/>
              <a:t>الملائـم على </a:t>
            </a:r>
            <a:r>
              <a:rPr lang="ar-IQ" sz="2800" b="1" dirty="0"/>
              <a:t>كل </a:t>
            </a:r>
            <a:r>
              <a:rPr lang="ar-IQ" sz="2800" b="1" dirty="0" smtClean="0"/>
              <a:t>تقليد </a:t>
            </a:r>
            <a:r>
              <a:rPr lang="ar-IQ" sz="2800" b="1" dirty="0"/>
              <a:t>أو محاكاة للنماذج فضلا عن إتاحة الفرصة </a:t>
            </a:r>
            <a:r>
              <a:rPr lang="ar-IQ" sz="2800" b="1" dirty="0" smtClean="0"/>
              <a:t>للممارسة القائمة على التعزيز </a:t>
            </a:r>
            <a:r>
              <a:rPr lang="ar-IQ" sz="2800" b="1" dirty="0"/>
              <a:t>الذاتي. </a:t>
            </a:r>
          </a:p>
          <a:p>
            <a:r>
              <a:rPr lang="ar-IQ" sz="2800" b="1" dirty="0"/>
              <a:t> </a:t>
            </a:r>
            <a:r>
              <a:rPr lang="ar-IQ" sz="2800" b="1" dirty="0" smtClean="0"/>
              <a:t>17- </a:t>
            </a:r>
            <a:r>
              <a:rPr lang="ar-IQ" sz="2800" b="1" dirty="0" err="1"/>
              <a:t>نمذجة</a:t>
            </a:r>
            <a:r>
              <a:rPr lang="ar-IQ" sz="2800" b="1" dirty="0"/>
              <a:t> السلوك المراد إكسابه للطلاب </a:t>
            </a:r>
            <a:r>
              <a:rPr lang="ar-IQ" sz="2800" b="1" dirty="0" smtClean="0"/>
              <a:t>في ظروف </a:t>
            </a:r>
            <a:r>
              <a:rPr lang="ar-IQ" sz="2800" b="1" dirty="0"/>
              <a:t>مماثلة للظروف التي </a:t>
            </a:r>
            <a:r>
              <a:rPr lang="ar-IQ" sz="2800" b="1" dirty="0" err="1" smtClean="0"/>
              <a:t>يسـيدؤي</a:t>
            </a:r>
            <a:r>
              <a:rPr lang="ar-IQ" sz="2800" b="1" dirty="0" smtClean="0"/>
              <a:t> فيهـا الطالب </a:t>
            </a:r>
            <a:r>
              <a:rPr lang="ar-IQ" sz="2800" b="1" dirty="0" err="1" smtClean="0"/>
              <a:t>المهارةالمطلوبة</a:t>
            </a:r>
            <a:r>
              <a:rPr lang="ar-IQ" sz="2800" b="1" dirty="0"/>
              <a:t>. </a:t>
            </a:r>
          </a:p>
          <a:p>
            <a:r>
              <a:rPr lang="ar-IQ" sz="2800" b="1" dirty="0"/>
              <a:t> </a:t>
            </a:r>
            <a:r>
              <a:rPr lang="ar-IQ" sz="2800" b="1" dirty="0" smtClean="0"/>
              <a:t>18- توض</a:t>
            </a:r>
            <a:r>
              <a:rPr lang="ar-IQ" sz="2800" b="1" dirty="0"/>
              <a:t>ي</a:t>
            </a:r>
            <a:r>
              <a:rPr lang="ar-IQ" sz="2800" b="1" dirty="0" smtClean="0"/>
              <a:t>ح </a:t>
            </a:r>
            <a:r>
              <a:rPr lang="ar-IQ" sz="2800" b="1" dirty="0"/>
              <a:t>نماذج من الأنماط </a:t>
            </a:r>
            <a:r>
              <a:rPr lang="ar-IQ" sz="2800" b="1" dirty="0" err="1"/>
              <a:t>ةيالسلوك</a:t>
            </a:r>
            <a:r>
              <a:rPr lang="ar-IQ" sz="2800" b="1" dirty="0"/>
              <a:t> التي تصدر عن الطلاب والتوقعات المرتبطة </a:t>
            </a:r>
            <a:r>
              <a:rPr lang="ar-IQ" sz="2800" b="1" dirty="0" smtClean="0"/>
              <a:t>بها والآثار </a:t>
            </a:r>
            <a:r>
              <a:rPr lang="ar-IQ" sz="2800" b="1" dirty="0"/>
              <a:t>المترتبة </a:t>
            </a:r>
            <a:r>
              <a:rPr lang="ar-IQ" sz="2800" b="1" dirty="0" smtClean="0"/>
              <a:t>عليها </a:t>
            </a:r>
            <a:r>
              <a:rPr lang="ar-IQ" sz="2800" b="1" dirty="0"/>
              <a:t>. </a:t>
            </a:r>
            <a:endParaRPr lang="en-US" sz="2800" b="1" dirty="0"/>
          </a:p>
        </p:txBody>
      </p:sp>
    </p:spTree>
    <p:extLst>
      <p:ext uri="{BB962C8B-B14F-4D97-AF65-F5344CB8AC3E}">
        <p14:creationId xmlns:p14="http://schemas.microsoft.com/office/powerpoint/2010/main" val="3459224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60648"/>
            <a:ext cx="8784976" cy="649408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ar-IQ" dirty="0"/>
              <a:t> </a:t>
            </a:r>
            <a:r>
              <a:rPr lang="ar-IQ" sz="3200" b="1" dirty="0" smtClean="0"/>
              <a:t>19- استثارة </a:t>
            </a:r>
            <a:r>
              <a:rPr lang="ar-IQ" sz="3200" b="1" dirty="0"/>
              <a:t>انتباه الطلاب من حيـث الـسعة والأمـد مـن خـلال عـرض نمـاذج </a:t>
            </a:r>
            <a:r>
              <a:rPr lang="ar-IQ" sz="3200" b="1" dirty="0" smtClean="0"/>
              <a:t>ادائية</a:t>
            </a:r>
            <a:r>
              <a:rPr lang="ar-IQ" sz="3200" b="1" dirty="0"/>
              <a:t> </a:t>
            </a:r>
            <a:r>
              <a:rPr lang="ar-IQ" sz="3200" b="1" dirty="0" smtClean="0"/>
              <a:t>صامتة للمهارات المراد اكسابها للطلاب مع استخدام الأفلام والشرائح والنماذج والشفافيات </a:t>
            </a:r>
            <a:r>
              <a:rPr lang="ar-IQ" sz="3200" b="1" dirty="0"/>
              <a:t>الملائمة. </a:t>
            </a:r>
          </a:p>
          <a:p>
            <a:pPr algn="just"/>
            <a:r>
              <a:rPr lang="ar-IQ" sz="3200" b="1" dirty="0"/>
              <a:t> </a:t>
            </a:r>
            <a:r>
              <a:rPr lang="ar-IQ" sz="3200" b="1" dirty="0" smtClean="0"/>
              <a:t>20- </a:t>
            </a:r>
            <a:r>
              <a:rPr lang="ar-IQ" sz="3200" b="1" dirty="0"/>
              <a:t>استثارة </a:t>
            </a:r>
            <a:r>
              <a:rPr lang="ar-IQ" sz="3200" b="1" dirty="0" smtClean="0"/>
              <a:t>دافعية  الطلاب من </a:t>
            </a:r>
            <a:r>
              <a:rPr lang="ar-IQ" sz="3200" b="1" dirty="0"/>
              <a:t>خلال إيضاح المبررات </a:t>
            </a:r>
            <a:r>
              <a:rPr lang="ar-IQ" sz="3200" b="1" dirty="0" smtClean="0"/>
              <a:t>والأ</a:t>
            </a:r>
            <a:r>
              <a:rPr lang="ar-IQ" sz="3200" b="1" dirty="0"/>
              <a:t>ه</a:t>
            </a:r>
            <a:r>
              <a:rPr lang="ar-IQ" sz="3200" b="1" dirty="0" smtClean="0"/>
              <a:t>داف </a:t>
            </a:r>
            <a:r>
              <a:rPr lang="ar-IQ" sz="3200" b="1" dirty="0"/>
              <a:t>التي بني </a:t>
            </a:r>
            <a:r>
              <a:rPr lang="ar-IQ" sz="3200" b="1" dirty="0" smtClean="0"/>
              <a:t>عليها انتقاء أو اختيار </a:t>
            </a:r>
            <a:r>
              <a:rPr lang="ar-IQ" sz="3200" b="1" dirty="0"/>
              <a:t>النمـاذج </a:t>
            </a:r>
            <a:r>
              <a:rPr lang="ar-IQ" sz="3200" b="1" dirty="0" smtClean="0"/>
              <a:t>الـسلوكية </a:t>
            </a:r>
            <a:r>
              <a:rPr lang="ar-IQ" sz="3200" b="1" dirty="0"/>
              <a:t>المـراد اكـسابها لهـم والنمـاذج الـتي </a:t>
            </a:r>
            <a:r>
              <a:rPr lang="ar-IQ" sz="3200" b="1" dirty="0" smtClean="0"/>
              <a:t>يتعين </a:t>
            </a:r>
            <a:r>
              <a:rPr lang="ar-IQ" sz="3200" b="1" dirty="0"/>
              <a:t>الاقتـداء </a:t>
            </a:r>
            <a:r>
              <a:rPr lang="ar-IQ" sz="3200" b="1" dirty="0" smtClean="0"/>
              <a:t>بـها أو محاكا </a:t>
            </a:r>
            <a:r>
              <a:rPr lang="ar-IQ" sz="3200" b="1" dirty="0" err="1" smtClean="0"/>
              <a:t>تها</a:t>
            </a:r>
            <a:r>
              <a:rPr lang="ar-IQ" sz="3200" b="1" dirty="0"/>
              <a:t>، مع إثارة </a:t>
            </a:r>
            <a:r>
              <a:rPr lang="ar-IQ" sz="3200" b="1" dirty="0" smtClean="0"/>
              <a:t>الاهتمام للبواعث التي تقف خلف هذه </a:t>
            </a:r>
            <a:r>
              <a:rPr lang="ar-IQ" sz="3200" b="1" dirty="0"/>
              <a:t>الدوافع. </a:t>
            </a:r>
          </a:p>
          <a:p>
            <a:pPr algn="just"/>
            <a:r>
              <a:rPr lang="ar-IQ" sz="3200" b="1" dirty="0" smtClean="0"/>
              <a:t>21 </a:t>
            </a:r>
            <a:r>
              <a:rPr lang="ar-IQ" sz="3200" b="1" dirty="0"/>
              <a:t>- تعزيز </a:t>
            </a:r>
            <a:r>
              <a:rPr lang="ar-IQ" sz="3200" b="1" dirty="0" smtClean="0"/>
              <a:t>عمليات  </a:t>
            </a:r>
            <a:r>
              <a:rPr lang="ar-IQ" sz="3200" b="1" dirty="0"/>
              <a:t>الاستخراج الحركي والأنماط </a:t>
            </a:r>
            <a:r>
              <a:rPr lang="ar-IQ" sz="3200" b="1" dirty="0" smtClean="0"/>
              <a:t>السلوكية  </a:t>
            </a:r>
            <a:r>
              <a:rPr lang="ar-IQ" sz="3200" b="1" dirty="0"/>
              <a:t>الكامنة </a:t>
            </a:r>
            <a:r>
              <a:rPr lang="ar-IQ" sz="3200" b="1" dirty="0" smtClean="0"/>
              <a:t>الرصيد السلوكي للفرد </a:t>
            </a:r>
            <a:r>
              <a:rPr lang="ar-IQ" sz="3200" b="1" dirty="0"/>
              <a:t>مع </a:t>
            </a:r>
            <a:r>
              <a:rPr lang="ar-IQ" sz="3200" b="1" dirty="0" smtClean="0"/>
              <a:t>إعطاء كل </a:t>
            </a:r>
            <a:r>
              <a:rPr lang="ar-IQ" sz="3200" b="1" dirty="0"/>
              <a:t>طالب </a:t>
            </a:r>
            <a:r>
              <a:rPr lang="ar-IQ" sz="3200" b="1" dirty="0" smtClean="0"/>
              <a:t>الفرصة كي </a:t>
            </a:r>
            <a:r>
              <a:rPr lang="ar-IQ" sz="3200" b="1" dirty="0"/>
              <a:t>يحول الاحتفاظ إلى أداء سلوكي أو </a:t>
            </a:r>
            <a:r>
              <a:rPr lang="ar-IQ" sz="3200" b="1" dirty="0" smtClean="0"/>
              <a:t>مهاري وفق </a:t>
            </a:r>
            <a:r>
              <a:rPr lang="ar-IQ" sz="3200" b="1" dirty="0"/>
              <a:t>معدله الخاص مع عدم مقارنة أدائه بأداء زملائه ولكن يمكن أن تكون </a:t>
            </a:r>
            <a:r>
              <a:rPr lang="ar-IQ" sz="3200" b="1" dirty="0" smtClean="0"/>
              <a:t>المقارنة ضوء </a:t>
            </a:r>
            <a:r>
              <a:rPr lang="ar-IQ" sz="3200" b="1" dirty="0"/>
              <a:t>الاقـتراب التتـابعي ممـا ينبغـي </a:t>
            </a:r>
            <a:r>
              <a:rPr lang="ar-IQ" sz="3200" b="1" dirty="0" smtClean="0"/>
              <a:t>أن يكـون عليه الأداء </a:t>
            </a:r>
            <a:r>
              <a:rPr lang="ar-IQ" sz="3200" b="1" dirty="0"/>
              <a:t>أو الـسلوك النمـوذج</a:t>
            </a:r>
            <a:endParaRPr lang="en-US" sz="3200" b="1" dirty="0"/>
          </a:p>
        </p:txBody>
      </p:sp>
    </p:spTree>
    <p:extLst>
      <p:ext uri="{BB962C8B-B14F-4D97-AF65-F5344CB8AC3E}">
        <p14:creationId xmlns:p14="http://schemas.microsoft.com/office/powerpoint/2010/main" val="31218854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16632"/>
            <a:ext cx="8856984" cy="680186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3600" b="1" dirty="0">
                <a:solidFill>
                  <a:srgbClr val="FF0000"/>
                </a:solidFill>
                <a:latin typeface="droid-naskh"/>
              </a:rPr>
              <a:t>نقد نظرية التعلُّم الاجتماعي </a:t>
            </a:r>
            <a:r>
              <a:rPr lang="ar-IQ" sz="3600" b="1" dirty="0" smtClean="0">
                <a:solidFill>
                  <a:srgbClr val="FF0000"/>
                </a:solidFill>
                <a:latin typeface="droid-naskh"/>
              </a:rPr>
              <a:t>:</a:t>
            </a:r>
          </a:p>
          <a:p>
            <a:r>
              <a:rPr lang="ar-IQ" sz="2800" b="1" dirty="0" smtClean="0">
                <a:solidFill>
                  <a:srgbClr val="2C2F34"/>
                </a:solidFill>
                <a:latin typeface="droid-naskh"/>
              </a:rPr>
              <a:t>تم </a:t>
            </a:r>
            <a:r>
              <a:rPr lang="ar-IQ" sz="2800" b="1" dirty="0">
                <a:solidFill>
                  <a:srgbClr val="2C2F34"/>
                </a:solidFill>
                <a:latin typeface="droid-naskh"/>
              </a:rPr>
              <a:t>انتقاد نظرية التعلم الاجتماعي بسبب تركيزها على </a:t>
            </a:r>
            <a:r>
              <a:rPr lang="ar-IQ" sz="2800" b="1" dirty="0" err="1">
                <a:solidFill>
                  <a:srgbClr val="2C2F34"/>
                </a:solidFill>
                <a:latin typeface="droid-naskh"/>
              </a:rPr>
              <a:t>السلوكات</a:t>
            </a:r>
            <a:r>
              <a:rPr lang="ar-IQ" sz="2800" b="1" dirty="0">
                <a:solidFill>
                  <a:srgbClr val="2C2F34"/>
                </a:solidFill>
                <a:latin typeface="droid-naskh"/>
              </a:rPr>
              <a:t> الظاهرة بالرغم من إيمان </a:t>
            </a:r>
            <a:r>
              <a:rPr lang="ar-IQ" sz="2800" b="1" dirty="0" err="1">
                <a:solidFill>
                  <a:srgbClr val="2C2F34"/>
                </a:solidFill>
                <a:latin typeface="droid-naskh"/>
              </a:rPr>
              <a:t>باندورا</a:t>
            </a:r>
            <a:r>
              <a:rPr lang="ar-IQ" sz="2800" b="1" dirty="0">
                <a:solidFill>
                  <a:srgbClr val="2C2F34"/>
                </a:solidFill>
                <a:latin typeface="droid-naskh"/>
              </a:rPr>
              <a:t> بأهمية العوامل المكمونة، ذلك بسبب تشدّده ضد التحليل النفسي، هذا جعل </a:t>
            </a:r>
            <a:r>
              <a:rPr lang="ar-IQ" sz="2800" b="1" dirty="0" err="1">
                <a:solidFill>
                  <a:srgbClr val="2C2F34"/>
                </a:solidFill>
                <a:latin typeface="droid-naskh"/>
              </a:rPr>
              <a:t>باندورا</a:t>
            </a:r>
            <a:r>
              <a:rPr lang="ar-IQ" sz="2800" b="1" dirty="0">
                <a:solidFill>
                  <a:srgbClr val="2C2F34"/>
                </a:solidFill>
                <a:latin typeface="droid-naskh"/>
              </a:rPr>
              <a:t> يتجاهل مشاكل إنسانيّة مثل (الصراعات، الدافع الّلاشعوري). </a:t>
            </a:r>
            <a:endParaRPr lang="ar-IQ" sz="2800" b="1" dirty="0" smtClean="0">
              <a:solidFill>
                <a:srgbClr val="2C2F34"/>
              </a:solidFill>
              <a:latin typeface="droid-naskh"/>
            </a:endParaRPr>
          </a:p>
          <a:p>
            <a:r>
              <a:rPr lang="ar-IQ" sz="2800" b="1" dirty="0" smtClean="0">
                <a:solidFill>
                  <a:srgbClr val="2C2F34"/>
                </a:solidFill>
                <a:latin typeface="droid-naskh"/>
              </a:rPr>
              <a:t>1- وجود </a:t>
            </a:r>
            <a:r>
              <a:rPr lang="ar-IQ" sz="2800" b="1" dirty="0">
                <a:solidFill>
                  <a:srgbClr val="2C2F34"/>
                </a:solidFill>
                <a:latin typeface="droid-naskh"/>
              </a:rPr>
              <a:t>أسئلة حول نظرية التعلم بالملاحظة، ما زالت تحتاج إلى إجابات مقنعة. </a:t>
            </a:r>
            <a:endParaRPr lang="ar-IQ" sz="2800" b="1" dirty="0" smtClean="0">
              <a:solidFill>
                <a:srgbClr val="2C2F34"/>
              </a:solidFill>
              <a:latin typeface="droid-naskh"/>
            </a:endParaRPr>
          </a:p>
          <a:p>
            <a:r>
              <a:rPr lang="ar-IQ" sz="2800" b="1" dirty="0" smtClean="0">
                <a:solidFill>
                  <a:srgbClr val="2C2F34"/>
                </a:solidFill>
                <a:latin typeface="droid-naskh"/>
              </a:rPr>
              <a:t>2- لم </a:t>
            </a:r>
            <a:r>
              <a:rPr lang="ar-IQ" sz="2800" b="1" dirty="0">
                <a:solidFill>
                  <a:srgbClr val="2C2F34"/>
                </a:solidFill>
                <a:latin typeface="droid-naskh"/>
              </a:rPr>
              <a:t>تحدد النظرية أيهما ذو أهمية في اكتساب السلوك الملاحظ، التعزيزات الخارجية التي يأخذها الفرد من الآخرين، </a:t>
            </a:r>
            <a:r>
              <a:rPr lang="ar-IQ" sz="2800" b="1" dirty="0" err="1">
                <a:solidFill>
                  <a:srgbClr val="2C2F34"/>
                </a:solidFill>
                <a:latin typeface="droid-naskh"/>
              </a:rPr>
              <a:t>أوالتعزيزات</a:t>
            </a:r>
            <a:r>
              <a:rPr lang="ar-IQ" sz="2800" b="1" dirty="0">
                <a:solidFill>
                  <a:srgbClr val="2C2F34"/>
                </a:solidFill>
                <a:latin typeface="droid-naskh"/>
              </a:rPr>
              <a:t> الداخلية التي يشعر الفرد بها</a:t>
            </a:r>
            <a:r>
              <a:rPr lang="ar-IQ" sz="2800" b="1" dirty="0" smtClean="0">
                <a:solidFill>
                  <a:srgbClr val="2C2F34"/>
                </a:solidFill>
                <a:latin typeface="droid-naskh"/>
              </a:rPr>
              <a:t>.</a:t>
            </a:r>
          </a:p>
          <a:p>
            <a:r>
              <a:rPr lang="ar-IQ" sz="2800" b="1" dirty="0" smtClean="0">
                <a:solidFill>
                  <a:srgbClr val="2C2F34"/>
                </a:solidFill>
                <a:latin typeface="droid-naskh"/>
              </a:rPr>
              <a:t>3-  </a:t>
            </a:r>
            <a:r>
              <a:rPr lang="ar-IQ" sz="2800" b="1" dirty="0">
                <a:solidFill>
                  <a:srgbClr val="2C2F34"/>
                </a:solidFill>
                <a:latin typeface="droid-naskh"/>
              </a:rPr>
              <a:t>لم يقوم </a:t>
            </a:r>
            <a:r>
              <a:rPr lang="ar-IQ" sz="2800" b="1" dirty="0" err="1">
                <a:solidFill>
                  <a:srgbClr val="2C2F34"/>
                </a:solidFill>
                <a:latin typeface="droid-naskh"/>
              </a:rPr>
              <a:t>باندورا</a:t>
            </a:r>
            <a:r>
              <a:rPr lang="ar-IQ" sz="2800" b="1" dirty="0">
                <a:solidFill>
                  <a:srgbClr val="2C2F34"/>
                </a:solidFill>
                <a:latin typeface="droid-naskh"/>
              </a:rPr>
              <a:t> بتحديد العوامل التي تكون خلف عملية اختيار السلوك الملاحظ</a:t>
            </a:r>
            <a:r>
              <a:rPr lang="ar-IQ" sz="2800" b="1" dirty="0" smtClean="0">
                <a:solidFill>
                  <a:srgbClr val="2C2F34"/>
                </a:solidFill>
                <a:latin typeface="droid-naskh"/>
              </a:rPr>
              <a:t>.</a:t>
            </a:r>
          </a:p>
          <a:p>
            <a:r>
              <a:rPr lang="ar-IQ" sz="2800" b="1" dirty="0" smtClean="0">
                <a:solidFill>
                  <a:srgbClr val="2C2F34"/>
                </a:solidFill>
                <a:latin typeface="droid-naskh"/>
              </a:rPr>
              <a:t>4-  </a:t>
            </a:r>
            <a:r>
              <a:rPr lang="ar-IQ" sz="2800" b="1" dirty="0">
                <a:solidFill>
                  <a:srgbClr val="2C2F34"/>
                </a:solidFill>
                <a:latin typeface="droid-naskh"/>
              </a:rPr>
              <a:t>لم يتحدث </a:t>
            </a:r>
            <a:r>
              <a:rPr lang="ar-IQ" sz="2800" b="1" dirty="0" err="1">
                <a:solidFill>
                  <a:srgbClr val="2C2F34"/>
                </a:solidFill>
                <a:latin typeface="droid-naskh"/>
              </a:rPr>
              <a:t>باندورا</a:t>
            </a:r>
            <a:r>
              <a:rPr lang="ar-IQ" sz="2800" b="1" dirty="0">
                <a:solidFill>
                  <a:srgbClr val="2C2F34"/>
                </a:solidFill>
                <a:latin typeface="droid-naskh"/>
              </a:rPr>
              <a:t> عن أهمية الذكاء واستعداداته وقدراته ودوافعه وبنائه المعرفي في استقبال أشكال السلوك الملاحظ</a:t>
            </a:r>
            <a:r>
              <a:rPr lang="ar-IQ" sz="2800" dirty="0">
                <a:solidFill>
                  <a:srgbClr val="2C2F34"/>
                </a:solidFill>
                <a:latin typeface="droid-naskh"/>
              </a:rPr>
              <a:t>.</a:t>
            </a:r>
            <a:r>
              <a:rPr lang="ar-IQ" dirty="0"/>
              <a:t/>
            </a:r>
            <a:br>
              <a:rPr lang="ar-IQ" dirty="0"/>
            </a:br>
            <a:r>
              <a:rPr lang="ar-IQ" dirty="0"/>
              <a:t/>
            </a:r>
            <a:br>
              <a:rPr lang="ar-IQ" dirty="0"/>
            </a:br>
            <a:r>
              <a:rPr lang="ar-IQ" dirty="0">
                <a:solidFill>
                  <a:srgbClr val="2C2F34"/>
                </a:solidFill>
                <a:latin typeface="droid-naskh"/>
              </a:rPr>
              <a:t> </a:t>
            </a:r>
            <a:endParaRPr lang="en-US" dirty="0"/>
          </a:p>
        </p:txBody>
      </p:sp>
    </p:spTree>
    <p:extLst>
      <p:ext uri="{BB962C8B-B14F-4D97-AF65-F5344CB8AC3E}">
        <p14:creationId xmlns:p14="http://schemas.microsoft.com/office/powerpoint/2010/main" val="4227624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63679" y="1268760"/>
            <a:ext cx="8640960" cy="381642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lvl="0"/>
            <a:r>
              <a:rPr lang="ar-IQ" sz="2800" b="1" dirty="0" smtClean="0">
                <a:solidFill>
                  <a:prstClr val="black"/>
                </a:solidFill>
                <a:latin typeface="Constantia"/>
                <a:cs typeface="Times New Roman"/>
              </a:rPr>
              <a:t>المصادر :</a:t>
            </a:r>
          </a:p>
          <a:p>
            <a:pPr lvl="0"/>
            <a:r>
              <a:rPr lang="ar-IQ" sz="2800" b="1" dirty="0" smtClean="0">
                <a:solidFill>
                  <a:prstClr val="black"/>
                </a:solidFill>
                <a:latin typeface="Constantia"/>
                <a:cs typeface="Times New Roman"/>
              </a:rPr>
              <a:t>- </a:t>
            </a:r>
            <a:r>
              <a:rPr lang="ar-IQ" sz="2800" b="1" dirty="0">
                <a:solidFill>
                  <a:prstClr val="black"/>
                </a:solidFill>
                <a:latin typeface="Constantia"/>
                <a:cs typeface="Times New Roman"/>
              </a:rPr>
              <a:t>زغلول ، عماد عبد الرحيم ، نظريات التعلم ، ط1، دار الشروق ،عمان ،2010م</a:t>
            </a:r>
          </a:p>
          <a:p>
            <a:pPr algn="l"/>
            <a:r>
              <a:rPr lang="ar-IQ" sz="2800" b="1" dirty="0" smtClean="0">
                <a:hlinkClick r:id="rId2"/>
              </a:rPr>
              <a:t> </a:t>
            </a:r>
          </a:p>
          <a:p>
            <a:pPr algn="l"/>
            <a:r>
              <a:rPr lang="en-US" sz="2800" b="1" dirty="0" smtClean="0">
                <a:hlinkClick r:id="rId2"/>
              </a:rPr>
              <a:t>https</a:t>
            </a:r>
            <a:r>
              <a:rPr lang="en-US" sz="2800" b="1" dirty="0">
                <a:hlinkClick r:id="rId2"/>
              </a:rPr>
              <a:t>://</a:t>
            </a:r>
            <a:r>
              <a:rPr lang="en-US" sz="2800" b="1" dirty="0" smtClean="0">
                <a:hlinkClick r:id="rId2"/>
              </a:rPr>
              <a:t>www.almrsal.com/post/702705</a:t>
            </a:r>
            <a:endParaRPr lang="ar-IQ" sz="2800" b="1" dirty="0" smtClean="0"/>
          </a:p>
          <a:p>
            <a:pPr algn="l"/>
            <a:endParaRPr lang="ar-IQ" sz="2800" b="1" dirty="0" smtClean="0"/>
          </a:p>
          <a:p>
            <a:pPr algn="l"/>
            <a:r>
              <a:rPr lang="en-US" sz="2800" b="1" dirty="0"/>
              <a:t>https://e3arabi.com/</a:t>
            </a:r>
            <a:endParaRPr lang="ar-IQ" sz="2800" b="1" dirty="0"/>
          </a:p>
          <a:p>
            <a:pPr algn="l"/>
            <a:endParaRPr lang="ar-IQ" sz="2800" b="1" dirty="0" smtClean="0"/>
          </a:p>
          <a:p>
            <a:pPr algn="l"/>
            <a:endParaRPr lang="en-US" dirty="0"/>
          </a:p>
        </p:txBody>
      </p:sp>
    </p:spTree>
    <p:extLst>
      <p:ext uri="{BB962C8B-B14F-4D97-AF65-F5344CB8AC3E}">
        <p14:creationId xmlns:p14="http://schemas.microsoft.com/office/powerpoint/2010/main" val="3969819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1558" y="1196752"/>
            <a:ext cx="2736304" cy="108012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sz="3600" b="1" dirty="0" smtClean="0"/>
              <a:t>الفرد   </a:t>
            </a:r>
            <a:r>
              <a:rPr lang="en-AU" sz="3600" b="1" dirty="0" smtClean="0"/>
              <a:t>P</a:t>
            </a:r>
            <a:r>
              <a:rPr lang="ar-IQ" sz="3600" b="1" dirty="0" smtClean="0"/>
              <a:t> </a:t>
            </a:r>
            <a:endParaRPr lang="en-US" sz="3600" b="1" dirty="0"/>
          </a:p>
        </p:txBody>
      </p:sp>
      <p:sp>
        <p:nvSpPr>
          <p:cNvPr id="3" name="سهم إلى اليسار واليمين 2"/>
          <p:cNvSpPr/>
          <p:nvPr/>
        </p:nvSpPr>
        <p:spPr>
          <a:xfrm rot="2366251">
            <a:off x="5578559" y="2924687"/>
            <a:ext cx="3317456" cy="484632"/>
          </a:xfrm>
          <a:prstGeom prst="lef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 name="سهم إلى اليسار واليمين 5"/>
          <p:cNvSpPr/>
          <p:nvPr/>
        </p:nvSpPr>
        <p:spPr>
          <a:xfrm rot="18935113">
            <a:off x="935372" y="3075678"/>
            <a:ext cx="2597170" cy="360040"/>
          </a:xfrm>
          <a:prstGeom prst="lef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7" name="سهم إلى اليسار واليمين 6"/>
          <p:cNvSpPr/>
          <p:nvPr/>
        </p:nvSpPr>
        <p:spPr>
          <a:xfrm>
            <a:off x="3491880" y="4599131"/>
            <a:ext cx="2448272" cy="467318"/>
          </a:xfrm>
          <a:prstGeom prst="lef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8" name="مستطيل مستدير الزوايا 7"/>
          <p:cNvSpPr/>
          <p:nvPr/>
        </p:nvSpPr>
        <p:spPr>
          <a:xfrm>
            <a:off x="6016027" y="4354502"/>
            <a:ext cx="2736304" cy="1063475"/>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sz="3600" b="1" dirty="0" smtClean="0"/>
              <a:t>E</a:t>
            </a:r>
            <a:r>
              <a:rPr lang="ar-IQ" sz="3600" b="1" dirty="0" smtClean="0"/>
              <a:t> البيئة</a:t>
            </a:r>
            <a:r>
              <a:rPr lang="en-AU" sz="3600" b="1" dirty="0" smtClean="0"/>
              <a:t> </a:t>
            </a:r>
            <a:endParaRPr lang="en-US" sz="3600" b="1" dirty="0"/>
          </a:p>
        </p:txBody>
      </p:sp>
      <p:sp>
        <p:nvSpPr>
          <p:cNvPr id="9" name="مستطيل مستدير الزوايا 8"/>
          <p:cNvSpPr/>
          <p:nvPr/>
        </p:nvSpPr>
        <p:spPr>
          <a:xfrm>
            <a:off x="323529" y="4293096"/>
            <a:ext cx="3096344" cy="100811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AU" dirty="0"/>
              <a:t> </a:t>
            </a:r>
            <a:r>
              <a:rPr lang="en-AU" sz="3600" b="1" dirty="0" smtClean="0"/>
              <a:t>B     </a:t>
            </a:r>
            <a:r>
              <a:rPr lang="ar-IQ" sz="3600" b="1" dirty="0" smtClean="0"/>
              <a:t>الشخصية </a:t>
            </a:r>
            <a:r>
              <a:rPr lang="en-AU" sz="3600" b="1" dirty="0" smtClean="0"/>
              <a:t> </a:t>
            </a:r>
            <a:endParaRPr lang="en-US" sz="3600" b="1" dirty="0"/>
          </a:p>
        </p:txBody>
      </p:sp>
    </p:spTree>
    <p:extLst>
      <p:ext uri="{BB962C8B-B14F-4D97-AF65-F5344CB8AC3E}">
        <p14:creationId xmlns:p14="http://schemas.microsoft.com/office/powerpoint/2010/main" val="1336699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30862"/>
            <a:ext cx="8856984" cy="6678751"/>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IQ" sz="3600" b="1" dirty="0" smtClean="0">
                <a:solidFill>
                  <a:srgbClr val="FF0000"/>
                </a:solidFill>
              </a:rPr>
              <a:t>اساسيات النظرية :</a:t>
            </a:r>
          </a:p>
          <a:p>
            <a:r>
              <a:rPr lang="ar-IQ" sz="2800" b="1" dirty="0"/>
              <a:t>1</a:t>
            </a:r>
            <a:r>
              <a:rPr lang="ar-IQ" sz="2800" b="1" dirty="0" smtClean="0"/>
              <a:t> – يعتقد أن المثيرات الخارجية  تؤثر في السلوك </a:t>
            </a:r>
            <a:r>
              <a:rPr lang="ar-IQ" sz="2800" b="1" dirty="0"/>
              <a:t>من خلال تدخل </a:t>
            </a:r>
            <a:r>
              <a:rPr lang="ar-IQ" sz="2800" b="1" dirty="0" smtClean="0"/>
              <a:t>العمليات المعرفة  </a:t>
            </a:r>
            <a:r>
              <a:rPr lang="ar-IQ" sz="2800" b="1" dirty="0"/>
              <a:t>، </a:t>
            </a:r>
            <a:r>
              <a:rPr lang="ar-IQ" sz="2800" b="1" dirty="0" smtClean="0"/>
              <a:t>فالناس يتصرفون </a:t>
            </a:r>
            <a:r>
              <a:rPr lang="ar-IQ" sz="2800" b="1" dirty="0"/>
              <a:t>ويقومـون </a:t>
            </a:r>
            <a:r>
              <a:rPr lang="ar-IQ" sz="2800" b="1" dirty="0" smtClean="0"/>
              <a:t>بـبعض الـسلوكيات  </a:t>
            </a:r>
            <a:r>
              <a:rPr lang="ar-IQ" sz="2800" b="1" dirty="0"/>
              <a:t>يفكـرون </a:t>
            </a:r>
            <a:r>
              <a:rPr lang="ar-IQ" sz="2800" b="1" dirty="0" smtClean="0"/>
              <a:t>في مـا هـم يعملـون</a:t>
            </a:r>
            <a:r>
              <a:rPr lang="ar-IQ" sz="2800" b="1" dirty="0"/>
              <a:t>، واعتقـاداتهم تـؤثر </a:t>
            </a:r>
            <a:r>
              <a:rPr lang="ar-IQ" sz="2800" b="1" dirty="0" smtClean="0"/>
              <a:t>في كيـفية ة </a:t>
            </a:r>
            <a:r>
              <a:rPr lang="ar-IQ" sz="2800" b="1" dirty="0"/>
              <a:t>تـأثر </a:t>
            </a:r>
            <a:r>
              <a:rPr lang="ar-IQ" sz="2800" b="1" dirty="0" smtClean="0"/>
              <a:t>سـلوكهم  بالبيئـة فالعمليات المعرفية تحـدد أي المـثيرات نـدرك وقيمتها وكيـف </a:t>
            </a:r>
            <a:r>
              <a:rPr lang="ar-IQ" sz="2800" b="1" dirty="0"/>
              <a:t>ننظـر لهـا وكيـف نتـصرف بنـاء </a:t>
            </a:r>
            <a:r>
              <a:rPr lang="ar-IQ" sz="2800" b="1" dirty="0" smtClean="0"/>
              <a:t>عليهـا. </a:t>
            </a:r>
            <a:r>
              <a:rPr lang="ar-IQ" sz="2800" b="1" dirty="0"/>
              <a:t>وتـسمح </a:t>
            </a:r>
            <a:r>
              <a:rPr lang="ar-IQ" sz="2800" b="1" dirty="0" smtClean="0"/>
              <a:t>العمليات </a:t>
            </a:r>
            <a:r>
              <a:rPr lang="ar-IQ" sz="2800" b="1" dirty="0"/>
              <a:t>و </a:t>
            </a:r>
            <a:r>
              <a:rPr lang="ar-IQ" sz="2800" b="1" dirty="0" smtClean="0"/>
              <a:t>المعرفية </a:t>
            </a:r>
            <a:r>
              <a:rPr lang="ar-IQ" sz="2800" b="1" dirty="0"/>
              <a:t>أيـضا باسـتخدام الرمـوز والـدخول </a:t>
            </a:r>
            <a:r>
              <a:rPr lang="ar-IQ" sz="2800" b="1" dirty="0" smtClean="0"/>
              <a:t>في نـوع </a:t>
            </a:r>
            <a:r>
              <a:rPr lang="ar-IQ" sz="2800" b="1" dirty="0"/>
              <a:t>مـن </a:t>
            </a:r>
            <a:r>
              <a:rPr lang="ar-IQ" sz="2800" b="1" dirty="0" smtClean="0"/>
              <a:t>الـتفكير يتيح التخمين </a:t>
            </a:r>
            <a:r>
              <a:rPr lang="ar-IQ" sz="2800" b="1" dirty="0"/>
              <a:t>بمجموعة التصرفات المختلفة </a:t>
            </a:r>
            <a:r>
              <a:rPr lang="ar-IQ" sz="2800" b="1" dirty="0" smtClean="0"/>
              <a:t>ونتائجها، لأن </a:t>
            </a:r>
            <a:r>
              <a:rPr lang="ar-IQ" sz="2800" b="1" dirty="0"/>
              <a:t>تصرفاتنا تمثل انعكاسا لما </a:t>
            </a:r>
            <a:r>
              <a:rPr lang="ar-IQ" sz="2800" b="1" dirty="0" smtClean="0"/>
              <a:t>في البيئة  </a:t>
            </a:r>
            <a:r>
              <a:rPr lang="ar-IQ" sz="2800" b="1" dirty="0"/>
              <a:t>من </a:t>
            </a:r>
            <a:r>
              <a:rPr lang="ar-IQ" sz="2800" b="1" dirty="0" smtClean="0"/>
              <a:t>مثيرات </a:t>
            </a:r>
            <a:r>
              <a:rPr lang="ar-IQ" sz="2800" b="1" dirty="0"/>
              <a:t>فنحن قادرين على </a:t>
            </a:r>
            <a:r>
              <a:rPr lang="ar-IQ" sz="2800" b="1" dirty="0" smtClean="0"/>
              <a:t>تغـيير </a:t>
            </a:r>
            <a:r>
              <a:rPr lang="ar-IQ" sz="2800" b="1" dirty="0"/>
              <a:t>البيئـة الحاضـرة وبـذلك نـنظم ونرتـب التعزيزات لأنفسنا لتؤثر سـلوكنا، وخـلال </a:t>
            </a:r>
            <a:r>
              <a:rPr lang="ar-IQ" sz="2800" b="1" dirty="0" smtClean="0"/>
              <a:t>عملية  التفاعـل </a:t>
            </a:r>
            <a:r>
              <a:rPr lang="ar-IQ" sz="2800" b="1" dirty="0"/>
              <a:t>المتبـادل، الحـدث نفسه يمكن أن يكون </a:t>
            </a:r>
            <a:r>
              <a:rPr lang="ar-IQ" sz="2800" b="1" dirty="0" smtClean="0"/>
              <a:t>مثيرا  </a:t>
            </a:r>
            <a:r>
              <a:rPr lang="ar-IQ" sz="2800" b="1" dirty="0"/>
              <a:t>أو استجابة أو معززا </a:t>
            </a:r>
            <a:r>
              <a:rPr lang="ar-IQ" sz="2800" b="1" dirty="0" smtClean="0"/>
              <a:t>بيئيا، ومن غير المجدي </a:t>
            </a:r>
            <a:r>
              <a:rPr lang="ar-IQ" sz="2800" b="1" dirty="0"/>
              <a:t>البحث </a:t>
            </a:r>
            <a:r>
              <a:rPr lang="ar-IQ" sz="2800" b="1" dirty="0" smtClean="0"/>
              <a:t>في أسباب بيئة مطلقة </a:t>
            </a:r>
            <a:r>
              <a:rPr lang="ar-IQ" sz="2800" b="1" dirty="0"/>
              <a:t>للسلوك . والمقابلات أو اللقاءات </a:t>
            </a:r>
            <a:r>
              <a:rPr lang="ar-IQ" sz="2800" b="1" dirty="0" smtClean="0"/>
              <a:t>العرضـية </a:t>
            </a:r>
            <a:r>
              <a:rPr lang="ar-IQ" sz="2800" b="1" dirty="0"/>
              <a:t>سلـسلة منفـصلة من الأحداث لها </a:t>
            </a:r>
            <a:r>
              <a:rPr lang="ar-IQ" sz="2800" b="1" dirty="0" smtClean="0"/>
              <a:t>محدداتها السلبية </a:t>
            </a:r>
            <a:r>
              <a:rPr lang="ar-IQ" sz="2800" b="1" dirty="0"/>
              <a:t>لكن </a:t>
            </a:r>
            <a:r>
              <a:rPr lang="ar-IQ" sz="2800" b="1" dirty="0" smtClean="0"/>
              <a:t>ظهورها  مع </a:t>
            </a:r>
            <a:r>
              <a:rPr lang="ar-IQ" sz="2800" b="1" dirty="0"/>
              <a:t>بعض يأتي مصادفة، وعلم الـنفس لا </a:t>
            </a:r>
            <a:r>
              <a:rPr lang="ar-IQ" sz="2800" b="1" dirty="0" smtClean="0"/>
              <a:t>يستطيع </a:t>
            </a:r>
            <a:r>
              <a:rPr lang="ar-IQ" sz="2800" b="1" dirty="0"/>
              <a:t>التنبـؤ باحتماليـة اللقـاءات </a:t>
            </a:r>
            <a:r>
              <a:rPr lang="ar-IQ" sz="2800" b="1" dirty="0" smtClean="0"/>
              <a:t>العرضـية </a:t>
            </a:r>
            <a:r>
              <a:rPr lang="ar-IQ" sz="2800" b="1" dirty="0"/>
              <a:t>لكنـه </a:t>
            </a:r>
            <a:r>
              <a:rPr lang="ar-IQ" sz="2800" b="1" dirty="0" smtClean="0"/>
              <a:t>يستطيع بتوضيح </a:t>
            </a:r>
            <a:r>
              <a:rPr lang="ar-IQ" sz="2800" b="1" dirty="0"/>
              <a:t>العوامل التي تؤثر </a:t>
            </a:r>
            <a:r>
              <a:rPr lang="ar-IQ" sz="2800" b="1" dirty="0" smtClean="0"/>
              <a:t>في </a:t>
            </a:r>
            <a:r>
              <a:rPr lang="ar-IQ" sz="2800" b="1" dirty="0"/>
              <a:t>ما تتركه من </a:t>
            </a:r>
            <a:r>
              <a:rPr lang="ar-IQ" sz="2800" b="1" dirty="0" smtClean="0"/>
              <a:t>آثار.</a:t>
            </a:r>
            <a:endParaRPr lang="en-US" sz="2800" b="1" dirty="0"/>
          </a:p>
        </p:txBody>
      </p:sp>
    </p:spTree>
    <p:extLst>
      <p:ext uri="{BB962C8B-B14F-4D97-AF65-F5344CB8AC3E}">
        <p14:creationId xmlns:p14="http://schemas.microsoft.com/office/powerpoint/2010/main" val="1874536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332656"/>
            <a:ext cx="8136904" cy="5016758"/>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IQ" sz="3200" b="1" dirty="0"/>
              <a:t>2- </a:t>
            </a:r>
            <a:r>
              <a:rPr lang="ar-IQ" sz="3200" b="1" dirty="0" smtClean="0"/>
              <a:t>تؤكد نظرية </a:t>
            </a:r>
            <a:r>
              <a:rPr lang="ar-IQ" sz="3200" b="1" dirty="0"/>
              <a:t>التعلم الاجتماعي على التفاعـل الحتمـي المتبـادل المـستمر للـسلوك،</a:t>
            </a:r>
          </a:p>
          <a:p>
            <a:r>
              <a:rPr lang="ar-IQ" sz="3200" b="1" dirty="0" smtClean="0"/>
              <a:t>والمعرفة، والتأثيرات البيئية ، </a:t>
            </a:r>
            <a:r>
              <a:rPr lang="ar-IQ" sz="3200" b="1" dirty="0"/>
              <a:t>وعلـى أن الـسلوك الإنـساني ومحدداتـه </a:t>
            </a:r>
            <a:r>
              <a:rPr lang="ar-IQ" sz="3200" b="1" dirty="0" smtClean="0"/>
              <a:t>الشخـصية البيئية  </a:t>
            </a:r>
            <a:r>
              <a:rPr lang="ar-IQ" sz="3200" b="1" dirty="0"/>
              <a:t>تشكل نظاما متشابكا من </a:t>
            </a:r>
            <a:r>
              <a:rPr lang="ar-IQ" sz="3200" b="1" dirty="0" smtClean="0"/>
              <a:t>التأثيرات </a:t>
            </a:r>
            <a:r>
              <a:rPr lang="ar-IQ" sz="3200" b="1" dirty="0"/>
              <a:t>المتبادلة والمتفاعلة فإنه لا يمكن </a:t>
            </a:r>
            <a:r>
              <a:rPr lang="ar-IQ" sz="3200" b="1" dirty="0" smtClean="0"/>
              <a:t>إعطـاء اي منهما مكانة متميزة </a:t>
            </a:r>
            <a:endParaRPr lang="ar-IQ" sz="3200" b="1" dirty="0"/>
          </a:p>
          <a:p>
            <a:r>
              <a:rPr lang="ar-IQ" sz="3200" b="1" dirty="0" smtClean="0"/>
              <a:t>3 </a:t>
            </a:r>
            <a:r>
              <a:rPr lang="ar-IQ" sz="3200" b="1" dirty="0"/>
              <a:t>-تتضح هذه </a:t>
            </a:r>
            <a:r>
              <a:rPr lang="ar-IQ" sz="3200" b="1" dirty="0" smtClean="0"/>
              <a:t>التأثيرات المتبادلة </a:t>
            </a:r>
            <a:r>
              <a:rPr lang="ar-IQ" sz="3200" b="1" dirty="0"/>
              <a:t>من خلال: السلوك ذو الدلالة، والجوانب </a:t>
            </a:r>
            <a:r>
              <a:rPr lang="ar-IQ" sz="3200" b="1" dirty="0" smtClean="0"/>
              <a:t>المعرفية ،والأحـداث الداخلية الأخـرى </a:t>
            </a:r>
            <a:r>
              <a:rPr lang="ar-IQ" sz="3200" b="1" dirty="0"/>
              <a:t>الـتي يمكـن أن تـؤثر علـى الإدراكـات والأفعـال، والمؤثرات </a:t>
            </a:r>
            <a:r>
              <a:rPr lang="ar-IQ" sz="3200" b="1" dirty="0" smtClean="0"/>
              <a:t>البيئية الخارجية .</a:t>
            </a:r>
            <a:endParaRPr lang="en-US" sz="3200" b="1" dirty="0"/>
          </a:p>
        </p:txBody>
      </p:sp>
    </p:spTree>
    <p:extLst>
      <p:ext uri="{BB962C8B-B14F-4D97-AF65-F5344CB8AC3E}">
        <p14:creationId xmlns:p14="http://schemas.microsoft.com/office/powerpoint/2010/main" val="737900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88640"/>
            <a:ext cx="8568952" cy="550920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IQ" sz="3200" b="1" dirty="0"/>
              <a:t>4 -السلوك لا يتأثر بالمحددات </a:t>
            </a:r>
            <a:r>
              <a:rPr lang="ar-IQ" sz="3200" b="1" dirty="0" smtClean="0"/>
              <a:t>البيئية فحـسب </a:t>
            </a:r>
            <a:r>
              <a:rPr lang="ar-IQ" sz="3200" b="1" dirty="0"/>
              <a:t>ولكـن البيئـة هـي جزئيـاً نتـاج </a:t>
            </a:r>
            <a:r>
              <a:rPr lang="ar-IQ" sz="3200" b="1" dirty="0" smtClean="0"/>
              <a:t>لمعالجـة الفرد </a:t>
            </a:r>
            <a:r>
              <a:rPr lang="ar-IQ" sz="3200" b="1" dirty="0"/>
              <a:t>لها، ولذلك فالناس يمارسون </a:t>
            </a:r>
            <a:r>
              <a:rPr lang="ar-IQ" sz="3200" b="1" dirty="0" smtClean="0"/>
              <a:t>بعض التأثيرات </a:t>
            </a:r>
            <a:r>
              <a:rPr lang="ar-IQ" sz="3200" b="1" dirty="0"/>
              <a:t>على أنماط </a:t>
            </a:r>
            <a:r>
              <a:rPr lang="ar-IQ" sz="3200" b="1" dirty="0" smtClean="0"/>
              <a:t>سلوكهم </a:t>
            </a:r>
            <a:r>
              <a:rPr lang="ar-IQ" sz="3200" b="1" dirty="0"/>
              <a:t>من </a:t>
            </a:r>
            <a:r>
              <a:rPr lang="ar-IQ" sz="3200" b="1" dirty="0" smtClean="0"/>
              <a:t>خلال أسلوب معالجتهم للبيئة ومن </a:t>
            </a:r>
            <a:r>
              <a:rPr lang="ar-IQ" sz="3200" b="1" dirty="0"/>
              <a:t>ثم فالناس </a:t>
            </a:r>
            <a:r>
              <a:rPr lang="ar-IQ" sz="3200" b="1" dirty="0" smtClean="0"/>
              <a:t>ليسوا </a:t>
            </a:r>
            <a:r>
              <a:rPr lang="ar-IQ" sz="3200" b="1" dirty="0"/>
              <a:t>فقـط مجـرد ممارسـين لـردود الفعـل</a:t>
            </a:r>
          </a:p>
          <a:p>
            <a:r>
              <a:rPr lang="ar-IQ" sz="3200" b="1" dirty="0" smtClean="0"/>
              <a:t>ازاء المثيرات الخارجية ولكنهم </a:t>
            </a:r>
            <a:r>
              <a:rPr lang="ar-IQ" sz="3200" b="1" dirty="0"/>
              <a:t>أي الناس </a:t>
            </a:r>
            <a:r>
              <a:rPr lang="ar-IQ" sz="3200" b="1" dirty="0" smtClean="0"/>
              <a:t>قادرون على التفكير  والابتكار وتوظيف عملياتهم المعرفية </a:t>
            </a:r>
            <a:r>
              <a:rPr lang="ar-IQ" sz="3200" b="1" dirty="0"/>
              <a:t>لمعالجة الأحداث والوقائع </a:t>
            </a:r>
            <a:r>
              <a:rPr lang="ar-IQ" sz="3200" b="1" dirty="0" smtClean="0"/>
              <a:t>البيئية . </a:t>
            </a:r>
            <a:endParaRPr lang="ar-IQ" sz="3200" b="1" dirty="0"/>
          </a:p>
          <a:p>
            <a:r>
              <a:rPr lang="ar-IQ" sz="3200" b="1" dirty="0"/>
              <a:t>5 -تلعب المعرفة دورا </a:t>
            </a:r>
            <a:r>
              <a:rPr lang="ar-IQ" sz="3200" b="1" dirty="0" smtClean="0"/>
              <a:t>رئيسا في الـتعلم </a:t>
            </a:r>
            <a:r>
              <a:rPr lang="ar-IQ" sz="3200" b="1" dirty="0"/>
              <a:t>الاجتمـاعي القـائم علـى الملاحظـة . </a:t>
            </a:r>
            <a:r>
              <a:rPr lang="ar-IQ" sz="3200" b="1" dirty="0" smtClean="0"/>
              <a:t>وتأخذا عمليات </a:t>
            </a:r>
            <a:r>
              <a:rPr lang="ar-IQ" sz="3200" b="1" dirty="0"/>
              <a:t>المعرفة شكل </a:t>
            </a:r>
            <a:r>
              <a:rPr lang="ar-IQ" sz="3200" b="1" dirty="0" smtClean="0"/>
              <a:t>التمثيل </a:t>
            </a:r>
            <a:r>
              <a:rPr lang="ar-IQ" sz="3200" b="1" dirty="0"/>
              <a:t>الرمزي للأفكار والصور </a:t>
            </a:r>
            <a:r>
              <a:rPr lang="ar-IQ" sz="3200" b="1" dirty="0" smtClean="0"/>
              <a:t>الذهنية و هـي </a:t>
            </a:r>
            <a:r>
              <a:rPr lang="ar-IQ" sz="3200" b="1" dirty="0"/>
              <a:t>تـتحكم </a:t>
            </a:r>
            <a:r>
              <a:rPr lang="ar-IQ" sz="3200" b="1" dirty="0" smtClean="0"/>
              <a:t>في سلوك </a:t>
            </a:r>
            <a:r>
              <a:rPr lang="ar-IQ" sz="3200" b="1" dirty="0"/>
              <a:t>الفرد وتفاعله مع </a:t>
            </a:r>
            <a:r>
              <a:rPr lang="ar-IQ" sz="3200" b="1" dirty="0" smtClean="0"/>
              <a:t>البيئة كما </a:t>
            </a:r>
            <a:r>
              <a:rPr lang="ar-IQ" sz="3200" b="1" dirty="0"/>
              <a:t>تكون محكومة بهما. </a:t>
            </a:r>
            <a:endParaRPr lang="en-US" sz="3200" b="1" dirty="0"/>
          </a:p>
        </p:txBody>
      </p:sp>
    </p:spTree>
    <p:extLst>
      <p:ext uri="{BB962C8B-B14F-4D97-AF65-F5344CB8AC3E}">
        <p14:creationId xmlns:p14="http://schemas.microsoft.com/office/powerpoint/2010/main" val="2696742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363915"/>
            <a:ext cx="8568952" cy="6186309"/>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IQ" sz="3200" dirty="0"/>
              <a:t>6</a:t>
            </a:r>
            <a:r>
              <a:rPr lang="ar-IQ" sz="3600" b="1" dirty="0"/>
              <a:t> -تنطوي محددات السلوك على </a:t>
            </a:r>
            <a:r>
              <a:rPr lang="ar-IQ" sz="3600" b="1" dirty="0" smtClean="0"/>
              <a:t>التأثيرات </a:t>
            </a:r>
            <a:r>
              <a:rPr lang="ar-IQ" sz="3600" b="1" dirty="0"/>
              <a:t>المعقدة التي تحـدث قبـل قيـام </a:t>
            </a:r>
            <a:r>
              <a:rPr lang="ar-IQ" sz="3600" b="1" dirty="0" smtClean="0"/>
              <a:t>الـسلوك وتشمل </a:t>
            </a:r>
            <a:r>
              <a:rPr lang="ar-IQ" sz="3600" b="1" dirty="0"/>
              <a:t>: </a:t>
            </a:r>
            <a:r>
              <a:rPr lang="ar-IQ" sz="3600" b="1" dirty="0" smtClean="0"/>
              <a:t>( المتغيرات الفسيولوجية  </a:t>
            </a:r>
            <a:r>
              <a:rPr lang="ar-IQ" sz="3600" b="1" dirty="0"/>
              <a:t>، </a:t>
            </a:r>
            <a:r>
              <a:rPr lang="ar-IQ" sz="3600" b="1" dirty="0" smtClean="0"/>
              <a:t>والعاطفية </a:t>
            </a:r>
            <a:r>
              <a:rPr lang="ar-IQ" sz="3600" b="1" dirty="0"/>
              <a:t>، والأحداث </a:t>
            </a:r>
            <a:r>
              <a:rPr lang="ar-IQ" sz="3600" b="1" dirty="0" smtClean="0"/>
              <a:t>المعرفية </a:t>
            </a:r>
            <a:r>
              <a:rPr lang="ar-IQ" sz="3600" b="1" dirty="0"/>
              <a:t>) </a:t>
            </a:r>
            <a:r>
              <a:rPr lang="ar-IQ" sz="3600" b="1" dirty="0" smtClean="0"/>
              <a:t>والتأثيرات التي </a:t>
            </a:r>
            <a:r>
              <a:rPr lang="ar-IQ" sz="3600" b="1" dirty="0"/>
              <a:t>تلي الـسلوك </a:t>
            </a:r>
            <a:r>
              <a:rPr lang="ar-IQ" sz="3600" b="1" dirty="0" smtClean="0"/>
              <a:t>وتتمثـل أشـكال </a:t>
            </a:r>
            <a:r>
              <a:rPr lang="ar-IQ" sz="3600" b="1" dirty="0"/>
              <a:t>التعزيـز </a:t>
            </a:r>
            <a:r>
              <a:rPr lang="ar-IQ" sz="3600" b="1" dirty="0" smtClean="0"/>
              <a:t>والتـدعيم  </a:t>
            </a:r>
            <a:r>
              <a:rPr lang="ar-IQ" sz="3600" b="1" dirty="0"/>
              <a:t>أو العقـاب </a:t>
            </a:r>
            <a:r>
              <a:rPr lang="ar-IQ" sz="3600" b="1" dirty="0" smtClean="0"/>
              <a:t>الخارجية _ أو الداخلية . </a:t>
            </a:r>
            <a:endParaRPr lang="ar-IQ" sz="3600" b="1" dirty="0"/>
          </a:p>
          <a:p>
            <a:r>
              <a:rPr lang="ar-IQ" sz="3600" b="1" dirty="0"/>
              <a:t>7 </a:t>
            </a:r>
            <a:r>
              <a:rPr lang="ar-IQ" sz="3600" b="1" dirty="0" smtClean="0"/>
              <a:t>–أن معظم </a:t>
            </a:r>
            <a:r>
              <a:rPr lang="ar-IQ" sz="3600" b="1" dirty="0"/>
              <a:t>أنماط السلوك الإنساني لا تكون محكومة بالتعزيزات الفورية </a:t>
            </a:r>
            <a:r>
              <a:rPr lang="ar-IQ" sz="3600" b="1" dirty="0" smtClean="0"/>
              <a:t>الخارجية التي </a:t>
            </a:r>
            <a:r>
              <a:rPr lang="ar-IQ" sz="3600" b="1" dirty="0"/>
              <a:t>يؤكد </a:t>
            </a:r>
            <a:r>
              <a:rPr lang="ar-IQ" sz="3600" b="1" dirty="0" smtClean="0"/>
              <a:t>عليها </a:t>
            </a:r>
            <a:r>
              <a:rPr lang="ar-IQ" sz="3600" b="1" dirty="0"/>
              <a:t>السلوكيين أو أصـحاب </a:t>
            </a:r>
            <a:r>
              <a:rPr lang="ar-IQ" sz="3600" b="1" dirty="0" smtClean="0"/>
              <a:t>المدرسـة </a:t>
            </a:r>
            <a:r>
              <a:rPr lang="ar-IQ" sz="3600" b="1" dirty="0"/>
              <a:t>الـسلوك ( </a:t>
            </a:r>
            <a:r>
              <a:rPr lang="ar-IQ" sz="3600" b="1" dirty="0" err="1"/>
              <a:t>ثورنـدايك</a:t>
            </a:r>
            <a:r>
              <a:rPr lang="ar-IQ" sz="3600" b="1" dirty="0"/>
              <a:t> </a:t>
            </a:r>
            <a:r>
              <a:rPr lang="ar-IQ" sz="3600" b="1" dirty="0" err="1" smtClean="0"/>
              <a:t>وسـكنر</a:t>
            </a:r>
            <a:r>
              <a:rPr lang="ar-IQ" sz="3600" b="1" dirty="0" smtClean="0"/>
              <a:t> </a:t>
            </a:r>
            <a:r>
              <a:rPr lang="ar-IQ" sz="3600" b="1" dirty="0" err="1" smtClean="0"/>
              <a:t>اهميروغ</a:t>
            </a:r>
            <a:r>
              <a:rPr lang="ar-IQ" sz="3600" b="1" dirty="0" smtClean="0"/>
              <a:t> </a:t>
            </a:r>
            <a:r>
              <a:rPr lang="ar-IQ" sz="3600" b="1" dirty="0"/>
              <a:t>) </a:t>
            </a:r>
            <a:r>
              <a:rPr lang="ar-IQ" sz="3600" b="1" dirty="0" smtClean="0"/>
              <a:t>حيث </a:t>
            </a:r>
            <a:r>
              <a:rPr lang="ar-IQ" sz="3600" b="1" dirty="0"/>
              <a:t>تتحدد توقعات الناس ضوء خبراتهم السابقة، وبأثار </a:t>
            </a:r>
            <a:r>
              <a:rPr lang="ar-IQ" sz="3600" b="1" dirty="0" smtClean="0"/>
              <a:t>السلوك المتوقعة </a:t>
            </a:r>
            <a:r>
              <a:rPr lang="ar-IQ" sz="3600" b="1" dirty="0" err="1" smtClean="0"/>
              <a:t>المبينه</a:t>
            </a:r>
            <a:r>
              <a:rPr lang="ar-IQ" sz="3600" b="1" dirty="0" smtClean="0"/>
              <a:t> </a:t>
            </a:r>
            <a:r>
              <a:rPr lang="ar-IQ" sz="3600" b="1" dirty="0"/>
              <a:t>على خبرات الفرد </a:t>
            </a:r>
            <a:r>
              <a:rPr lang="ar-IQ" sz="3600" b="1" dirty="0" smtClean="0"/>
              <a:t>الماضية .</a:t>
            </a:r>
            <a:endParaRPr lang="en-US" sz="3600" b="1" dirty="0"/>
          </a:p>
        </p:txBody>
      </p:sp>
    </p:spTree>
    <p:extLst>
      <p:ext uri="{BB962C8B-B14F-4D97-AF65-F5344CB8AC3E}">
        <p14:creationId xmlns:p14="http://schemas.microsoft.com/office/powerpoint/2010/main" val="3753710510"/>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631</TotalTime>
  <Words>4774</Words>
  <Application>Microsoft Office PowerPoint</Application>
  <PresentationFormat>عرض على الشاشة (3:4)‏</PresentationFormat>
  <Paragraphs>134</Paragraphs>
  <Slides>44</Slides>
  <Notes>2</Notes>
  <HiddenSlides>0</HiddenSlides>
  <MMClips>0</MMClips>
  <ScaleCrop>false</ScaleCrop>
  <HeadingPairs>
    <vt:vector size="4" baseType="variant">
      <vt:variant>
        <vt:lpstr>نسق</vt:lpstr>
      </vt:variant>
      <vt:variant>
        <vt:i4>1</vt:i4>
      </vt:variant>
      <vt:variant>
        <vt:lpstr>عناوين الشرائح</vt:lpstr>
      </vt:variant>
      <vt:variant>
        <vt:i4>44</vt:i4>
      </vt:variant>
    </vt:vector>
  </HeadingPairs>
  <TitlesOfParts>
    <vt:vector size="45"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DR.Ahmed Saker 2O11</cp:lastModifiedBy>
  <cp:revision>61</cp:revision>
  <dcterms:created xsi:type="dcterms:W3CDTF">2021-12-10T16:23:19Z</dcterms:created>
  <dcterms:modified xsi:type="dcterms:W3CDTF">2021-12-13T18:53:06Z</dcterms:modified>
</cp:coreProperties>
</file>