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2214554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4800" b="1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IQ" sz="4800" b="1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ar-IQ" sz="5400" b="1" dirty="0" smtClean="0">
                <a:ln>
                  <a:solidFill>
                    <a:srgbClr val="C00000"/>
                  </a:solidFill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نموذج خطة درس لمادة الحاسوب</a:t>
            </a:r>
            <a:endParaRPr lang="ar-IQ" sz="6000" dirty="0">
              <a:ln>
                <a:solidFill>
                  <a:srgbClr val="C00000"/>
                </a:solidFill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959293" y="0"/>
            <a:ext cx="184731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 smtClean="0">
              <a:latin typeface="Calibri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23528" y="1837910"/>
            <a:ext cx="8358245" cy="2893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6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4800" b="1" i="0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اولا</a:t>
            </a:r>
            <a:r>
              <a:rPr kumimoji="0" lang="ar-IQ" sz="4800" b="1" i="0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000" b="1" dirty="0" smtClean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32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المادة:</a:t>
            </a:r>
            <a:r>
              <a:rPr kumimoji="0" lang="ar-IQ" sz="3200" b="1" i="0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الحاسوب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r>
              <a:rPr kumimoji="0" lang="ar-IQ" sz="32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المرحلة: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الاول المتوسط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kumimoji="0" lang="ar-IQ" sz="24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28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الموضوع: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اهمية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الحاسوب ودوره في المجتمع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ar-IQ" sz="32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الوقت</a:t>
            </a:r>
            <a:r>
              <a:rPr kumimoji="0" lang="ar-IQ" sz="3200" b="1" i="0" u="sng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40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دقيقة</a:t>
            </a:r>
            <a:endParaRPr kumimoji="0" lang="ar-IQ" sz="40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95536" y="1099596"/>
            <a:ext cx="8424936" cy="470898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4800" b="1" i="0" u="non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ثانيا</a:t>
            </a:r>
            <a:r>
              <a:rPr kumimoji="0" lang="ar-IQ" sz="4800" b="1" i="0" u="non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lang="ar-IQ" sz="4800" b="1" dirty="0" smtClean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1" i="0" u="non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4000" b="1" i="0" u="sng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الاهداف السلوكية:</a:t>
            </a:r>
            <a:r>
              <a:rPr kumimoji="0" lang="ar-IQ" sz="4000" b="1" i="0" u="non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جعل </a:t>
            </a:r>
            <a:r>
              <a:rPr kumimoji="0" lang="ar-IQ" sz="2800" b="1" i="0" u="non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المتعلم في نهاية الدرس قادرا على ان: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IQ" sz="2800" b="1" i="0" u="none" cap="none" normalizeH="0" baseline="0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يعرف اهمية الحاسوب في حياتنا العملية.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2- </a:t>
            </a: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اجراء العمليات </a:t>
            </a: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الحسابية </a:t>
            </a: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الصعبة والمعقدة باستخدام برنامج خاص.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3- </a:t>
            </a:r>
            <a:r>
              <a:rPr kumimoji="0" lang="ar-IQ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يستخدم الحاسوب في خزن واسترجاع المعلومات.</a:t>
            </a:r>
            <a:r>
              <a:rPr kumimoji="0" lang="en-US" sz="2800" b="1" i="0" u="none" cap="none" normalizeH="0" baseline="0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1520" y="1977807"/>
            <a:ext cx="836394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4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ثالثا</a:t>
            </a:r>
            <a:r>
              <a:rPr kumimoji="0" lang="ar-IQ" sz="4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48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4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IQ" sz="3200" b="1" dirty="0" smtClean="0">
                <a:ln>
                  <a:solidFill>
                    <a:schemeClr val="accent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40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الوسائل </a:t>
            </a:r>
            <a:r>
              <a:rPr kumimoji="0" lang="ar-IQ" sz="40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التعليمية:</a:t>
            </a:r>
            <a:endParaRPr kumimoji="0" lang="ar-IQ" sz="40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32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IQ" sz="3600" b="1" dirty="0" smtClean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</a:t>
            </a:r>
            <a:r>
              <a:rPr kumimoji="0" lang="ar-IQ" sz="3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لسبورة </a:t>
            </a:r>
            <a:r>
              <a:rPr kumimoji="0" lang="ar-IQ" sz="3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ar-IQ" sz="3600" b="1" i="0" u="none" strike="noStrike" cap="none" normalizeH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3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الاقلام </a:t>
            </a:r>
            <a:r>
              <a:rPr kumimoji="0" lang="ar-IQ" sz="3600" b="1" i="0" u="none" strike="noStrike" cap="none" normalizeH="0" baseline="0" dirty="0" err="1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الماجك</a:t>
            </a:r>
            <a:r>
              <a:rPr lang="ar-IQ" sz="3600" b="1" dirty="0" smtClean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-  </a:t>
            </a:r>
            <a:r>
              <a:rPr kumimoji="0" lang="ar-IQ" sz="3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اجهزة حاسوب </a:t>
            </a:r>
            <a:r>
              <a:rPr kumimoji="0" lang="ar-IQ" sz="3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ar-IQ" sz="3600" b="1" i="0" u="none" strike="noStrike" cap="none" normalizeH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36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داتا </a:t>
            </a:r>
            <a:r>
              <a:rPr kumimoji="0" lang="ar-IQ" sz="3600" b="1" i="0" u="none" strike="noStrike" cap="none" normalizeH="0" baseline="0" dirty="0" err="1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شو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ar-IQ" sz="3600" b="1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79512" y="436020"/>
            <a:ext cx="86409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4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رابعا: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40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40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عرض الدرس:</a:t>
            </a:r>
            <a:endParaRPr kumimoji="0" lang="ar-IQ" sz="40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نوضح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جهاز الحاسوب من خلال التعرف على مكوناته الاساسية بطرح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الأسئلة التالية:</a:t>
            </a:r>
            <a:endParaRPr kumimoji="0" lang="ar-IQ" sz="28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2800" b="1" i="0" u="sng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سوال</a:t>
            </a:r>
            <a:r>
              <a:rPr lang="ar-IQ" sz="2800" b="1" u="sng" dirty="0" smtClean="0">
                <a:ln>
                  <a:solidFill>
                    <a:srgbClr val="C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1: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ممن </a:t>
            </a:r>
            <a:r>
              <a:rPr lang="ar-IQ" sz="2800" b="1" dirty="0" smtClean="0">
                <a:ln>
                  <a:solidFill>
                    <a:srgbClr val="C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يت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كون الحاسوب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؟      </a:t>
            </a:r>
            <a:endParaRPr kumimoji="0" lang="en-US" sz="2800" b="1" i="0" u="none" strike="noStrike" cap="none" normalizeH="0" baseline="0" dirty="0" smtClean="0">
              <a:ln>
                <a:solidFill>
                  <a:srgbClr val="C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نحصل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على مجموعه من الاجابات من المتعلمين ونكتبها على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السبورة</a:t>
            </a:r>
            <a:endParaRPr kumimoji="0" lang="ar-IQ" sz="2800" b="1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sng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سوال2: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ما هو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عمل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الحاسوب؟</a:t>
            </a:r>
            <a:endParaRPr kumimoji="0" lang="ar-IQ" sz="2800" b="1" i="0" u="none" strike="noStrike" cap="none" normalizeH="0" baseline="0" dirty="0" smtClean="0">
              <a:ln>
                <a:solidFill>
                  <a:srgbClr val="C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نحصل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على مجموعه من </a:t>
            </a:r>
            <a:r>
              <a:rPr lang="ar-IQ" sz="2800" b="1" dirty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الاجابات من </a:t>
            </a:r>
            <a:r>
              <a:rPr lang="ar-IQ" sz="2800" b="1" dirty="0" smtClean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المتعلمين و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نكتبها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على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السبورة</a:t>
            </a:r>
            <a:r>
              <a:rPr kumimoji="0" lang="en-US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42844" y="1425488"/>
            <a:ext cx="864399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sng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سوال</a:t>
            </a:r>
            <a:r>
              <a:rPr lang="ar-IQ" sz="2800" b="1" u="sng" dirty="0" smtClean="0">
                <a:ln>
                  <a:solidFill>
                    <a:schemeClr val="accent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3: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كيفية تشغيل الحاسوب؟</a:t>
            </a:r>
            <a:endParaRPr kumimoji="0" lang="en-US" sz="28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ar-IQ" sz="2800" b="1" i="0" u="none" strike="noStrike" cap="none" normalizeH="0" baseline="0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نحصل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على مجموعه من الاجابات من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المتعلمين </a:t>
            </a:r>
            <a:r>
              <a:rPr lang="ar-IQ" sz="2800" b="1" dirty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ونكتبها على السبورة</a:t>
            </a:r>
            <a:endParaRPr kumimoji="0" lang="ar-IQ" sz="2800" b="1" i="0" u="none" strike="noStrike" cap="none" normalizeH="0" baseline="0" dirty="0" smtClean="0">
              <a:ln>
                <a:solidFill>
                  <a:schemeClr val="tx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من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خلال ذلك نوضح للمتعلمين الدرس بشكل متسلسل من نتائج الاجابات المكتوبة على </a:t>
            </a:r>
            <a:r>
              <a:rPr kumimoji="0" lang="ar-IQ" sz="2800" b="1" i="0" u="none" strike="noStrike" cap="none" normalizeH="0" baseline="0" dirty="0" smtClean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السبورة</a:t>
            </a:r>
            <a:endParaRPr kumimoji="0" lang="ar-IQ" sz="2800" b="1" i="0" u="none" strike="noStrike" cap="none" normalizeH="0" baseline="0" dirty="0" smtClean="0">
              <a:ln>
                <a:solidFill>
                  <a:schemeClr val="accent2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1" i="0" u="none" strike="noStrike" cap="none" normalizeH="0" baseline="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اعادة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سريعة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للدرس </a:t>
            </a:r>
            <a:endParaRPr kumimoji="0" lang="ar-IQ" sz="3600" b="0" i="0" u="none" strike="noStrike" cap="none" normalizeH="0" baseline="0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74824" y="1340768"/>
            <a:ext cx="83198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4800" b="1" i="0" u="non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خامسا: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3200" b="1" dirty="0" smtClean="0">
              <a:ln>
                <a:solidFill>
                  <a:srgbClr val="C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cap="none" normalizeH="0" baseline="0" dirty="0" smtClean="0">
              <a:ln>
                <a:solidFill>
                  <a:srgbClr val="C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436688" marR="0" lvl="0" indent="-1436688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1" i="0" u="non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ar-IQ" sz="3200" b="1" i="0" u="sng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التقويم:</a:t>
            </a:r>
            <a:r>
              <a:rPr kumimoji="0" lang="ar-IQ" sz="3200" b="1" i="0" u="non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IQ" sz="3200" b="1" i="0" u="non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توجيه </a:t>
            </a:r>
            <a:r>
              <a:rPr kumimoji="0" lang="ar-IQ" sz="3200" b="1" i="0" u="non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أسئلة </a:t>
            </a:r>
            <a:r>
              <a:rPr kumimoji="0" lang="ar-IQ" sz="3200" b="1" i="0" u="non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للمتعلمين حول الموضوع يحتوي على اثارة التفكير</a:t>
            </a:r>
          </a:p>
          <a:p>
            <a:pPr marL="1160463" marR="0" lvl="0" indent="-1160463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3200" b="1" i="0" u="none" cap="none" normalizeH="0" baseline="0" dirty="0" smtClean="0">
              <a:ln>
                <a:solidFill>
                  <a:srgbClr val="C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1160463" marR="0" lvl="0" indent="-1160463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1" i="0" u="non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ar-IQ" sz="3200" b="1" i="0" u="sng" cap="none" normalizeH="0" baseline="0" dirty="0" err="1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سوال</a:t>
            </a:r>
            <a:r>
              <a:rPr kumimoji="0" lang="ar-IQ" sz="3200" b="1" i="0" u="sng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ar-IQ" sz="3200" b="1" i="0" u="non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ماهي الاستخدامات المهمة للحاسوب </a:t>
            </a:r>
            <a:r>
              <a:rPr kumimoji="0" lang="ar-IQ" sz="3200" b="1" i="0" u="non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في حياتنا اليومية؟</a:t>
            </a:r>
            <a:endParaRPr kumimoji="0" lang="ar-IQ" sz="3200" b="1" i="0" u="non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331640" y="1844824"/>
            <a:ext cx="7286676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800" b="1" dirty="0" smtClean="0">
              <a:ln>
                <a:solidFill>
                  <a:srgbClr val="C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ar-IQ" sz="4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لوجب </a:t>
            </a:r>
            <a:r>
              <a:rPr kumimoji="0" lang="ar-IQ" sz="4800" b="1" i="0" u="none" strike="noStrike" cap="none" normalizeH="0" baseline="0" dirty="0" smtClean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البيتي: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solidFill>
                  <a:srgbClr val="C0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تمارين </a:t>
            </a:r>
            <a:r>
              <a:rPr kumimoji="0" lang="ar-IQ" sz="3200" b="1" i="0" u="none" strike="noStrike" cap="none" normalizeH="0" baseline="0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Arial" pitchFamily="34" charset="0"/>
              </a:rPr>
              <a:t>(1-1) ص 20</a:t>
            </a:r>
            <a:endParaRPr kumimoji="0" lang="ar-IQ" sz="3200" b="0" i="0" u="none" strike="noStrike" cap="none" normalizeH="0" baseline="0" dirty="0" smtClean="0">
              <a:ln>
                <a:solidFill>
                  <a:schemeClr val="accent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210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pc</dc:creator>
  <cp:lastModifiedBy>DR.Ahmed Saker 2O11</cp:lastModifiedBy>
  <cp:revision>16</cp:revision>
  <dcterms:created xsi:type="dcterms:W3CDTF">2020-06-19T16:11:29Z</dcterms:created>
  <dcterms:modified xsi:type="dcterms:W3CDTF">2020-06-19T20:03:35Z</dcterms:modified>
</cp:coreProperties>
</file>