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3" r:id="rId2"/>
    <p:sldId id="256" r:id="rId3"/>
    <p:sldId id="257" r:id="rId4"/>
    <p:sldId id="258" r:id="rId5"/>
    <p:sldId id="259" r:id="rId6"/>
    <p:sldId id="260" r:id="rId7"/>
    <p:sldId id="261" r:id="rId8"/>
    <p:sldId id="262" r:id="rId9"/>
    <p:sldId id="263" r:id="rId10"/>
    <p:sldId id="264" r:id="rId11"/>
    <p:sldId id="265" r:id="rId12"/>
    <p:sldId id="277" r:id="rId13"/>
    <p:sldId id="278" r:id="rId14"/>
    <p:sldId id="274" r:id="rId15"/>
    <p:sldId id="275" r:id="rId16"/>
    <p:sldId id="266" r:id="rId17"/>
    <p:sldId id="267" r:id="rId18"/>
    <p:sldId id="268" r:id="rId19"/>
    <p:sldId id="269" r:id="rId20"/>
    <p:sldId id="271" r:id="rId21"/>
    <p:sldId id="272" r:id="rId22"/>
    <p:sldId id="273" r:id="rId23"/>
    <p:sldId id="279" r:id="rId24"/>
    <p:sldId id="280" r:id="rId25"/>
    <p:sldId id="281" r:id="rId26"/>
    <p:sldId id="282" r:id="rId27"/>
    <p:sldId id="270"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6" d="100"/>
          <a:sy n="66" d="100"/>
        </p:scale>
        <p:origin x="-1506"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03/05/1443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03/05/1443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03/05/1443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03/05/1443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almrsal.com/post/962592"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mqaall.com/vygotskys-theory-cognitive-development/-" TargetMode="External"/><Relationship Id="rId2" Type="http://schemas.openxmlformats.org/officeDocument/2006/relationships/hyperlink" Target="https://mqaall.com/the-most-important-cognitive-theories-and-their-classifications/https:/mqaall.com/vygotskys-theory-cognitive-developmen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908720"/>
            <a:ext cx="8424936" cy="4498667"/>
          </a:xfrm>
          <a:prstGeom prst="rect">
            <a:avLst/>
          </a:prstGeom>
        </p:spPr>
        <p:txBody>
          <a:bodyPr wrap="square">
            <a:spAutoFit/>
          </a:bodyPr>
          <a:lstStyle/>
          <a:p>
            <a:pPr lvl="0" algn="ctr"/>
            <a:r>
              <a:rPr lang="ar-IQ" sz="4000" b="1" dirty="0">
                <a:solidFill>
                  <a:srgbClr val="FF0000"/>
                </a:solidFill>
                <a:latin typeface="Gill Sans MT"/>
              </a:rPr>
              <a:t>المحاصرة </a:t>
            </a:r>
            <a:r>
              <a:rPr lang="ar-IQ" sz="4000" b="1" dirty="0" smtClean="0">
                <a:solidFill>
                  <a:srgbClr val="FF0000"/>
                </a:solidFill>
                <a:latin typeface="Gill Sans MT"/>
              </a:rPr>
              <a:t>التاسعة </a:t>
            </a:r>
            <a:r>
              <a:rPr lang="ar-IQ" sz="4000" b="1" dirty="0">
                <a:solidFill>
                  <a:srgbClr val="FF0000"/>
                </a:solidFill>
                <a:latin typeface="Gill Sans MT"/>
              </a:rPr>
              <a:t/>
            </a:r>
            <a:br>
              <a:rPr lang="ar-IQ" sz="4000" b="1" dirty="0">
                <a:solidFill>
                  <a:srgbClr val="FF0000"/>
                </a:solidFill>
                <a:latin typeface="Gill Sans MT"/>
              </a:rPr>
            </a:br>
            <a:r>
              <a:rPr lang="ar-IQ" sz="4000" b="1" dirty="0">
                <a:solidFill>
                  <a:srgbClr val="FF0000"/>
                </a:solidFill>
                <a:latin typeface="Gill Sans MT"/>
              </a:rPr>
              <a:t>نظريات التعلم طلبة قسم التربية الفنية ماجستير </a:t>
            </a:r>
            <a:br>
              <a:rPr lang="ar-IQ" sz="4000" b="1" dirty="0">
                <a:solidFill>
                  <a:srgbClr val="FF0000"/>
                </a:solidFill>
                <a:latin typeface="Gill Sans MT"/>
              </a:rPr>
            </a:br>
            <a:r>
              <a:rPr lang="ar-IQ" sz="4000" b="1" dirty="0">
                <a:solidFill>
                  <a:srgbClr val="FF0000"/>
                </a:solidFill>
                <a:latin typeface="Gill Sans MT"/>
              </a:rPr>
              <a:t>طرائق تدريس التربية الفنية للعام الدراسي </a:t>
            </a:r>
            <a:br>
              <a:rPr lang="ar-IQ" sz="4000" b="1" dirty="0">
                <a:solidFill>
                  <a:srgbClr val="FF0000"/>
                </a:solidFill>
                <a:latin typeface="Gill Sans MT"/>
              </a:rPr>
            </a:br>
            <a:r>
              <a:rPr lang="ar-IQ" sz="4000" b="1" dirty="0">
                <a:solidFill>
                  <a:srgbClr val="FF0000"/>
                </a:solidFill>
                <a:latin typeface="Gill Sans MT"/>
              </a:rPr>
              <a:t>2021-2022</a:t>
            </a:r>
            <a:r>
              <a:rPr lang="ar-IQ" sz="3200" b="1" i="1" dirty="0">
                <a:solidFill>
                  <a:srgbClr val="FF0000"/>
                </a:solidFill>
                <a:latin typeface="Bookman Old Style"/>
              </a:rPr>
              <a:t> </a:t>
            </a:r>
          </a:p>
          <a:p>
            <a:pPr marL="685800" lvl="0">
              <a:lnSpc>
                <a:spcPct val="115000"/>
              </a:lnSpc>
              <a:spcAft>
                <a:spcPts val="1000"/>
              </a:spcAft>
            </a:pPr>
            <a:r>
              <a:rPr lang="ar-IQ" sz="4000" dirty="0">
                <a:solidFill>
                  <a:prstClr val="black"/>
                </a:solidFill>
                <a:latin typeface="Constantia"/>
                <a:ea typeface="Calibri"/>
              </a:rPr>
              <a:t>( </a:t>
            </a:r>
            <a:r>
              <a:rPr lang="ar-IQ" sz="4000" b="1" dirty="0">
                <a:solidFill>
                  <a:prstClr val="black"/>
                </a:solidFill>
                <a:latin typeface="Constantia"/>
                <a:ea typeface="Calibri"/>
              </a:rPr>
              <a:t>نظرية </a:t>
            </a:r>
            <a:r>
              <a:rPr lang="ar-IQ" sz="4000" b="1" dirty="0" err="1" smtClean="0">
                <a:solidFill>
                  <a:prstClr val="black"/>
                </a:solidFill>
                <a:latin typeface="Constantia"/>
                <a:ea typeface="Calibri"/>
              </a:rPr>
              <a:t>فيجوتسكي</a:t>
            </a:r>
            <a:r>
              <a:rPr lang="ar-IQ" sz="4000" b="1" dirty="0" smtClean="0">
                <a:solidFill>
                  <a:prstClr val="black"/>
                </a:solidFill>
                <a:latin typeface="Constantia"/>
                <a:ea typeface="Calibri"/>
              </a:rPr>
              <a:t> الاجتماعية </a:t>
            </a:r>
            <a:r>
              <a:rPr lang="ar-IQ" sz="4000" b="1" dirty="0" err="1" smtClean="0">
                <a:solidFill>
                  <a:prstClr val="black"/>
                </a:solidFill>
                <a:latin typeface="Constantia"/>
                <a:ea typeface="Calibri"/>
              </a:rPr>
              <a:t>التاريحة</a:t>
            </a:r>
            <a:r>
              <a:rPr lang="ar-IQ" sz="4000" b="1" dirty="0" smtClean="0">
                <a:solidFill>
                  <a:prstClr val="black"/>
                </a:solidFill>
                <a:latin typeface="Constantia"/>
                <a:ea typeface="Calibri"/>
              </a:rPr>
              <a:t> </a:t>
            </a:r>
            <a:r>
              <a:rPr lang="ar-IQ" sz="4000" dirty="0" smtClean="0">
                <a:solidFill>
                  <a:prstClr val="black"/>
                </a:solidFill>
                <a:latin typeface="Constantia"/>
                <a:ea typeface="Calibri"/>
              </a:rPr>
              <a:t>)</a:t>
            </a:r>
            <a:endParaRPr lang="ar-IQ" dirty="0">
              <a:solidFill>
                <a:prstClr val="black"/>
              </a:solidFill>
              <a:latin typeface="Arial"/>
              <a:ea typeface="Calibri"/>
            </a:endParaRPr>
          </a:p>
          <a:p>
            <a:pPr lvl="0" algn="ctr"/>
            <a:r>
              <a:rPr lang="ar-IQ" sz="3600" b="1" dirty="0">
                <a:solidFill>
                  <a:prstClr val="black"/>
                </a:solidFill>
                <a:latin typeface="Arial"/>
              </a:rPr>
              <a:t>اعداد </a:t>
            </a:r>
          </a:p>
          <a:p>
            <a:pPr lvl="0" algn="ctr"/>
            <a:r>
              <a:rPr lang="ar-IQ" sz="3600" b="1" dirty="0">
                <a:solidFill>
                  <a:prstClr val="black"/>
                </a:solidFill>
                <a:latin typeface="Arial"/>
              </a:rPr>
              <a:t>الدكتور عطيه الدليمي </a:t>
            </a:r>
            <a:endParaRPr lang="en-US" dirty="0">
              <a:solidFill>
                <a:prstClr val="black"/>
              </a:solidFill>
              <a:latin typeface="Constantia"/>
            </a:endParaRPr>
          </a:p>
        </p:txBody>
      </p:sp>
    </p:spTree>
    <p:extLst>
      <p:ext uri="{BB962C8B-B14F-4D97-AF65-F5344CB8AC3E}">
        <p14:creationId xmlns:p14="http://schemas.microsoft.com/office/powerpoint/2010/main" val="1749957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095" y="476672"/>
            <a:ext cx="8784976" cy="5570756"/>
          </a:xfrm>
          <a:prstGeom prst="rect">
            <a:avLst/>
          </a:prstGeom>
        </p:spPr>
        <p:txBody>
          <a:bodyPr wrap="square">
            <a:spAutoFit/>
          </a:bodyPr>
          <a:lstStyle/>
          <a:p>
            <a:r>
              <a:rPr lang="ar-IQ" sz="3200" b="1" dirty="0">
                <a:solidFill>
                  <a:srgbClr val="FF0000"/>
                </a:solidFill>
                <a:latin typeface="helvetica neue"/>
              </a:rPr>
              <a:t>سمات نظرية </a:t>
            </a:r>
            <a:r>
              <a:rPr lang="ar-IQ" sz="3200" b="1" dirty="0" err="1">
                <a:solidFill>
                  <a:srgbClr val="FF0000"/>
                </a:solidFill>
                <a:latin typeface="helvetica neue"/>
              </a:rPr>
              <a:t>فيجوتسكي</a:t>
            </a:r>
            <a:r>
              <a:rPr lang="ar-IQ" sz="3200" b="1" dirty="0">
                <a:solidFill>
                  <a:srgbClr val="FF0000"/>
                </a:solidFill>
                <a:latin typeface="helvetica neue"/>
              </a:rPr>
              <a:t> في النمو </a:t>
            </a:r>
            <a:r>
              <a:rPr lang="ar-IQ" sz="3200" b="1" dirty="0" smtClean="0">
                <a:solidFill>
                  <a:srgbClr val="FF0000"/>
                </a:solidFill>
                <a:latin typeface="helvetica neue"/>
              </a:rPr>
              <a:t>المعرفي: </a:t>
            </a:r>
          </a:p>
          <a:p>
            <a:r>
              <a:rPr lang="ar-IQ" sz="3200" b="1" dirty="0" smtClean="0">
                <a:solidFill>
                  <a:srgbClr val="FF0000"/>
                </a:solidFill>
                <a:latin typeface="helvetica neue"/>
              </a:rPr>
              <a:t> </a:t>
            </a:r>
            <a:r>
              <a:rPr lang="ar-IQ" sz="3200" b="1" dirty="0">
                <a:solidFill>
                  <a:srgbClr val="FF0000"/>
                </a:solidFill>
                <a:latin typeface="helvetica neue"/>
              </a:rPr>
              <a:t>1- السمة </a:t>
            </a:r>
            <a:r>
              <a:rPr lang="ar-IQ" sz="3200" b="1" dirty="0" smtClean="0">
                <a:solidFill>
                  <a:srgbClr val="FF0000"/>
                </a:solidFill>
                <a:latin typeface="helvetica neue"/>
              </a:rPr>
              <a:t>الأولى:  </a:t>
            </a:r>
            <a:r>
              <a:rPr lang="ar-IQ" sz="3200" b="1" dirty="0">
                <a:solidFill>
                  <a:srgbClr val="333333"/>
                </a:solidFill>
                <a:latin typeface="helvetica neue"/>
              </a:rPr>
              <a:t>يرى </a:t>
            </a:r>
            <a:r>
              <a:rPr lang="ar-IQ" sz="3200" b="1" dirty="0" err="1">
                <a:solidFill>
                  <a:srgbClr val="333333"/>
                </a:solidFill>
                <a:latin typeface="helvetica neue"/>
              </a:rPr>
              <a:t>فيجوتسكي</a:t>
            </a:r>
            <a:r>
              <a:rPr lang="ar-IQ" sz="3200" b="1" dirty="0">
                <a:solidFill>
                  <a:srgbClr val="333333"/>
                </a:solidFill>
                <a:latin typeface="helvetica neue"/>
              </a:rPr>
              <a:t> أن التفاعل الاجتماعي هو العامل الأساسي في التطور الإدراكي عند الطفل، ويظهر هذا التطور فيما بعد على المستوى الاجتماعي والفردي للطفل</a:t>
            </a:r>
            <a:r>
              <a:rPr lang="ar-IQ" sz="3200" b="1" dirty="0" smtClean="0">
                <a:solidFill>
                  <a:srgbClr val="333333"/>
                </a:solidFill>
                <a:latin typeface="helvetica neue"/>
              </a:rPr>
              <a:t>.</a:t>
            </a:r>
          </a:p>
          <a:p>
            <a:r>
              <a:rPr lang="ar-IQ" sz="3200" b="1" dirty="0" smtClean="0">
                <a:solidFill>
                  <a:srgbClr val="FF0000"/>
                </a:solidFill>
                <a:latin typeface="helvetica neue"/>
              </a:rPr>
              <a:t> </a:t>
            </a:r>
            <a:r>
              <a:rPr lang="ar-IQ" sz="3200" b="1" dirty="0">
                <a:solidFill>
                  <a:srgbClr val="FF0000"/>
                </a:solidFill>
                <a:latin typeface="helvetica neue"/>
              </a:rPr>
              <a:t>2- السمة الثانية </a:t>
            </a:r>
            <a:r>
              <a:rPr lang="ar-IQ" sz="3200" b="1" dirty="0" smtClean="0">
                <a:solidFill>
                  <a:srgbClr val="FF0000"/>
                </a:solidFill>
                <a:latin typeface="helvetica neue"/>
              </a:rPr>
              <a:t>: </a:t>
            </a:r>
            <a:r>
              <a:rPr lang="ar-IQ" sz="3200" b="1" dirty="0" smtClean="0">
                <a:solidFill>
                  <a:srgbClr val="333333"/>
                </a:solidFill>
                <a:latin typeface="helvetica neue"/>
              </a:rPr>
              <a:t>من </a:t>
            </a:r>
            <a:r>
              <a:rPr lang="ar-IQ" sz="3200" b="1" dirty="0">
                <a:solidFill>
                  <a:srgbClr val="333333"/>
                </a:solidFill>
                <a:latin typeface="helvetica neue"/>
              </a:rPr>
              <a:t>سمات نظرية </a:t>
            </a:r>
            <a:r>
              <a:rPr lang="ar-IQ" sz="3200" b="1" dirty="0" err="1">
                <a:solidFill>
                  <a:srgbClr val="333333"/>
                </a:solidFill>
                <a:latin typeface="helvetica neue"/>
              </a:rPr>
              <a:t>فيجوتسكي</a:t>
            </a:r>
            <a:r>
              <a:rPr lang="ar-IQ" sz="3200" b="1" dirty="0">
                <a:solidFill>
                  <a:srgbClr val="333333"/>
                </a:solidFill>
                <a:latin typeface="helvetica neue"/>
              </a:rPr>
              <a:t> في النمو المعرفي أن تطوير الإدراك يعتمد على منطقة النمو القريبة المركزية، ولن يحدث زيادة في هذا التطور إلا من خلال تفاعل الطفل مع الآخرين. وتزداد المهارات عند الطفل عن طريق توجيه البالغين، أو أصدقاء ذات خبرة أكثر، وذلك حتى يساعد الطفل في تنمية التفكير، وجعله أكثر فاعلية.</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3587420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420"/>
            <a:ext cx="8964488" cy="6740307"/>
          </a:xfrm>
          <a:prstGeom prst="rect">
            <a:avLst/>
          </a:prstGeom>
        </p:spPr>
        <p:txBody>
          <a:bodyPr wrap="square">
            <a:spAutoFit/>
          </a:bodyPr>
          <a:lstStyle/>
          <a:p>
            <a:r>
              <a:rPr lang="ar-IQ" sz="3600" b="1" dirty="0">
                <a:solidFill>
                  <a:srgbClr val="FF0000"/>
                </a:solidFill>
                <a:latin typeface="helvetica neue"/>
              </a:rPr>
              <a:t>تعريف منطقة النمو القريبة المركزية </a:t>
            </a:r>
            <a:endParaRPr lang="ar-IQ" sz="3600" b="1" dirty="0" smtClean="0">
              <a:solidFill>
                <a:srgbClr val="FF0000"/>
              </a:solidFill>
              <a:latin typeface="helvetica neue"/>
            </a:endParaRPr>
          </a:p>
          <a:p>
            <a:pPr marL="457200" indent="-457200">
              <a:buFontTx/>
              <a:buChar char="-"/>
            </a:pPr>
            <a:r>
              <a:rPr lang="ar-IQ" sz="3600" b="1" dirty="0" smtClean="0">
                <a:solidFill>
                  <a:srgbClr val="333333"/>
                </a:solidFill>
                <a:latin typeface="helvetica neue"/>
              </a:rPr>
              <a:t>ويقصد </a:t>
            </a:r>
            <a:r>
              <a:rPr lang="ar-IQ" sz="3600" b="1" dirty="0">
                <a:solidFill>
                  <a:srgbClr val="333333"/>
                </a:solidFill>
                <a:latin typeface="helvetica neue"/>
              </a:rPr>
              <a:t>بمنطقة النمو القريبة المركزية هي ما يقوم الطفل بفعله اليوم بمساعدة الآخرين، ويكون لديه القدرة على القيام بنفس الفعل في المستقبل بنفسه دون مساعدة أحد. </a:t>
            </a:r>
            <a:endParaRPr lang="ar-IQ" sz="3600" b="1" dirty="0" smtClean="0">
              <a:solidFill>
                <a:srgbClr val="333333"/>
              </a:solidFill>
              <a:latin typeface="helvetica neue"/>
            </a:endParaRPr>
          </a:p>
          <a:p>
            <a:pPr marL="457200" indent="-457200">
              <a:buFontTx/>
              <a:buChar char="-"/>
            </a:pPr>
            <a:r>
              <a:rPr lang="ar-IQ" sz="3600" b="1" dirty="0" smtClean="0">
                <a:solidFill>
                  <a:srgbClr val="333333"/>
                </a:solidFill>
                <a:latin typeface="helvetica neue"/>
              </a:rPr>
              <a:t>وتختلف </a:t>
            </a:r>
            <a:r>
              <a:rPr lang="ar-IQ" sz="3600" b="1" dirty="0">
                <a:solidFill>
                  <a:srgbClr val="333333"/>
                </a:solidFill>
                <a:latin typeface="helvetica neue"/>
              </a:rPr>
              <a:t>هذه المنطقة طبقا للمراحل النمو، وتعتمد أيضا على الوقت الذي يتم فيه التدريب على بعض المهارات، فعلي سبيل المثال، هناك بعض الطلاب يكونوا في حاجة لمساعدة كبيرة من الآخرين</a:t>
            </a:r>
            <a:r>
              <a:rPr lang="ar-IQ" sz="3600" b="1" dirty="0" smtClean="0">
                <a:solidFill>
                  <a:srgbClr val="333333"/>
                </a:solidFill>
                <a:latin typeface="helvetica neue"/>
              </a:rPr>
              <a:t>.</a:t>
            </a:r>
          </a:p>
          <a:p>
            <a:pPr marL="457200" indent="-457200">
              <a:buFontTx/>
              <a:buChar char="-"/>
            </a:pPr>
            <a:r>
              <a:rPr lang="ar-IQ" sz="3600" b="1" dirty="0" smtClean="0">
                <a:solidFill>
                  <a:srgbClr val="333333"/>
                </a:solidFill>
                <a:latin typeface="helvetica neue"/>
              </a:rPr>
              <a:t> </a:t>
            </a:r>
            <a:r>
              <a:rPr lang="ar-IQ" sz="3600" b="1" dirty="0">
                <a:solidFill>
                  <a:srgbClr val="333333"/>
                </a:solidFill>
                <a:latin typeface="helvetica neue"/>
              </a:rPr>
              <a:t>وذلك لإنجاز بعض المهارات الصغيرة، ولكن على الجانب الأخر هناك بعض الطلاب يحتاجون لمساعدة بشكل أقل من غيرهم.</a:t>
            </a:r>
            <a:r>
              <a:rPr lang="ar-IQ" sz="3600" dirty="0"/>
              <a:t/>
            </a:r>
            <a:br>
              <a:rPr lang="ar-IQ" sz="3600" dirty="0"/>
            </a:br>
            <a:endParaRPr lang="en-US" sz="3600" dirty="0"/>
          </a:p>
        </p:txBody>
      </p:sp>
    </p:spTree>
    <p:extLst>
      <p:ext uri="{BB962C8B-B14F-4D97-AF65-F5344CB8AC3E}">
        <p14:creationId xmlns:p14="http://schemas.microsoft.com/office/powerpoint/2010/main" val="4144398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ظرية فيجوتسكي : كيف تُعَلِّم المفاهيم العلمية للأطفال؟ - تعليم جدي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907" y="548680"/>
            <a:ext cx="8511598" cy="3005658"/>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289908" y="3717032"/>
            <a:ext cx="8511597" cy="2031325"/>
          </a:xfrm>
          <a:prstGeom prst="rect">
            <a:avLst/>
          </a:prstGeom>
        </p:spPr>
        <p:txBody>
          <a:bodyPr wrap="square">
            <a:spAutoFit/>
          </a:bodyPr>
          <a:lstStyle/>
          <a:p>
            <a:r>
              <a:rPr lang="ar-IQ" b="1" dirty="0">
                <a:solidFill>
                  <a:srgbClr val="FF0000"/>
                </a:solidFill>
                <a:latin typeface="arial"/>
              </a:rPr>
              <a:t>دروس مستفادة❺: نعود لنؤكد مجدداً أنَّه لا يمكن التعامل مع جميع الطلبة وفق نفس الأسلوب. كما نلفت الانتباه إلى الآتي:</a:t>
            </a:r>
            <a:r>
              <a:rPr lang="ar-IQ" dirty="0">
                <a:solidFill>
                  <a:srgbClr val="FF0000"/>
                </a:solidFill>
              </a:rPr>
              <a:t/>
            </a:r>
            <a:br>
              <a:rPr lang="ar-IQ" dirty="0">
                <a:solidFill>
                  <a:srgbClr val="FF0000"/>
                </a:solidFill>
              </a:rPr>
            </a:br>
            <a:r>
              <a:rPr lang="ar-IQ" b="1" dirty="0">
                <a:solidFill>
                  <a:srgbClr val="FF0000"/>
                </a:solidFill>
                <a:latin typeface="arial"/>
              </a:rPr>
              <a:t>لكي يتم التعليم في منطقة النمو القريبة المركزية:</a:t>
            </a:r>
            <a:r>
              <a:rPr lang="ar-IQ" dirty="0">
                <a:solidFill>
                  <a:srgbClr val="FF0000"/>
                </a:solidFill>
              </a:rPr>
              <a:t/>
            </a:r>
            <a:br>
              <a:rPr lang="ar-IQ" dirty="0">
                <a:solidFill>
                  <a:srgbClr val="FF0000"/>
                </a:solidFill>
              </a:rPr>
            </a:br>
            <a:r>
              <a:rPr lang="ar-IQ" b="1" dirty="0">
                <a:solidFill>
                  <a:srgbClr val="FF0000"/>
                </a:solidFill>
                <a:latin typeface="arial"/>
              </a:rPr>
              <a:t>– يجب التجاوب مع الأهداف التي نسعى لتحقيقها، وذلك بتزويد المتعلم بالتوجيه والمساعدة اللذان يمكّنانه من تحقيق تلك الأهداف، وزيادة إمكانية مشاركته المستقبلية.</a:t>
            </a:r>
            <a:r>
              <a:rPr lang="ar-IQ" dirty="0">
                <a:solidFill>
                  <a:srgbClr val="FF0000"/>
                </a:solidFill>
              </a:rPr>
              <a:t/>
            </a:r>
            <a:br>
              <a:rPr lang="ar-IQ" dirty="0">
                <a:solidFill>
                  <a:srgbClr val="FF0000"/>
                </a:solidFill>
              </a:rPr>
            </a:br>
            <a:r>
              <a:rPr lang="ar-IQ" b="1" dirty="0">
                <a:solidFill>
                  <a:srgbClr val="FF0000"/>
                </a:solidFill>
                <a:latin typeface="arial"/>
              </a:rPr>
              <a:t>– التعلُّم فيها لا يتطلب بالضرورة وجود مُعلّم، فحين يتعاون الناس في نشاط معين كل فرد يُساعد الآخرين ويتعلم من مساهماتهم.</a:t>
            </a:r>
            <a:endParaRPr lang="en-US" dirty="0">
              <a:solidFill>
                <a:srgbClr val="FF0000"/>
              </a:solidFill>
            </a:endParaRPr>
          </a:p>
        </p:txBody>
      </p:sp>
    </p:spTree>
    <p:extLst>
      <p:ext uri="{BB962C8B-B14F-4D97-AF65-F5344CB8AC3E}">
        <p14:creationId xmlns:p14="http://schemas.microsoft.com/office/powerpoint/2010/main" val="59433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1435475"/>
            <a:ext cx="7420443" cy="5205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251520" y="235146"/>
            <a:ext cx="8640959" cy="1015663"/>
          </a:xfrm>
          <a:prstGeom prst="rect">
            <a:avLst/>
          </a:prstGeom>
        </p:spPr>
        <p:txBody>
          <a:bodyPr wrap="square">
            <a:spAutoFit/>
          </a:bodyPr>
          <a:lstStyle/>
          <a:p>
            <a:pPr algn="just"/>
            <a:r>
              <a:rPr lang="ar-IQ" sz="2000" b="1" dirty="0" smtClean="0">
                <a:solidFill>
                  <a:srgbClr val="FF0000"/>
                </a:solidFill>
                <a:latin typeface="arial"/>
              </a:rPr>
              <a:t>قدم </a:t>
            </a:r>
            <a:r>
              <a:rPr lang="ar-IQ" sz="2000" b="1" dirty="0">
                <a:solidFill>
                  <a:srgbClr val="FF0000"/>
                </a:solidFill>
                <a:latin typeface="arial"/>
              </a:rPr>
              <a:t>نصائح وإجراءات وخطوات عمل.</a:t>
            </a:r>
          </a:p>
          <a:p>
            <a:pPr algn="just"/>
            <a:r>
              <a:rPr lang="ar-IQ" sz="2000" b="1" dirty="0">
                <a:solidFill>
                  <a:srgbClr val="FF0000"/>
                </a:solidFill>
                <a:latin typeface="arial"/>
              </a:rPr>
              <a:t>ينبغي الانتباه إلى ضرورة تنويع الدعامات التعليمية بحسب طبيعة المتعلم واحتياجاته واحتياجات الموقف التعليمي. و نوضح سرعة الاستجابة بالدعامات التعليمية بالمخطط الآتي</a:t>
            </a:r>
            <a:endParaRPr lang="ar-IQ" sz="2000" b="1" i="0" dirty="0">
              <a:solidFill>
                <a:srgbClr val="FF0000"/>
              </a:solidFill>
              <a:effectLst/>
              <a:latin typeface="arial"/>
            </a:endParaRPr>
          </a:p>
        </p:txBody>
      </p:sp>
    </p:spTree>
    <p:extLst>
      <p:ext uri="{BB962C8B-B14F-4D97-AF65-F5344CB8AC3E}">
        <p14:creationId xmlns:p14="http://schemas.microsoft.com/office/powerpoint/2010/main" val="264196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568952" cy="6555641"/>
          </a:xfrm>
          <a:prstGeom prst="rect">
            <a:avLst/>
          </a:prstGeom>
        </p:spPr>
        <p:txBody>
          <a:bodyPr wrap="square">
            <a:spAutoFit/>
          </a:bodyPr>
          <a:lstStyle/>
          <a:p>
            <a:pPr algn="just"/>
            <a:r>
              <a:rPr lang="ar-IQ" sz="2800" b="1" dirty="0">
                <a:solidFill>
                  <a:srgbClr val="FF0000"/>
                </a:solidFill>
                <a:latin typeface="Noto Sans Kufi Arabic"/>
              </a:rPr>
              <a:t>مبادئ نظرية </a:t>
            </a:r>
            <a:r>
              <a:rPr lang="ar-IQ" sz="2800" b="1" dirty="0" err="1" smtClean="0">
                <a:solidFill>
                  <a:srgbClr val="FF0000"/>
                </a:solidFill>
                <a:latin typeface="Noto Sans Kufi Arabic"/>
              </a:rPr>
              <a:t>فيجوتسكي</a:t>
            </a:r>
            <a:r>
              <a:rPr lang="ar-IQ" sz="2800" b="1" dirty="0" smtClean="0">
                <a:solidFill>
                  <a:srgbClr val="FF0000"/>
                </a:solidFill>
                <a:latin typeface="Noto Sans Kufi Arabic"/>
              </a:rPr>
              <a:t>:</a:t>
            </a:r>
            <a:endParaRPr lang="ar-IQ" sz="2800" b="1" dirty="0">
              <a:solidFill>
                <a:srgbClr val="FF0000"/>
              </a:solidFill>
              <a:latin typeface="Noto Sans Kufi Arabic"/>
            </a:endParaRPr>
          </a:p>
          <a:p>
            <a:pPr algn="just"/>
            <a:r>
              <a:rPr lang="ar-IQ" sz="2800" b="1" dirty="0">
                <a:solidFill>
                  <a:srgbClr val="2C2F34"/>
                </a:solidFill>
                <a:latin typeface="Noto Sans Kufi Arabic"/>
              </a:rPr>
              <a:t>يعد </a:t>
            </a:r>
            <a:r>
              <a:rPr lang="ar-IQ" sz="2800" b="1" dirty="0" err="1">
                <a:solidFill>
                  <a:srgbClr val="2C2F34"/>
                </a:solidFill>
                <a:latin typeface="Noto Sans Kufi Arabic"/>
              </a:rPr>
              <a:t>فيجوتسكي</a:t>
            </a:r>
            <a:r>
              <a:rPr lang="ar-IQ" sz="2800" b="1" dirty="0">
                <a:solidFill>
                  <a:srgbClr val="2C2F34"/>
                </a:solidFill>
                <a:latin typeface="Noto Sans Kufi Arabic"/>
              </a:rPr>
              <a:t> هو مؤسس النظرية الاجتماعية التاريخية حيث أكد </a:t>
            </a:r>
            <a:r>
              <a:rPr lang="ar-IQ" sz="2800" b="1" dirty="0" err="1">
                <a:solidFill>
                  <a:srgbClr val="2C2F34"/>
                </a:solidFill>
                <a:latin typeface="Noto Sans Kufi Arabic"/>
              </a:rPr>
              <a:t>فيجوتسكي</a:t>
            </a:r>
            <a:r>
              <a:rPr lang="ar-IQ" sz="2800" b="1" dirty="0">
                <a:solidFill>
                  <a:srgbClr val="2C2F34"/>
                </a:solidFill>
                <a:latin typeface="Noto Sans Kufi Arabic"/>
              </a:rPr>
              <a:t> على:</a:t>
            </a:r>
          </a:p>
          <a:p>
            <a:pPr algn="just">
              <a:buFont typeface="Arial"/>
              <a:buChar char="•"/>
            </a:pPr>
            <a:r>
              <a:rPr lang="ar-IQ" sz="2800" b="1" dirty="0">
                <a:solidFill>
                  <a:srgbClr val="2C2F34"/>
                </a:solidFill>
                <a:latin typeface="Noto Sans Kufi Arabic"/>
              </a:rPr>
              <a:t> إن البيئة من الناحية الثقافية والناحية الاجتماعية هما أهم ما يؤثر في غير البالغين. </a:t>
            </a:r>
          </a:p>
          <a:p>
            <a:pPr algn="just">
              <a:buFont typeface="Arial"/>
              <a:buChar char="•"/>
            </a:pPr>
            <a:r>
              <a:rPr lang="ar-IQ" sz="2800" b="1" dirty="0">
                <a:solidFill>
                  <a:srgbClr val="2C2F34"/>
                </a:solidFill>
                <a:latin typeface="Noto Sans Kufi Arabic"/>
              </a:rPr>
              <a:t>الوسط الاجتماعي هو الركيزة الأساسية التي تؤدي للتطور المعرفي عند الطفل والتي يعتمد عليها اعتماد كلي في طريقة تفكير الاطفال، وان هذا الوسط ليس عامل مستقلا عن تطور الأطفال.</a:t>
            </a:r>
          </a:p>
          <a:p>
            <a:pPr algn="just">
              <a:buFont typeface="Arial"/>
              <a:buChar char="•"/>
            </a:pPr>
            <a:r>
              <a:rPr lang="ar-IQ" sz="2800" b="1" dirty="0">
                <a:solidFill>
                  <a:srgbClr val="2C2F34"/>
                </a:solidFill>
                <a:latin typeface="Noto Sans Kufi Arabic"/>
              </a:rPr>
              <a:t>الممارسات اليومية هي الحاضن الفعلي للوعي وليس الدماغ .</a:t>
            </a:r>
          </a:p>
          <a:p>
            <a:pPr algn="just">
              <a:buFont typeface="Arial"/>
              <a:buChar char="•"/>
            </a:pPr>
            <a:r>
              <a:rPr lang="ar-IQ" sz="2800" b="1" dirty="0">
                <a:solidFill>
                  <a:srgbClr val="2C2F34"/>
                </a:solidFill>
                <a:latin typeface="Noto Sans Kufi Arabic"/>
              </a:rPr>
              <a:t>اكتساب المهارات عند الاطفال لا يتم إلا بدعم ومساعدة البالغين .</a:t>
            </a:r>
          </a:p>
          <a:p>
            <a:pPr algn="just">
              <a:buFont typeface="Arial"/>
              <a:buChar char="•"/>
            </a:pPr>
            <a:r>
              <a:rPr lang="ar-IQ" sz="2800" b="1" dirty="0">
                <a:solidFill>
                  <a:srgbClr val="2C2F34"/>
                </a:solidFill>
                <a:latin typeface="Noto Sans Kufi Arabic"/>
              </a:rPr>
              <a:t>المهارات والمعرفة لدى الطفل لا تتم الا عن طريق المشاركة الفعلية .</a:t>
            </a:r>
          </a:p>
          <a:p>
            <a:pPr algn="just">
              <a:buFont typeface="Arial"/>
              <a:buChar char="•"/>
            </a:pPr>
            <a:r>
              <a:rPr lang="ar-IQ" sz="2800" b="1" dirty="0">
                <a:solidFill>
                  <a:srgbClr val="2C2F34"/>
                </a:solidFill>
                <a:latin typeface="Noto Sans Kufi Arabic"/>
              </a:rPr>
              <a:t>البيئة والتفاعل معها هي سبيل التعلم .</a:t>
            </a:r>
          </a:p>
          <a:p>
            <a:pPr algn="just">
              <a:buFont typeface="Arial"/>
              <a:buChar char="•"/>
            </a:pPr>
            <a:r>
              <a:rPr lang="ar-IQ" sz="2800" b="1" dirty="0">
                <a:solidFill>
                  <a:srgbClr val="2C2F34"/>
                </a:solidFill>
                <a:latin typeface="Noto Sans Kufi Arabic"/>
              </a:rPr>
              <a:t>اللغة وسيط التفكير وبها تنتقل الخبرات وخاصة الاجتماعية، ومنها يتشكل مناخ التعليم وتصبح ركيزة أساسية.</a:t>
            </a:r>
          </a:p>
          <a:p>
            <a:pPr algn="just">
              <a:buFont typeface="Arial"/>
              <a:buChar char="•"/>
            </a:pPr>
            <a:r>
              <a:rPr lang="ar-IQ" sz="2800" b="1" dirty="0">
                <a:solidFill>
                  <a:srgbClr val="2C2F34"/>
                </a:solidFill>
                <a:latin typeface="Noto Sans Kufi Arabic"/>
              </a:rPr>
              <a:t>أهمية منطقة النمو المركزية القريبة .</a:t>
            </a:r>
            <a:endParaRPr lang="ar-IQ" sz="2800" b="1" i="0" dirty="0">
              <a:solidFill>
                <a:srgbClr val="2C2F34"/>
              </a:solidFill>
              <a:effectLst/>
              <a:latin typeface="Noto Sans Kufi Arabic"/>
            </a:endParaRPr>
          </a:p>
        </p:txBody>
      </p:sp>
    </p:spTree>
    <p:extLst>
      <p:ext uri="{BB962C8B-B14F-4D97-AF65-F5344CB8AC3E}">
        <p14:creationId xmlns:p14="http://schemas.microsoft.com/office/powerpoint/2010/main" val="1073301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4855" y="548680"/>
            <a:ext cx="8568952" cy="5632311"/>
          </a:xfrm>
          <a:prstGeom prst="rect">
            <a:avLst/>
          </a:prstGeom>
        </p:spPr>
        <p:txBody>
          <a:bodyPr wrap="square">
            <a:spAutoFit/>
          </a:bodyPr>
          <a:lstStyle/>
          <a:p>
            <a:pPr algn="just"/>
            <a:r>
              <a:rPr lang="ar-IQ" sz="3600" b="1" dirty="0">
                <a:solidFill>
                  <a:srgbClr val="2C2F34"/>
                </a:solidFill>
                <a:latin typeface="Noto Sans Kufi Arabic"/>
              </a:rPr>
              <a:t>وقد اعتبر </a:t>
            </a:r>
            <a:r>
              <a:rPr lang="ar-IQ" sz="3600" b="1" dirty="0" err="1">
                <a:solidFill>
                  <a:srgbClr val="2C2F34"/>
                </a:solidFill>
                <a:latin typeface="Noto Sans Kufi Arabic"/>
              </a:rPr>
              <a:t>فيجوتسكي</a:t>
            </a:r>
            <a:r>
              <a:rPr lang="ar-IQ" sz="3600" b="1" dirty="0">
                <a:solidFill>
                  <a:srgbClr val="2C2F34"/>
                </a:solidFill>
                <a:latin typeface="Noto Sans Kufi Arabic"/>
              </a:rPr>
              <a:t> أن النمو المعرفي عملية تتم على اثنتين من المراحل </a:t>
            </a:r>
          </a:p>
          <a:p>
            <a:pPr algn="just">
              <a:buFont typeface="Arial"/>
              <a:buChar char="•"/>
            </a:pPr>
            <a:r>
              <a:rPr lang="ar-IQ" sz="3600" b="1" dirty="0">
                <a:solidFill>
                  <a:srgbClr val="FF0000"/>
                </a:solidFill>
                <a:latin typeface="Noto Sans Kufi Arabic"/>
              </a:rPr>
              <a:t>المستوى </a:t>
            </a:r>
            <a:r>
              <a:rPr lang="ar-IQ" sz="3600" b="1" dirty="0" smtClean="0">
                <a:solidFill>
                  <a:srgbClr val="FF0000"/>
                </a:solidFill>
                <a:latin typeface="Noto Sans Kufi Arabic"/>
              </a:rPr>
              <a:t>الأول:</a:t>
            </a:r>
            <a:r>
              <a:rPr lang="ar-IQ" sz="3600" b="1" dirty="0">
                <a:solidFill>
                  <a:srgbClr val="2C2F34"/>
                </a:solidFill>
                <a:latin typeface="Noto Sans Kufi Arabic"/>
              </a:rPr>
              <a:t> للنمو هو الذي يطلق عليه اسم  المستوى الواقعي تتم فيه عملية النمو المعرفي بدرجة محددة من نضج الطفل .</a:t>
            </a:r>
          </a:p>
          <a:p>
            <a:pPr algn="just">
              <a:buFont typeface="Arial"/>
              <a:buChar char="•"/>
            </a:pPr>
            <a:r>
              <a:rPr lang="ar-IQ" sz="3600" b="1" dirty="0">
                <a:solidFill>
                  <a:srgbClr val="FF0000"/>
                </a:solidFill>
                <a:latin typeface="Noto Sans Kufi Arabic"/>
              </a:rPr>
              <a:t>المستوى الثاني</a:t>
            </a:r>
            <a:r>
              <a:rPr lang="ar-IQ" sz="3600" b="1" dirty="0">
                <a:solidFill>
                  <a:srgbClr val="2C2F34"/>
                </a:solidFill>
                <a:latin typeface="Noto Sans Kufi Arabic"/>
              </a:rPr>
              <a:t> </a:t>
            </a:r>
            <a:r>
              <a:rPr lang="ar-IQ" sz="3600" b="1" dirty="0" smtClean="0">
                <a:solidFill>
                  <a:srgbClr val="2C2F34"/>
                </a:solidFill>
                <a:latin typeface="Noto Sans Kufi Arabic"/>
              </a:rPr>
              <a:t>: من </a:t>
            </a:r>
            <a:r>
              <a:rPr lang="ar-IQ" sz="3600" b="1" dirty="0">
                <a:solidFill>
                  <a:srgbClr val="2C2F34"/>
                </a:solidFill>
                <a:latin typeface="Noto Sans Kufi Arabic"/>
              </a:rPr>
              <a:t>النمو هو ما يطلق عليه بالنمو المحتمل وهنا يظهر مفهوم منطقة النمو القريبة المركزية ، ويمكن توضيح هذا المستوى وهو قدرة الطفل في التعامل مع مشكلات تفوق في مستواها مستوى نضجه العقلي </a:t>
            </a:r>
            <a:endParaRPr lang="ar-IQ" sz="3600" b="1" i="0" dirty="0">
              <a:solidFill>
                <a:srgbClr val="2C2F34"/>
              </a:solidFill>
              <a:effectLst/>
              <a:latin typeface="Noto Sans Kufi Arabic"/>
            </a:endParaRPr>
          </a:p>
        </p:txBody>
      </p:sp>
    </p:spTree>
    <p:extLst>
      <p:ext uri="{BB962C8B-B14F-4D97-AF65-F5344CB8AC3E}">
        <p14:creationId xmlns:p14="http://schemas.microsoft.com/office/powerpoint/2010/main" val="4226584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5299" y="908720"/>
            <a:ext cx="8784976" cy="4524315"/>
          </a:xfrm>
          <a:prstGeom prst="rect">
            <a:avLst/>
          </a:prstGeom>
        </p:spPr>
        <p:txBody>
          <a:bodyPr wrap="square">
            <a:spAutoFit/>
          </a:bodyPr>
          <a:lstStyle/>
          <a:p>
            <a:r>
              <a:rPr lang="ar-IQ" sz="3600" b="1" dirty="0">
                <a:solidFill>
                  <a:srgbClr val="FF0000"/>
                </a:solidFill>
                <a:latin typeface="helvetica neue"/>
              </a:rPr>
              <a:t>نظرية </a:t>
            </a:r>
            <a:r>
              <a:rPr lang="ar-IQ" sz="3600" b="1" dirty="0" err="1">
                <a:solidFill>
                  <a:srgbClr val="FF0000"/>
                </a:solidFill>
                <a:latin typeface="helvetica neue"/>
              </a:rPr>
              <a:t>فيجوتسكي</a:t>
            </a:r>
            <a:r>
              <a:rPr lang="ar-IQ" sz="3600" b="1" dirty="0">
                <a:solidFill>
                  <a:srgbClr val="FF0000"/>
                </a:solidFill>
                <a:latin typeface="helvetica neue"/>
              </a:rPr>
              <a:t> الاجتماعية والثقافية </a:t>
            </a:r>
            <a:r>
              <a:rPr lang="ar-IQ" sz="3600" b="1" dirty="0" smtClean="0">
                <a:solidFill>
                  <a:srgbClr val="FF0000"/>
                </a:solidFill>
                <a:latin typeface="helvetica neue"/>
              </a:rPr>
              <a:t>:</a:t>
            </a:r>
          </a:p>
          <a:p>
            <a:pPr marL="457200" indent="-457200">
              <a:buFontTx/>
              <a:buChar char="-"/>
            </a:pPr>
            <a:r>
              <a:rPr lang="ar-IQ" sz="3600" b="1" dirty="0" smtClean="0">
                <a:solidFill>
                  <a:srgbClr val="333333"/>
                </a:solidFill>
                <a:latin typeface="helvetica neue"/>
              </a:rPr>
              <a:t>النظرية </a:t>
            </a:r>
            <a:r>
              <a:rPr lang="ar-IQ" sz="3600" b="1" dirty="0">
                <a:solidFill>
                  <a:srgbClr val="333333"/>
                </a:solidFill>
                <a:latin typeface="helvetica neue"/>
              </a:rPr>
              <a:t>الاجتماعية والثقافية هي نظرية نفسية جديدة تدرس المساهمة الهامة للمجتمع في التنمية الشخصية. </a:t>
            </a:r>
            <a:endParaRPr lang="ar-IQ" sz="3600" b="1" dirty="0" smtClean="0">
              <a:solidFill>
                <a:srgbClr val="333333"/>
              </a:solidFill>
              <a:latin typeface="helvetica neue"/>
            </a:endParaRPr>
          </a:p>
          <a:p>
            <a:pPr marL="457200" indent="-457200">
              <a:buFontTx/>
              <a:buChar char="-"/>
            </a:pPr>
            <a:r>
              <a:rPr lang="ar-IQ" sz="3600" b="1" dirty="0" smtClean="0">
                <a:solidFill>
                  <a:srgbClr val="333333"/>
                </a:solidFill>
                <a:latin typeface="helvetica neue"/>
              </a:rPr>
              <a:t>وتؤكد </a:t>
            </a:r>
            <a:r>
              <a:rPr lang="ar-IQ" sz="3600" b="1" dirty="0">
                <a:solidFill>
                  <a:srgbClr val="333333"/>
                </a:solidFill>
                <a:latin typeface="helvetica neue"/>
              </a:rPr>
              <a:t>النظرية الاجتماعية والثقافية على التفاعل بين التنمية البشرية، والثقافة التي يعيشون فيها. </a:t>
            </a:r>
            <a:endParaRPr lang="ar-IQ" sz="3600" b="1" dirty="0" smtClean="0">
              <a:solidFill>
                <a:srgbClr val="333333"/>
              </a:solidFill>
              <a:latin typeface="helvetica neue"/>
            </a:endParaRPr>
          </a:p>
          <a:p>
            <a:pPr marL="457200" indent="-457200">
              <a:buFontTx/>
              <a:buChar char="-"/>
            </a:pPr>
            <a:r>
              <a:rPr lang="ar-IQ" sz="3600" b="1" dirty="0" smtClean="0">
                <a:solidFill>
                  <a:srgbClr val="333333"/>
                </a:solidFill>
                <a:latin typeface="helvetica neue"/>
              </a:rPr>
              <a:t>كما </a:t>
            </a:r>
            <a:r>
              <a:rPr lang="ar-IQ" sz="3600" b="1" dirty="0">
                <a:solidFill>
                  <a:srgbClr val="333333"/>
                </a:solidFill>
                <a:latin typeface="helvetica neue"/>
              </a:rPr>
              <a:t>تُظهر النظرية الاجتماعية والثقافية كذلك أن التعلم البشري هو بشكل كبير عبارة عن عملية اجتماعية.</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2280333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889844"/>
            <a:ext cx="8784976" cy="6093976"/>
          </a:xfrm>
          <a:prstGeom prst="rect">
            <a:avLst/>
          </a:prstGeom>
        </p:spPr>
        <p:txBody>
          <a:bodyPr wrap="square">
            <a:spAutoFit/>
          </a:bodyPr>
          <a:lstStyle/>
          <a:p>
            <a:r>
              <a:rPr lang="ar-IQ" sz="3600" b="1" dirty="0" err="1">
                <a:solidFill>
                  <a:srgbClr val="FF0000"/>
                </a:solidFill>
                <a:latin typeface="helvetica neue"/>
              </a:rPr>
              <a:t>فيجوتسكي</a:t>
            </a:r>
            <a:r>
              <a:rPr lang="ar-IQ" sz="3600" b="1" dirty="0">
                <a:solidFill>
                  <a:srgbClr val="FF0000"/>
                </a:solidFill>
                <a:latin typeface="helvetica neue"/>
              </a:rPr>
              <a:t> والنظرية الاجتماعية الثقافية </a:t>
            </a:r>
            <a:r>
              <a:rPr lang="ar-IQ" sz="3600" b="1" dirty="0" smtClean="0">
                <a:solidFill>
                  <a:srgbClr val="FF0000"/>
                </a:solidFill>
                <a:latin typeface="helvetica neue"/>
              </a:rPr>
              <a:t>:</a:t>
            </a:r>
          </a:p>
          <a:p>
            <a:pPr marL="457200" indent="-457200">
              <a:buFontTx/>
              <a:buChar char="-"/>
            </a:pPr>
            <a:r>
              <a:rPr lang="ar-IQ" sz="2800" b="1" dirty="0" smtClean="0">
                <a:solidFill>
                  <a:srgbClr val="333333"/>
                </a:solidFill>
                <a:latin typeface="helvetica neue"/>
              </a:rPr>
              <a:t>تُشتق </a:t>
            </a:r>
            <a:r>
              <a:rPr lang="ar-IQ" sz="2800" b="1" dirty="0">
                <a:solidFill>
                  <a:srgbClr val="333333"/>
                </a:solidFill>
                <a:latin typeface="helvetica neue"/>
              </a:rPr>
              <a:t>النظرية الاجتماعية والثقافية من عمل عالم النفس الرائد ليف </a:t>
            </a:r>
            <a:r>
              <a:rPr lang="ar-IQ" sz="2800" b="1" dirty="0" err="1">
                <a:solidFill>
                  <a:srgbClr val="333333"/>
                </a:solidFill>
                <a:latin typeface="helvetica neue"/>
              </a:rPr>
              <a:t>فيجوتسكي</a:t>
            </a:r>
            <a:r>
              <a:rPr lang="ar-IQ" sz="2800" b="1" dirty="0">
                <a:solidFill>
                  <a:srgbClr val="333333"/>
                </a:solidFill>
                <a:latin typeface="helvetica neue"/>
              </a:rPr>
              <a:t>، الذي يعتقد أن الأب، ومقدم الرعاية، والأقران، والثقافة على وجه عام، هم عادةً أسباب تطوير المهن المتقدمة ذات المستوى العالي. </a:t>
            </a:r>
            <a:endParaRPr lang="ar-IQ" sz="2800" b="1" dirty="0" smtClean="0">
              <a:solidFill>
                <a:srgbClr val="333333"/>
              </a:solidFill>
              <a:latin typeface="helvetica neue"/>
            </a:endParaRPr>
          </a:p>
          <a:p>
            <a:pPr marL="457200" indent="-457200">
              <a:buFontTx/>
              <a:buChar char="-"/>
            </a:pPr>
            <a:r>
              <a:rPr lang="ar-IQ" sz="2800" b="1" dirty="0" smtClean="0">
                <a:solidFill>
                  <a:srgbClr val="333333"/>
                </a:solidFill>
                <a:latin typeface="helvetica neue"/>
              </a:rPr>
              <a:t>كما </a:t>
            </a:r>
            <a:r>
              <a:rPr lang="ar-IQ" sz="2800" b="1" dirty="0">
                <a:solidFill>
                  <a:srgbClr val="333333"/>
                </a:solidFill>
                <a:latin typeface="helvetica neue"/>
              </a:rPr>
              <a:t>يعتقد </a:t>
            </a:r>
            <a:r>
              <a:rPr lang="ar-IQ" sz="2800" b="1" dirty="0" err="1">
                <a:solidFill>
                  <a:srgbClr val="333333"/>
                </a:solidFill>
                <a:latin typeface="helvetica neue"/>
              </a:rPr>
              <a:t>فيجوتسكي</a:t>
            </a:r>
            <a:r>
              <a:rPr lang="ar-IQ" sz="2800" b="1" dirty="0">
                <a:solidFill>
                  <a:srgbClr val="333333"/>
                </a:solidFill>
                <a:latin typeface="helvetica neue"/>
              </a:rPr>
              <a:t> أن التعلم هو أساس التفاعل مع الأخرى، وأنه بمجرد حدوث ذلك، سيتم دمج المعلومات على المستوى الفردي. </a:t>
            </a:r>
            <a:endParaRPr lang="ar-IQ" sz="2800" b="1" dirty="0" smtClean="0">
              <a:solidFill>
                <a:srgbClr val="333333"/>
              </a:solidFill>
              <a:latin typeface="helvetica neue"/>
            </a:endParaRPr>
          </a:p>
          <a:p>
            <a:pPr marL="457200" indent="-457200">
              <a:buFontTx/>
              <a:buChar char="-"/>
            </a:pPr>
            <a:r>
              <a:rPr lang="ar-IQ" sz="2800" b="1" dirty="0" smtClean="0">
                <a:solidFill>
                  <a:srgbClr val="333333"/>
                </a:solidFill>
                <a:latin typeface="helvetica neue"/>
              </a:rPr>
              <a:t>وفقًا </a:t>
            </a:r>
            <a:r>
              <a:rPr lang="ar-IQ" sz="2800" b="1" dirty="0" err="1">
                <a:solidFill>
                  <a:srgbClr val="333333"/>
                </a:solidFill>
                <a:latin typeface="helvetica neue"/>
              </a:rPr>
              <a:t>لفيجوتسكي</a:t>
            </a:r>
            <a:r>
              <a:rPr lang="ar-IQ" sz="2800" b="1" dirty="0">
                <a:solidFill>
                  <a:srgbClr val="333333"/>
                </a:solidFill>
                <a:latin typeface="helvetica neue"/>
              </a:rPr>
              <a:t> أيضًا، يولد الأطفال بقيود بيولوجية أساسية داخل الذهن الخاص بهم، لكن كل ثقافة توفر “أدوات التكيف الفكري”. </a:t>
            </a:r>
            <a:endParaRPr lang="ar-IQ" sz="2800" b="1" dirty="0" smtClean="0">
              <a:solidFill>
                <a:srgbClr val="333333"/>
              </a:solidFill>
              <a:latin typeface="helvetica neue"/>
            </a:endParaRPr>
          </a:p>
          <a:p>
            <a:pPr marL="457200" indent="-457200">
              <a:buFontTx/>
              <a:buChar char="-"/>
            </a:pPr>
            <a:r>
              <a:rPr lang="ar-IQ" sz="2800" b="1" dirty="0" smtClean="0">
                <a:solidFill>
                  <a:srgbClr val="333333"/>
                </a:solidFill>
                <a:latin typeface="helvetica neue"/>
              </a:rPr>
              <a:t>التي </a:t>
            </a:r>
            <a:r>
              <a:rPr lang="ar-IQ" sz="2800" b="1" dirty="0">
                <a:solidFill>
                  <a:srgbClr val="333333"/>
                </a:solidFill>
                <a:latin typeface="helvetica neue"/>
              </a:rPr>
              <a:t>تسمح للأطفال باستخدام قدراتهم وفقًا للثقافة التي يعيشون فيها. على سبيل المثال، في حين أن إحدى الثقافات قد تؤكد على استراتيجيات الذاكرة، مثل تدوين الملاحظات، فقد تستخدم ثقافة أخرى أدوات مثل التذكير أو الحفظ عن ظهر قلب.</a:t>
            </a:r>
            <a:r>
              <a:rPr lang="ar-IQ" dirty="0"/>
              <a:t/>
            </a:r>
            <a:br>
              <a:rPr lang="ar-IQ" dirty="0"/>
            </a:br>
            <a:endParaRPr lang="en-US" dirty="0"/>
          </a:p>
        </p:txBody>
      </p:sp>
    </p:spTree>
    <p:extLst>
      <p:ext uri="{BB962C8B-B14F-4D97-AF65-F5344CB8AC3E}">
        <p14:creationId xmlns:p14="http://schemas.microsoft.com/office/powerpoint/2010/main" val="3749059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188640"/>
            <a:ext cx="8064896" cy="6555641"/>
          </a:xfrm>
          <a:prstGeom prst="rect">
            <a:avLst/>
          </a:prstGeom>
        </p:spPr>
        <p:txBody>
          <a:bodyPr wrap="square">
            <a:spAutoFit/>
          </a:bodyPr>
          <a:lstStyle/>
          <a:p>
            <a:r>
              <a:rPr lang="ar-IQ" sz="3200" b="1" dirty="0" smtClean="0">
                <a:solidFill>
                  <a:srgbClr val="FF0000"/>
                </a:solidFill>
                <a:latin typeface="helvetica neue"/>
              </a:rPr>
              <a:t>منطقة التطور القريب:</a:t>
            </a:r>
          </a:p>
          <a:p>
            <a:r>
              <a:rPr lang="ar-IQ" sz="3200" b="1" dirty="0" smtClean="0">
                <a:solidFill>
                  <a:srgbClr val="333333"/>
                </a:solidFill>
                <a:latin typeface="helvetica neue"/>
              </a:rPr>
              <a:t> يُعرف </a:t>
            </a:r>
            <a:r>
              <a:rPr lang="ar-IQ" sz="3200" b="1" dirty="0">
                <a:solidFill>
                  <a:srgbClr val="333333"/>
                </a:solidFill>
                <a:latin typeface="helvetica neue"/>
              </a:rPr>
              <a:t>مفهوم مهم في النظرية الاجتماعية والثقافية باسم “منطقة التطور القريب”، </a:t>
            </a:r>
            <a:r>
              <a:rPr lang="ar-IQ" sz="3200" b="1" dirty="0" smtClean="0">
                <a:solidFill>
                  <a:srgbClr val="333333"/>
                </a:solidFill>
                <a:latin typeface="helvetica neue"/>
              </a:rPr>
              <a:t>وهي </a:t>
            </a:r>
            <a:r>
              <a:rPr lang="ar-IQ" sz="3200" b="1" dirty="0">
                <a:solidFill>
                  <a:srgbClr val="333333"/>
                </a:solidFill>
                <a:latin typeface="helvetica neue"/>
              </a:rPr>
              <a:t>توجيه الكبار أو بالتعاون مع أقران أكثر قدرة. </a:t>
            </a:r>
            <a:endParaRPr lang="ar-IQ" sz="3200" b="1" dirty="0" smtClean="0">
              <a:solidFill>
                <a:srgbClr val="333333"/>
              </a:solidFill>
              <a:latin typeface="helvetica neue"/>
            </a:endParaRPr>
          </a:p>
          <a:p>
            <a:pPr marL="457200" indent="-457200">
              <a:buFontTx/>
              <a:buChar char="-"/>
            </a:pPr>
            <a:r>
              <a:rPr lang="ar-IQ" sz="3200" b="1" dirty="0" smtClean="0">
                <a:solidFill>
                  <a:srgbClr val="333333"/>
                </a:solidFill>
                <a:latin typeface="helvetica neue"/>
              </a:rPr>
              <a:t>في </a:t>
            </a:r>
            <a:r>
              <a:rPr lang="ar-IQ" sz="3200" b="1" dirty="0">
                <a:solidFill>
                  <a:srgbClr val="333333"/>
                </a:solidFill>
                <a:latin typeface="helvetica neue"/>
              </a:rPr>
              <a:t>الأساس، تشمل جميع المعارف والمهارات، التي لا يمكن للشخص أن يفهمها أو يؤديها بشكل مستقل. </a:t>
            </a:r>
            <a:endParaRPr lang="ar-IQ" sz="3200" b="1" dirty="0" smtClean="0">
              <a:solidFill>
                <a:srgbClr val="333333"/>
              </a:solidFill>
              <a:latin typeface="helvetica neue"/>
            </a:endParaRPr>
          </a:p>
          <a:p>
            <a:pPr marL="457200" indent="-457200">
              <a:buFontTx/>
              <a:buChar char="-"/>
            </a:pPr>
            <a:r>
              <a:rPr lang="ar-IQ" sz="3200" b="1" dirty="0" smtClean="0">
                <a:solidFill>
                  <a:srgbClr val="333333"/>
                </a:solidFill>
                <a:latin typeface="helvetica neue"/>
              </a:rPr>
              <a:t>بل </a:t>
            </a:r>
            <a:r>
              <a:rPr lang="ar-IQ" sz="3200" b="1" dirty="0">
                <a:solidFill>
                  <a:srgbClr val="333333"/>
                </a:solidFill>
                <a:latin typeface="helvetica neue"/>
              </a:rPr>
              <a:t>أنه يكون قادرًا على أن يكتسبها تحت التوجيه. </a:t>
            </a:r>
            <a:endParaRPr lang="ar-IQ" sz="3200" b="1" dirty="0" smtClean="0">
              <a:solidFill>
                <a:srgbClr val="333333"/>
              </a:solidFill>
              <a:latin typeface="helvetica neue"/>
            </a:endParaRPr>
          </a:p>
          <a:p>
            <a:pPr marL="457200" indent="-457200">
              <a:buFontTx/>
              <a:buChar char="-"/>
            </a:pPr>
            <a:r>
              <a:rPr lang="ar-IQ" sz="3200" b="1" dirty="0" smtClean="0">
                <a:solidFill>
                  <a:srgbClr val="333333"/>
                </a:solidFill>
                <a:latin typeface="helvetica neue"/>
              </a:rPr>
              <a:t>وبما </a:t>
            </a:r>
            <a:r>
              <a:rPr lang="ar-IQ" sz="3200" b="1" dirty="0">
                <a:solidFill>
                  <a:srgbClr val="333333"/>
                </a:solidFill>
                <a:latin typeface="helvetica neue"/>
              </a:rPr>
              <a:t>أنه يسمح للأطفال بتوسيع مهاراتهم ومعرفتهم، فإنه يتم عادةً من خلال مراقبة الأشخاص الأكثر تقدمًا منهم بقليل. </a:t>
            </a:r>
            <a:endParaRPr lang="ar-IQ" sz="3200" b="1" dirty="0" smtClean="0">
              <a:solidFill>
                <a:srgbClr val="333333"/>
              </a:solidFill>
              <a:latin typeface="helvetica neue"/>
            </a:endParaRPr>
          </a:p>
          <a:p>
            <a:pPr marL="457200" indent="-457200">
              <a:buFontTx/>
              <a:buChar char="-"/>
            </a:pPr>
            <a:r>
              <a:rPr lang="ar-IQ" sz="3200" b="1" dirty="0" smtClean="0">
                <a:solidFill>
                  <a:srgbClr val="333333"/>
                </a:solidFill>
                <a:latin typeface="helvetica neue"/>
              </a:rPr>
              <a:t>كما </a:t>
            </a:r>
            <a:r>
              <a:rPr lang="ar-IQ" sz="3200" b="1" dirty="0">
                <a:solidFill>
                  <a:srgbClr val="333333"/>
                </a:solidFill>
                <a:latin typeface="helvetica neue"/>
              </a:rPr>
              <a:t>يتمكن الأطفال من توسيع هذا المجال تدريجيًا بالقرب من التطوير.</a:t>
            </a:r>
            <a:r>
              <a:rPr lang="ar-IQ" sz="3200" dirty="0"/>
              <a:t/>
            </a:r>
            <a:br>
              <a:rPr lang="ar-IQ" sz="3200" dirty="0"/>
            </a:br>
            <a:r>
              <a:rPr lang="ar-IQ" dirty="0"/>
              <a:t/>
            </a:r>
            <a:br>
              <a:rPr lang="ar-IQ" dirty="0"/>
            </a:br>
            <a:endParaRPr lang="en-US" dirty="0"/>
          </a:p>
        </p:txBody>
      </p:sp>
    </p:spTree>
    <p:extLst>
      <p:ext uri="{BB962C8B-B14F-4D97-AF65-F5344CB8AC3E}">
        <p14:creationId xmlns:p14="http://schemas.microsoft.com/office/powerpoint/2010/main" val="3549692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97346"/>
            <a:ext cx="8928992" cy="6586418"/>
          </a:xfrm>
          <a:prstGeom prst="rect">
            <a:avLst/>
          </a:prstGeom>
        </p:spPr>
        <p:txBody>
          <a:bodyPr wrap="square">
            <a:spAutoFit/>
          </a:bodyPr>
          <a:lstStyle/>
          <a:p>
            <a:r>
              <a:rPr lang="ar-IQ" sz="2800" dirty="0">
                <a:solidFill>
                  <a:srgbClr val="333333"/>
                </a:solidFill>
                <a:latin typeface="helvetica neue"/>
              </a:rPr>
              <a:t>الاختلافات الرئيسية بين </a:t>
            </a:r>
            <a:r>
              <a:rPr lang="ar-IQ" sz="2800" dirty="0" err="1">
                <a:solidFill>
                  <a:srgbClr val="333333"/>
                </a:solidFill>
                <a:latin typeface="helvetica neue"/>
              </a:rPr>
              <a:t>بياجيه</a:t>
            </a:r>
            <a:r>
              <a:rPr lang="ar-IQ" sz="2800" dirty="0">
                <a:solidFill>
                  <a:srgbClr val="333333"/>
                </a:solidFill>
                <a:latin typeface="helvetica neue"/>
              </a:rPr>
              <a:t> </a:t>
            </a:r>
            <a:r>
              <a:rPr lang="ar-IQ" sz="2800" dirty="0" err="1">
                <a:solidFill>
                  <a:srgbClr val="333333"/>
                </a:solidFill>
                <a:latin typeface="helvetica neue"/>
              </a:rPr>
              <a:t>وفيجوتسكي</a:t>
            </a:r>
            <a:r>
              <a:rPr lang="ar-IQ" sz="2800" dirty="0">
                <a:solidFill>
                  <a:srgbClr val="333333"/>
                </a:solidFill>
                <a:latin typeface="helvetica neue"/>
              </a:rPr>
              <a:t> </a:t>
            </a:r>
            <a:r>
              <a:rPr lang="ar-IQ" sz="2800" dirty="0" smtClean="0">
                <a:solidFill>
                  <a:srgbClr val="333333"/>
                </a:solidFill>
                <a:latin typeface="helvetica neue"/>
              </a:rPr>
              <a:t>:</a:t>
            </a:r>
          </a:p>
          <a:p>
            <a:r>
              <a:rPr lang="ar-IQ" sz="2000" b="1" dirty="0" smtClean="0">
                <a:solidFill>
                  <a:srgbClr val="333333"/>
                </a:solidFill>
                <a:latin typeface="helvetica neue"/>
              </a:rPr>
              <a:t>هل </a:t>
            </a:r>
            <a:r>
              <a:rPr lang="ar-IQ" sz="2000" b="1" dirty="0">
                <a:solidFill>
                  <a:srgbClr val="333333"/>
                </a:solidFill>
                <a:latin typeface="helvetica neue"/>
              </a:rPr>
              <a:t>تريد معرفة الاختلافات بين نظرية </a:t>
            </a:r>
            <a:r>
              <a:rPr lang="ar-IQ" sz="2000" b="1" dirty="0" err="1">
                <a:solidFill>
                  <a:srgbClr val="333333"/>
                </a:solidFill>
                <a:latin typeface="helvetica neue"/>
              </a:rPr>
              <a:t>فيجوتسكي</a:t>
            </a:r>
            <a:r>
              <a:rPr lang="ar-IQ" sz="2000" b="1" dirty="0">
                <a:solidFill>
                  <a:srgbClr val="333333"/>
                </a:solidFill>
                <a:latin typeface="helvetica neue"/>
              </a:rPr>
              <a:t> ونظرية </a:t>
            </a:r>
            <a:r>
              <a:rPr lang="ar-IQ" sz="2000" b="1" dirty="0" err="1">
                <a:solidFill>
                  <a:srgbClr val="333333"/>
                </a:solidFill>
                <a:latin typeface="helvetica neue"/>
              </a:rPr>
              <a:t>بياجيه</a:t>
            </a:r>
            <a:r>
              <a:rPr lang="ar-IQ" sz="2000" b="1" dirty="0">
                <a:solidFill>
                  <a:srgbClr val="333333"/>
                </a:solidFill>
                <a:latin typeface="helvetica neue"/>
              </a:rPr>
              <a:t>؟ حسنًا</a:t>
            </a:r>
            <a:r>
              <a:rPr lang="ar-IQ" sz="2000" b="1" dirty="0" smtClean="0">
                <a:solidFill>
                  <a:srgbClr val="333333"/>
                </a:solidFill>
                <a:latin typeface="helvetica neue"/>
              </a:rPr>
              <a:t>،</a:t>
            </a:r>
          </a:p>
          <a:p>
            <a:r>
              <a:rPr lang="ar-IQ" sz="2000" b="1" dirty="0" smtClean="0">
                <a:solidFill>
                  <a:srgbClr val="333333"/>
                </a:solidFill>
                <a:latin typeface="helvetica neue"/>
              </a:rPr>
              <a:t> </a:t>
            </a:r>
            <a:r>
              <a:rPr lang="ar-IQ" sz="2000" b="1" dirty="0">
                <a:solidFill>
                  <a:srgbClr val="333333"/>
                </a:solidFill>
                <a:latin typeface="helvetica neue"/>
              </a:rPr>
              <a:t>أولاً، ركز العالم </a:t>
            </a:r>
            <a:r>
              <a:rPr lang="ar-IQ" sz="2000" b="1" dirty="0" err="1">
                <a:solidFill>
                  <a:srgbClr val="333333"/>
                </a:solidFill>
                <a:latin typeface="helvetica neue"/>
              </a:rPr>
              <a:t>فيجوتسكي</a:t>
            </a:r>
            <a:r>
              <a:rPr lang="ar-IQ" sz="2000" b="1" dirty="0">
                <a:solidFill>
                  <a:srgbClr val="333333"/>
                </a:solidFill>
                <a:latin typeface="helvetica neue"/>
              </a:rPr>
              <a:t> بشكل أكبر على الطريقة، التي تؤثر بها العوامل الاجتماعية على التنمية. </a:t>
            </a:r>
            <a:endParaRPr lang="ar-IQ" sz="2000" b="1" dirty="0" smtClean="0">
              <a:solidFill>
                <a:srgbClr val="333333"/>
              </a:solidFill>
              <a:latin typeface="helvetica neue"/>
            </a:endParaRPr>
          </a:p>
          <a:p>
            <a:pPr marL="457200" indent="-457200">
              <a:buFontTx/>
              <a:buChar char="-"/>
            </a:pPr>
            <a:r>
              <a:rPr lang="ar-IQ" sz="2400" b="1" dirty="0" smtClean="0">
                <a:solidFill>
                  <a:srgbClr val="333333"/>
                </a:solidFill>
                <a:latin typeface="helvetica neue"/>
              </a:rPr>
              <a:t>أما </a:t>
            </a:r>
            <a:r>
              <a:rPr lang="ar-IQ" sz="2400" b="1" dirty="0">
                <a:solidFill>
                  <a:srgbClr val="333333"/>
                </a:solidFill>
                <a:latin typeface="helvetica neue"/>
              </a:rPr>
              <a:t>العالم </a:t>
            </a:r>
            <a:r>
              <a:rPr lang="ar-IQ" sz="2400" b="1" dirty="0" err="1">
                <a:solidFill>
                  <a:srgbClr val="333333"/>
                </a:solidFill>
                <a:latin typeface="helvetica neue"/>
              </a:rPr>
              <a:t>بياجيه</a:t>
            </a:r>
            <a:r>
              <a:rPr lang="ar-IQ" sz="2400" b="1" dirty="0">
                <a:solidFill>
                  <a:srgbClr val="333333"/>
                </a:solidFill>
                <a:latin typeface="helvetica neue"/>
              </a:rPr>
              <a:t> فقد شدد في نظريته على الطريقة التي تؤثر بها تفاعلات، واستكشافات الأطفال على النمو. </a:t>
            </a:r>
            <a:endParaRPr lang="ar-IQ" sz="2400" b="1" dirty="0" smtClean="0">
              <a:solidFill>
                <a:srgbClr val="333333"/>
              </a:solidFill>
              <a:latin typeface="helvetica neue"/>
            </a:endParaRPr>
          </a:p>
          <a:p>
            <a:pPr marL="457200" indent="-457200">
              <a:buFontTx/>
              <a:buChar char="-"/>
            </a:pPr>
            <a:r>
              <a:rPr lang="ar-IQ" sz="2400" b="1" dirty="0" smtClean="0">
                <a:solidFill>
                  <a:srgbClr val="333333"/>
                </a:solidFill>
                <a:latin typeface="helvetica neue"/>
              </a:rPr>
              <a:t>علاوة </a:t>
            </a:r>
            <a:r>
              <a:rPr lang="ar-IQ" sz="2400" b="1" dirty="0">
                <a:solidFill>
                  <a:srgbClr val="333333"/>
                </a:solidFill>
                <a:latin typeface="helvetica neue"/>
              </a:rPr>
              <a:t>على ذلك، قام العالم </a:t>
            </a:r>
            <a:r>
              <a:rPr lang="ar-IQ" sz="2400" b="1" dirty="0" err="1">
                <a:solidFill>
                  <a:srgbClr val="333333"/>
                </a:solidFill>
                <a:latin typeface="helvetica neue"/>
              </a:rPr>
              <a:t>فيجوتسكي</a:t>
            </a:r>
            <a:r>
              <a:rPr lang="ar-IQ" sz="2400" b="1" dirty="0">
                <a:solidFill>
                  <a:srgbClr val="333333"/>
                </a:solidFill>
                <a:latin typeface="helvetica neue"/>
              </a:rPr>
              <a:t> بالتشديد على القاعدة الأساسية التي تلعبها التفاعلات الاجتماعية، في التطور المعرفي</a:t>
            </a:r>
            <a:r>
              <a:rPr lang="ar-IQ" sz="2400" b="1" dirty="0" smtClean="0">
                <a:solidFill>
                  <a:srgbClr val="333333"/>
                </a:solidFill>
                <a:latin typeface="helvetica neue"/>
              </a:rPr>
              <a:t>.</a:t>
            </a:r>
          </a:p>
          <a:p>
            <a:pPr marL="457200" indent="-457200">
              <a:buFontTx/>
              <a:buChar char="-"/>
            </a:pPr>
            <a:r>
              <a:rPr lang="ar-IQ" sz="2400" b="1" dirty="0" smtClean="0">
                <a:solidFill>
                  <a:srgbClr val="333333"/>
                </a:solidFill>
                <a:latin typeface="helvetica neue"/>
              </a:rPr>
              <a:t> </a:t>
            </a:r>
            <a:r>
              <a:rPr lang="ar-IQ" sz="2400" b="1" dirty="0">
                <a:solidFill>
                  <a:srgbClr val="333333"/>
                </a:solidFill>
                <a:latin typeface="helvetica neue"/>
              </a:rPr>
              <a:t>الفرق المهم الآخر بين النظريتين هو أنه بينما تشير نظرية </a:t>
            </a:r>
            <a:r>
              <a:rPr lang="ar-IQ" sz="2400" b="1" dirty="0" err="1">
                <a:solidFill>
                  <a:srgbClr val="333333"/>
                </a:solidFill>
                <a:latin typeface="helvetica neue"/>
              </a:rPr>
              <a:t>بياجيه</a:t>
            </a:r>
            <a:r>
              <a:rPr lang="ar-IQ" sz="2400" b="1" dirty="0">
                <a:solidFill>
                  <a:srgbClr val="333333"/>
                </a:solidFill>
                <a:latin typeface="helvetica neue"/>
              </a:rPr>
              <a:t> إلى أن التنمية عالمية إلى حد كبير. فإن </a:t>
            </a:r>
            <a:r>
              <a:rPr lang="ar-IQ" sz="2400" b="1" dirty="0" err="1">
                <a:solidFill>
                  <a:srgbClr val="333333"/>
                </a:solidFill>
                <a:latin typeface="helvetica neue"/>
              </a:rPr>
              <a:t>فيجوتسكي</a:t>
            </a:r>
            <a:r>
              <a:rPr lang="ar-IQ" sz="2400" b="1" dirty="0">
                <a:solidFill>
                  <a:srgbClr val="333333"/>
                </a:solidFill>
                <a:latin typeface="helvetica neue"/>
              </a:rPr>
              <a:t> يؤكد أن التطور المعرفي يمكن أن يختلف بين الثقافات المختلفة، وعليه، قد يكون مسار التطور في الثقافة الغربية، على سبيل المثال، مختلفًا عما هو عليه في الثقافة الشرقية. </a:t>
            </a:r>
            <a:endParaRPr lang="ar-IQ" sz="2400" b="1" dirty="0" smtClean="0">
              <a:solidFill>
                <a:srgbClr val="333333"/>
              </a:solidFill>
              <a:latin typeface="helvetica neue"/>
            </a:endParaRPr>
          </a:p>
          <a:p>
            <a:pPr marL="457200" indent="-457200">
              <a:buFontTx/>
              <a:buChar char="-"/>
            </a:pPr>
            <a:r>
              <a:rPr lang="ar-IQ" sz="2400" b="1" dirty="0" smtClean="0">
                <a:solidFill>
                  <a:srgbClr val="333333"/>
                </a:solidFill>
                <a:latin typeface="helvetica neue"/>
              </a:rPr>
              <a:t>يوضح </a:t>
            </a:r>
            <a:r>
              <a:rPr lang="ar-IQ" sz="2400" b="1" dirty="0">
                <a:solidFill>
                  <a:srgbClr val="333333"/>
                </a:solidFill>
                <a:latin typeface="helvetica neue"/>
              </a:rPr>
              <a:t>ديفيد </a:t>
            </a:r>
            <a:r>
              <a:rPr lang="ar-IQ" sz="2400" b="1" dirty="0" err="1">
                <a:solidFill>
                  <a:srgbClr val="333333"/>
                </a:solidFill>
                <a:latin typeface="helvetica neue"/>
              </a:rPr>
              <a:t>شافير</a:t>
            </a:r>
            <a:r>
              <a:rPr lang="ar-IQ" sz="2400" b="1" dirty="0">
                <a:solidFill>
                  <a:srgbClr val="333333"/>
                </a:solidFill>
                <a:latin typeface="helvetica neue"/>
              </a:rPr>
              <a:t> في نصه، “التنمية الاجتماعية والشخصية”، أنه بينما يعتقد </a:t>
            </a:r>
            <a:r>
              <a:rPr lang="ar-IQ" sz="2400" b="1" dirty="0" err="1">
                <a:solidFill>
                  <a:srgbClr val="333333"/>
                </a:solidFill>
                <a:latin typeface="helvetica neue"/>
              </a:rPr>
              <a:t>بياجيه</a:t>
            </a:r>
            <a:r>
              <a:rPr lang="ar-IQ" sz="2400" b="1" dirty="0">
                <a:solidFill>
                  <a:srgbClr val="333333"/>
                </a:solidFill>
                <a:latin typeface="helvetica neue"/>
              </a:rPr>
              <a:t> أن التطور المعرفي كان عالميًا إلى حد ما، يعتقد </a:t>
            </a:r>
            <a:r>
              <a:rPr lang="ar-IQ" sz="2400" b="1" dirty="0" err="1">
                <a:solidFill>
                  <a:srgbClr val="333333"/>
                </a:solidFill>
                <a:latin typeface="helvetica neue"/>
              </a:rPr>
              <a:t>فيجوتسكي</a:t>
            </a:r>
            <a:r>
              <a:rPr lang="ar-IQ" sz="2400" b="1" dirty="0">
                <a:solidFill>
                  <a:srgbClr val="333333"/>
                </a:solidFill>
                <a:latin typeface="helvetica neue"/>
              </a:rPr>
              <a:t> أن كل ثقافة تقدم اختلافات فريدة. </a:t>
            </a:r>
            <a:endParaRPr lang="ar-IQ" sz="2400" b="1" dirty="0" smtClean="0">
              <a:solidFill>
                <a:srgbClr val="333333"/>
              </a:solidFill>
              <a:latin typeface="helvetica neue"/>
            </a:endParaRPr>
          </a:p>
          <a:p>
            <a:pPr marL="457200" indent="-457200">
              <a:buFontTx/>
              <a:buChar char="-"/>
            </a:pPr>
            <a:r>
              <a:rPr lang="ar-IQ" sz="2400" b="1" dirty="0" smtClean="0">
                <a:solidFill>
                  <a:srgbClr val="333333"/>
                </a:solidFill>
                <a:latin typeface="helvetica neue"/>
              </a:rPr>
              <a:t>ونظرًا </a:t>
            </a:r>
            <a:r>
              <a:rPr lang="ar-IQ" sz="2400" b="1" dirty="0">
                <a:solidFill>
                  <a:srgbClr val="333333"/>
                </a:solidFill>
                <a:latin typeface="helvetica neue"/>
              </a:rPr>
              <a:t>لأن الثقافات يمكن أن تتنوع بشكل كبير، فإن نظرية </a:t>
            </a:r>
            <a:r>
              <a:rPr lang="ar-IQ" sz="2400" b="1" dirty="0" err="1">
                <a:solidFill>
                  <a:srgbClr val="333333"/>
                </a:solidFill>
                <a:latin typeface="helvetica neue"/>
              </a:rPr>
              <a:t>فيجوتسكي</a:t>
            </a:r>
            <a:r>
              <a:rPr lang="ar-IQ" sz="2400" b="1" dirty="0">
                <a:solidFill>
                  <a:srgbClr val="333333"/>
                </a:solidFill>
                <a:latin typeface="helvetica neue"/>
              </a:rPr>
              <a:t> الاجتماعية والثقافية تقترح أن كلاَ من مسار، ومحتوى التطور الفكري ليسا عالميين كما كان يعتقد </a:t>
            </a:r>
            <a:r>
              <a:rPr lang="ar-IQ" sz="2400" b="1" dirty="0" err="1">
                <a:solidFill>
                  <a:srgbClr val="333333"/>
                </a:solidFill>
                <a:latin typeface="helvetica neue"/>
              </a:rPr>
              <a:t>بياجيه</a:t>
            </a:r>
            <a:r>
              <a:rPr lang="ar-IQ" sz="2400" b="1" dirty="0">
                <a:solidFill>
                  <a:srgbClr val="333333"/>
                </a:solidFill>
                <a:latin typeface="helvetica neue"/>
              </a:rPr>
              <a:t>.</a:t>
            </a:r>
            <a:r>
              <a:rPr lang="ar-IQ" dirty="0"/>
              <a:t/>
            </a:r>
            <a:br>
              <a:rPr lang="ar-IQ" dirty="0"/>
            </a:br>
            <a:endParaRPr lang="en-US" dirty="0"/>
          </a:p>
        </p:txBody>
      </p:sp>
    </p:spTree>
    <p:extLst>
      <p:ext uri="{BB962C8B-B14F-4D97-AF65-F5344CB8AC3E}">
        <p14:creationId xmlns:p14="http://schemas.microsoft.com/office/powerpoint/2010/main" val="163356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678751"/>
          </a:xfrm>
          <a:prstGeom prst="rect">
            <a:avLst/>
          </a:prstGeom>
        </p:spPr>
        <p:txBody>
          <a:bodyPr wrap="square">
            <a:spAutoFit/>
          </a:bodyPr>
          <a:lstStyle/>
          <a:p>
            <a:r>
              <a:rPr lang="ar-IQ" sz="2800" b="1" dirty="0">
                <a:solidFill>
                  <a:srgbClr val="FF0000"/>
                </a:solidFill>
                <a:latin typeface="helvetica neue"/>
              </a:rPr>
              <a:t>نظرية </a:t>
            </a:r>
            <a:r>
              <a:rPr lang="ar-IQ" sz="2800" b="1" dirty="0" err="1">
                <a:solidFill>
                  <a:srgbClr val="FF0000"/>
                </a:solidFill>
                <a:latin typeface="helvetica neue"/>
              </a:rPr>
              <a:t>فيجوتسكي</a:t>
            </a:r>
            <a:r>
              <a:rPr lang="ar-IQ" sz="2800" b="1" dirty="0">
                <a:solidFill>
                  <a:srgbClr val="FF0000"/>
                </a:solidFill>
                <a:latin typeface="helvetica neue"/>
              </a:rPr>
              <a:t> </a:t>
            </a:r>
            <a:r>
              <a:rPr lang="ar-IQ" sz="2800" b="1" dirty="0">
                <a:solidFill>
                  <a:srgbClr val="333333"/>
                </a:solidFill>
                <a:latin typeface="helvetica neue"/>
              </a:rPr>
              <a:t>في النمو المعرفي عند الأطفال، والتي تساعد في معرفة كيف يقوم الطفل باكتساب المفاهيم والأشياء الموجودة حوله، ومراحل تطور الإدراك من سن الطفولة حتى النضوج.</a:t>
            </a:r>
            <a:r>
              <a:rPr lang="ar-IQ" sz="2800" b="1" dirty="0"/>
              <a:t/>
            </a:r>
            <a:br>
              <a:rPr lang="ar-IQ" sz="2800" b="1" dirty="0"/>
            </a:br>
            <a:r>
              <a:rPr lang="ar-IQ" sz="2800" b="1" dirty="0">
                <a:solidFill>
                  <a:srgbClr val="FF0000"/>
                </a:solidFill>
              </a:rPr>
              <a:t/>
            </a:r>
            <a:br>
              <a:rPr lang="ar-IQ" sz="2800" b="1" dirty="0">
                <a:solidFill>
                  <a:srgbClr val="FF0000"/>
                </a:solidFill>
              </a:rPr>
            </a:br>
            <a:r>
              <a:rPr lang="ar-IQ" sz="2800" b="1" dirty="0">
                <a:solidFill>
                  <a:srgbClr val="FF0000"/>
                </a:solidFill>
                <a:latin typeface="helvetica neue"/>
              </a:rPr>
              <a:t>ما هي نظرية </a:t>
            </a:r>
            <a:r>
              <a:rPr lang="ar-IQ" sz="2800" b="1" dirty="0" err="1">
                <a:solidFill>
                  <a:srgbClr val="FF0000"/>
                </a:solidFill>
                <a:latin typeface="helvetica neue"/>
              </a:rPr>
              <a:t>فيجوتسكي</a:t>
            </a:r>
            <a:r>
              <a:rPr lang="ar-IQ" sz="2800" b="1" dirty="0" smtClean="0">
                <a:solidFill>
                  <a:srgbClr val="FF0000"/>
                </a:solidFill>
                <a:latin typeface="helvetica neue"/>
              </a:rPr>
              <a:t>؟</a:t>
            </a:r>
          </a:p>
          <a:p>
            <a:pPr marL="457200" indent="-457200">
              <a:buFontTx/>
              <a:buChar char="-"/>
            </a:pPr>
            <a:r>
              <a:rPr lang="ar-IQ" sz="2800" b="1" dirty="0" smtClean="0">
                <a:solidFill>
                  <a:srgbClr val="333333"/>
                </a:solidFill>
                <a:latin typeface="helvetica neue"/>
              </a:rPr>
              <a:t>قام </a:t>
            </a:r>
            <a:r>
              <a:rPr lang="ar-IQ" sz="2800" b="1" dirty="0">
                <a:solidFill>
                  <a:srgbClr val="333333"/>
                </a:solidFill>
                <a:latin typeface="helvetica neue"/>
              </a:rPr>
              <a:t>العالم الروسي الشهير </a:t>
            </a:r>
            <a:r>
              <a:rPr lang="ar-IQ" sz="2800" b="1" dirty="0" err="1">
                <a:solidFill>
                  <a:srgbClr val="333333"/>
                </a:solidFill>
                <a:latin typeface="helvetica neue"/>
              </a:rPr>
              <a:t>فيجوتسكي</a:t>
            </a:r>
            <a:r>
              <a:rPr lang="ar-IQ" sz="2800" b="1" dirty="0">
                <a:solidFill>
                  <a:srgbClr val="333333"/>
                </a:solidFill>
                <a:latin typeface="helvetica neue"/>
              </a:rPr>
              <a:t> بتقديم نظرية جديدة خاصة بالثقافة الاجتماعية، ويعتبر </a:t>
            </a:r>
            <a:r>
              <a:rPr lang="ar-IQ" sz="2800" b="1" dirty="0" err="1">
                <a:solidFill>
                  <a:srgbClr val="333333"/>
                </a:solidFill>
                <a:latin typeface="helvetica neue"/>
              </a:rPr>
              <a:t>فيجوتسكي</a:t>
            </a:r>
            <a:r>
              <a:rPr lang="ar-IQ" sz="2800" b="1" dirty="0">
                <a:solidFill>
                  <a:srgbClr val="333333"/>
                </a:solidFill>
                <a:latin typeface="helvetica neue"/>
              </a:rPr>
              <a:t> واحدا من أبرز المتخصصين في مجال الفكر السيكولوجي. </a:t>
            </a:r>
            <a:endParaRPr lang="ar-IQ" sz="2800" b="1" dirty="0" smtClean="0">
              <a:solidFill>
                <a:srgbClr val="333333"/>
              </a:solidFill>
              <a:latin typeface="helvetica neue"/>
            </a:endParaRPr>
          </a:p>
          <a:p>
            <a:pPr marL="457200" indent="-457200">
              <a:buFontTx/>
              <a:buChar char="-"/>
            </a:pPr>
            <a:r>
              <a:rPr lang="ar-IQ" sz="2800" b="1" dirty="0" smtClean="0">
                <a:solidFill>
                  <a:srgbClr val="333333"/>
                </a:solidFill>
                <a:latin typeface="helvetica neue"/>
              </a:rPr>
              <a:t>ويشرح </a:t>
            </a:r>
            <a:r>
              <a:rPr lang="ar-IQ" sz="2800" b="1" dirty="0">
                <a:solidFill>
                  <a:srgbClr val="333333"/>
                </a:solidFill>
                <a:latin typeface="helvetica neue"/>
              </a:rPr>
              <a:t>من خلال نظرية </a:t>
            </a:r>
            <a:r>
              <a:rPr lang="ar-IQ" sz="2800" b="1" dirty="0" err="1">
                <a:solidFill>
                  <a:srgbClr val="333333"/>
                </a:solidFill>
                <a:latin typeface="helvetica neue"/>
              </a:rPr>
              <a:t>فيجوتسكي</a:t>
            </a:r>
            <a:r>
              <a:rPr lang="ar-IQ" sz="2800" b="1" dirty="0">
                <a:solidFill>
                  <a:srgbClr val="333333"/>
                </a:solidFill>
                <a:latin typeface="helvetica neue"/>
              </a:rPr>
              <a:t> في النمو المعرفي للأطفال، وكيف يتعلم الطفل كل الأشياء من حوله، ويرى أن تطور الإدراك عند الطفل </a:t>
            </a:r>
            <a:r>
              <a:rPr lang="ar-IQ" sz="2800" b="1" dirty="0" smtClean="0">
                <a:solidFill>
                  <a:srgbClr val="333333"/>
                </a:solidFill>
                <a:latin typeface="helvetica neue"/>
              </a:rPr>
              <a:t>بتأثر </a:t>
            </a:r>
            <a:r>
              <a:rPr lang="ar-IQ" sz="2800" b="1" dirty="0">
                <a:solidFill>
                  <a:srgbClr val="333333"/>
                </a:solidFill>
                <a:latin typeface="helvetica neue"/>
              </a:rPr>
              <a:t>التفاعلات الاجتماعية. </a:t>
            </a:r>
            <a:endParaRPr lang="ar-IQ" sz="2800" b="1" dirty="0" smtClean="0">
              <a:solidFill>
                <a:srgbClr val="333333"/>
              </a:solidFill>
              <a:latin typeface="helvetica neue"/>
            </a:endParaRPr>
          </a:p>
          <a:p>
            <a:pPr marL="457200" indent="-457200">
              <a:buFontTx/>
              <a:buChar char="-"/>
            </a:pPr>
            <a:r>
              <a:rPr lang="ar-IQ" sz="2800" b="1" dirty="0" smtClean="0">
                <a:solidFill>
                  <a:srgbClr val="333333"/>
                </a:solidFill>
                <a:latin typeface="helvetica neue"/>
              </a:rPr>
              <a:t>وتوضح </a:t>
            </a:r>
            <a:r>
              <a:rPr lang="ar-IQ" sz="2800" b="1" dirty="0">
                <a:solidFill>
                  <a:srgbClr val="333333"/>
                </a:solidFill>
                <a:latin typeface="helvetica neue"/>
              </a:rPr>
              <a:t>نظرية </a:t>
            </a:r>
            <a:r>
              <a:rPr lang="ar-IQ" sz="2800" b="1" dirty="0" err="1">
                <a:solidFill>
                  <a:srgbClr val="333333"/>
                </a:solidFill>
                <a:latin typeface="helvetica neue"/>
              </a:rPr>
              <a:t>فيجوتسكي</a:t>
            </a:r>
            <a:r>
              <a:rPr lang="ar-IQ" sz="2800" b="1" dirty="0">
                <a:solidFill>
                  <a:srgbClr val="333333"/>
                </a:solidFill>
                <a:latin typeface="helvetica neue"/>
              </a:rPr>
              <a:t> في النمو المعرفي أن هناك مراحل كثيرة يمر بها الطفل حتى تطور المفاهيم الخاصة به حتى تظهر في صورتها الناضجة.</a:t>
            </a:r>
            <a:r>
              <a:rPr lang="ar-IQ" b="1" dirty="0"/>
              <a:t/>
            </a:r>
            <a:br>
              <a:rPr lang="ar-IQ" b="1" dirty="0"/>
            </a:br>
            <a:r>
              <a:rPr lang="ar-IQ" b="1" dirty="0"/>
              <a:t/>
            </a:r>
            <a:br>
              <a:rPr lang="ar-IQ" b="1" dirty="0"/>
            </a:br>
            <a:endParaRPr lang="en-US" b="1" dirty="0"/>
          </a:p>
        </p:txBody>
      </p:sp>
    </p:spTree>
    <p:extLst>
      <p:ext uri="{BB962C8B-B14F-4D97-AF65-F5344CB8AC3E}">
        <p14:creationId xmlns:p14="http://schemas.microsoft.com/office/powerpoint/2010/main" val="2872584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568952" cy="5755422"/>
          </a:xfrm>
          <a:prstGeom prst="rect">
            <a:avLst/>
          </a:prstGeom>
        </p:spPr>
        <p:txBody>
          <a:bodyPr wrap="square">
            <a:spAutoFit/>
          </a:bodyPr>
          <a:lstStyle/>
          <a:p>
            <a:pPr algn="just"/>
            <a:r>
              <a:rPr lang="ar-IQ" sz="3200" b="1" dirty="0">
                <a:solidFill>
                  <a:srgbClr val="FF0000"/>
                </a:solidFill>
                <a:latin typeface="Noto Sans Kufi Arabic"/>
              </a:rPr>
              <a:t>التطبيقات التربوية والتعليمية لنظرية </a:t>
            </a:r>
            <a:r>
              <a:rPr lang="ar-IQ" sz="3200" b="1" dirty="0" err="1">
                <a:solidFill>
                  <a:srgbClr val="FF0000"/>
                </a:solidFill>
                <a:latin typeface="Noto Sans Kufi Arabic"/>
              </a:rPr>
              <a:t>فيجوتسكي</a:t>
            </a:r>
            <a:endParaRPr lang="ar-IQ" sz="3200" b="1" dirty="0">
              <a:solidFill>
                <a:srgbClr val="FF0000"/>
              </a:solidFill>
              <a:latin typeface="Noto Sans Kufi Arabic"/>
            </a:endParaRPr>
          </a:p>
          <a:p>
            <a:pPr algn="just"/>
            <a:r>
              <a:rPr lang="ar-IQ" sz="2400" b="1" dirty="0">
                <a:solidFill>
                  <a:srgbClr val="2C2F34"/>
                </a:solidFill>
                <a:latin typeface="Noto Sans Kufi Arabic"/>
              </a:rPr>
              <a:t>من أهم التطبيقات التربوية لنظرية </a:t>
            </a:r>
            <a:r>
              <a:rPr lang="ar-IQ" sz="2400" b="1" dirty="0" err="1">
                <a:solidFill>
                  <a:srgbClr val="2C2F34"/>
                </a:solidFill>
                <a:latin typeface="Noto Sans Kufi Arabic"/>
              </a:rPr>
              <a:t>فيجوتسكي</a:t>
            </a:r>
            <a:r>
              <a:rPr lang="ar-IQ" sz="2400" b="1" dirty="0">
                <a:solidFill>
                  <a:srgbClr val="2C2F34"/>
                </a:solidFill>
                <a:latin typeface="Noto Sans Kufi Arabic"/>
              </a:rPr>
              <a:t> في التعلم هي مفهوم تنمية المنطقة المركزية للطفل حيث يعد هذا المفهوم هام </a:t>
            </a:r>
            <a:r>
              <a:rPr lang="ar-IQ" sz="2400" b="1" dirty="0" err="1">
                <a:solidFill>
                  <a:srgbClr val="2C2F34"/>
                </a:solidFill>
                <a:latin typeface="Noto Sans Kufi Arabic"/>
              </a:rPr>
              <a:t>جدآ</a:t>
            </a:r>
            <a:r>
              <a:rPr lang="ar-IQ" sz="2400" b="1" dirty="0">
                <a:solidFill>
                  <a:srgbClr val="2C2F34"/>
                </a:solidFill>
                <a:latin typeface="Noto Sans Kufi Arabic"/>
              </a:rPr>
              <a:t> للمعلمين ، </a:t>
            </a:r>
            <a:r>
              <a:rPr lang="ar-IQ" sz="2400" b="1" dirty="0" err="1">
                <a:solidFill>
                  <a:srgbClr val="2C2F34"/>
                </a:solidFill>
                <a:latin typeface="Noto Sans Kufi Arabic"/>
              </a:rPr>
              <a:t>لإن</a:t>
            </a:r>
            <a:r>
              <a:rPr lang="ar-IQ" sz="2400" b="1" dirty="0">
                <a:solidFill>
                  <a:srgbClr val="2C2F34"/>
                </a:solidFill>
                <a:latin typeface="Noto Sans Kufi Arabic"/>
              </a:rPr>
              <a:t> استخدامه مع التلاميذ يمكنهم  من قياس مدى تطورهم ، حيث تحقق </a:t>
            </a:r>
            <a:r>
              <a:rPr lang="ar-IQ" sz="2400" b="1" dirty="0">
                <a:solidFill>
                  <a:srgbClr val="2080C7"/>
                </a:solidFill>
                <a:latin typeface="Noto Sans Kufi Arabic"/>
                <a:hlinkClick r:id="rId2"/>
              </a:rPr>
              <a:t>أ</a:t>
            </a:r>
            <a:r>
              <a:rPr lang="ar-IQ" sz="2400" b="1" dirty="0">
                <a:solidFill>
                  <a:srgbClr val="FF0000"/>
                </a:solidFill>
                <a:latin typeface="Noto Sans Kufi Arabic"/>
                <a:hlinkClick r:id="rId2"/>
              </a:rPr>
              <a:t>همية نظريات التعلم في الميدان التربوي</a:t>
            </a:r>
            <a:r>
              <a:rPr lang="ar-IQ" sz="2400" b="1" dirty="0">
                <a:solidFill>
                  <a:srgbClr val="2C2F34"/>
                </a:solidFill>
                <a:latin typeface="Noto Sans Kufi Arabic"/>
              </a:rPr>
              <a:t>  ، في استخدام اللعب من جهة أخرى لتنمية التعلم لدى الطفل عن طريق منح الأطفال الفرص العديدة واستخدام الخيال ، الاعتماد على المحاكاة وذلك بالنظر فيما يقوم به الكبار من أنشطة واعادة تقليده و منح الخيال فرصة في اعادة صياغة ما قاموا به ، أهمية التفاعل اللفظي بين الكبار والأطفال مبكرا له دور كبير وأساسي في تطور الفكر واكتساب الكلمات وأدوات التفكير بشكل عام ، تعتمد نظرية </a:t>
            </a:r>
            <a:r>
              <a:rPr lang="ar-IQ" sz="2400" b="1" dirty="0" err="1">
                <a:solidFill>
                  <a:srgbClr val="2C2F34"/>
                </a:solidFill>
                <a:latin typeface="Noto Sans Kufi Arabic"/>
              </a:rPr>
              <a:t>فيجوتسكي</a:t>
            </a:r>
            <a:r>
              <a:rPr lang="ar-IQ" sz="2400" b="1" dirty="0">
                <a:solidFill>
                  <a:srgbClr val="2C2F34"/>
                </a:solidFill>
                <a:latin typeface="Noto Sans Kufi Arabic"/>
              </a:rPr>
              <a:t> على المنطقة المركزية القريبة والتي سيأتي توضيحها لاحقا ،وتعتمد النظرية على عدة أشياء وهي:</a:t>
            </a:r>
          </a:p>
          <a:p>
            <a:pPr algn="just">
              <a:buFont typeface="Arial"/>
              <a:buChar char="•"/>
            </a:pPr>
            <a:r>
              <a:rPr lang="ar-IQ" sz="2400" b="1" dirty="0">
                <a:solidFill>
                  <a:srgbClr val="2C2F34"/>
                </a:solidFill>
                <a:latin typeface="Noto Sans Kufi Arabic"/>
              </a:rPr>
              <a:t>التعلم له طبيعة تفاعلية اجتماعية.</a:t>
            </a:r>
          </a:p>
          <a:p>
            <a:pPr algn="just">
              <a:buFont typeface="Arial"/>
              <a:buChar char="•"/>
            </a:pPr>
            <a:r>
              <a:rPr lang="ar-IQ" sz="2400" b="1" dirty="0">
                <a:solidFill>
                  <a:srgbClr val="2C2F34"/>
                </a:solidFill>
                <a:latin typeface="Noto Sans Kufi Arabic"/>
              </a:rPr>
              <a:t>استخدام بعض الادوات لما لها من دور خاصة النفسية منها والاجتماعية مثل التفكير والتحدث .</a:t>
            </a:r>
          </a:p>
          <a:p>
            <a:pPr algn="just">
              <a:buFont typeface="Arial"/>
              <a:buChar char="•"/>
            </a:pPr>
            <a:r>
              <a:rPr lang="ar-IQ" sz="2400" b="1" dirty="0">
                <a:solidFill>
                  <a:srgbClr val="2C2F34"/>
                </a:solidFill>
                <a:latin typeface="Noto Sans Kufi Arabic"/>
              </a:rPr>
              <a:t>التفاعلات الاجتماعية هي وسيط التفكير مستخدمين في ذلك الكتب والمجلات .</a:t>
            </a:r>
            <a:endParaRPr lang="ar-IQ" sz="2400" b="1" i="0" dirty="0">
              <a:solidFill>
                <a:srgbClr val="2C2F34"/>
              </a:solidFill>
              <a:effectLst/>
              <a:latin typeface="Noto Sans Kufi Arabic"/>
            </a:endParaRPr>
          </a:p>
        </p:txBody>
      </p:sp>
    </p:spTree>
    <p:extLst>
      <p:ext uri="{BB962C8B-B14F-4D97-AF65-F5344CB8AC3E}">
        <p14:creationId xmlns:p14="http://schemas.microsoft.com/office/powerpoint/2010/main" val="1194165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4983" y="188640"/>
            <a:ext cx="8784976" cy="6986528"/>
          </a:xfrm>
          <a:prstGeom prst="rect">
            <a:avLst/>
          </a:prstGeom>
        </p:spPr>
        <p:txBody>
          <a:bodyPr wrap="square">
            <a:spAutoFit/>
          </a:bodyPr>
          <a:lstStyle/>
          <a:p>
            <a:pPr algn="just"/>
            <a:r>
              <a:rPr lang="ar-IQ" sz="2800" b="1" dirty="0">
                <a:solidFill>
                  <a:srgbClr val="FF0000"/>
                </a:solidFill>
                <a:latin typeface="Noto Sans Kufi Arabic"/>
              </a:rPr>
              <a:t>نظرية </a:t>
            </a:r>
            <a:r>
              <a:rPr lang="ar-IQ" sz="2800" b="1" dirty="0" err="1">
                <a:solidFill>
                  <a:srgbClr val="FF0000"/>
                </a:solidFill>
                <a:latin typeface="Noto Sans Kufi Arabic"/>
              </a:rPr>
              <a:t>فيجوتسكي</a:t>
            </a:r>
            <a:r>
              <a:rPr lang="ar-IQ" sz="2800" b="1" dirty="0">
                <a:solidFill>
                  <a:srgbClr val="FF0000"/>
                </a:solidFill>
                <a:latin typeface="Noto Sans Kufi Arabic"/>
              </a:rPr>
              <a:t> في اكتساب اللغة </a:t>
            </a:r>
            <a:r>
              <a:rPr lang="ar-IQ" sz="2800" b="1" dirty="0" smtClean="0">
                <a:solidFill>
                  <a:srgbClr val="FF0000"/>
                </a:solidFill>
                <a:latin typeface="Noto Sans Kufi Arabic"/>
              </a:rPr>
              <a:t>:</a:t>
            </a:r>
            <a:endParaRPr lang="ar-IQ" sz="2800" b="1" dirty="0">
              <a:solidFill>
                <a:srgbClr val="FF0000"/>
              </a:solidFill>
              <a:latin typeface="Noto Sans Kufi Arabic"/>
            </a:endParaRPr>
          </a:p>
          <a:p>
            <a:pPr algn="just"/>
            <a:r>
              <a:rPr lang="ar-IQ" sz="2800" b="1" dirty="0">
                <a:solidFill>
                  <a:srgbClr val="2C2F34"/>
                </a:solidFill>
                <a:latin typeface="Noto Sans Kufi Arabic"/>
              </a:rPr>
              <a:t>لنظريات التعلم مكانة وكانت </a:t>
            </a:r>
            <a:r>
              <a:rPr lang="ar-IQ" sz="2800" b="1" dirty="0" smtClean="0">
                <a:solidFill>
                  <a:srgbClr val="2C2F34"/>
                </a:solidFill>
                <a:latin typeface="Noto Sans Kufi Arabic"/>
              </a:rPr>
              <a:t>تحقق</a:t>
            </a:r>
            <a:r>
              <a:rPr lang="ar-IQ" sz="2800" b="1" dirty="0">
                <a:solidFill>
                  <a:srgbClr val="2C2F34"/>
                </a:solidFill>
                <a:latin typeface="Noto Sans Kufi Arabic"/>
              </a:rPr>
              <a:t> </a:t>
            </a:r>
            <a:r>
              <a:rPr lang="ar-IQ" sz="2800" b="1" dirty="0" smtClean="0">
                <a:solidFill>
                  <a:srgbClr val="2C2F34"/>
                </a:solidFill>
                <a:latin typeface="Noto Sans Kufi Arabic"/>
              </a:rPr>
              <a:t>اهمية نظريات التعلم</a:t>
            </a:r>
            <a:r>
              <a:rPr lang="ar-IQ" sz="2800" b="1" dirty="0">
                <a:solidFill>
                  <a:srgbClr val="2C2F34"/>
                </a:solidFill>
                <a:latin typeface="Noto Sans Kufi Arabic"/>
              </a:rPr>
              <a:t> بشكل عام  ونظرية </a:t>
            </a:r>
            <a:r>
              <a:rPr lang="ar-IQ" sz="2800" b="1" dirty="0" err="1">
                <a:solidFill>
                  <a:srgbClr val="2C2F34"/>
                </a:solidFill>
                <a:latin typeface="Noto Sans Kufi Arabic"/>
              </a:rPr>
              <a:t>فيجوتسكي</a:t>
            </a:r>
            <a:r>
              <a:rPr lang="ar-IQ" sz="2800" b="1" dirty="0">
                <a:solidFill>
                  <a:srgbClr val="2C2F34"/>
                </a:solidFill>
                <a:latin typeface="Noto Sans Kufi Arabic"/>
              </a:rPr>
              <a:t> بشكل خاص  لها الريادة في التأكيد على أهمية اللغة وأن اللغة هي أساس التعلم و احتوت نظرية </a:t>
            </a:r>
            <a:r>
              <a:rPr lang="ar-IQ" sz="2800" b="1" dirty="0" err="1">
                <a:solidFill>
                  <a:srgbClr val="2C2F34"/>
                </a:solidFill>
                <a:latin typeface="Noto Sans Kufi Arabic"/>
              </a:rPr>
              <a:t>فيجوتسكي</a:t>
            </a:r>
            <a:r>
              <a:rPr lang="ar-IQ" sz="2800" b="1" dirty="0">
                <a:solidFill>
                  <a:srgbClr val="2C2F34"/>
                </a:solidFill>
                <a:latin typeface="Noto Sans Kufi Arabic"/>
              </a:rPr>
              <a:t> على أدلة قائمة على حجية اللغة ومدى دعمها لباقي النشاطات عند الأنسان بشكل عام ، ولدى الطالب بشكل خاص مثل القراءة والكتابة وأن العمليات الإدراكية والعقلية مثل التفكير والمنطق والاستدلال كلها عمليات قائمة بالأساس على اللغة ، في البداية كان </a:t>
            </a:r>
            <a:r>
              <a:rPr lang="ar-IQ" sz="2800" b="1" dirty="0" err="1">
                <a:solidFill>
                  <a:srgbClr val="2C2F34"/>
                </a:solidFill>
                <a:latin typeface="Noto Sans Kufi Arabic"/>
              </a:rPr>
              <a:t>فيجوتسكي</a:t>
            </a:r>
            <a:r>
              <a:rPr lang="ar-IQ" sz="2800" b="1" dirty="0">
                <a:solidFill>
                  <a:srgbClr val="2C2F34"/>
                </a:solidFill>
                <a:latin typeface="Noto Sans Kufi Arabic"/>
              </a:rPr>
              <a:t> مدرس روسي وطبيب نفسي وكان مهتم بتأثر النمو المعرفي للإنسان بالتفاعلات الاجتماعية ، وكان </a:t>
            </a:r>
            <a:r>
              <a:rPr lang="ar-IQ" sz="2800" b="1" dirty="0" err="1">
                <a:solidFill>
                  <a:srgbClr val="2C2F34"/>
                </a:solidFill>
                <a:latin typeface="Noto Sans Kufi Arabic"/>
              </a:rPr>
              <a:t>فيجوتسكي</a:t>
            </a:r>
            <a:r>
              <a:rPr lang="ar-IQ" sz="2800" b="1" dirty="0">
                <a:solidFill>
                  <a:srgbClr val="2C2F34"/>
                </a:solidFill>
                <a:latin typeface="Noto Sans Kufi Arabic"/>
              </a:rPr>
              <a:t> يرى أن تفاعل المجتمع بشكل عام هو سبب حدوث التعلم ، وأن المدرس يمكنه التحكم في البيئة التعليمية ، وأن الطالب يمكنه أن يتعلم وأن يكتسب المعرفة عن طريق السلوكيات والانشطة والمناقشات والتعاون والثقافة والمعتقدات، وقد أكد </a:t>
            </a:r>
            <a:r>
              <a:rPr lang="ar-IQ" sz="2800" b="1" dirty="0" err="1">
                <a:solidFill>
                  <a:srgbClr val="2C2F34"/>
                </a:solidFill>
                <a:latin typeface="Noto Sans Kufi Arabic"/>
              </a:rPr>
              <a:t>فيجوتسكي</a:t>
            </a:r>
            <a:r>
              <a:rPr lang="ar-IQ" sz="2800" b="1" dirty="0">
                <a:solidFill>
                  <a:srgbClr val="2C2F34"/>
                </a:solidFill>
                <a:latin typeface="Noto Sans Kufi Arabic"/>
              </a:rPr>
              <a:t> على أهمية اللغة في أن</a:t>
            </a:r>
            <a:r>
              <a:rPr lang="ar-IQ" sz="2800" b="1" dirty="0" smtClean="0">
                <a:solidFill>
                  <a:srgbClr val="2C2F34"/>
                </a:solidFill>
                <a:latin typeface="Noto Sans Kufi Arabic"/>
              </a:rPr>
              <a:t>:</a:t>
            </a:r>
          </a:p>
          <a:p>
            <a:pPr algn="just">
              <a:buFont typeface="Arial"/>
              <a:buChar char="•"/>
            </a:pPr>
            <a:r>
              <a:rPr lang="ar-IQ" sz="2800" b="1" dirty="0">
                <a:solidFill>
                  <a:srgbClr val="2C2F34"/>
                </a:solidFill>
                <a:latin typeface="Noto Sans Kufi Arabic"/>
              </a:rPr>
              <a:t>اللغة تعد أداة فعالة وأساسية للتكيف الفكري .</a:t>
            </a:r>
          </a:p>
          <a:p>
            <a:pPr algn="just">
              <a:buFont typeface="Arial"/>
              <a:buChar char="•"/>
            </a:pPr>
            <a:r>
              <a:rPr lang="ar-IQ" sz="2800" b="1" dirty="0">
                <a:solidFill>
                  <a:srgbClr val="2C2F34"/>
                </a:solidFill>
                <a:latin typeface="Noto Sans Kufi Arabic"/>
              </a:rPr>
              <a:t>اللغة هي الأساس في نقل المعلومات من الشخص الكبير إلى الصغير .</a:t>
            </a:r>
          </a:p>
          <a:p>
            <a:pPr algn="just"/>
            <a:endParaRPr lang="ar-IQ" sz="2800" b="1" i="0" dirty="0">
              <a:solidFill>
                <a:srgbClr val="2C2F34"/>
              </a:solidFill>
              <a:effectLst/>
              <a:latin typeface="Noto Sans Kufi Arabic"/>
            </a:endParaRPr>
          </a:p>
        </p:txBody>
      </p:sp>
    </p:spTree>
    <p:extLst>
      <p:ext uri="{BB962C8B-B14F-4D97-AF65-F5344CB8AC3E}">
        <p14:creationId xmlns:p14="http://schemas.microsoft.com/office/powerpoint/2010/main" val="486085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6439" y="620688"/>
            <a:ext cx="8568952" cy="5078313"/>
          </a:xfrm>
          <a:prstGeom prst="rect">
            <a:avLst/>
          </a:prstGeom>
        </p:spPr>
        <p:txBody>
          <a:bodyPr wrap="square">
            <a:spAutoFit/>
          </a:bodyPr>
          <a:lstStyle/>
          <a:p>
            <a:pPr algn="just"/>
            <a:r>
              <a:rPr lang="ar-IQ" sz="3600" b="1" dirty="0">
                <a:solidFill>
                  <a:srgbClr val="FF0000"/>
                </a:solidFill>
                <a:latin typeface="Noto Sans Kufi Arabic"/>
              </a:rPr>
              <a:t>سلبيات نظرية </a:t>
            </a:r>
            <a:r>
              <a:rPr lang="ar-IQ" sz="3600" b="1" dirty="0" err="1">
                <a:solidFill>
                  <a:srgbClr val="FF0000"/>
                </a:solidFill>
                <a:latin typeface="Noto Sans Kufi Arabic"/>
              </a:rPr>
              <a:t>فيجوتسكي</a:t>
            </a:r>
            <a:endParaRPr lang="ar-IQ" sz="3600" b="1" dirty="0">
              <a:solidFill>
                <a:srgbClr val="FF0000"/>
              </a:solidFill>
              <a:latin typeface="Noto Sans Kufi Arabic"/>
            </a:endParaRPr>
          </a:p>
          <a:p>
            <a:pPr algn="just"/>
            <a:r>
              <a:rPr lang="ar-IQ" sz="3200" b="1" dirty="0">
                <a:solidFill>
                  <a:srgbClr val="2C2F34"/>
                </a:solidFill>
                <a:latin typeface="Noto Sans Kufi Arabic"/>
              </a:rPr>
              <a:t>إن أهم ما واجهته نظرية </a:t>
            </a:r>
            <a:r>
              <a:rPr lang="ar-IQ" sz="3200" b="1" dirty="0" err="1">
                <a:solidFill>
                  <a:srgbClr val="2C2F34"/>
                </a:solidFill>
                <a:latin typeface="Noto Sans Kufi Arabic"/>
              </a:rPr>
              <a:t>فيجوتسكي</a:t>
            </a:r>
            <a:r>
              <a:rPr lang="ar-IQ" sz="3200" b="1" dirty="0">
                <a:solidFill>
                  <a:srgbClr val="2C2F34"/>
                </a:solidFill>
                <a:latin typeface="Noto Sans Kufi Arabic"/>
              </a:rPr>
              <a:t> كان: </a:t>
            </a:r>
          </a:p>
          <a:p>
            <a:pPr algn="just">
              <a:buFont typeface="Arial"/>
              <a:buChar char="•"/>
            </a:pPr>
            <a:r>
              <a:rPr lang="ar-IQ" sz="3200" b="1" dirty="0">
                <a:solidFill>
                  <a:srgbClr val="2C2F34"/>
                </a:solidFill>
                <a:latin typeface="Noto Sans Kufi Arabic"/>
              </a:rPr>
              <a:t>كان يواجه </a:t>
            </a:r>
            <a:r>
              <a:rPr lang="ar-IQ" sz="3200" b="1" dirty="0" err="1">
                <a:solidFill>
                  <a:srgbClr val="2C2F34"/>
                </a:solidFill>
                <a:latin typeface="Noto Sans Kufi Arabic"/>
              </a:rPr>
              <a:t>فيجوتسكي</a:t>
            </a:r>
            <a:r>
              <a:rPr lang="ar-IQ" sz="3200" b="1" dirty="0">
                <a:solidFill>
                  <a:srgbClr val="2C2F34"/>
                </a:solidFill>
                <a:latin typeface="Noto Sans Kufi Arabic"/>
              </a:rPr>
              <a:t> عائق اللغة لأنه كان روسي الجنسية ولغة كتاباته كانت باللغة الروسية مما عرقل التعامل مع </a:t>
            </a:r>
            <a:r>
              <a:rPr lang="ar-IQ" sz="3200" b="1" dirty="0" err="1">
                <a:solidFill>
                  <a:srgbClr val="2C2F34"/>
                </a:solidFill>
                <a:latin typeface="Noto Sans Kufi Arabic"/>
              </a:rPr>
              <a:t>نظريتة</a:t>
            </a:r>
            <a:r>
              <a:rPr lang="ar-IQ" sz="3200" b="1" dirty="0">
                <a:solidFill>
                  <a:srgbClr val="2C2F34"/>
                </a:solidFill>
                <a:latin typeface="Noto Sans Kufi Arabic"/>
              </a:rPr>
              <a:t> بسبب الترجمة و ما تحتاجه لوقت ومجهود .</a:t>
            </a:r>
          </a:p>
          <a:p>
            <a:pPr algn="just">
              <a:buFont typeface="Arial"/>
              <a:buChar char="•"/>
            </a:pPr>
            <a:r>
              <a:rPr lang="ar-IQ" sz="3200" b="1" dirty="0">
                <a:solidFill>
                  <a:srgbClr val="2C2F34"/>
                </a:solidFill>
                <a:latin typeface="Noto Sans Kufi Arabic"/>
              </a:rPr>
              <a:t>المنظور الذي تبناه </a:t>
            </a:r>
            <a:r>
              <a:rPr lang="ar-IQ" sz="3200" b="1" dirty="0" err="1">
                <a:solidFill>
                  <a:srgbClr val="2C2F34"/>
                </a:solidFill>
                <a:latin typeface="Noto Sans Kufi Arabic"/>
              </a:rPr>
              <a:t>فيجوتسكي</a:t>
            </a:r>
            <a:r>
              <a:rPr lang="ar-IQ" sz="3200" b="1" dirty="0">
                <a:solidFill>
                  <a:srgbClr val="2C2F34"/>
                </a:solidFill>
                <a:latin typeface="Noto Sans Kufi Arabic"/>
              </a:rPr>
              <a:t> كان منظور محدد الفرضيات من منظور اجتماعي وثقافي مما جعل التعامل معها من حيث الإثبات أو الرفض امرا صعبا جدا ان لم يكن مستحيل.</a:t>
            </a:r>
          </a:p>
          <a:p>
            <a:pPr algn="just">
              <a:buFont typeface="Arial"/>
              <a:buChar char="•"/>
            </a:pPr>
            <a:r>
              <a:rPr lang="ar-IQ" sz="3200" b="1" dirty="0">
                <a:solidFill>
                  <a:srgbClr val="2C2F34"/>
                </a:solidFill>
                <a:latin typeface="Noto Sans Kufi Arabic"/>
              </a:rPr>
              <a:t>اختلاف الثقافات جعل نظريته تجاه بعض الأشياء  واهميتها وفائدتها تختلف من منظور كل ثقافة عن غيرها </a:t>
            </a:r>
            <a:endParaRPr lang="ar-IQ" sz="3200" b="1" i="0" dirty="0">
              <a:solidFill>
                <a:srgbClr val="2C2F34"/>
              </a:solidFill>
              <a:effectLst/>
              <a:latin typeface="Noto Sans Kufi Arabic"/>
            </a:endParaRPr>
          </a:p>
        </p:txBody>
      </p:sp>
    </p:spTree>
    <p:extLst>
      <p:ext uri="{BB962C8B-B14F-4D97-AF65-F5344CB8AC3E}">
        <p14:creationId xmlns:p14="http://schemas.microsoft.com/office/powerpoint/2010/main" val="866055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492896"/>
            <a:ext cx="8229600" cy="1143000"/>
          </a:xfrm>
        </p:spPr>
        <p:txBody>
          <a:bodyPr>
            <a:normAutofit fontScale="90000"/>
          </a:bodyPr>
          <a:lstStyle/>
          <a:p>
            <a:pPr algn="r"/>
            <a:r>
              <a:rPr lang="ar-IQ" b="1" dirty="0" smtClean="0">
                <a:solidFill>
                  <a:srgbClr val="FF0000"/>
                </a:solidFill>
              </a:rPr>
              <a:t>نقد النظرية :</a:t>
            </a:r>
            <a:r>
              <a:rPr lang="ar-IQ" b="1" dirty="0" smtClean="0"/>
              <a:t/>
            </a:r>
            <a:br>
              <a:rPr lang="ar-IQ" b="1" dirty="0" smtClean="0"/>
            </a:br>
            <a:r>
              <a:rPr lang="ar-IQ" sz="3600" b="1" dirty="0" smtClean="0"/>
              <a:t>1- ان اهم مساهمة قدمتها النظرية هي اعترافها بالعامل الاجتماعي كأحد العوامل التطور المعرفي والنفسي عند الانسان ومن نتائج دراسات فيجو تسكي ، هي تحويل اهتمام الابحاث والدراسات من البعد الفردي للتطور الى بعد اوسع واشمل يضم الوالدين والطفل نفسة واخوانه وحتى العائلة .</a:t>
            </a:r>
            <a:br>
              <a:rPr lang="ar-IQ" sz="3600" b="1" dirty="0" smtClean="0"/>
            </a:br>
            <a:r>
              <a:rPr lang="ar-IQ" sz="3600" b="1" dirty="0" smtClean="0"/>
              <a:t>2- اهمية الارتباط لدى الطفل في ان يقيم علاقة قوية مع الاخرين وتنمية الشعور بالثقة في الاخرين بالإضافة الى انه يتيح مشاركة الاطفال في الانشطة مع الراشدين وفي الاعمال الثقافية للجميع وبهذا الاسلوب يكتسب الاطفال اللغة وغيرها من الوسائل الثقافية .</a:t>
            </a:r>
            <a:endParaRPr lang="en-US" sz="3600" b="1" dirty="0"/>
          </a:p>
        </p:txBody>
      </p:sp>
    </p:spTree>
    <p:extLst>
      <p:ext uri="{BB962C8B-B14F-4D97-AF65-F5344CB8AC3E}">
        <p14:creationId xmlns:p14="http://schemas.microsoft.com/office/powerpoint/2010/main" val="440209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636912"/>
            <a:ext cx="8229600" cy="1143000"/>
          </a:xfrm>
        </p:spPr>
        <p:txBody>
          <a:bodyPr>
            <a:normAutofit fontScale="90000"/>
          </a:bodyPr>
          <a:lstStyle/>
          <a:p>
            <a:pPr algn="r"/>
            <a:r>
              <a:rPr lang="ar-IQ" sz="3200" b="1" dirty="0" smtClean="0"/>
              <a:t>3- ركزت الاختبارات التي استندت عليها نظرية فيجو تسكي ، على الامكانات الكامنة عند الطفل نقلة ممتازة من اختبارات الذكاء المعيارية المعروفة ، التي يقوم بتقييم ما تعلمة الطفل فقط الى اخرى اكثر شمولا وسعة من الاطفال الذين يستفيدون من هذا النوع من الاختبارات .</a:t>
            </a:r>
            <a:br>
              <a:rPr lang="ar-IQ" sz="3200" b="1" dirty="0" smtClean="0"/>
            </a:br>
            <a:r>
              <a:rPr lang="ar-IQ" sz="3200" b="1" dirty="0" smtClean="0"/>
              <a:t>4- ان مفهوم </a:t>
            </a:r>
            <a:r>
              <a:rPr lang="en-US" sz="3200" b="1" dirty="0" smtClean="0"/>
              <a:t>ZPD  </a:t>
            </a:r>
            <a:r>
              <a:rPr lang="ar-IQ" sz="3200" b="1" dirty="0" smtClean="0"/>
              <a:t>هو مفهوم منطقة التطور الاقرب ويقصد به الفرق بين ما يستطيع الطفل القيام به او </a:t>
            </a:r>
            <a:r>
              <a:rPr lang="ar-IQ" sz="3200" b="1" dirty="0" err="1" smtClean="0"/>
              <a:t>انجازة</a:t>
            </a:r>
            <a:r>
              <a:rPr lang="ar-IQ" sz="3200" b="1" dirty="0" smtClean="0"/>
              <a:t> لوحدة دون مساعدة الاخرين الاكثر خبرة </a:t>
            </a:r>
            <a:r>
              <a:rPr lang="ar-IQ" sz="3200" b="1" dirty="0" err="1" smtClean="0"/>
              <a:t>وكفائة</a:t>
            </a:r>
            <a:r>
              <a:rPr lang="ar-IQ" sz="3200" b="1" dirty="0" smtClean="0"/>
              <a:t> .</a:t>
            </a:r>
            <a:br>
              <a:rPr lang="ar-IQ" sz="3200" b="1" dirty="0" smtClean="0"/>
            </a:br>
            <a:r>
              <a:rPr lang="ar-IQ" sz="3200" b="1" dirty="0" smtClean="0"/>
              <a:t>5- كان فيجو تسكي اهتمام قليل بدور عملية </a:t>
            </a:r>
            <a:r>
              <a:rPr lang="ar-IQ" sz="3200" b="1" dirty="0" smtClean="0"/>
              <a:t>النضج </a:t>
            </a:r>
            <a:r>
              <a:rPr lang="ar-IQ" sz="3200" b="1" dirty="0" smtClean="0"/>
              <a:t>البدني تحديدا في القدرات الحركية المعرفية والعصبية </a:t>
            </a:r>
            <a:r>
              <a:rPr lang="ar-IQ" sz="3200" b="1" dirty="0" err="1" smtClean="0"/>
              <a:t>للاطفال</a:t>
            </a:r>
            <a:r>
              <a:rPr lang="ar-IQ" sz="3200" b="1" dirty="0" smtClean="0"/>
              <a:t> التي توثر بلا شك على المواقف المتاحة امام </a:t>
            </a:r>
            <a:r>
              <a:rPr lang="ar-IQ" sz="3200" b="1" dirty="0" smtClean="0"/>
              <a:t>الاطفال وكيفية </a:t>
            </a:r>
            <a:r>
              <a:rPr lang="ar-IQ" sz="3200" b="1" dirty="0" smtClean="0"/>
              <a:t>معاملة الافراد الاخرين لهم في هذا الموقف .</a:t>
            </a:r>
            <a:endParaRPr lang="en-US" sz="3200" b="1" dirty="0"/>
          </a:p>
        </p:txBody>
      </p:sp>
    </p:spTree>
    <p:extLst>
      <p:ext uri="{BB962C8B-B14F-4D97-AF65-F5344CB8AC3E}">
        <p14:creationId xmlns:p14="http://schemas.microsoft.com/office/powerpoint/2010/main" val="2045672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996952"/>
            <a:ext cx="8229600" cy="1143000"/>
          </a:xfrm>
        </p:spPr>
        <p:txBody>
          <a:bodyPr>
            <a:normAutofit fontScale="90000"/>
          </a:bodyPr>
          <a:lstStyle/>
          <a:p>
            <a:pPr algn="r"/>
            <a:r>
              <a:rPr lang="ar-IQ" sz="3600" b="1" dirty="0" smtClean="0"/>
              <a:t>6- غموض حدود فكرة منطقة النمو التقاربي ،وعدم الاهتمام المناسب بالمواقف  الخاصة بالطفل </a:t>
            </a:r>
            <a:r>
              <a:rPr lang="ar-IQ" sz="3600" b="1" dirty="0" err="1" smtClean="0"/>
              <a:t>وبجونب</a:t>
            </a:r>
            <a:r>
              <a:rPr lang="ar-IQ" sz="3600" b="1" dirty="0" smtClean="0"/>
              <a:t> الطفل المتعلقة بالنمو والفشل في تقديم انشطة نموذجية توضح ظواهر النمو الاساسية على الرغم من دفع النظرية </a:t>
            </a:r>
            <a:r>
              <a:rPr lang="ar-IQ" sz="3600" b="1" dirty="0" err="1" smtClean="0"/>
              <a:t>لاعمال</a:t>
            </a:r>
            <a:r>
              <a:rPr lang="ar-IQ" sz="3600" b="1" dirty="0" smtClean="0"/>
              <a:t> البحث في مجال </a:t>
            </a:r>
            <a:r>
              <a:rPr lang="ar-IQ" sz="3600" b="1" dirty="0" err="1" smtClean="0"/>
              <a:t>التاثيرات</a:t>
            </a:r>
            <a:r>
              <a:rPr lang="ar-IQ" sz="3600" b="1" dirty="0" smtClean="0"/>
              <a:t> الاجتماعية الا ان القليل من الدراسات فقط استفادت من جوانب النظرية التي يصعب تكييفها في النظام الثقافي .</a:t>
            </a:r>
            <a:br>
              <a:rPr lang="ar-IQ" sz="3600" b="1" dirty="0" smtClean="0"/>
            </a:br>
            <a:r>
              <a:rPr lang="ar-IQ" sz="3600" b="1" dirty="0" smtClean="0"/>
              <a:t>7- صعوبة دراسة المواقف التاريخية الثقافية في الابحاث ولك لان ملاحظة التفاعلات بين الطفل والوالد او بين الاقران الصغار صعبة وتستغرق </a:t>
            </a:r>
            <a:r>
              <a:rPr lang="ar-IQ" sz="3600" b="1" dirty="0" err="1" smtClean="0"/>
              <a:t>ةقتا</a:t>
            </a:r>
            <a:r>
              <a:rPr lang="ar-IQ" sz="3600" b="1" dirty="0" smtClean="0"/>
              <a:t> طويلا لذا ينبغي ان يطور الباحثون نظاما تصنيفا لتفسير السلوكيات ويستخدمون هذا النظام لتفسير الملاحظات المصورة ووضع معدل ثابت </a:t>
            </a:r>
            <a:r>
              <a:rPr lang="ar-IQ" sz="3600" b="1" dirty="0" err="1" smtClean="0"/>
              <a:t>للاداء</a:t>
            </a:r>
            <a:r>
              <a:rPr lang="ar-IQ" sz="3600" b="1" dirty="0" smtClean="0"/>
              <a:t> .</a:t>
            </a:r>
            <a:r>
              <a:rPr lang="ar-IQ" sz="3200" dirty="0" smtClean="0"/>
              <a:t/>
            </a:r>
            <a:br>
              <a:rPr lang="ar-IQ" sz="3200" dirty="0" smtClean="0"/>
            </a:br>
            <a:r>
              <a:rPr lang="ar-IQ" sz="3200" dirty="0" smtClean="0"/>
              <a:t> </a:t>
            </a:r>
            <a:endParaRPr lang="en-US" sz="3200" dirty="0"/>
          </a:p>
        </p:txBody>
      </p:sp>
    </p:spTree>
    <p:extLst>
      <p:ext uri="{BB962C8B-B14F-4D97-AF65-F5344CB8AC3E}">
        <p14:creationId xmlns:p14="http://schemas.microsoft.com/office/powerpoint/2010/main" val="4055194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140968"/>
            <a:ext cx="8229600" cy="1143000"/>
          </a:xfrm>
        </p:spPr>
        <p:txBody>
          <a:bodyPr>
            <a:noAutofit/>
          </a:bodyPr>
          <a:lstStyle/>
          <a:p>
            <a:pPr algn="r"/>
            <a:r>
              <a:rPr lang="ar-IQ" sz="3200" b="1" dirty="0" smtClean="0"/>
              <a:t>8- </a:t>
            </a:r>
            <a:r>
              <a:rPr lang="ar-IQ" sz="3200" b="1" dirty="0" err="1" smtClean="0"/>
              <a:t>تعطيعنا</a:t>
            </a:r>
            <a:r>
              <a:rPr lang="ar-IQ" sz="3200" b="1" dirty="0" smtClean="0"/>
              <a:t> النظرية رؤية مختلفة حول اهم مجالات النمو على سبيل المثال ، تكمن اهمية الارتباط في انه يقيم علاقة قوية مع الاخرين وتنمية الشعور بالثقة في الاخرين </a:t>
            </a:r>
            <a:r>
              <a:rPr lang="ar-IQ" sz="3200" b="1" dirty="0" err="1" smtClean="0"/>
              <a:t>بلاضافة</a:t>
            </a:r>
            <a:r>
              <a:rPr lang="ar-IQ" sz="3200" b="1" dirty="0" smtClean="0"/>
              <a:t> الى انه يتيح مشاركة الاطفال في الانشطة مع الراشدين وفي الاعمال الثقافية للمجتمع وبهذا الاسلوب يكسب الاطفال اللغة .</a:t>
            </a:r>
            <a:br>
              <a:rPr lang="ar-IQ" sz="3200" b="1" dirty="0" smtClean="0"/>
            </a:br>
            <a:r>
              <a:rPr lang="ar-IQ" sz="3200" b="1" dirty="0" smtClean="0"/>
              <a:t>9- تركز نظرية </a:t>
            </a:r>
            <a:r>
              <a:rPr lang="ar-IQ" sz="3200" b="1" dirty="0" err="1" smtClean="0"/>
              <a:t>فيجوتسكي</a:t>
            </a:r>
            <a:r>
              <a:rPr lang="ar-IQ" sz="3200" b="1" dirty="0" smtClean="0"/>
              <a:t> على الحدود المرنة بين النفس والغير ويحدث تبادل معرفي بين الطفل والمجتمع عند هذه الحدود فيشارك المجتمع اهدافه المعرفية مع الطفل ويقوم الطفل بتشكيل البيئة وعند هذه النقطة تحدث عمليات تقارب النمو والتقمص وتدخل الميول .</a:t>
            </a:r>
            <a:endParaRPr lang="en-US" sz="3200" b="1" dirty="0"/>
          </a:p>
        </p:txBody>
      </p:sp>
    </p:spTree>
    <p:extLst>
      <p:ext uri="{BB962C8B-B14F-4D97-AF65-F5344CB8AC3E}">
        <p14:creationId xmlns:p14="http://schemas.microsoft.com/office/powerpoint/2010/main" val="1063339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20688"/>
            <a:ext cx="8424936" cy="4001095"/>
          </a:xfrm>
          <a:prstGeom prst="rect">
            <a:avLst/>
          </a:prstGeom>
        </p:spPr>
        <p:txBody>
          <a:bodyPr wrap="square">
            <a:spAutoFit/>
          </a:bodyPr>
          <a:lstStyle/>
          <a:p>
            <a:pPr marL="285750" indent="-285750">
              <a:buFontTx/>
              <a:buChar char="-"/>
            </a:pPr>
            <a:r>
              <a:rPr lang="ar-IQ" dirty="0" smtClean="0"/>
              <a:t>المصادر :</a:t>
            </a:r>
          </a:p>
          <a:p>
            <a:pPr marL="285750" indent="-285750">
              <a:buFontTx/>
              <a:buChar char="-"/>
            </a:pPr>
            <a:r>
              <a:rPr lang="ar-IQ" sz="2800" b="1" kern="0" dirty="0" smtClean="0">
                <a:solidFill>
                  <a:prstClr val="black"/>
                </a:solidFill>
                <a:cs typeface="Times New Roman"/>
              </a:rPr>
              <a:t> </a:t>
            </a:r>
            <a:r>
              <a:rPr lang="ar-IQ" sz="2800" b="1" kern="0" dirty="0">
                <a:solidFill>
                  <a:prstClr val="black"/>
                </a:solidFill>
                <a:cs typeface="Times New Roman"/>
              </a:rPr>
              <a:t>الخفاف ، ايمان عباس ، نظريات التعلم والتعليم ،ط1، دار المناهج للنشر والتوزيع ، عمان ، 2013</a:t>
            </a:r>
            <a:endParaRPr lang="ar-IQ" dirty="0" smtClean="0"/>
          </a:p>
          <a:p>
            <a:pPr marL="285750" indent="-285750">
              <a:buFontTx/>
              <a:buChar char="-"/>
            </a:pPr>
            <a:endParaRPr lang="ar-IQ" dirty="0" smtClean="0"/>
          </a:p>
          <a:p>
            <a:endParaRPr lang="ar-IQ" dirty="0"/>
          </a:p>
          <a:p>
            <a:pPr algn="l"/>
            <a:r>
              <a:rPr lang="en-US" dirty="0" smtClean="0">
                <a:hlinkClick r:id="rId2"/>
              </a:rPr>
              <a:t>https</a:t>
            </a:r>
            <a:r>
              <a:rPr lang="en-US" dirty="0">
                <a:hlinkClick r:id="rId2"/>
              </a:rPr>
              <a:t>://</a:t>
            </a:r>
            <a:r>
              <a:rPr lang="en-US" dirty="0" smtClean="0">
                <a:hlinkClick r:id="rId2"/>
              </a:rPr>
              <a:t>mqaall.com/the-most-important-cognitive-theories-and-their-classifications/</a:t>
            </a:r>
            <a:r>
              <a:rPr lang="ar-IQ" dirty="0" smtClean="0">
                <a:hlinkClick r:id="rId2"/>
              </a:rPr>
              <a:t>- </a:t>
            </a:r>
          </a:p>
          <a:p>
            <a:pPr algn="l"/>
            <a:endParaRPr lang="ar-IQ" dirty="0" smtClean="0">
              <a:hlinkClick r:id="rId2"/>
            </a:endParaRPr>
          </a:p>
          <a:p>
            <a:pPr algn="l"/>
            <a:r>
              <a:rPr lang="en-US" dirty="0" smtClean="0">
                <a:hlinkClick r:id="rId3"/>
              </a:rPr>
              <a:t>https</a:t>
            </a:r>
            <a:r>
              <a:rPr lang="en-US" dirty="0">
                <a:hlinkClick r:id="rId3"/>
              </a:rPr>
              <a:t>://mqaall.com/vygotskys-theory-cognitive-development</a:t>
            </a:r>
            <a:r>
              <a:rPr lang="en-US" dirty="0" smtClean="0">
                <a:hlinkClick r:id="rId3"/>
              </a:rPr>
              <a:t>/</a:t>
            </a:r>
            <a:r>
              <a:rPr lang="ar-IQ" dirty="0" smtClean="0">
                <a:hlinkClick r:id="rId3"/>
              </a:rPr>
              <a:t>-</a:t>
            </a:r>
            <a:endParaRPr lang="ar-IQ" dirty="0" smtClean="0"/>
          </a:p>
          <a:p>
            <a:pPr algn="l"/>
            <a:endParaRPr lang="ar-IQ" dirty="0"/>
          </a:p>
          <a:p>
            <a:pPr algn="l"/>
            <a:r>
              <a:rPr lang="ar-IQ" dirty="0"/>
              <a:t> </a:t>
            </a:r>
            <a:r>
              <a:rPr lang="en-US" dirty="0" smtClean="0"/>
              <a:t>https</a:t>
            </a:r>
            <a:r>
              <a:rPr lang="en-US" dirty="0"/>
              <a:t>://www.almrsal.com/post/972756</a:t>
            </a:r>
            <a:endParaRPr lang="ar-IQ" dirty="0" smtClean="0"/>
          </a:p>
          <a:p>
            <a:pPr algn="l"/>
            <a:r>
              <a:rPr lang="ar-IQ" dirty="0" smtClean="0"/>
              <a:t> </a:t>
            </a:r>
          </a:p>
          <a:p>
            <a:pPr algn="l"/>
            <a:r>
              <a:rPr lang="en-US" dirty="0"/>
              <a:t>https://www.new-educ.com/</a:t>
            </a:r>
            <a:endParaRPr lang="ar-IQ" dirty="0" smtClean="0"/>
          </a:p>
          <a:p>
            <a:endParaRPr lang="en-US" dirty="0"/>
          </a:p>
        </p:txBody>
      </p:sp>
    </p:spTree>
    <p:extLst>
      <p:ext uri="{BB962C8B-B14F-4D97-AF65-F5344CB8AC3E}">
        <p14:creationId xmlns:p14="http://schemas.microsoft.com/office/powerpoint/2010/main" val="2988658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3"/>
            <a:ext cx="8928991" cy="6370975"/>
          </a:xfrm>
          <a:prstGeom prst="rect">
            <a:avLst/>
          </a:prstGeom>
        </p:spPr>
        <p:txBody>
          <a:bodyPr wrap="square">
            <a:spAutoFit/>
          </a:bodyPr>
          <a:lstStyle/>
          <a:p>
            <a:r>
              <a:rPr lang="ar-IQ" sz="2800" b="1" dirty="0">
                <a:solidFill>
                  <a:srgbClr val="333333"/>
                </a:solidFill>
                <a:latin typeface="helvetica neue"/>
              </a:rPr>
              <a:t>نظرية </a:t>
            </a:r>
            <a:r>
              <a:rPr lang="ar-IQ" sz="2800" b="1" dirty="0" err="1">
                <a:solidFill>
                  <a:srgbClr val="333333"/>
                </a:solidFill>
                <a:latin typeface="helvetica neue"/>
              </a:rPr>
              <a:t>فيجوتسكي</a:t>
            </a:r>
            <a:r>
              <a:rPr lang="ar-IQ" sz="2800" b="1" dirty="0">
                <a:solidFill>
                  <a:srgbClr val="333333"/>
                </a:solidFill>
                <a:latin typeface="helvetica neue"/>
              </a:rPr>
              <a:t> في النمو المعرفي ومراحل تطور </a:t>
            </a:r>
            <a:r>
              <a:rPr lang="ar-IQ" sz="2800" b="1" dirty="0" smtClean="0">
                <a:solidFill>
                  <a:srgbClr val="333333"/>
                </a:solidFill>
                <a:latin typeface="helvetica neue"/>
              </a:rPr>
              <a:t>المفاهيم</a:t>
            </a:r>
          </a:p>
          <a:p>
            <a:r>
              <a:rPr lang="ar-IQ" sz="2800" b="1" dirty="0" smtClean="0">
                <a:solidFill>
                  <a:srgbClr val="333333"/>
                </a:solidFill>
                <a:latin typeface="helvetica neue"/>
              </a:rPr>
              <a:t> </a:t>
            </a:r>
            <a:r>
              <a:rPr lang="ar-IQ" sz="2800" b="1" dirty="0" smtClean="0">
                <a:solidFill>
                  <a:srgbClr val="FF0000"/>
                </a:solidFill>
                <a:latin typeface="helvetica neue"/>
              </a:rPr>
              <a:t>1- </a:t>
            </a:r>
            <a:r>
              <a:rPr lang="ar-IQ" sz="2800" b="1" dirty="0">
                <a:solidFill>
                  <a:srgbClr val="FF0000"/>
                </a:solidFill>
                <a:latin typeface="helvetica neue"/>
              </a:rPr>
              <a:t>مرحلة التفكير التجميعي </a:t>
            </a:r>
            <a:r>
              <a:rPr lang="ar-IQ" sz="2800" b="1" dirty="0" smtClean="0">
                <a:solidFill>
                  <a:srgbClr val="FF0000"/>
                </a:solidFill>
                <a:latin typeface="helvetica neue"/>
              </a:rPr>
              <a:t>  : </a:t>
            </a:r>
            <a:r>
              <a:rPr lang="ar-IQ" sz="2800" b="1" dirty="0" smtClean="0">
                <a:solidFill>
                  <a:srgbClr val="FF0000"/>
                </a:solidFill>
                <a:latin typeface="droid arabic kufi"/>
              </a:rPr>
              <a:t>( </a:t>
            </a:r>
            <a:r>
              <a:rPr lang="ar-IQ" sz="2800" b="1" dirty="0">
                <a:solidFill>
                  <a:srgbClr val="FF0000"/>
                </a:solidFill>
                <a:latin typeface="droid arabic kufi"/>
              </a:rPr>
              <a:t>من الشهر الأول – حتى الشهر الثامن)</a:t>
            </a:r>
            <a:endParaRPr lang="ar-IQ" sz="2800" b="1" dirty="0">
              <a:solidFill>
                <a:srgbClr val="008000"/>
              </a:solidFill>
              <a:latin typeface="droid arabic kufi"/>
            </a:endParaRPr>
          </a:p>
          <a:p>
            <a:endParaRPr lang="ar-IQ" sz="2800" b="1" dirty="0" smtClean="0">
              <a:solidFill>
                <a:srgbClr val="FF0000"/>
              </a:solidFill>
              <a:latin typeface="helvetica neue"/>
            </a:endParaRPr>
          </a:p>
          <a:p>
            <a:pPr marL="285750" indent="-285750">
              <a:buFontTx/>
              <a:buChar char="-"/>
            </a:pPr>
            <a:r>
              <a:rPr lang="ar-IQ" sz="2400" b="1" dirty="0" err="1" smtClean="0">
                <a:solidFill>
                  <a:srgbClr val="333333"/>
                </a:solidFill>
                <a:latin typeface="helvetica neue"/>
              </a:rPr>
              <a:t>ىطبقا</a:t>
            </a:r>
            <a:r>
              <a:rPr lang="ar-IQ" sz="2400" b="1" dirty="0" smtClean="0">
                <a:solidFill>
                  <a:srgbClr val="333333"/>
                </a:solidFill>
                <a:latin typeface="helvetica neue"/>
              </a:rPr>
              <a:t> </a:t>
            </a:r>
            <a:r>
              <a:rPr lang="ar-IQ" sz="2400" b="1" dirty="0">
                <a:solidFill>
                  <a:srgbClr val="333333"/>
                </a:solidFill>
                <a:latin typeface="helvetica neue"/>
              </a:rPr>
              <a:t>لنظرية </a:t>
            </a:r>
            <a:r>
              <a:rPr lang="ar-IQ" sz="2400" b="1" dirty="0" err="1">
                <a:solidFill>
                  <a:srgbClr val="333333"/>
                </a:solidFill>
                <a:latin typeface="helvetica neue"/>
              </a:rPr>
              <a:t>فيجوتسكي</a:t>
            </a:r>
            <a:r>
              <a:rPr lang="ar-IQ" sz="2400" b="1" dirty="0">
                <a:solidFill>
                  <a:srgbClr val="333333"/>
                </a:solidFill>
                <a:latin typeface="helvetica neue"/>
              </a:rPr>
              <a:t> في النمو المعرفي أن مرحلة التفكير التجميعي هي المرحلة التي تبدأ من الشهر الأول وحتى الشهر الثامن. </a:t>
            </a:r>
            <a:endParaRPr lang="ar-IQ" sz="2400" b="1" dirty="0" smtClean="0">
              <a:solidFill>
                <a:srgbClr val="333333"/>
              </a:solidFill>
              <a:latin typeface="helvetica neue"/>
            </a:endParaRPr>
          </a:p>
          <a:p>
            <a:pPr marL="285750" indent="-285750">
              <a:buFontTx/>
              <a:buChar char="-"/>
            </a:pPr>
            <a:r>
              <a:rPr lang="ar-IQ" sz="2400" b="1" dirty="0" smtClean="0">
                <a:solidFill>
                  <a:srgbClr val="333333"/>
                </a:solidFill>
                <a:latin typeface="helvetica neue"/>
              </a:rPr>
              <a:t>وفي </a:t>
            </a:r>
            <a:r>
              <a:rPr lang="ar-IQ" sz="2400" b="1" dirty="0">
                <a:solidFill>
                  <a:srgbClr val="333333"/>
                </a:solidFill>
                <a:latin typeface="helvetica neue"/>
              </a:rPr>
              <a:t>هذه المرحلة يقوم الطفل الرضيع بتخزين الأشياء مع بعضها، حيث يستطيع الطفل التعرف على كل ما يحيط به، لأنه يمتلك قدرة هائلة على التذكر. </a:t>
            </a:r>
            <a:endParaRPr lang="ar-IQ" sz="2400" b="1" dirty="0" smtClean="0">
              <a:solidFill>
                <a:srgbClr val="333333"/>
              </a:solidFill>
              <a:latin typeface="helvetica neue"/>
            </a:endParaRPr>
          </a:p>
          <a:p>
            <a:pPr marL="285750" indent="-285750">
              <a:buFontTx/>
              <a:buChar char="-"/>
            </a:pPr>
            <a:r>
              <a:rPr lang="ar-IQ" sz="2400" b="1" dirty="0" smtClean="0">
                <a:solidFill>
                  <a:srgbClr val="333333"/>
                </a:solidFill>
                <a:latin typeface="helvetica neue"/>
              </a:rPr>
              <a:t>ويصبح </a:t>
            </a:r>
            <a:r>
              <a:rPr lang="ar-IQ" sz="2400" b="1" dirty="0">
                <a:solidFill>
                  <a:srgbClr val="333333"/>
                </a:solidFill>
                <a:latin typeface="helvetica neue"/>
              </a:rPr>
              <a:t>الطفل لدية القدرة على استكشاف هوية الأشياء، ويبدأ أيضا في تصنيف الأشخاص المحيطين به على حسب مظهرهم ومهامهم. </a:t>
            </a:r>
            <a:endParaRPr lang="ar-IQ" sz="2400" b="1" dirty="0" smtClean="0">
              <a:solidFill>
                <a:srgbClr val="333333"/>
              </a:solidFill>
              <a:latin typeface="helvetica neue"/>
            </a:endParaRPr>
          </a:p>
          <a:p>
            <a:pPr marL="285750" indent="-285750">
              <a:buFontTx/>
              <a:buChar char="-"/>
            </a:pPr>
            <a:r>
              <a:rPr lang="ar-IQ" sz="2400" b="1" dirty="0" smtClean="0">
                <a:solidFill>
                  <a:srgbClr val="333333"/>
                </a:solidFill>
                <a:latin typeface="helvetica neue"/>
              </a:rPr>
              <a:t>فيستطيع </a:t>
            </a:r>
            <a:r>
              <a:rPr lang="ar-IQ" sz="2400" b="1" dirty="0">
                <a:solidFill>
                  <a:srgbClr val="333333"/>
                </a:solidFill>
                <a:latin typeface="helvetica neue"/>
              </a:rPr>
              <a:t>ربط بعض الصفات بتصرفات خاصة بوالديه، فعلى سبيل المثال، عندما يجد الطفل أحد الأبوين يقترب منه، فأنه يقابل هذا التصرف بالابتسامة. </a:t>
            </a:r>
            <a:endParaRPr lang="ar-IQ" sz="2400" b="1" dirty="0" smtClean="0">
              <a:solidFill>
                <a:srgbClr val="333333"/>
              </a:solidFill>
              <a:latin typeface="helvetica neue"/>
            </a:endParaRPr>
          </a:p>
          <a:p>
            <a:pPr marL="285750" indent="-285750">
              <a:buFontTx/>
              <a:buChar char="-"/>
            </a:pPr>
            <a:r>
              <a:rPr lang="ar-IQ" sz="2400" b="1" dirty="0" smtClean="0">
                <a:solidFill>
                  <a:srgbClr val="333333"/>
                </a:solidFill>
                <a:latin typeface="helvetica neue"/>
              </a:rPr>
              <a:t>وذلك </a:t>
            </a:r>
            <a:r>
              <a:rPr lang="ar-IQ" sz="2400" b="1" dirty="0">
                <a:solidFill>
                  <a:srgbClr val="333333"/>
                </a:solidFill>
                <a:latin typeface="helvetica neue"/>
              </a:rPr>
              <a:t>يدل على أن الطفل أصبح قادرا على التمييز بين الأشياء، ويكون لتلك المفاهيم الأولية أهمية كبيرة عنده، لأنه سوف تصبح القاعدة للمفاهيم الأخرى</a:t>
            </a:r>
            <a:r>
              <a:rPr lang="ar-IQ" sz="2400" b="1" dirty="0" smtClean="0">
                <a:solidFill>
                  <a:srgbClr val="333333"/>
                </a:solidFill>
                <a:latin typeface="helvetica neue"/>
              </a:rPr>
              <a:t>.</a:t>
            </a:r>
          </a:p>
          <a:p>
            <a:pPr marL="285750" indent="-285750">
              <a:buFontTx/>
              <a:buChar char="-"/>
            </a:pPr>
            <a:r>
              <a:rPr lang="ar-IQ" sz="2400" b="1" dirty="0" smtClean="0">
                <a:solidFill>
                  <a:srgbClr val="FF0000"/>
                </a:solidFill>
                <a:latin typeface="arial"/>
              </a:rPr>
              <a:t> </a:t>
            </a:r>
            <a:r>
              <a:rPr lang="ar-IQ" sz="2400" b="1" dirty="0">
                <a:solidFill>
                  <a:srgbClr val="FF0000"/>
                </a:solidFill>
                <a:latin typeface="arial"/>
              </a:rPr>
              <a:t>دروس مستفادة ❶: ينبغي إحاطة الطفل ببيئة غنية ومنظّمة، مما يُسهل على الطفل فهمها وتكوين العلاقات بين عناصرها، لصنعِ مفاهيمه في المستقبل.</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290618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7232749"/>
          </a:xfrm>
          <a:prstGeom prst="rect">
            <a:avLst/>
          </a:prstGeom>
        </p:spPr>
        <p:txBody>
          <a:bodyPr wrap="square">
            <a:spAutoFit/>
          </a:bodyPr>
          <a:lstStyle/>
          <a:p>
            <a:r>
              <a:rPr lang="ar-IQ" sz="2800" dirty="0">
                <a:solidFill>
                  <a:srgbClr val="333333"/>
                </a:solidFill>
                <a:latin typeface="helvetica neue"/>
              </a:rPr>
              <a:t>2- </a:t>
            </a:r>
            <a:r>
              <a:rPr lang="ar-IQ" sz="2800" b="1" dirty="0">
                <a:solidFill>
                  <a:srgbClr val="FF0000"/>
                </a:solidFill>
                <a:latin typeface="helvetica neue"/>
              </a:rPr>
              <a:t>مرحلة التفكير </a:t>
            </a:r>
            <a:r>
              <a:rPr lang="ar-IQ" sz="2800" b="1" dirty="0" err="1" smtClean="0">
                <a:solidFill>
                  <a:srgbClr val="FF0000"/>
                </a:solidFill>
                <a:latin typeface="helvetica neue"/>
              </a:rPr>
              <a:t>التعقيدي</a:t>
            </a:r>
            <a:r>
              <a:rPr lang="ar-IQ" sz="2800" b="1" dirty="0" smtClean="0">
                <a:solidFill>
                  <a:srgbClr val="FF0000"/>
                </a:solidFill>
                <a:latin typeface="helvetica neue"/>
              </a:rPr>
              <a:t>: </a:t>
            </a:r>
            <a:r>
              <a:rPr lang="ar-IQ" sz="2800" b="1" dirty="0">
                <a:solidFill>
                  <a:srgbClr val="FF0000"/>
                </a:solidFill>
                <a:latin typeface="droid arabic kufi"/>
              </a:rPr>
              <a:t>( من الشهر الثامن – حتى 12 شهر)</a:t>
            </a:r>
            <a:endParaRPr lang="ar-IQ" sz="2800" b="1" dirty="0">
              <a:solidFill>
                <a:srgbClr val="008000"/>
              </a:solidFill>
              <a:latin typeface="droid arabic kufi"/>
            </a:endParaRPr>
          </a:p>
          <a:p>
            <a:endParaRPr lang="ar-IQ" sz="2800" b="1" dirty="0" smtClean="0">
              <a:solidFill>
                <a:srgbClr val="FF0000"/>
              </a:solidFill>
              <a:latin typeface="helvetica neue"/>
            </a:endParaRPr>
          </a:p>
          <a:p>
            <a:pPr marL="457200" indent="-457200">
              <a:buFontTx/>
              <a:buChar char="-"/>
            </a:pPr>
            <a:r>
              <a:rPr lang="ar-IQ" sz="2800" b="1" dirty="0" smtClean="0">
                <a:solidFill>
                  <a:srgbClr val="333333"/>
                </a:solidFill>
                <a:latin typeface="helvetica neue"/>
              </a:rPr>
              <a:t>تبدأ </a:t>
            </a:r>
            <a:r>
              <a:rPr lang="ar-IQ" sz="2800" b="1" dirty="0">
                <a:solidFill>
                  <a:srgbClr val="333333"/>
                </a:solidFill>
                <a:latin typeface="helvetica neue"/>
              </a:rPr>
              <a:t>هذه المرحلة من بداية الشهر الثامن وحتى الشهر الثاني عشر، من خلال نظرية </a:t>
            </a:r>
            <a:r>
              <a:rPr lang="ar-IQ" sz="2800" b="1" dirty="0" err="1">
                <a:solidFill>
                  <a:srgbClr val="333333"/>
                </a:solidFill>
                <a:latin typeface="helvetica neue"/>
              </a:rPr>
              <a:t>فيجوتسكي</a:t>
            </a:r>
            <a:r>
              <a:rPr lang="ar-IQ" sz="2800" b="1" dirty="0">
                <a:solidFill>
                  <a:srgbClr val="333333"/>
                </a:solidFill>
                <a:latin typeface="helvetica neue"/>
              </a:rPr>
              <a:t> في النمو المعرفي يتضح لنا أن الطفل في هذه المرحلة يقوم بتصنيف الأشياء بشكل موضوعي أكثر</a:t>
            </a:r>
            <a:r>
              <a:rPr lang="ar-IQ" sz="2800" b="1" dirty="0" smtClean="0">
                <a:solidFill>
                  <a:srgbClr val="333333"/>
                </a:solidFill>
                <a:latin typeface="helvetica neue"/>
              </a:rPr>
              <a:t>.</a:t>
            </a:r>
          </a:p>
          <a:p>
            <a:pPr marL="457200" indent="-457200">
              <a:buFontTx/>
              <a:buChar char="-"/>
            </a:pPr>
            <a:r>
              <a:rPr lang="ar-IQ" sz="2800" b="1" dirty="0" smtClean="0">
                <a:solidFill>
                  <a:srgbClr val="333333"/>
                </a:solidFill>
                <a:latin typeface="helvetica neue"/>
              </a:rPr>
              <a:t> </a:t>
            </a:r>
            <a:r>
              <a:rPr lang="ar-IQ" sz="2800" b="1" dirty="0">
                <a:solidFill>
                  <a:srgbClr val="333333"/>
                </a:solidFill>
                <a:latin typeface="helvetica neue"/>
              </a:rPr>
              <a:t>حيث يصنف ما يراه على حسب أوجه الشبه والاختلاف، ولكن قد لا تكون في معظم الأوقات دقيقة، وذلك لأن الطفل قد ينخدع بالمظهر الخارجي للأشياء</a:t>
            </a:r>
            <a:r>
              <a:rPr lang="ar-IQ" sz="2800" b="1" dirty="0" smtClean="0">
                <a:solidFill>
                  <a:srgbClr val="333333"/>
                </a:solidFill>
                <a:latin typeface="helvetica neue"/>
              </a:rPr>
              <a:t>.</a:t>
            </a:r>
          </a:p>
          <a:p>
            <a:pPr marL="457200" indent="-457200">
              <a:buFontTx/>
              <a:buChar char="-"/>
            </a:pPr>
            <a:r>
              <a:rPr lang="ar-IQ" sz="2800" b="1" dirty="0" smtClean="0">
                <a:solidFill>
                  <a:srgbClr val="333333"/>
                </a:solidFill>
                <a:latin typeface="helvetica neue"/>
              </a:rPr>
              <a:t> </a:t>
            </a:r>
            <a:r>
              <a:rPr lang="ar-IQ" sz="2800" b="1" dirty="0">
                <a:solidFill>
                  <a:srgbClr val="333333"/>
                </a:solidFill>
                <a:latin typeface="helvetica neue"/>
              </a:rPr>
              <a:t>فهو يتصور أن ذلك الشيء ينتمي لفئة أخرى مشابهة له، ومثال على ذلك، قد يحاول الطفل أن يأكل قطعة سوداء من الصلصال لأنها تشبه الشوكولاتة. </a:t>
            </a:r>
            <a:endParaRPr lang="ar-IQ" sz="2800" b="1" dirty="0" smtClean="0">
              <a:solidFill>
                <a:srgbClr val="333333"/>
              </a:solidFill>
              <a:latin typeface="helvetica neue"/>
            </a:endParaRPr>
          </a:p>
          <a:p>
            <a:pPr marL="457200" indent="-457200">
              <a:buFontTx/>
              <a:buChar char="-"/>
            </a:pPr>
            <a:r>
              <a:rPr lang="ar-IQ" sz="2800" b="1" dirty="0" smtClean="0">
                <a:solidFill>
                  <a:srgbClr val="333333"/>
                </a:solidFill>
                <a:latin typeface="helvetica neue"/>
              </a:rPr>
              <a:t>لذا </a:t>
            </a:r>
            <a:r>
              <a:rPr lang="ar-IQ" sz="2800" b="1" dirty="0">
                <a:solidFill>
                  <a:srgbClr val="333333"/>
                </a:solidFill>
                <a:latin typeface="helvetica neue"/>
              </a:rPr>
              <a:t>يجب في هذه المرحلة أن يقوم الأبوين بتعليم الطفل الاختلاف والتشابه بين الأشياء، حتى لا يختلط عليه الأمر في المستقبل، ونستطيع أن نستثمر تطور الإبداع والإدراك عنده</a:t>
            </a:r>
            <a:r>
              <a:rPr lang="ar-IQ" sz="2800" b="1" dirty="0" smtClean="0">
                <a:solidFill>
                  <a:srgbClr val="333333"/>
                </a:solidFill>
                <a:latin typeface="helvetica neue"/>
              </a:rPr>
              <a:t>.</a:t>
            </a:r>
            <a:r>
              <a:rPr lang="ar-IQ" b="1" dirty="0">
                <a:solidFill>
                  <a:srgbClr val="339966"/>
                </a:solidFill>
                <a:latin typeface="arial"/>
              </a:rPr>
              <a:t> </a:t>
            </a:r>
            <a:r>
              <a:rPr lang="ar-IQ" b="1" dirty="0">
                <a:solidFill>
                  <a:srgbClr val="FF0000"/>
                </a:solidFill>
                <a:latin typeface="arial"/>
              </a:rPr>
              <a:t>دروس مستفادة ❷: ينبغي تنبيه الطفل إلى أوجه الشبه والاختلاف عندما تختلط عليه الأمور، وفي الجانب الآخر يمكن تعزيز التشابهات التي يبنيها من وجهة نظره ومن ثمَّ تعديل مسار استغلالها، كي لا نوقف عجلة الإبداع التي بدأت بالعمل.</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2568992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4930" y="695604"/>
            <a:ext cx="8712968" cy="5632311"/>
          </a:xfrm>
          <a:prstGeom prst="rect">
            <a:avLst/>
          </a:prstGeom>
        </p:spPr>
        <p:txBody>
          <a:bodyPr wrap="square">
            <a:spAutoFit/>
          </a:bodyPr>
          <a:lstStyle/>
          <a:p>
            <a:r>
              <a:rPr lang="ar-IQ" sz="3600" b="1" dirty="0">
                <a:solidFill>
                  <a:srgbClr val="FF0000"/>
                </a:solidFill>
                <a:latin typeface="helvetica neue"/>
              </a:rPr>
              <a:t>3- مرحلة تكوين المجاميع </a:t>
            </a:r>
            <a:r>
              <a:rPr lang="ar-IQ" sz="3600" b="1" dirty="0" smtClean="0">
                <a:solidFill>
                  <a:srgbClr val="FF0000"/>
                </a:solidFill>
                <a:latin typeface="helvetica neue"/>
              </a:rPr>
              <a:t>:</a:t>
            </a:r>
            <a:r>
              <a:rPr lang="ar-IQ" sz="3600" b="1" dirty="0">
                <a:solidFill>
                  <a:srgbClr val="FF0000"/>
                </a:solidFill>
                <a:latin typeface="droid arabic kufi"/>
              </a:rPr>
              <a:t>(من السنة – حتى السنتين)</a:t>
            </a:r>
            <a:endParaRPr lang="ar-IQ" sz="3600" b="1" dirty="0">
              <a:solidFill>
                <a:srgbClr val="008000"/>
              </a:solidFill>
              <a:latin typeface="droid arabic kufi"/>
            </a:endParaRPr>
          </a:p>
          <a:p>
            <a:endParaRPr lang="ar-IQ" sz="3600" b="1" dirty="0" smtClean="0">
              <a:solidFill>
                <a:srgbClr val="FF0000"/>
              </a:solidFill>
              <a:latin typeface="helvetica neue"/>
            </a:endParaRPr>
          </a:p>
          <a:p>
            <a:pPr marL="457200" indent="-457200">
              <a:buFontTx/>
              <a:buChar char="-"/>
            </a:pPr>
            <a:r>
              <a:rPr lang="ar-IQ" sz="3200" b="1" dirty="0" smtClean="0">
                <a:solidFill>
                  <a:srgbClr val="333333"/>
                </a:solidFill>
                <a:latin typeface="helvetica neue"/>
              </a:rPr>
              <a:t>يقصد </a:t>
            </a:r>
            <a:r>
              <a:rPr lang="ar-IQ" sz="3200" b="1" dirty="0">
                <a:solidFill>
                  <a:srgbClr val="333333"/>
                </a:solidFill>
                <a:latin typeface="helvetica neue"/>
              </a:rPr>
              <a:t>بهذه المرحلة أن الطفل يقوم بإنشاء عدد من المجموعات المتكاملة، فهو يقوم بوضع الأشياء في مكان واحدا على أساس التشابه بينهم</a:t>
            </a:r>
            <a:r>
              <a:rPr lang="ar-IQ" sz="3200" b="1" dirty="0" smtClean="0">
                <a:solidFill>
                  <a:srgbClr val="333333"/>
                </a:solidFill>
                <a:latin typeface="helvetica neue"/>
              </a:rPr>
              <a:t>.</a:t>
            </a:r>
          </a:p>
          <a:p>
            <a:pPr marL="457200" indent="-457200">
              <a:buFontTx/>
              <a:buChar char="-"/>
            </a:pPr>
            <a:r>
              <a:rPr lang="ar-IQ" sz="3200" b="1" dirty="0" smtClean="0">
                <a:solidFill>
                  <a:srgbClr val="333333"/>
                </a:solidFill>
                <a:latin typeface="helvetica neue"/>
              </a:rPr>
              <a:t> </a:t>
            </a:r>
            <a:r>
              <a:rPr lang="ar-IQ" sz="3200" b="1" dirty="0">
                <a:solidFill>
                  <a:srgbClr val="333333"/>
                </a:solidFill>
                <a:latin typeface="helvetica neue"/>
              </a:rPr>
              <a:t>ولكن على أساس أن كل تلك الأشياء تقوم بنفس </a:t>
            </a:r>
            <a:r>
              <a:rPr lang="ar-IQ" sz="3200" b="1" dirty="0" smtClean="0">
                <a:solidFill>
                  <a:srgbClr val="333333"/>
                </a:solidFill>
                <a:latin typeface="helvetica neue"/>
              </a:rPr>
              <a:t>الوظيفة </a:t>
            </a:r>
            <a:r>
              <a:rPr lang="ar-IQ" sz="3200" b="1" dirty="0">
                <a:solidFill>
                  <a:srgbClr val="333333"/>
                </a:solidFill>
                <a:latin typeface="helvetica neue"/>
              </a:rPr>
              <a:t>أو من نفس النوع، فمن أمثلة ذلك تمثل الأكواب كلها نفس المهمة، ولا يهتم الطفل باختلاف شكلها أو مظهرها. </a:t>
            </a:r>
            <a:endParaRPr lang="ar-IQ" sz="3200" b="1" dirty="0" smtClean="0">
              <a:solidFill>
                <a:srgbClr val="333333"/>
              </a:solidFill>
              <a:latin typeface="helvetica neue"/>
            </a:endParaRPr>
          </a:p>
          <a:p>
            <a:pPr marL="457200" indent="-457200">
              <a:buFontTx/>
              <a:buChar char="-"/>
            </a:pPr>
            <a:r>
              <a:rPr lang="ar-IQ" sz="3200" b="1" dirty="0" smtClean="0">
                <a:solidFill>
                  <a:srgbClr val="333333"/>
                </a:solidFill>
                <a:latin typeface="helvetica neue"/>
              </a:rPr>
              <a:t>وقد </a:t>
            </a:r>
            <a:r>
              <a:rPr lang="ar-IQ" sz="3200" b="1" dirty="0">
                <a:solidFill>
                  <a:srgbClr val="333333"/>
                </a:solidFill>
                <a:latin typeface="helvetica neue"/>
              </a:rPr>
              <a:t>تم توضيح نظرية </a:t>
            </a:r>
            <a:r>
              <a:rPr lang="ar-IQ" sz="3200" b="1" dirty="0" err="1">
                <a:solidFill>
                  <a:srgbClr val="333333"/>
                </a:solidFill>
                <a:latin typeface="helvetica neue"/>
              </a:rPr>
              <a:t>فيجوتسكي</a:t>
            </a:r>
            <a:r>
              <a:rPr lang="ar-IQ" sz="3200" b="1" dirty="0">
                <a:solidFill>
                  <a:srgbClr val="333333"/>
                </a:solidFill>
                <a:latin typeface="helvetica neue"/>
              </a:rPr>
              <a:t> في النمو المعرفي أن مرحلة تكوين المجاميع تبدأ من العام الأول للطفل وحتى سن سنتين.</a:t>
            </a:r>
            <a:r>
              <a:rPr lang="ar-IQ" sz="3200" dirty="0"/>
              <a:t/>
            </a:r>
            <a:br>
              <a:rPr lang="ar-IQ" sz="3200" dirty="0"/>
            </a:br>
            <a:endParaRPr lang="en-US" sz="3200" dirty="0"/>
          </a:p>
        </p:txBody>
      </p:sp>
    </p:spTree>
    <p:extLst>
      <p:ext uri="{BB962C8B-B14F-4D97-AF65-F5344CB8AC3E}">
        <p14:creationId xmlns:p14="http://schemas.microsoft.com/office/powerpoint/2010/main" val="4057092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7183" y="188640"/>
            <a:ext cx="8712968" cy="5632311"/>
          </a:xfrm>
          <a:prstGeom prst="rect">
            <a:avLst/>
          </a:prstGeom>
        </p:spPr>
        <p:txBody>
          <a:bodyPr wrap="square">
            <a:spAutoFit/>
          </a:bodyPr>
          <a:lstStyle/>
          <a:p>
            <a:r>
              <a:rPr lang="ar-IQ" sz="3600" b="1" dirty="0">
                <a:solidFill>
                  <a:srgbClr val="FF0000"/>
                </a:solidFill>
                <a:latin typeface="helvetica neue"/>
              </a:rPr>
              <a:t>4- مرحلة العقد </a:t>
            </a:r>
            <a:r>
              <a:rPr lang="ar-IQ" sz="3600" b="1" dirty="0" smtClean="0">
                <a:solidFill>
                  <a:srgbClr val="FF0000"/>
                </a:solidFill>
                <a:latin typeface="helvetica neue"/>
              </a:rPr>
              <a:t>المتسلسلة:</a:t>
            </a:r>
            <a:r>
              <a:rPr lang="ar-IQ" sz="3600" b="1" dirty="0">
                <a:solidFill>
                  <a:srgbClr val="FF0000"/>
                </a:solidFill>
                <a:latin typeface="droid arabic kufi"/>
              </a:rPr>
              <a:t>( من 2 إلى 4 سنوات)</a:t>
            </a:r>
            <a:endParaRPr lang="ar-IQ" sz="3600" b="1" dirty="0">
              <a:solidFill>
                <a:srgbClr val="008000"/>
              </a:solidFill>
              <a:latin typeface="droid arabic kufi"/>
            </a:endParaRPr>
          </a:p>
          <a:p>
            <a:endParaRPr lang="ar-IQ" sz="3200" b="1" dirty="0" smtClean="0">
              <a:solidFill>
                <a:srgbClr val="FF0000"/>
              </a:solidFill>
              <a:latin typeface="helvetica neue"/>
            </a:endParaRPr>
          </a:p>
          <a:p>
            <a:pPr marL="571500" indent="-571500">
              <a:buFontTx/>
              <a:buChar char="-"/>
            </a:pPr>
            <a:r>
              <a:rPr lang="ar-IQ" sz="3200" b="1" dirty="0" smtClean="0">
                <a:solidFill>
                  <a:srgbClr val="333333"/>
                </a:solidFill>
                <a:latin typeface="helvetica neue"/>
              </a:rPr>
              <a:t>تكون </a:t>
            </a:r>
            <a:r>
              <a:rPr lang="ar-IQ" sz="3200" b="1" dirty="0">
                <a:solidFill>
                  <a:srgbClr val="333333"/>
                </a:solidFill>
                <a:latin typeface="helvetica neue"/>
              </a:rPr>
              <a:t>هذه المرحلة بداية من سنتين إلى 4 سنوات، وتكون مراحل الإدراك عند الطفل قد تطورت بشكل كبير، فيقوم بتصنيف الأشياء على أساس صفات معينة</a:t>
            </a:r>
            <a:r>
              <a:rPr lang="ar-IQ" sz="3200" b="1" dirty="0" smtClean="0">
                <a:solidFill>
                  <a:srgbClr val="333333"/>
                </a:solidFill>
                <a:latin typeface="helvetica neue"/>
              </a:rPr>
              <a:t>.</a:t>
            </a:r>
          </a:p>
          <a:p>
            <a:pPr marL="571500" indent="-571500">
              <a:buFontTx/>
              <a:buChar char="-"/>
            </a:pPr>
            <a:r>
              <a:rPr lang="ar-IQ" sz="3200" b="1" dirty="0" smtClean="0">
                <a:solidFill>
                  <a:srgbClr val="333333"/>
                </a:solidFill>
                <a:latin typeface="helvetica neue"/>
              </a:rPr>
              <a:t> </a:t>
            </a:r>
            <a:r>
              <a:rPr lang="ar-IQ" sz="3200" b="1" dirty="0">
                <a:solidFill>
                  <a:srgbClr val="333333"/>
                </a:solidFill>
                <a:latin typeface="helvetica neue"/>
              </a:rPr>
              <a:t>ثم يبدأ بربط صفة أخرى بهذا الشيء، وذلك دليل على أن الطفل أصبح يدرك أن الشيء الواحد يمكن أن يكون له أكثر من صفة، وكل صفة منها يمكن أن يصنف على أساسها. </a:t>
            </a:r>
            <a:endParaRPr lang="ar-IQ" sz="3200" b="1" dirty="0" smtClean="0">
              <a:solidFill>
                <a:srgbClr val="333333"/>
              </a:solidFill>
              <a:latin typeface="helvetica neue"/>
            </a:endParaRPr>
          </a:p>
          <a:p>
            <a:pPr lvl="0"/>
            <a:r>
              <a:rPr lang="ar-IQ" sz="3200" b="1" dirty="0" smtClean="0">
                <a:solidFill>
                  <a:srgbClr val="333333"/>
                </a:solidFill>
                <a:latin typeface="helvetica neue"/>
              </a:rPr>
              <a:t>ومن </a:t>
            </a:r>
            <a:r>
              <a:rPr lang="ar-IQ" sz="3200" b="1" dirty="0">
                <a:solidFill>
                  <a:srgbClr val="333333"/>
                </a:solidFill>
                <a:latin typeface="helvetica neue"/>
              </a:rPr>
              <a:t>خلال مرحلة العقد المتسلسلة نستطيع أن نلاحظ أن عقل الطفل قد أصبح أكثر مرونة وسلاسة.</a:t>
            </a:r>
            <a:r>
              <a:rPr lang="ar-IQ" b="1" dirty="0"/>
              <a:t/>
            </a:r>
            <a:br>
              <a:rPr lang="ar-IQ" b="1" dirty="0"/>
            </a:br>
            <a:r>
              <a:rPr lang="ar-IQ" b="1" dirty="0"/>
              <a:t/>
            </a:r>
            <a:br>
              <a:rPr lang="ar-IQ" b="1" dirty="0"/>
            </a:br>
            <a:endParaRPr lang="en-US" b="1" dirty="0"/>
          </a:p>
        </p:txBody>
      </p:sp>
    </p:spTree>
    <p:extLst>
      <p:ext uri="{BB962C8B-B14F-4D97-AF65-F5344CB8AC3E}">
        <p14:creationId xmlns:p14="http://schemas.microsoft.com/office/powerpoint/2010/main" val="3644546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76672"/>
            <a:ext cx="8784976" cy="6001643"/>
          </a:xfrm>
          <a:prstGeom prst="rect">
            <a:avLst/>
          </a:prstGeom>
        </p:spPr>
        <p:txBody>
          <a:bodyPr wrap="square">
            <a:spAutoFit/>
          </a:bodyPr>
          <a:lstStyle/>
          <a:p>
            <a:r>
              <a:rPr lang="ar-IQ" sz="3200" b="1" dirty="0">
                <a:solidFill>
                  <a:srgbClr val="FF0000"/>
                </a:solidFill>
                <a:latin typeface="droid arabic kufi"/>
              </a:rPr>
              <a:t>5- مرحلة العقد المصقولة : ( من 4 – 6 سنوات)</a:t>
            </a:r>
            <a:br>
              <a:rPr lang="ar-IQ" sz="3200" b="1" dirty="0">
                <a:solidFill>
                  <a:srgbClr val="FF0000"/>
                </a:solidFill>
                <a:latin typeface="droid arabic kufi"/>
              </a:rPr>
            </a:br>
            <a:endParaRPr lang="ar-IQ" sz="3200" b="1" dirty="0">
              <a:solidFill>
                <a:srgbClr val="008000"/>
              </a:solidFill>
              <a:latin typeface="droid arabic kufi"/>
            </a:endParaRPr>
          </a:p>
          <a:p>
            <a:pPr algn="just"/>
            <a:r>
              <a:rPr lang="ar-IQ" sz="3200" dirty="0">
                <a:solidFill>
                  <a:srgbClr val="333333"/>
                </a:solidFill>
                <a:latin typeface="arial"/>
              </a:rPr>
              <a:t>في هذه المرحلة لا يحدث تغير كبير في طرق التجميع بقدر ما يحدث صقل لتلك القابلية أو المهارة، فتزداد المرونة لدى الطفل. فكما رأينا على سبيل المثال في مهمة تصنيف الأشكال التي ذكرناها في البداية، فالطفلين كانا على حق، إلا أنَّ استجابتهما تُعد خروجاً على المهمة التي بين أيديهما. ويمكننا في هذه المرحلة ملاحظة إبداع الطفل، لأنَّ ذهنه غير محدد بمعايير الكبار في عملية التصنيف</a:t>
            </a:r>
            <a:r>
              <a:rPr lang="ar-IQ" sz="3200" dirty="0" smtClean="0">
                <a:solidFill>
                  <a:srgbClr val="333333"/>
                </a:solidFill>
                <a:latin typeface="arial"/>
              </a:rPr>
              <a:t>.</a:t>
            </a:r>
            <a:endParaRPr lang="ar-IQ" sz="3200" b="1" dirty="0">
              <a:solidFill>
                <a:srgbClr val="339966"/>
              </a:solidFill>
              <a:latin typeface="arial"/>
            </a:endParaRPr>
          </a:p>
          <a:p>
            <a:r>
              <a:rPr lang="ar-IQ" sz="3200" b="1" dirty="0" smtClean="0">
                <a:solidFill>
                  <a:srgbClr val="FF0000"/>
                </a:solidFill>
                <a:latin typeface="arial"/>
              </a:rPr>
              <a:t>دروس </a:t>
            </a:r>
            <a:r>
              <a:rPr lang="ar-IQ" sz="3200" b="1" dirty="0">
                <a:solidFill>
                  <a:srgbClr val="FF0000"/>
                </a:solidFill>
                <a:latin typeface="arial"/>
              </a:rPr>
              <a:t>مستفادة❸: ينبغي لنا تشجيع الاستجابات الغريبة، وألا نؤطرها بمعاييرنا كي لا تضمر، فنُلغي الجانب الإبداعي لدى مبتكرها، و نحبسه ضمن قالب النمطية.</a:t>
            </a:r>
            <a:endParaRPr lang="en-US" dirty="0">
              <a:solidFill>
                <a:srgbClr val="FF0000"/>
              </a:solidFill>
            </a:endParaRPr>
          </a:p>
        </p:txBody>
      </p:sp>
    </p:spTree>
    <p:extLst>
      <p:ext uri="{BB962C8B-B14F-4D97-AF65-F5344CB8AC3E}">
        <p14:creationId xmlns:p14="http://schemas.microsoft.com/office/powerpoint/2010/main" val="3173745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4909" y="404664"/>
            <a:ext cx="8784976" cy="5816977"/>
          </a:xfrm>
          <a:prstGeom prst="rect">
            <a:avLst/>
          </a:prstGeom>
        </p:spPr>
        <p:txBody>
          <a:bodyPr wrap="square">
            <a:spAutoFit/>
          </a:bodyPr>
          <a:lstStyle/>
          <a:p>
            <a:r>
              <a:rPr lang="ar-IQ" sz="3600" b="1" dirty="0">
                <a:solidFill>
                  <a:srgbClr val="FF0000"/>
                </a:solidFill>
                <a:latin typeface="helvetica neue"/>
              </a:rPr>
              <a:t>6- مرحلة أشباه </a:t>
            </a:r>
            <a:r>
              <a:rPr lang="ar-IQ" sz="3600" b="1" dirty="0" smtClean="0">
                <a:solidFill>
                  <a:srgbClr val="FF0000"/>
                </a:solidFill>
                <a:latin typeface="helvetica neue"/>
              </a:rPr>
              <a:t>المفاهيم: </a:t>
            </a:r>
          </a:p>
          <a:p>
            <a:r>
              <a:rPr lang="ar-IQ" sz="2400" b="1" dirty="0" smtClean="0">
                <a:solidFill>
                  <a:srgbClr val="333333"/>
                </a:solidFill>
                <a:latin typeface="helvetica neue"/>
              </a:rPr>
              <a:t>- تظهر </a:t>
            </a:r>
            <a:r>
              <a:rPr lang="ar-IQ" sz="2400" b="1" dirty="0">
                <a:solidFill>
                  <a:srgbClr val="333333"/>
                </a:solidFill>
                <a:latin typeface="helvetica neue"/>
              </a:rPr>
              <a:t>بعض التغيرات على الأطفال من سن 6 سنوات وحتى سن 8 سنوات، ويبدأ الطفل بتجميع كافة المفاهيم التي تعلمها، ولكن لا يعرف السبب والقاعدة الأساسية لهذه المفاهيم</a:t>
            </a:r>
            <a:r>
              <a:rPr lang="ar-IQ" sz="2400" b="1" dirty="0" smtClean="0">
                <a:solidFill>
                  <a:srgbClr val="333333"/>
                </a:solidFill>
                <a:latin typeface="helvetica neue"/>
              </a:rPr>
              <a:t>.</a:t>
            </a:r>
          </a:p>
          <a:p>
            <a:r>
              <a:rPr lang="ar-IQ" sz="2400" b="1" dirty="0" smtClean="0">
                <a:solidFill>
                  <a:srgbClr val="333333"/>
                </a:solidFill>
                <a:latin typeface="helvetica neue"/>
              </a:rPr>
              <a:t>- فقد </a:t>
            </a:r>
            <a:r>
              <a:rPr lang="ar-IQ" sz="2400" b="1" dirty="0">
                <a:solidFill>
                  <a:srgbClr val="333333"/>
                </a:solidFill>
                <a:latin typeface="helvetica neue"/>
              </a:rPr>
              <a:t>ينفذ الطفل مهمة تجميع الأشكال الهندسية المتشابهة، ولكن يكون غير قادر على معرفة السبب الرئيسي لهذا العمل</a:t>
            </a:r>
            <a:r>
              <a:rPr lang="ar-IQ" sz="2400" b="1" dirty="0" smtClean="0">
                <a:solidFill>
                  <a:srgbClr val="333333"/>
                </a:solidFill>
                <a:latin typeface="helvetica neue"/>
              </a:rPr>
              <a:t>.</a:t>
            </a:r>
          </a:p>
          <a:p>
            <a:r>
              <a:rPr lang="ar-IQ" sz="2400" b="1" dirty="0" smtClean="0">
                <a:solidFill>
                  <a:srgbClr val="333333"/>
                </a:solidFill>
                <a:latin typeface="helvetica neue"/>
              </a:rPr>
              <a:t>-  </a:t>
            </a:r>
            <a:r>
              <a:rPr lang="ar-IQ" sz="2400" b="1" dirty="0">
                <a:solidFill>
                  <a:srgbClr val="333333"/>
                </a:solidFill>
                <a:latin typeface="helvetica neue"/>
              </a:rPr>
              <a:t>ومن خلال ذلك يجب أن نبتعد عند توجيه السؤال النمطي (عرف ذلك) على الطفل، لأن في مرحلة الطفولة لا يكون الطفل قادر على ذكر التعريفات والقواعد. </a:t>
            </a:r>
            <a:endParaRPr lang="ar-IQ" sz="2400" b="1" dirty="0" smtClean="0">
              <a:solidFill>
                <a:srgbClr val="333333"/>
              </a:solidFill>
              <a:latin typeface="helvetica neue"/>
            </a:endParaRPr>
          </a:p>
          <a:p>
            <a:r>
              <a:rPr lang="ar-IQ" sz="2400" b="1" dirty="0" smtClean="0">
                <a:solidFill>
                  <a:srgbClr val="333333"/>
                </a:solidFill>
                <a:latin typeface="helvetica neue"/>
              </a:rPr>
              <a:t>- وإذا </a:t>
            </a:r>
            <a:r>
              <a:rPr lang="ar-IQ" sz="2400" b="1" dirty="0">
                <a:solidFill>
                  <a:srgbClr val="333333"/>
                </a:solidFill>
                <a:latin typeface="helvetica neue"/>
              </a:rPr>
              <a:t>حاول سردها فيدل ذلك على أنه يحفظ القاعدة دون أن يعرف معناها وأساسها</a:t>
            </a:r>
            <a:r>
              <a:rPr lang="ar-IQ" sz="2400" b="1" dirty="0" smtClean="0">
                <a:solidFill>
                  <a:srgbClr val="333333"/>
                </a:solidFill>
                <a:latin typeface="helvetica neue"/>
              </a:rPr>
              <a:t>.</a:t>
            </a:r>
            <a:r>
              <a:rPr lang="ar-IQ" sz="2400" b="1" dirty="0">
                <a:solidFill>
                  <a:srgbClr val="333333"/>
                </a:solidFill>
                <a:latin typeface="arial"/>
              </a:rPr>
              <a:t> </a:t>
            </a:r>
            <a:r>
              <a:rPr lang="ar-IQ" sz="2400" b="1" dirty="0" smtClean="0">
                <a:solidFill>
                  <a:srgbClr val="333333"/>
                </a:solidFill>
                <a:latin typeface="arial"/>
              </a:rPr>
              <a:t>- يقوم </a:t>
            </a:r>
            <a:r>
              <a:rPr lang="ar-IQ" sz="2400" b="1" dirty="0">
                <a:solidFill>
                  <a:srgbClr val="333333"/>
                </a:solidFill>
                <a:latin typeface="arial"/>
              </a:rPr>
              <a:t>الطفل بتكوين </a:t>
            </a:r>
            <a:r>
              <a:rPr lang="ar-IQ" sz="2400" b="1" dirty="0" err="1">
                <a:solidFill>
                  <a:srgbClr val="333333"/>
                </a:solidFill>
                <a:latin typeface="arial"/>
              </a:rPr>
              <a:t>تجميعات</a:t>
            </a:r>
            <a:r>
              <a:rPr lang="ar-IQ" sz="2400" b="1" dirty="0">
                <a:solidFill>
                  <a:srgbClr val="333333"/>
                </a:solidFill>
                <a:latin typeface="arial"/>
              </a:rPr>
              <a:t> للمفاهيم، إلا أنَّه غالباً ما يكون غير متأكد تماماً من طبيعة مهمته بالضبط. فقد يقوم بتجميع الأشكال المطلوبة (المثلثات) ولكنَّه غير قادر على تحديد القاعدة التي يستند إليها عمله.</a:t>
            </a:r>
            <a:r>
              <a:rPr lang="ar-IQ" sz="2400" b="1" dirty="0"/>
              <a:t/>
            </a:r>
            <a:br>
              <a:rPr lang="ar-IQ" sz="2400" b="1" dirty="0"/>
            </a:br>
            <a:r>
              <a:rPr lang="ar-IQ" sz="2400" b="1" dirty="0">
                <a:solidFill>
                  <a:srgbClr val="FF0000"/>
                </a:solidFill>
                <a:latin typeface="arial"/>
              </a:rPr>
              <a:t>دروس مستفادة ❹: ينبغي الابتعاد عن سؤال (عرِّف كذا؟) في مرحلة الطفولة المبكرة لأنَّ الطفل غير قادر بعد على صياغة التعاريف والقواعد، وإذا تمكن من سردها فهو إذن يحفظها عن ظهر قلب دون أن يعي مكنوناتها.</a:t>
            </a:r>
            <a:endParaRPr lang="en-US" sz="2400" b="1" dirty="0">
              <a:solidFill>
                <a:srgbClr val="FF0000"/>
              </a:solidFill>
            </a:endParaRPr>
          </a:p>
        </p:txBody>
      </p:sp>
    </p:spTree>
    <p:extLst>
      <p:ext uri="{BB962C8B-B14F-4D97-AF65-F5344CB8AC3E}">
        <p14:creationId xmlns:p14="http://schemas.microsoft.com/office/powerpoint/2010/main" val="2092079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48680"/>
            <a:ext cx="8856984" cy="5570756"/>
          </a:xfrm>
          <a:prstGeom prst="rect">
            <a:avLst/>
          </a:prstGeom>
        </p:spPr>
        <p:txBody>
          <a:bodyPr wrap="square">
            <a:spAutoFit/>
          </a:bodyPr>
          <a:lstStyle/>
          <a:p>
            <a:r>
              <a:rPr lang="ar-IQ" sz="3200" b="1" dirty="0">
                <a:solidFill>
                  <a:srgbClr val="FF0000"/>
                </a:solidFill>
                <a:latin typeface="helvetica neue"/>
              </a:rPr>
              <a:t>7- مرحلة تكوين المفاهيم (التفكير المجرد) </a:t>
            </a:r>
            <a:endParaRPr lang="ar-IQ" sz="3200" b="1" dirty="0" smtClean="0">
              <a:solidFill>
                <a:srgbClr val="FF0000"/>
              </a:solidFill>
              <a:latin typeface="helvetica neue"/>
            </a:endParaRPr>
          </a:p>
          <a:p>
            <a:pPr marL="457200" indent="-457200">
              <a:buFontTx/>
              <a:buChar char="-"/>
            </a:pPr>
            <a:r>
              <a:rPr lang="ar-IQ" sz="3200" b="1" dirty="0" smtClean="0">
                <a:solidFill>
                  <a:srgbClr val="333333"/>
                </a:solidFill>
                <a:latin typeface="helvetica neue"/>
              </a:rPr>
              <a:t>مرحلة </a:t>
            </a:r>
            <a:r>
              <a:rPr lang="ar-IQ" sz="3200" b="1" dirty="0">
                <a:solidFill>
                  <a:srgbClr val="333333"/>
                </a:solidFill>
                <a:latin typeface="helvetica neue"/>
              </a:rPr>
              <a:t>التفكير المجرد أو تكوين المفاهيم هي المرحلة الأخيرة لنظرية </a:t>
            </a:r>
            <a:r>
              <a:rPr lang="ar-IQ" sz="3200" b="1" dirty="0" err="1">
                <a:solidFill>
                  <a:srgbClr val="333333"/>
                </a:solidFill>
                <a:latin typeface="helvetica neue"/>
              </a:rPr>
              <a:t>فيجوتسكي</a:t>
            </a:r>
            <a:r>
              <a:rPr lang="ar-IQ" sz="3200" b="1" dirty="0">
                <a:solidFill>
                  <a:srgbClr val="333333"/>
                </a:solidFill>
                <a:latin typeface="helvetica neue"/>
              </a:rPr>
              <a:t> في النمو المعرفي، وهي خاصة بالأطفال الأكبر عمرا من سن 8 سنوات. </a:t>
            </a:r>
            <a:endParaRPr lang="ar-IQ" sz="3200" b="1" dirty="0" smtClean="0">
              <a:solidFill>
                <a:srgbClr val="333333"/>
              </a:solidFill>
              <a:latin typeface="helvetica neue"/>
            </a:endParaRPr>
          </a:p>
          <a:p>
            <a:pPr marL="457200" indent="-457200">
              <a:buFontTx/>
              <a:buChar char="-"/>
            </a:pPr>
            <a:r>
              <a:rPr lang="ar-IQ" sz="3200" b="1" dirty="0" smtClean="0">
                <a:solidFill>
                  <a:srgbClr val="333333"/>
                </a:solidFill>
                <a:latin typeface="helvetica neue"/>
              </a:rPr>
              <a:t>وتعد </a:t>
            </a:r>
            <a:r>
              <a:rPr lang="ar-IQ" sz="3200" b="1" dirty="0">
                <a:solidFill>
                  <a:srgbClr val="333333"/>
                </a:solidFill>
                <a:latin typeface="helvetica neue"/>
              </a:rPr>
              <a:t>هذه المرحلة هي التطور الطبيعي لإدراك الأشياء، فيعرف الطفل أن كل شيء من حوله له مجموعة من الصفات والسمات الخاصة به، ويمكن أن تتشابه معه بعض الأشياء الأخرى أيضا. </a:t>
            </a:r>
            <a:r>
              <a:rPr lang="ar-IQ" sz="3200" b="1" dirty="0" smtClean="0">
                <a:solidFill>
                  <a:srgbClr val="333333"/>
                </a:solidFill>
                <a:latin typeface="helvetica neue"/>
              </a:rPr>
              <a:t>-ولا </a:t>
            </a:r>
            <a:r>
              <a:rPr lang="ar-IQ" sz="3200" b="1" dirty="0">
                <a:solidFill>
                  <a:srgbClr val="333333"/>
                </a:solidFill>
                <a:latin typeface="helvetica neue"/>
              </a:rPr>
              <a:t>يعتمد الطفل فقط على حاسة الإدراك، ولكن يبدأ في تصنيف صفات كل ما حوله، وتعتبر هذه العملية شاقة ولكنها تكون شيقة للطفل.</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416206274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1731</Words>
  <Application>Microsoft Office PowerPoint</Application>
  <PresentationFormat>عرض على الشاشة (3:4)‏</PresentationFormat>
  <Paragraphs>119</Paragraphs>
  <Slides>27</Slides>
  <Notes>0</Notes>
  <HiddenSlides>0</HiddenSlides>
  <MMClips>0</MMClips>
  <ScaleCrop>false</ScaleCrop>
  <HeadingPairs>
    <vt:vector size="4" baseType="variant">
      <vt:variant>
        <vt:lpstr>نسق</vt:lpstr>
      </vt:variant>
      <vt:variant>
        <vt:i4>1</vt:i4>
      </vt:variant>
      <vt:variant>
        <vt:lpstr>عناوين الشرائح</vt:lpstr>
      </vt:variant>
      <vt:variant>
        <vt:i4>27</vt:i4>
      </vt:variant>
    </vt:vector>
  </HeadingPairs>
  <TitlesOfParts>
    <vt:vector size="2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نقد النظرية : 1- ان اهم مساهمة قدمتها النظرية هي اعترافها بالعامل الاجتماعي كأحد العوامل التطور المعرفي والنفسي عند الانسان ومن نتائج دراسات فيجو تسكي ، هي تحويل اهتمام الابحاث والدراسات من البعد الفردي للتطور الى بعد اوسع واشمل يضم الوالدين والطفل نفسة واخوانه وحتى العائلة . 2- اهمية الارتباط لدى الطفل في ان يقيم علاقة قوية مع الاخرين وتنمية الشعور بالثقة في الاخرين بالإضافة الى انه يتيح مشاركة الاطفال في الانشطة مع الراشدين وفي الاعمال الثقافية للجميع وبهذا الاسلوب يكتسب الاطفال اللغة وغيرها من الوسائل الثقافية .</vt:lpstr>
      <vt:lpstr>3- ركزت الاختبارات التي استندت عليها نظرية فيجو تسكي ، على الامكانات الكامنة عند الطفل نقلة ممتازة من اختبارات الذكاء المعيارية المعروفة ، التي يقوم بتقييم ما تعلمة الطفل فقط الى اخرى اكثر شمولا وسعة من الاطفال الذين يستفيدون من هذا النوع من الاختبارات . 4- ان مفهوم ZPD  هو مفهوم منطقة التطور الاقرب ويقصد به الفرق بين ما يستطيع الطفل القيام به او انجازة لوحدة دون مساعدة الاخرين الاكثر خبرة وكفائة . 5- كان فيجو تسكي اهتمام قليل بدور عملية النضج البدني تحديدا في القدرات الحركية المعرفية والعصبية للاطفال التي توثر بلا شك على المواقف المتاحة امام الاطفال وكيفية معاملة الافراد الاخرين لهم في هذا الموقف .</vt:lpstr>
      <vt:lpstr>6- غموض حدود فكرة منطقة النمو التقاربي ،وعدم الاهتمام المناسب بالمواقف  الخاصة بالطفل وبجونب الطفل المتعلقة بالنمو والفشل في تقديم انشطة نموذجية توضح ظواهر النمو الاساسية على الرغم من دفع النظرية لاعمال البحث في مجال التاثيرات الاجتماعية الا ان القليل من الدراسات فقط استفادت من جوانب النظرية التي يصعب تكييفها في النظام الثقافي . 7- صعوبة دراسة المواقف التاريخية الثقافية في الابحاث ولك لان ملاحظة التفاعلات بين الطفل والوالد او بين الاقران الصغار صعبة وتستغرق ةقتا طويلا لذا ينبغي ان يطور الباحثون نظاما تصنيفا لتفسير السلوكيات ويستخدمون هذا النظام لتفسير الملاحظات المصورة ووضع معدل ثابت للاداء .  </vt:lpstr>
      <vt:lpstr>8- تعطيعنا النظرية رؤية مختلفة حول اهم مجالات النمو على سبيل المثال ، تكمن اهمية الارتباط في انه يقيم علاقة قوية مع الاخرين وتنمية الشعور بالثقة في الاخرين بلاضافة الى انه يتيح مشاركة الاطفال في الانشطة مع الراشدين وفي الاعمال الثقافية للمجتمع وبهذا الاسلوب يكسب الاطفال اللغة . 9- تركز نظرية فيجوتسكي على الحدود المرنة بين النفس والغير ويحدث تبادل معرفي بين الطفل والمجتمع عند هذه الحدود فيشارك المجتمع اهدافه المعرفية مع الطفل ويقوم الطفل بتشكيل البيئة وعند هذه النقطة تحدث عمليات تقارب النمو والتقمص وتدخل الميول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21</cp:revision>
  <dcterms:created xsi:type="dcterms:W3CDTF">2021-12-04T11:08:08Z</dcterms:created>
  <dcterms:modified xsi:type="dcterms:W3CDTF">2021-12-07T07:06:53Z</dcterms:modified>
</cp:coreProperties>
</file>