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ar-IQ" smtClean="0"/>
              <a:t>المحاضرة العاشرةاحتمالات </a:t>
            </a:r>
            <a:r>
              <a:rPr lang="ar-IQ" dirty="0" smtClean="0"/>
              <a:t>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2448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 Chapter 3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/>
              <a:t>ان للمتغيرات العشوائيه لها تطبيفات كثيره ومن هذه التطبيفات (تجارب ذي الحدين ،برنولي</a:t>
            </a:r>
            <a:r>
              <a:rPr lang="ar-IQ"/>
              <a:t>، </a:t>
            </a:r>
            <a:r>
              <a:rPr lang="ar-IQ" smtClean="0"/>
              <a:t>بانوميل وبوايسون)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لكل تجربه عدد من المحاولات نفرضه </a:t>
            </a:r>
            <a:r>
              <a:rPr lang="en-US" dirty="0"/>
              <a:t>n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ar-IQ" dirty="0"/>
              <a:t>ان المحاولات مستقله عن بضها</a:t>
            </a:r>
          </a:p>
          <a:p>
            <a:pPr marL="0" indent="0">
              <a:buNone/>
            </a:pPr>
            <a:r>
              <a:rPr lang="ar-IQ" dirty="0"/>
              <a:t>-لكل محاوله نتيجتين نجاح وفشل</a:t>
            </a:r>
          </a:p>
          <a:p>
            <a:pPr marL="0" indent="0">
              <a:buNone/>
            </a:pPr>
            <a:r>
              <a:rPr lang="ar-IQ" dirty="0"/>
              <a:t>ملاحظه :</a:t>
            </a:r>
          </a:p>
          <a:p>
            <a:pPr marL="0" indent="0">
              <a:buNone/>
            </a:pPr>
            <a:r>
              <a:rPr lang="ar-IQ" dirty="0"/>
              <a:t>عندما عدد المحاولات =1 تسمى برنولي  وعندما عدد المحاولات    </a:t>
            </a:r>
            <a:r>
              <a:rPr lang="en-US" dirty="0"/>
              <a:t>n&gt;1  </a:t>
            </a:r>
            <a:r>
              <a:rPr lang="ar-IQ" dirty="0"/>
              <a:t>تسمى بانوميل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3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=1    </a:t>
            </a:r>
            <a:r>
              <a:rPr lang="ar-IQ" dirty="0" smtClean="0"/>
              <a:t>احتمال الفشل  </a:t>
            </a:r>
            <a:r>
              <a:rPr lang="en-US" dirty="0" smtClean="0"/>
              <a:t>q</a:t>
            </a:r>
            <a:r>
              <a:rPr lang="ar-IQ" dirty="0" smtClean="0"/>
              <a:t>     </a:t>
            </a:r>
            <a:r>
              <a:rPr lang="en-US" dirty="0" smtClean="0"/>
              <a:t> + </a:t>
            </a:r>
            <a:r>
              <a:rPr lang="ar-IQ" dirty="0" smtClean="0"/>
              <a:t> احتمال النجاح </a:t>
            </a:r>
            <a:r>
              <a:rPr lang="en-US" dirty="0" smtClean="0"/>
              <a:t>P</a:t>
            </a:r>
            <a:r>
              <a:rPr lang="ar-IQ" dirty="0" smtClean="0"/>
              <a:t>تسمى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56229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</a:t>
            </a:r>
            <a:r>
              <a:rPr lang="en-US" dirty="0" smtClean="0"/>
              <a:t> </a:t>
            </a:r>
            <a:r>
              <a:rPr lang="ar-IQ" dirty="0" smtClean="0"/>
              <a:t>مثال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في تجربة عشوائية تتضمن التعامل مع قطعة النرد فاذا قمت برمي قطعت النرد مرة واحدة اوجد احتمال ان تكون النتيجة </a:t>
                </a:r>
                <a:r>
                  <a:rPr lang="en-US" dirty="0" smtClean="0"/>
                  <a:t>2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الحل: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احتمال النجاح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ar-IQ" dirty="0" smtClean="0"/>
                  <a:t>   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احتمال الفشل </a:t>
                </a:r>
                <a:r>
                  <a:rPr lang="en-US" dirty="0" smtClean="0"/>
                  <a:t>q=1-p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/>
                  <a:t> </a:t>
                </a:r>
                <a:r>
                  <a:rPr lang="ar-IQ" dirty="0" smtClean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ar-IQ" dirty="0" smtClean="0"/>
                  <a:t>=  </a:t>
                </a:r>
                <a:r>
                  <a:rPr lang="en-US" dirty="0" smtClean="0"/>
                  <a:t>=1-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              </a:t>
                </a:r>
                <a:r>
                  <a:rPr lang="en-US" dirty="0" smtClean="0"/>
                  <a:t>x=0,1</a:t>
                </a:r>
                <a:r>
                  <a:rPr lang="ar-IQ" dirty="0" smtClean="0"/>
                  <a:t>    </a:t>
                </a:r>
                <a:r>
                  <a:rPr lang="en-US" dirty="0" smtClean="0"/>
                  <a:t>1-x)</a:t>
                </a:r>
                <a:r>
                  <a:rPr lang="ar-IQ" dirty="0" smtClean="0"/>
                  <a:t> )^( </a:t>
                </a:r>
                <a:r>
                  <a:rPr lang="en-US" dirty="0" smtClean="0"/>
                  <a:t>x(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ar-IQ" dirty="0" smtClean="0"/>
                  <a:t>^(</a:t>
                </a:r>
                <a:r>
                  <a:rPr lang="en-US" dirty="0" smtClean="0"/>
                  <a:t>F(x)=(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             </a:t>
                </a:r>
                <a:r>
                  <a:rPr lang="en-US" dirty="0" err="1" smtClean="0"/>
                  <a:t>var</a:t>
                </a:r>
                <a:r>
                  <a:rPr lang="en-US" dirty="0" smtClean="0"/>
                  <a:t>(x)=</a:t>
                </a:r>
                <a:r>
                  <a:rPr lang="en-US" dirty="0" err="1" smtClean="0"/>
                  <a:t>pq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ar-IQ" dirty="0" smtClean="0"/>
                  <a:t>)  </a:t>
                </a:r>
                <a:r>
                  <a:rPr lang="en-US" dirty="0" smtClean="0"/>
                  <a:t>E(x)=p=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875" r="-111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279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</TotalTime>
  <Words>158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 المحاضرة العاشرةاحتمالات متقدمة</vt:lpstr>
      <vt:lpstr>PowerPoint Presentation</vt:lpstr>
      <vt:lpstr>PowerPoint Presentation</vt:lpstr>
      <vt:lpstr>  مثال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السابعة احتمالات متقدمة</dc:title>
  <dc:creator>LAITH</dc:creator>
  <cp:lastModifiedBy>LAITH</cp:lastModifiedBy>
  <cp:revision>12</cp:revision>
  <dcterms:created xsi:type="dcterms:W3CDTF">2006-08-16T00:00:00Z</dcterms:created>
  <dcterms:modified xsi:type="dcterms:W3CDTF">2020-11-17T20:39:31Z</dcterms:modified>
</cp:coreProperties>
</file>