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محاضرات بوربوينت</a:t>
            </a: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smtClean="0"/>
              <a:t>المحاضرة </a:t>
            </a:r>
            <a:r>
              <a:rPr lang="ar-IQ" smtClean="0"/>
              <a:t>السادسة </a:t>
            </a:r>
            <a:r>
              <a:rPr lang="ar-IQ" dirty="0" smtClean="0"/>
              <a:t>احتمالات متقدمة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0889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0" y="0"/>
                <a:ext cx="8686800" cy="6858000"/>
              </a:xfrm>
            </p:spPr>
            <p:txBody>
              <a:bodyPr/>
              <a:lstStyle/>
              <a:p>
                <a:pPr rtl="1"/>
                <a:r>
                  <a:rPr lang="en-US" b="1" i="1" dirty="0"/>
                  <a:t> </a:t>
                </a:r>
                <a:endParaRPr lang="en-US" dirty="0"/>
              </a:p>
              <a:p>
                <a:pPr marL="0" indent="0" rtl="1">
                  <a:buNone/>
                </a:pPr>
                <a:r>
                  <a:rPr lang="en-US" b="1" i="1" dirty="0"/>
                  <a:t> </a:t>
                </a:r>
                <a:endParaRPr lang="en-US" dirty="0"/>
              </a:p>
              <a:p>
                <a:pPr marL="0" indent="0" rtl="1">
                  <a:buNone/>
                </a:pPr>
                <a:r>
                  <a:rPr lang="en-US" b="1" i="1" u="sng" dirty="0"/>
                  <a:t>Joint probability  function</a:t>
                </a:r>
                <a:endParaRPr lang="en-US" dirty="0"/>
              </a:p>
              <a:p>
                <a:pPr marL="0" indent="0" algn="l">
                  <a:buNone/>
                </a:pPr>
                <a:r>
                  <a:rPr lang="en-US" dirty="0"/>
                  <a:t>Let  </a:t>
                </a:r>
                <a:r>
                  <a:rPr lang="en-US" dirty="0" err="1"/>
                  <a:t>x,y</a:t>
                </a:r>
                <a:r>
                  <a:rPr lang="en-US" dirty="0"/>
                  <a:t> be random var. If (x , y) are discrete random </a:t>
                </a:r>
                <a:r>
                  <a:rPr lang="ar-IQ" dirty="0" smtClean="0"/>
                  <a:t> </a:t>
                </a:r>
                <a:r>
                  <a:rPr lang="en-US" dirty="0" smtClean="0"/>
                  <a:t> variables  </a:t>
                </a:r>
                <a:r>
                  <a:rPr lang="en-US" dirty="0"/>
                  <a:t>then f(</a:t>
                </a:r>
                <a:r>
                  <a:rPr lang="en-US" dirty="0" err="1"/>
                  <a:t>x,y</a:t>
                </a:r>
                <a:r>
                  <a:rPr lang="en-US" dirty="0"/>
                  <a:t>) is </a:t>
                </a:r>
                <a:r>
                  <a:rPr lang="en-US" dirty="0" err="1"/>
                  <a:t>j.p.m.f</a:t>
                </a:r>
                <a:r>
                  <a:rPr lang="en-US" dirty="0"/>
                  <a:t>     </a:t>
                </a:r>
                <a:r>
                  <a:rPr lang="en-US" dirty="0" smtClean="0"/>
                  <a:t>if</a:t>
                </a:r>
                <a:endParaRPr lang="en-US" dirty="0"/>
              </a:p>
              <a:p>
                <a:pPr marL="0" indent="0" algn="l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satisfy two condition:</a:t>
                </a:r>
                <a:endParaRPr lang="en-US" dirty="0"/>
              </a:p>
              <a:p>
                <a:pPr marL="0" indent="0" algn="ctr" rtl="1">
                  <a:buNone/>
                </a:pPr>
                <a:r>
                  <a:rPr lang="en-US" dirty="0" smtClean="0"/>
                  <a:t>1  ( 1</a:t>
                </a:r>
                <a:r>
                  <a:rPr lang="ar-IQ" dirty="0" smtClean="0"/>
                  <a:t> </a:t>
                </a:r>
                <a:r>
                  <a:rPr lang="en-US" dirty="0" smtClean="0"/>
                  <a:t>0 </a:t>
                </a:r>
                <a14:m>
                  <m:oMath xmlns:m="http://schemas.openxmlformats.org/officeDocument/2006/math">
                    <m:r>
                      <a:rPr lang="ar-IQ">
                        <a:latin typeface="Cambria Math"/>
                      </a:rPr>
                      <m:t>≤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f(x,y) </a:t>
                </a:r>
                <a:r>
                  <a:rPr lang="en-US" dirty="0"/>
                  <a:t>≤</a:t>
                </a:r>
              </a:p>
              <a:p>
                <a:pPr marL="0" indent="0" rtl="1">
                  <a:buNone/>
                </a:pPr>
                <a:r>
                  <a:rPr lang="ar-IQ" dirty="0" smtClean="0"/>
                  <a:t>                                 </a:t>
                </a:r>
                <a:r>
                  <a:rPr lang="en-US" dirty="0" smtClean="0"/>
                  <a:t>2</a:t>
                </a:r>
                <a:r>
                  <a:rPr lang="ar-IQ" dirty="0" smtClean="0"/>
                  <a:t> )</a:t>
                </a: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∀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  <m:sup/>
                      <m:e>
                        <m:nary>
                          <m:naryPr>
                            <m:chr m:val="∑"/>
                            <m:limLoc m:val="undOvr"/>
                            <m:sup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/>
                              </a:rPr>
                              <m:t>∀</m:t>
                            </m:r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b>
                          <m:sup/>
                          <m:e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d>
                          </m:e>
                        </m:nary>
                      </m:e>
                    </m:nary>
                  </m:oMath>
                </a14:m>
                <a:r>
                  <a:rPr lang="en-US" dirty="0"/>
                  <a:t> = </a:t>
                </a:r>
                <a:r>
                  <a:rPr lang="en-US" dirty="0" smtClean="0"/>
                  <a:t>1</a:t>
                </a: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0" y="0"/>
                <a:ext cx="8686800" cy="6858000"/>
              </a:xfrm>
              <a:blipFill rotWithShape="1">
                <a:blip r:embed="rId2"/>
                <a:stretch>
                  <a:fillRect l="-1193" r="-1404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4265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sz="quarter" idx="1"/>
          </p:nvPr>
        </p:nvGraphicFramePr>
        <p:xfrm>
          <a:off x="1531620" y="2587752"/>
          <a:ext cx="6080760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6025"/>
                <a:gridCol w="1216025"/>
                <a:gridCol w="1216025"/>
                <a:gridCol w="1216025"/>
                <a:gridCol w="121666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x/y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P(x)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1/15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2/15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3/15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6/15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2/15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3/15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4/15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9/15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P(y)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3/15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5/15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>
                          <a:effectLst/>
                        </a:rPr>
                        <a:t>7/15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67175" algn="l"/>
                          <a:tab pos="5943600" algn="r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31938" y="2587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67175" algn="l"/>
                <a:tab pos="5943600" algn="r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Ex : let  f(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x,y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)=  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x+y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)/15      x=1,2     y=0,1,2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67175" algn="l"/>
                <a:tab pos="5943600" algn="r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67175" algn="l"/>
                <a:tab pos="5943600" algn="r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Find p(x=2,y=1) =3/15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67175" algn="l"/>
                <a:tab pos="5943600" algn="r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P(x</a:t>
            </a:r>
            <a:r>
              <a:rPr kumimoji="0" lang="ar-IQ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Arial" pitchFamily="34" charset="0"/>
              </a:rPr>
              <a:t>≤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Arial" pitchFamily="34" charset="0"/>
              </a:rPr>
              <a:t> 2,y=2) =</a:t>
            </a:r>
            <a:r>
              <a:rPr kumimoji="0" 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Arial" pitchFamily="34" charset="0"/>
              </a:rPr>
              <a:t>px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Arial" pitchFamily="34" charset="0"/>
              </a:rPr>
              <a:t>=2,y=2+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67175" algn="l"/>
                <a:tab pos="5943600" algn="r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4/15 +3/15  =7/15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410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05297"/>
            <a:ext cx="8229600" cy="1115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042" y="2551837"/>
                <a:ext cx="7010400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 </a:t>
                </a:r>
              </a:p>
              <a:p>
                <a:pPr rtl="1"/>
                <a:r>
                  <a:rPr lang="en-US" dirty="0"/>
                  <a:t>Find p(x=2,y=1) =3/15</a:t>
                </a:r>
              </a:p>
              <a:p>
                <a:pPr rtl="1"/>
                <a:r>
                  <a:rPr lang="en-US" dirty="0"/>
                  <a:t>P(x</a:t>
                </a:r>
                <a14:m>
                  <m:oMath xmlns:m="http://schemas.openxmlformats.org/officeDocument/2006/math">
                    <m:r>
                      <a:rPr lang="ar-IQ">
                        <a:latin typeface="Cambria Math"/>
                      </a:rPr>
                      <m:t>≤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2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2</m:t>
                    </m:r>
                    <m:r>
                      <a:rPr lang="en-US" i="1">
                        <a:latin typeface="Cambria Math"/>
                      </a:rPr>
                      <m:t>) =</m:t>
                    </m:r>
                    <m:r>
                      <a:rPr lang="en-US" i="1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 </m:t>
                    </m:r>
                  </m:oMath>
                </a14:m>
                <a:endParaRPr lang="en-US" dirty="0"/>
              </a:p>
              <a:p>
                <a:pPr rtl="1"/>
                <a:r>
                  <a:rPr lang="en-US" dirty="0"/>
                  <a:t>4/15 +3/15  =7/15</a:t>
                </a:r>
              </a:p>
              <a:p>
                <a:pPr rtl="1"/>
                <a:r>
                  <a:rPr lang="en-US" dirty="0"/>
                  <a:t> </a:t>
                </a:r>
              </a:p>
              <a:p>
                <a:pPr rtl="1"/>
                <a:r>
                  <a:rPr lang="en-US" dirty="0"/>
                  <a:t>P(x=-2,y=2) =0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42" y="2551837"/>
                <a:ext cx="7010400" cy="1754326"/>
              </a:xfrm>
              <a:prstGeom prst="rect">
                <a:avLst/>
              </a:prstGeom>
              <a:blipFill rotWithShape="1">
                <a:blip r:embed="rId3"/>
                <a:stretch>
                  <a:fillRect l="-696" b="-487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7771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09600"/>
            <a:ext cx="5419171" cy="2378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85800" y="3284821"/>
            <a:ext cx="288862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458243"/>
            <a:ext cx="5416550" cy="134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2246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57400"/>
            <a:ext cx="7099051" cy="3460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78230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</TotalTime>
  <Words>58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المحاضرة السادسة احتمالات متقدمة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الخامسة احتمالات متقدمة</dc:title>
  <dc:creator>LAITH</dc:creator>
  <cp:lastModifiedBy>LAITH</cp:lastModifiedBy>
  <cp:revision>19</cp:revision>
  <dcterms:created xsi:type="dcterms:W3CDTF">2006-08-16T00:00:00Z</dcterms:created>
  <dcterms:modified xsi:type="dcterms:W3CDTF">2020-11-12T06:53:51Z</dcterms:modified>
</cp:coreProperties>
</file>