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دالة كاما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 </a:t>
            </a:r>
            <a:r>
              <a:rPr lang="ar-IQ" dirty="0" smtClean="0"/>
              <a:t>تعريفه</a:t>
            </a:r>
          </a:p>
          <a:p>
            <a:r>
              <a:rPr lang="ar-IQ" dirty="0" smtClean="0"/>
              <a:t>الدالة التي نكاملها حسب دالة كامل</a:t>
            </a:r>
          </a:p>
          <a:p>
            <a:r>
              <a:rPr lang="ar-IQ" dirty="0" smtClean="0"/>
              <a:t> 1- يجب ان يكون التكامل من صفر الى المالانهاية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465107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/>
          <a:lstStyle/>
          <a:p>
            <a:pPr marL="0" indent="0" algn="r">
              <a:buNone/>
            </a:pPr>
            <a:r>
              <a:rPr lang="ar-IQ" dirty="0" smtClean="0"/>
              <a:t> 2-الدالة يجب ان تكون دالة اسية اي  ان</a:t>
            </a:r>
            <a:endParaRPr lang="en-US" dirty="0" smtClean="0"/>
          </a:p>
          <a:p>
            <a:pPr marL="0" indent="0" algn="l" rtl="1">
              <a:buNone/>
            </a:pPr>
            <a:r>
              <a:rPr lang="ar-IQ" dirty="0" smtClean="0"/>
              <a:t> يجب ان تكون الدالة التي في الاس هي نفسها بجانب الدالة فيكون نتيجة التكامل يساوي مفكوك اس الدالة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293437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Let f(x)=1\3 e^-1\3x      where x&gt;0</a:t>
                </a:r>
              </a:p>
              <a:p>
                <a:pPr marL="0" indent="0">
                  <a:buNone/>
                </a:pPr>
                <a:r>
                  <a:rPr lang="en-US" dirty="0" smtClean="0"/>
                  <a:t>Find  E(x),</a:t>
                </a:r>
                <a:r>
                  <a:rPr lang="en-US" dirty="0" err="1" smtClean="0"/>
                  <a:t>var</a:t>
                </a:r>
                <a:r>
                  <a:rPr lang="en-US" dirty="0" smtClean="0"/>
                  <a:t>(x), </a:t>
                </a:r>
                <a:r>
                  <a:rPr lang="en-US" dirty="0" err="1" smtClean="0"/>
                  <a:t>M.g.f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Sol.</a:t>
                </a:r>
              </a:p>
              <a:p>
                <a:pPr marL="0" indent="0">
                  <a:buNone/>
                </a:pPr>
                <a:r>
                  <a:rPr lang="ar-IQ" dirty="0" smtClean="0"/>
                  <a:t> </a:t>
                </a:r>
                <a:r>
                  <a:rPr lang="en-US" dirty="0" smtClean="0"/>
                  <a:t>E(x)=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∞</m:t>
                        </m:r>
                      </m:sup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den>
                        </m:f>
                      </m:e>
                    </m:nary>
                  </m:oMath>
                </a14:m>
                <a:r>
                  <a:rPr lang="en-US" dirty="0" smtClean="0"/>
                  <a:t>e^-1\3xdx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=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∞</m:t>
                        </m:r>
                      </m:sup>
                      <m:e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den>
                        </m:f>
                      </m:e>
                    </m:nary>
                  </m:oMath>
                </a14:m>
                <a:r>
                  <a:rPr lang="en-US" dirty="0" smtClean="0"/>
                  <a:t>x) (  e^-1\3x)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 smtClean="0"/>
                  <a:t>dx=3(1)=3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ar-IQ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213" r="-1481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مثال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17193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0"/>
                <a:ext cx="8458200" cy="67357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E(x</a:t>
                </a:r>
                <a:r>
                  <a:rPr lang="en-US" dirty="0" smtClean="0"/>
                  <a:t>^2 </a:t>
                </a:r>
                <a:r>
                  <a:rPr lang="en-US" dirty="0" smtClean="0"/>
                  <a:t>)=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∞</m:t>
                        </m:r>
                      </m:sup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^</m:t>
                        </m:r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den>
                        </m:f>
                      </m:e>
                    </m:nary>
                  </m:oMath>
                </a14:m>
                <a:r>
                  <a:rPr lang="en-US" dirty="0" smtClean="0"/>
                  <a:t>e^-1\3 dx=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∞</m:t>
                        </m:r>
                      </m:sup>
                      <m:e>
                        <m:f>
                          <m:f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den>
                        </m:f>
                      </m:e>
                    </m:nary>
                  </m:oMath>
                </a14:m>
                <a:r>
                  <a:rPr lang="en-US" dirty="0" smtClean="0"/>
                  <a:t>x^2e^-1\3xdx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=3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∞</m:t>
                        </m:r>
                      </m:sup>
                      <m:e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den>
                        </m:f>
                      </m:e>
                    </m:nary>
                  </m:oMath>
                </a14:m>
                <a:r>
                  <a:rPr lang="en-US" dirty="0" smtClean="0"/>
                  <a:t>x)^2e^-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 smtClean="0"/>
                  <a:t>xdx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b="0" i="1" dirty="0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 smtClean="0"/>
                  <a:t>=3^2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i="1" dirty="0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dirty="0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i="1" dirty="0" smtClean="0">
                            <a:latin typeface="Cambria Math"/>
                            <a:ea typeface="Cambria Math"/>
                          </a:rPr>
                          <m:t>∞</m:t>
                        </m:r>
                      </m:sup>
                      <m:e>
                        <m:r>
                          <a:rPr lang="en-US" b="0" i="1" dirty="0" smtClean="0">
                            <a:latin typeface="Cambria Math"/>
                          </a:rPr>
                          <m:t>(</m:t>
                        </m:r>
                        <m:f>
                          <m:fPr>
                            <m:ctrlPr>
                              <a:rPr lang="en-US" b="0" i="1" dirty="0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dirty="0" smtClean="0">
                                <a:latin typeface="Cambria Math"/>
                              </a:rPr>
                              <m:t>3</m:t>
                            </m:r>
                          </m:den>
                        </m:f>
                      </m:e>
                    </m:nary>
                  </m:oMath>
                </a14:m>
                <a:r>
                  <a:rPr lang="en-US" dirty="0" smtClean="0"/>
                  <a:t>x)^2e^-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 smtClean="0"/>
                  <a:t>x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/>
                          </a:rPr>
                          <m:t>𝑑𝑥</m:t>
                        </m:r>
                      </m:num>
                      <m:den>
                        <m:r>
                          <a:rPr lang="en-US" b="0" i="1" dirty="0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 =3^2 .2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!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18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err="1" smtClean="0"/>
                  <a:t>Var</a:t>
                </a:r>
                <a:r>
                  <a:rPr lang="en-US" dirty="0" smtClean="0"/>
                  <a:t>(x)=18-(3)^2=18-9=9</a:t>
                </a:r>
              </a:p>
              <a:p>
                <a:pPr marL="0" indent="0">
                  <a:buNone/>
                </a:pPr>
                <a:r>
                  <a:rPr lang="en-US" dirty="0" smtClean="0"/>
                  <a:t>M.G.F=E(</a:t>
                </a:r>
                <a:r>
                  <a:rPr lang="en-US" dirty="0" err="1" smtClean="0"/>
                  <a:t>e^tx</a:t>
                </a:r>
                <a:r>
                  <a:rPr lang="en-US" dirty="0" smtClean="0"/>
                  <a:t>)=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∞</m:t>
                        </m:r>
                      </m:sup>
                      <m:e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  <m:r>
                          <a:rPr lang="en-US" b="0" i="1" smtClean="0">
                            <a:latin typeface="Cambria Math"/>
                          </a:rPr>
                          <m:t>^</m:t>
                        </m:r>
                        <m:r>
                          <a:rPr lang="en-US" b="0" i="1" smtClean="0">
                            <a:latin typeface="Cambria Math"/>
                          </a:rPr>
                          <m:t>𝑡𝑥</m:t>
                        </m:r>
                      </m:e>
                    </m:nary>
                  </m:oMath>
                </a14:m>
                <a:r>
                  <a:rPr lang="en-US" dirty="0" smtClean="0"/>
                  <a:t>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 smtClean="0"/>
                  <a:t>e^-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 smtClean="0"/>
                  <a:t>x dx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 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den>
                    </m:f>
                    <m:nary>
                      <m:naryPr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∞</m:t>
                        </m:r>
                      </m:sup>
                      <m:e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e>
                    </m:nary>
                  </m:oMath>
                </a14:m>
                <a:r>
                  <a:rPr lang="en-US" dirty="0" smtClean="0"/>
                  <a:t>^</a:t>
                </a:r>
                <a:r>
                  <a:rPr lang="en-US" dirty="0" err="1" smtClean="0"/>
                  <a:t>tx</a:t>
                </a:r>
                <a:r>
                  <a:rPr lang="en-US" dirty="0" smtClean="0"/>
                  <a:t> .e^-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 smtClean="0"/>
                  <a:t>x dx=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den>
                    </m:f>
                    <m:nary>
                      <m:naryPr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∞</m:t>
                        </m:r>
                      </m:sup>
                      <m:e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  <m:r>
                          <a:rPr lang="en-US" b="0" i="1" smtClean="0">
                            <a:latin typeface="Cambria Math"/>
                          </a:rPr>
                          <m:t>^−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den>
                        </m:f>
                      </m:e>
                    </m:nary>
                  </m:oMath>
                </a14:m>
                <a:r>
                  <a:rPr lang="en-US" dirty="0" smtClean="0"/>
                  <a:t>-t)dx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 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latin typeface="Cambria Math"/>
                          </a:rPr>
                          <m:t>3</m:t>
                        </m:r>
                        <m:r>
                          <a:rPr lang="en-US" b="0" i="1" dirty="0" smtClean="0">
                            <a:latin typeface="Cambria Math"/>
                          </a:rPr>
                          <m:t>( </m:t>
                        </m:r>
                        <m:f>
                          <m:fPr>
                            <m:ctrlPr>
                              <a:rPr lang="en-US" b="0" i="1" dirty="0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dirty="0" smtClean="0">
                                <a:latin typeface="Cambria Math"/>
                              </a:rPr>
                              <m:t>3</m:t>
                            </m:r>
                          </m:den>
                        </m:f>
                        <m:r>
                          <a:rPr lang="en-US" b="0" i="1" dirty="0" smtClean="0">
                            <a:latin typeface="Cambria Math"/>
                          </a:rPr>
                          <m:t>     −</m:t>
                        </m:r>
                        <m:r>
                          <a:rPr lang="en-US" b="0" i="1" dirty="0" smtClean="0">
                            <a:latin typeface="Cambria Math"/>
                          </a:rPr>
                          <m:t>𝑡</m:t>
                        </m:r>
                      </m:den>
                    </m:f>
                    <m:nary>
                      <m:nary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dirty="0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∞</m:t>
                        </m:r>
                      </m:sup>
                      <m:e>
                        <m:r>
                          <a:rPr lang="en-US" b="0" i="1" dirty="0" smtClean="0">
                            <a:latin typeface="Cambria Math"/>
                          </a:rPr>
                          <m:t>𝑒</m:t>
                        </m:r>
                        <m:r>
                          <a:rPr lang="en-US" b="0" i="1" dirty="0" smtClean="0">
                            <a:latin typeface="Cambria Math"/>
                          </a:rPr>
                          <m:t>^−</m:t>
                        </m:r>
                        <m:r>
                          <a:rPr lang="en-US" b="0" i="1" dirty="0" smtClean="0">
                            <a:latin typeface="Cambria Math"/>
                          </a:rPr>
                          <m:t>𝑥</m:t>
                        </m:r>
                        <m:r>
                          <a:rPr lang="en-US" b="0" i="1" dirty="0" smtClean="0">
                            <a:latin typeface="Cambria Math"/>
                          </a:rPr>
                          <m:t>(</m:t>
                        </m:r>
                        <m:f>
                          <m:fPr>
                            <m:ctrlPr>
                              <a:rPr lang="en-US" b="0" i="1" dirty="0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dirty="0" smtClean="0">
                                <a:latin typeface="Cambria Math"/>
                              </a:rPr>
                              <m:t>3</m:t>
                            </m:r>
                          </m:den>
                        </m:f>
                      </m:e>
                    </m:nary>
                  </m:oMath>
                </a14:m>
                <a:r>
                  <a:rPr lang="en-US" dirty="0" smtClean="0"/>
                  <a:t> -t)dx.(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 smtClean="0"/>
                  <a:t> -t)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  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  <m:r>
                          <a:rPr lang="en-US" b="0" i="1" smtClean="0">
                            <a:latin typeface="Cambria Math"/>
                          </a:rPr>
                          <m:t>(  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den>
                        </m:f>
                        <m:r>
                          <a:rPr lang="en-US" b="0" i="1" smtClean="0">
                            <a:latin typeface="Cambria Math"/>
                          </a:rPr>
                          <m:t>        −</m:t>
                        </m:r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dirty="0" smtClean="0"/>
                  <a:t>(0-1)=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  <m:r>
                          <a:rPr lang="en-US" b="0" i="1" smtClean="0">
                            <a:latin typeface="Cambria Math"/>
                          </a:rPr>
                          <m:t>( 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den>
                        </m:f>
                        <m:r>
                          <a:rPr lang="en-US" b="0" i="1" smtClean="0">
                            <a:latin typeface="Cambria Math"/>
                          </a:rPr>
                          <m:t>       −</m:t>
                        </m:r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0"/>
                <a:ext cx="8458200" cy="6735763"/>
              </a:xfrm>
              <a:blipFill rotWithShape="1">
                <a:blip r:embed="rId2"/>
                <a:stretch>
                  <a:fillRect r="-1369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2056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143</TotalTime>
  <Words>335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Concourse</vt:lpstr>
      <vt:lpstr>دالة كاما</vt:lpstr>
      <vt:lpstr>PowerPoint Presentation</vt:lpstr>
      <vt:lpstr>مثال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دالة كاما</dc:title>
  <dc:creator>LAITH</dc:creator>
  <cp:lastModifiedBy>LAITH</cp:lastModifiedBy>
  <cp:revision>14</cp:revision>
  <dcterms:created xsi:type="dcterms:W3CDTF">2006-08-16T00:00:00Z</dcterms:created>
  <dcterms:modified xsi:type="dcterms:W3CDTF">2020-11-17T19:44:45Z</dcterms:modified>
</cp:coreProperties>
</file>