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458200" cy="5867400"/>
          </a:xfrm>
        </p:spPr>
        <p:txBody>
          <a:bodyPr/>
          <a:lstStyle/>
          <a:p>
            <a:r>
              <a:rPr lang="ar-IQ" dirty="0" smtClean="0"/>
              <a:t>المحاضرة الرابعة احتمالات متقدمة</a:t>
            </a:r>
          </a:p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276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-36286"/>
                <a:ext cx="7543800" cy="6894286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 </a:t>
                </a:r>
                <a:r>
                  <a:rPr lang="en-US" b="1" i="1" u="sng" dirty="0"/>
                  <a:t>Moment generating  function:</a:t>
                </a:r>
                <a:r>
                  <a:rPr lang="ar-IQ" b="1" i="1" u="sng" dirty="0"/>
                  <a:t>الداله المولده للعزوم                   </a:t>
                </a:r>
                <a:endParaRPr lang="en-US" dirty="0"/>
              </a:p>
              <a:p>
                <a:r>
                  <a:rPr lang="en-US" b="1" i="1" u="sng" dirty="0" err="1"/>
                  <a:t>Mgf</a:t>
                </a:r>
                <a:r>
                  <a:rPr lang="en-US" b="1" i="1" u="sng" dirty="0"/>
                  <a:t> =</a:t>
                </a:r>
                <a:r>
                  <a:rPr lang="en-US" b="1" i="1" u="sng" dirty="0" err="1"/>
                  <a:t>M</a:t>
                </a:r>
                <a:r>
                  <a:rPr lang="en-US" baseline="30000" dirty="0" err="1"/>
                  <a:t>t</a:t>
                </a:r>
                <a:r>
                  <a:rPr lang="en-US" baseline="-25000" dirty="0" err="1"/>
                  <a:t>x</a:t>
                </a:r>
                <a:r>
                  <a:rPr lang="en-US" dirty="0"/>
                  <a:t>  =  E(</a:t>
                </a:r>
                <a:r>
                  <a:rPr lang="en-US" dirty="0" err="1"/>
                  <a:t>e</a:t>
                </a:r>
                <a:r>
                  <a:rPr lang="en-US" baseline="30000" dirty="0" err="1"/>
                  <a:t>tx</a:t>
                </a:r>
                <a:r>
                  <a:rPr lang="en-US" dirty="0"/>
                  <a:t>) 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∀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/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 p(x)    if x is  </a:t>
                </a:r>
                <a:r>
                  <a:rPr lang="en-US" dirty="0" err="1"/>
                  <a:t>discreat</a:t>
                </a:r>
                <a:r>
                  <a:rPr lang="en-US" dirty="0"/>
                  <a:t>  </a:t>
                </a:r>
                <a:r>
                  <a:rPr lang="en-US" dirty="0" err="1"/>
                  <a:t>r.v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                 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f(x)           if x  is continuous  </a:t>
                </a:r>
                <a:r>
                  <a:rPr lang="en-US" dirty="0" err="1"/>
                  <a:t>r.v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M</a:t>
                </a:r>
                <a:r>
                  <a:rPr lang="en-US" baseline="-25000" dirty="0" err="1" smtClean="0"/>
                  <a:t>x</a:t>
                </a:r>
                <a:r>
                  <a:rPr lang="en-US" baseline="-25000" dirty="0" smtClean="0"/>
                  <a:t>  </a:t>
                </a:r>
                <a:r>
                  <a:rPr lang="en-US" baseline="-250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dirty="0" smtClean="0"/>
                  <a:t> \ </a:t>
                </a:r>
                <a:r>
                  <a:rPr lang="en-US" dirty="0"/>
                  <a:t>=M</a:t>
                </a:r>
                <a:r>
                  <a:rPr lang="en-US" baseline="-25000" dirty="0"/>
                  <a:t>1</a:t>
                </a:r>
                <a:r>
                  <a:rPr lang="en-US" dirty="0"/>
                  <a:t> =Ex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M</a:t>
                </a:r>
                <a:r>
                  <a:rPr lang="en-US" baseline="-25000" dirty="0" err="1" smtClean="0"/>
                  <a:t>x</a:t>
                </a:r>
                <a:r>
                  <a:rPr lang="en-US" baseline="30000" dirty="0" smtClean="0"/>
                  <a:t>    \\</a:t>
                </a:r>
                <a:r>
                  <a:rPr lang="en-US" dirty="0" smtClean="0"/>
                  <a:t>   </a:t>
                </a:r>
                <a:r>
                  <a:rPr lang="en-US" dirty="0"/>
                  <a:t>=M</a:t>
                </a:r>
                <a:r>
                  <a:rPr lang="en-US" baseline="-25000" dirty="0"/>
                  <a:t>2</a:t>
                </a:r>
                <a:r>
                  <a:rPr lang="en-US" dirty="0"/>
                  <a:t> = Ex</a:t>
                </a:r>
                <a:r>
                  <a:rPr lang="en-US" baseline="30000" dirty="0"/>
                  <a:t>2</a:t>
                </a:r>
                <a:r>
                  <a:rPr lang="en-US" dirty="0"/>
                  <a:t>             when time    t=0</a:t>
                </a:r>
              </a:p>
              <a:p>
                <a:pPr marL="0" indent="0">
                  <a:buNone/>
                </a:pPr>
                <a:r>
                  <a:rPr lang="en-US" dirty="0"/>
                  <a:t>   Ex :</a:t>
                </a:r>
              </a:p>
              <a:p>
                <a:pPr marL="0" indent="0">
                  <a:buNone/>
                </a:pPr>
                <a:r>
                  <a:rPr lang="en-US" dirty="0"/>
                  <a:t>F(x)  = ¼        if x=0</a:t>
                </a:r>
              </a:p>
              <a:p>
                <a:pPr marL="0" indent="0">
                  <a:buNone/>
                </a:pPr>
                <a:r>
                  <a:rPr lang="en-US" dirty="0"/>
                  <a:t>          =1/2     if  x=1</a:t>
                </a:r>
              </a:p>
              <a:p>
                <a:pPr marL="0" indent="0">
                  <a:buNone/>
                </a:pPr>
                <a:r>
                  <a:rPr lang="en-US" dirty="0"/>
                  <a:t>           =1/4       if  x=2</a:t>
                </a:r>
              </a:p>
              <a:p>
                <a:pPr marL="0" indent="0">
                  <a:buNone/>
                </a:pPr>
                <a:r>
                  <a:rPr lang="en-US" dirty="0"/>
                  <a:t> Find  </a:t>
                </a:r>
                <a:r>
                  <a:rPr lang="en-US" dirty="0" err="1"/>
                  <a:t>M.g.f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-36286"/>
                <a:ext cx="7543800" cy="6894286"/>
              </a:xfrm>
              <a:blipFill rotWithShape="1">
                <a:blip r:embed="rId2"/>
                <a:stretch>
                  <a:fillRect t="-3360" r="-72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006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032"/>
                <a:ext cx="8686800" cy="6769768"/>
              </a:xfrm>
            </p:spPr>
            <p:txBody>
              <a:bodyPr/>
              <a:lstStyle/>
              <a:p>
                <a:r>
                  <a:rPr lang="en-US" dirty="0"/>
                  <a:t>-find mean ,</a:t>
                </a:r>
                <a:r>
                  <a:rPr lang="en-US" dirty="0" err="1"/>
                  <a:t>vairince</a:t>
                </a:r>
                <a:r>
                  <a:rPr lang="en-US" dirty="0"/>
                  <a:t>  by </a:t>
                </a:r>
                <a:r>
                  <a:rPr lang="en-US" dirty="0" err="1"/>
                  <a:t>M.g.f</a:t>
                </a:r>
                <a:endParaRPr lang="en-US" dirty="0"/>
              </a:p>
              <a:p>
                <a:r>
                  <a:rPr lang="en-US" dirty="0"/>
                  <a:t> Sol :</a:t>
                </a:r>
              </a:p>
              <a:p>
                <a:r>
                  <a:rPr lang="en-US" dirty="0" err="1"/>
                  <a:t>M</a:t>
                </a:r>
                <a:r>
                  <a:rPr lang="en-US" baseline="-25000" dirty="0" err="1"/>
                  <a:t>x</a:t>
                </a:r>
                <a:r>
                  <a:rPr lang="en-US" baseline="30000" dirty="0" err="1"/>
                  <a:t>t</a:t>
                </a:r>
                <a:r>
                  <a:rPr lang="en-US" dirty="0"/>
                  <a:t>= E (</a:t>
                </a:r>
                <a:r>
                  <a:rPr lang="en-US" dirty="0" err="1"/>
                  <a:t>e</a:t>
                </a:r>
                <a:r>
                  <a:rPr lang="en-US" baseline="30000" dirty="0" err="1"/>
                  <a:t>tx</a:t>
                </a:r>
                <a:r>
                  <a:rPr lang="en-US" dirty="0"/>
                  <a:t>)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/>
                  <a:t> </a:t>
                </a:r>
                <a:r>
                  <a:rPr lang="en-US" baseline="30000" dirty="0" err="1"/>
                  <a:t>tx</a:t>
                </a:r>
                <a:r>
                  <a:rPr lang="en-US" dirty="0"/>
                  <a:t> p(x)</a:t>
                </a:r>
              </a:p>
              <a:p>
                <a:r>
                  <a:rPr lang="en-US" dirty="0"/>
                  <a:t>                    =1/4 e</a:t>
                </a:r>
                <a:r>
                  <a:rPr lang="en-US" baseline="30000" dirty="0"/>
                  <a:t>0t</a:t>
                </a:r>
                <a:r>
                  <a:rPr lang="en-US" dirty="0"/>
                  <a:t> + ½  e</a:t>
                </a:r>
                <a:r>
                  <a:rPr lang="en-US" baseline="30000" dirty="0"/>
                  <a:t>t</a:t>
                </a:r>
                <a:r>
                  <a:rPr lang="en-US" dirty="0"/>
                  <a:t>  +1/4 e</a:t>
                </a:r>
                <a:r>
                  <a:rPr lang="en-US" baseline="30000" dirty="0"/>
                  <a:t>2t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E(x)=</a:t>
                </a:r>
                <a:r>
                  <a:rPr lang="en-US" dirty="0" smtClean="0"/>
                  <a:t>M</a:t>
                </a:r>
                <a:r>
                  <a:rPr lang="en-US" baseline="30000" dirty="0" smtClean="0"/>
                  <a:t>\</a:t>
                </a:r>
                <a:r>
                  <a:rPr lang="en-US" dirty="0" smtClean="0"/>
                  <a:t>=</a:t>
                </a:r>
                <a:r>
                  <a:rPr lang="en-US" dirty="0"/>
                  <a:t>1/2 e</a:t>
                </a:r>
                <a:r>
                  <a:rPr lang="en-US" baseline="30000" dirty="0"/>
                  <a:t>t</a:t>
                </a:r>
                <a:r>
                  <a:rPr lang="en-US" dirty="0"/>
                  <a:t>   +1/4 e</a:t>
                </a:r>
                <a:r>
                  <a:rPr lang="en-US" baseline="30000" dirty="0"/>
                  <a:t>2t</a:t>
                </a:r>
                <a:r>
                  <a:rPr lang="en-US" dirty="0"/>
                  <a:t>  =1  when t=0</a:t>
                </a:r>
              </a:p>
              <a:p>
                <a:r>
                  <a:rPr lang="en-US" dirty="0"/>
                  <a:t>E x</a:t>
                </a:r>
                <a:r>
                  <a:rPr lang="en-US" baseline="30000" dirty="0"/>
                  <a:t>2</a:t>
                </a:r>
                <a:r>
                  <a:rPr lang="en-US" dirty="0"/>
                  <a:t> = </a:t>
                </a:r>
                <a:r>
                  <a:rPr lang="en-US" smtClean="0"/>
                  <a:t>M</a:t>
                </a:r>
                <a:r>
                  <a:rPr lang="en-US" baseline="30000" smtClean="0"/>
                  <a:t>\  </a:t>
                </a:r>
                <a:r>
                  <a:rPr lang="en-US" dirty="0"/>
                  <a:t>=1/2 e</a:t>
                </a:r>
                <a:r>
                  <a:rPr lang="en-US" baseline="30000" dirty="0"/>
                  <a:t>t</a:t>
                </a:r>
                <a:r>
                  <a:rPr lang="en-US" dirty="0"/>
                  <a:t>  +2/2 e</a:t>
                </a:r>
                <a:r>
                  <a:rPr lang="en-US" baseline="30000" dirty="0"/>
                  <a:t>2t</a:t>
                </a:r>
                <a:r>
                  <a:rPr lang="en-US" dirty="0"/>
                  <a:t> =1</a:t>
                </a:r>
              </a:p>
              <a:p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32"/>
                <a:ext cx="8686800" cy="6769768"/>
              </a:xfrm>
              <a:blipFill rotWithShape="1">
                <a:blip r:embed="rId2"/>
                <a:stretch>
                  <a:fillRect t="-72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61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990600" y="0"/>
                <a:ext cx="9906000" cy="67818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 Ex :</a:t>
                </a:r>
              </a:p>
              <a:p>
                <a:r>
                  <a:rPr lang="en-US" dirty="0"/>
                  <a:t>P(x) = ¼         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5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 mean and  var.</a:t>
                </a:r>
              </a:p>
              <a:p>
                <a:r>
                  <a:rPr lang="en-US" dirty="0"/>
                  <a:t> E(x)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=3</a:t>
                </a:r>
              </a:p>
              <a:p>
                <a:r>
                  <a:rPr lang="en-US" dirty="0"/>
                  <a:t>E(x</a:t>
                </a:r>
                <a:r>
                  <a:rPr lang="en-US" baseline="30000" dirty="0"/>
                  <a:t>2</a:t>
                </a:r>
                <a:r>
                  <a:rPr lang="en-US" dirty="0"/>
                  <a:t>)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nary>
                  </m:oMath>
                </a14:m>
                <a:r>
                  <a:rPr lang="en-US" baseline="30000" dirty="0"/>
                  <a:t>2</a:t>
                </a:r>
                <a:r>
                  <a:rPr lang="en-US" dirty="0"/>
                  <a:t> ¼ dx = 31/3</a:t>
                </a:r>
              </a:p>
              <a:p>
                <a:r>
                  <a:rPr lang="en-US" dirty="0" err="1"/>
                  <a:t>Var</a:t>
                </a:r>
                <a:r>
                  <a:rPr lang="en-US" dirty="0"/>
                  <a:t> (x)  =Ex</a:t>
                </a:r>
                <a:r>
                  <a:rPr lang="en-US" baseline="30000" dirty="0"/>
                  <a:t>2</a:t>
                </a:r>
                <a:r>
                  <a:rPr lang="en-US" dirty="0"/>
                  <a:t> -(Ex)</a:t>
                </a:r>
              </a:p>
              <a:p>
                <a:r>
                  <a:rPr lang="en-US" dirty="0"/>
                  <a:t>             =31/3 -3</a:t>
                </a:r>
                <a:r>
                  <a:rPr lang="en-US" baseline="30000" dirty="0"/>
                  <a:t>2</a:t>
                </a:r>
                <a:r>
                  <a:rPr lang="en-US" dirty="0"/>
                  <a:t> =4/3</a:t>
                </a:r>
              </a:p>
              <a:p>
                <a:r>
                  <a:rPr lang="en-US" dirty="0"/>
                  <a:t> M</a:t>
                </a:r>
                <a:r>
                  <a:rPr lang="en-US" baseline="30000" dirty="0"/>
                  <a:t>t</a:t>
                </a:r>
                <a:r>
                  <a:rPr lang="en-US" dirty="0"/>
                  <a:t> =E </a:t>
                </a:r>
                <a:r>
                  <a:rPr lang="en-US" dirty="0" err="1"/>
                  <a:t>e</a:t>
                </a:r>
                <a:r>
                  <a:rPr lang="en-US" baseline="30000" dirty="0" err="1"/>
                  <a:t>tx</a:t>
                </a:r>
                <a:r>
                  <a:rPr lang="en-US" dirty="0"/>
                  <a:t> 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p(x) dx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 ¼  dx</a:t>
                </a:r>
              </a:p>
              <a:p>
                <a:r>
                  <a:rPr lang="ar-IQ" dirty="0"/>
                  <a:t> </a:t>
                </a:r>
                <a:endParaRPr lang="en-US" dirty="0"/>
              </a:p>
              <a:p>
                <a:pPr algn="ctr" rtl="1"/>
                <a:r>
                  <a:rPr lang="ar-IQ" dirty="0" smtClean="0"/>
                  <a:t> </a:t>
                </a:r>
                <a:r>
                  <a:rPr lang="en-US" dirty="0" smtClean="0"/>
                  <a:t>[e^5t-e^t]</a:t>
                </a:r>
                <a:r>
                  <a:rPr lang="ar-IQ" dirty="0" smtClean="0"/>
                  <a:t> </a:t>
                </a:r>
                <a:r>
                  <a:rPr lang="en-US" dirty="0" smtClean="0"/>
                  <a:t>     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en-US" dirty="0"/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:r>
                  <a:rPr lang="en-US" dirty="0"/>
                  <a:t> </a:t>
                </a:r>
              </a:p>
              <a:p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990600" y="0"/>
                <a:ext cx="9906000" cy="6781800"/>
              </a:xfrm>
              <a:blipFill rotWithShape="1"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2765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164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15</cp:revision>
  <dcterms:created xsi:type="dcterms:W3CDTF">2006-08-16T00:00:00Z</dcterms:created>
  <dcterms:modified xsi:type="dcterms:W3CDTF">2020-11-17T19:32:03Z</dcterms:modified>
</cp:coreProperties>
</file>