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المحاضرة الاولى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4586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r">
              <a:buNone/>
            </a:pPr>
            <a:r>
              <a:rPr lang="ar-IQ" dirty="0"/>
              <a:t>مجموعه </a:t>
            </a:r>
            <a:r>
              <a:rPr lang="ar-IQ" i="1" u="sng" dirty="0"/>
              <a:t>تعاربف</a:t>
            </a:r>
            <a:endParaRPr lang="en-US" dirty="0"/>
          </a:p>
          <a:p>
            <a:pPr marL="0" indent="0" algn="r">
              <a:buNone/>
            </a:pPr>
            <a:r>
              <a:rPr lang="ar-IQ" i="1" u="sng" dirty="0"/>
              <a:t>التجربه العشوائه: </a:t>
            </a:r>
            <a:r>
              <a:rPr lang="en-US" i="1" u="sng" dirty="0"/>
              <a:t>   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هي التجربه التي تكون نتائجها غير معلومه بشكل دقيق</a:t>
            </a:r>
            <a:endParaRPr lang="en-US" dirty="0"/>
          </a:p>
          <a:p>
            <a:pPr marL="0" indent="0" algn="r" rtl="1">
              <a:buNone/>
            </a:pPr>
            <a:r>
              <a:rPr lang="ar-IQ" i="1" u="sng" dirty="0"/>
              <a:t> المتغير العشوائي</a:t>
            </a:r>
            <a:r>
              <a:rPr lang="ar-IQ" dirty="0"/>
              <a:t>:                                        </a:t>
            </a:r>
            <a:r>
              <a:rPr lang="en-US" dirty="0" err="1"/>
              <a:t>radom</a:t>
            </a:r>
            <a:r>
              <a:rPr lang="en-US" dirty="0"/>
              <a:t> variable</a:t>
            </a:r>
            <a:r>
              <a:rPr lang="ar-IQ" dirty="0"/>
              <a:t>   </a:t>
            </a:r>
            <a:endParaRPr lang="en-US" dirty="0"/>
          </a:p>
          <a:p>
            <a:pPr marL="0" indent="0" algn="r" rtl="1">
              <a:buNone/>
            </a:pPr>
            <a:r>
              <a:rPr lang="ar-IQ" dirty="0"/>
              <a:t>هي قيمه عدديه نتيجه من نتائج التجربه ويرمز لها بالرمز   </a:t>
            </a:r>
            <a:r>
              <a:rPr lang="en-US" dirty="0"/>
              <a:t>x</a:t>
            </a:r>
            <a:r>
              <a:rPr lang="ar-IQ" dirty="0"/>
              <a:t>           </a:t>
            </a:r>
            <a:r>
              <a:rPr lang="en-US" dirty="0"/>
              <a:t>                     </a:t>
            </a:r>
          </a:p>
          <a:p>
            <a:pPr marL="0" indent="0" algn="r">
              <a:buNone/>
            </a:pPr>
            <a:r>
              <a:rPr lang="ar-IQ" i="1" u="sng" dirty="0"/>
              <a:t>المتغير العشوائي: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هو داله تمثل العلاقه بين فضاء العينه    س ومجموعه الاعداد الحقيقيهه ولها صفات وخصائص معينه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872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r>
              <a:rPr lang="ar-IQ" dirty="0"/>
              <a:t>وهناك نوعان من المتغير العشوائي المتغير العشوائي المتقطع او المنفصل   </a:t>
            </a:r>
          </a:p>
          <a:p>
            <a:r>
              <a:rPr lang="ar-IQ" dirty="0"/>
              <a:t>            </a:t>
            </a:r>
            <a:r>
              <a:rPr lang="en-US" dirty="0" smtClean="0"/>
              <a:t>1-</a:t>
            </a:r>
            <a:r>
              <a:rPr lang="ar-IQ" dirty="0" smtClean="0"/>
              <a:t>  </a:t>
            </a:r>
            <a:r>
              <a:rPr lang="en-US" dirty="0"/>
              <a:t>Discrete Random variable</a:t>
            </a:r>
          </a:p>
          <a:p>
            <a:endParaRPr lang="en-US" dirty="0"/>
          </a:p>
          <a:p>
            <a:r>
              <a:rPr lang="en-US" dirty="0"/>
              <a:t> </a:t>
            </a:r>
          </a:p>
          <a:p>
            <a:r>
              <a:rPr lang="ar-IQ" dirty="0"/>
              <a:t>وهو المتغير الذي يأخذ قيم صحيحة سواء كانت سالبة أو موجبة أي يمكن كتابة المتغير العشوائي بصورة متقطعة أو منفصلة أي يأخذ أعداد محددة أو معدودة مثل عدد طلاب , عدد حوادث الطرق </a:t>
            </a:r>
          </a:p>
          <a:p>
            <a:r>
              <a:rPr lang="ar-IQ" dirty="0"/>
              <a:t>دالة كتلة الأحتمالية :- </a:t>
            </a:r>
          </a:p>
          <a:p>
            <a:r>
              <a:rPr lang="en-US" dirty="0"/>
              <a:t>Probability mass function (</a:t>
            </a:r>
            <a:r>
              <a:rPr lang="en-US" dirty="0" err="1"/>
              <a:t>P.m.f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2696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تحقق الشروط التالية :- </a:t>
                </a:r>
              </a:p>
              <a:p>
                <a:pPr marL="0" indent="0">
                  <a:buNone/>
                </a:pPr>
                <a:r>
                  <a:rPr lang="ar-IQ" dirty="0" smtClean="0"/>
                  <a:t>1-</a:t>
                </a:r>
                <a:r>
                  <a:rPr lang="ar-IQ" dirty="0"/>
                  <a:t>	</a:t>
                </a:r>
                <a:r>
                  <a:rPr lang="ar-IQ" dirty="0" smtClean="0"/>
                  <a:t> </a:t>
                </a:r>
                <a:r>
                  <a:rPr lang="en-US" dirty="0" smtClean="0"/>
                  <a:t>p(x</a:t>
                </a:r>
                <a:r>
                  <a:rPr lang="en-US" dirty="0"/>
                  <a:t>)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≤ </m:t>
                    </m:r>
                  </m:oMath>
                </a14:m>
                <a:r>
                  <a:rPr lang="en-US" dirty="0" smtClean="0"/>
                  <a:t>1</a:t>
                </a:r>
                <a:r>
                  <a:rPr lang="ar-IQ" dirty="0"/>
                  <a:t> </a:t>
                </a:r>
                <a:r>
                  <a:rPr lang="ar-IQ" dirty="0" smtClean="0"/>
                  <a:t>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≤</m:t>
                    </m:r>
                  </m:oMath>
                </a14:m>
                <a:r>
                  <a:rPr lang="ar-IQ" dirty="0" smtClean="0"/>
                  <a:t>   0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2-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   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 </m:t>
                            </m:r>
                          </m:e>
                        </m:eqArr>
                      </m:e>
                    </m:nary>
                  </m:oMath>
                </a14:m>
                <a:r>
                  <a:rPr lang="en-US" dirty="0" smtClean="0"/>
                  <a:t>(x) </a:t>
                </a:r>
                <a:r>
                  <a:rPr lang="en-US" dirty="0"/>
                  <a:t>	</a:t>
                </a:r>
                <a:r>
                  <a:rPr lang="en-US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 </a:t>
                </a:r>
                <a:endParaRPr lang="en-US" dirty="0"/>
              </a:p>
              <a:p>
                <a:pPr marL="109728" indent="0">
                  <a:buNone/>
                </a:pPr>
                <a:r>
                  <a:rPr lang="ar-IQ" dirty="0" smtClean="0"/>
                  <a:t>2-المتغير العشوائي المستمر :</a:t>
                </a:r>
                <a:r>
                  <a:rPr lang="en-US" dirty="0" err="1" smtClean="0"/>
                  <a:t>continuause</a:t>
                </a:r>
                <a:r>
                  <a:rPr lang="en-US" dirty="0" smtClean="0"/>
                  <a:t> random variable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يتعامل مع دالة كثافة الاحتمالية </a:t>
                </a:r>
                <a:r>
                  <a:rPr lang="en-US" dirty="0" smtClean="0"/>
                  <a:t>probability density function 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 </a:t>
                </a:r>
                <a:r>
                  <a:rPr lang="ar-IQ" dirty="0" smtClean="0"/>
                  <a:t>ويجب ان تحقق الشروط الاتية: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1-  0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)≤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2-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ar-IQ" i="1" smtClean="0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nary>
                  </m:oMath>
                </a14:m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686800" cy="6858000"/>
              </a:xfrm>
              <a:blipFill rotWithShape="1">
                <a:blip r:embed="rId2"/>
                <a:stretch>
                  <a:fillRect t="-711" r="-1404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10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Ex:- 1- show tat p(x) is (</a:t>
            </a:r>
            <a:r>
              <a:rPr lang="en-US" dirty="0" err="1"/>
              <a:t>p.m.f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P(x)=  x/21          x=1,2,3,4,5,6 </a:t>
            </a:r>
          </a:p>
          <a:p>
            <a:r>
              <a:rPr lang="en-US" dirty="0"/>
              <a:t>	other wise </a:t>
            </a:r>
          </a:p>
          <a:p>
            <a:r>
              <a:rPr lang="en-US" dirty="0"/>
              <a:t>2_ find p(x=3) , p(x&gt;3) , p(x≥3),p(x=3.5)p(x=7),p(x=0)</a:t>
            </a:r>
          </a:p>
          <a:p>
            <a:r>
              <a:rPr lang="en-US" dirty="0"/>
              <a:t>3_ draw figure of p(x)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 </a:t>
            </a:r>
          </a:p>
          <a:p>
            <a:r>
              <a:rPr lang="en-US" dirty="0"/>
              <a:t> 1_sol:</a:t>
            </a:r>
          </a:p>
          <a:p>
            <a:r>
              <a:rPr lang="en-US" dirty="0"/>
              <a:t>∀</a:t>
            </a:r>
            <a:r>
              <a:rPr lang="en-US" dirty="0" err="1"/>
              <a:t>x:p</a:t>
            </a:r>
            <a:r>
              <a:rPr lang="en-US" dirty="0"/>
              <a:t>(x=1)+p(x=2)+p(x=3)+p(x=4)+p(x=5)+ p(x=6)</a:t>
            </a:r>
          </a:p>
          <a:p>
            <a:r>
              <a:rPr lang="en-US" dirty="0"/>
              <a:t>1/21+2/21+3/21+4/21+5/21+6/21</a:t>
            </a:r>
          </a:p>
          <a:p>
            <a:r>
              <a:rPr lang="en-US" dirty="0"/>
              <a:t>=1</a:t>
            </a:r>
          </a:p>
          <a:p>
            <a:r>
              <a:rPr lang="en-US" dirty="0"/>
              <a:t>Is </a:t>
            </a:r>
            <a:r>
              <a:rPr lang="en-US" dirty="0" err="1"/>
              <a:t>e.mf</a:t>
            </a:r>
            <a:endParaRPr lang="en-US" dirty="0"/>
          </a:p>
          <a:p>
            <a:r>
              <a:rPr lang="en-US" dirty="0"/>
              <a:t>2_ p(x=3) = 3/21</a:t>
            </a:r>
          </a:p>
          <a:p>
            <a:r>
              <a:rPr lang="en-US" dirty="0"/>
              <a:t>P(x&gt;3) = p(x=4) + p(x=5) +p(x=6) </a:t>
            </a:r>
          </a:p>
          <a:p>
            <a:r>
              <a:rPr lang="en-US" dirty="0"/>
              <a:t>             = 4/21 + 5/21 + 6/21 = 15/21</a:t>
            </a:r>
          </a:p>
          <a:p>
            <a:r>
              <a:rPr lang="en-US" dirty="0"/>
              <a:t>P(x≥3)= p(x=3) + p(x=4) + p(x=5) +p(x=6)</a:t>
            </a:r>
          </a:p>
          <a:p>
            <a:r>
              <a:rPr lang="en-US" dirty="0"/>
              <a:t>              = 3/21 + 4/21 + 5/21 + 6/21 = 18/21 </a:t>
            </a:r>
          </a:p>
          <a:p>
            <a:r>
              <a:rPr lang="en-US" dirty="0"/>
              <a:t>P(x=3.5) = 0</a:t>
            </a:r>
          </a:p>
          <a:p>
            <a:r>
              <a:rPr lang="en-US" dirty="0"/>
              <a:t>P(x = 7) = 0 </a:t>
            </a:r>
          </a:p>
          <a:p>
            <a:r>
              <a:rPr lang="en-US" dirty="0"/>
              <a:t>P(x=0) = 0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480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8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724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86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المحاضرة الاولى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17</cp:revision>
  <dcterms:created xsi:type="dcterms:W3CDTF">2006-08-16T00:00:00Z</dcterms:created>
  <dcterms:modified xsi:type="dcterms:W3CDTF">2020-11-12T06:51:57Z</dcterms:modified>
</cp:coreProperties>
</file>