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82"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83" r:id="rId22"/>
    <p:sldId id="275" r:id="rId23"/>
    <p:sldId id="276" r:id="rId24"/>
    <p:sldId id="277" r:id="rId25"/>
    <p:sldId id="278" r:id="rId26"/>
    <p:sldId id="279" r:id="rId27"/>
    <p:sldId id="280" r:id="rId28"/>
    <p:sldId id="284" r:id="rId29"/>
    <p:sldId id="281" r:id="rId3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5441" autoAdjust="0"/>
    <p:restoredTop sz="86462" autoAdjust="0"/>
  </p:normalViewPr>
  <p:slideViewPr>
    <p:cSldViewPr>
      <p:cViewPr>
        <p:scale>
          <a:sx n="75" d="100"/>
          <a:sy n="75" d="100"/>
        </p:scale>
        <p:origin x="-462" y="-84"/>
      </p:cViewPr>
      <p:guideLst>
        <p:guide orient="horz" pos="2160"/>
        <p:guide pos="2880"/>
      </p:guideLst>
    </p:cSldViewPr>
  </p:slideViewPr>
  <p:outlineViewPr>
    <p:cViewPr>
      <p:scale>
        <a:sx n="33" d="100"/>
        <a:sy n="33" d="100"/>
      </p:scale>
      <p:origin x="0" y="6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17/04/1443</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17/04/1443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17/04/1443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17/04/1443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17/04/1443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17/04/1443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17/04/1443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17/04/1443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17/04/1443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17/04/1443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17/04/1443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17/04/1443</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764704"/>
            <a:ext cx="7992888" cy="5729774"/>
          </a:xfrm>
          <a:prstGeom prst="rect">
            <a:avLst/>
          </a:prstGeom>
        </p:spPr>
        <p:txBody>
          <a:bodyPr wrap="square">
            <a:spAutoFit/>
          </a:bodyPr>
          <a:lstStyle/>
          <a:p>
            <a:pPr lvl="0" algn="ctr"/>
            <a:endParaRPr lang="ar-IQ" sz="4000" b="1" dirty="0" smtClean="0">
              <a:solidFill>
                <a:srgbClr val="FF0000"/>
              </a:solidFill>
              <a:latin typeface="Gill Sans MT"/>
            </a:endParaRPr>
          </a:p>
          <a:p>
            <a:pPr lvl="0" algn="ctr"/>
            <a:endParaRPr lang="ar-IQ" sz="4000" b="1" dirty="0">
              <a:solidFill>
                <a:srgbClr val="FF0000"/>
              </a:solidFill>
              <a:latin typeface="Gill Sans MT"/>
            </a:endParaRPr>
          </a:p>
          <a:p>
            <a:pPr lvl="0" algn="ctr"/>
            <a:r>
              <a:rPr lang="ar-IQ" sz="4000" b="1" dirty="0" smtClean="0">
                <a:solidFill>
                  <a:srgbClr val="FF0000"/>
                </a:solidFill>
                <a:latin typeface="Gill Sans MT"/>
              </a:rPr>
              <a:t>المحاصرة </a:t>
            </a:r>
            <a:r>
              <a:rPr lang="ar-IQ" sz="4000" b="1" dirty="0" smtClean="0">
                <a:solidFill>
                  <a:srgbClr val="FF0000"/>
                </a:solidFill>
                <a:latin typeface="Gill Sans MT"/>
              </a:rPr>
              <a:t>الثامنة </a:t>
            </a:r>
            <a:r>
              <a:rPr lang="ar-IQ" sz="4000" b="1" dirty="0">
                <a:solidFill>
                  <a:srgbClr val="FF0000"/>
                </a:solidFill>
                <a:latin typeface="Gill Sans MT"/>
              </a:rPr>
              <a:t/>
            </a:r>
            <a:br>
              <a:rPr lang="ar-IQ" sz="4000" b="1" dirty="0">
                <a:solidFill>
                  <a:srgbClr val="FF0000"/>
                </a:solidFill>
                <a:latin typeface="Gill Sans MT"/>
              </a:rPr>
            </a:br>
            <a:r>
              <a:rPr lang="ar-IQ" sz="4000" b="1" dirty="0">
                <a:solidFill>
                  <a:srgbClr val="FF0000"/>
                </a:solidFill>
                <a:latin typeface="Gill Sans MT"/>
              </a:rPr>
              <a:t>نظريات التعلم طلبة قسم التربية الفنية ماجستير </a:t>
            </a:r>
            <a:br>
              <a:rPr lang="ar-IQ" sz="4000" b="1" dirty="0">
                <a:solidFill>
                  <a:srgbClr val="FF0000"/>
                </a:solidFill>
                <a:latin typeface="Gill Sans MT"/>
              </a:rPr>
            </a:br>
            <a:r>
              <a:rPr lang="ar-IQ" sz="4000" b="1" dirty="0">
                <a:solidFill>
                  <a:srgbClr val="FF0000"/>
                </a:solidFill>
                <a:latin typeface="Gill Sans MT"/>
              </a:rPr>
              <a:t>طرائق تدريس التربية الفنية للعام الدراسي </a:t>
            </a:r>
            <a:br>
              <a:rPr lang="ar-IQ" sz="4000" b="1" dirty="0">
                <a:solidFill>
                  <a:srgbClr val="FF0000"/>
                </a:solidFill>
                <a:latin typeface="Gill Sans MT"/>
              </a:rPr>
            </a:br>
            <a:r>
              <a:rPr lang="ar-IQ" sz="4000" b="1" dirty="0">
                <a:solidFill>
                  <a:srgbClr val="FF0000"/>
                </a:solidFill>
                <a:latin typeface="Gill Sans MT"/>
              </a:rPr>
              <a:t>2021-2022</a:t>
            </a:r>
            <a:r>
              <a:rPr lang="ar-IQ" sz="3200" b="1" i="1" dirty="0">
                <a:solidFill>
                  <a:srgbClr val="FF0000"/>
                </a:solidFill>
                <a:latin typeface="Bookman Old Style"/>
              </a:rPr>
              <a:t> </a:t>
            </a:r>
          </a:p>
          <a:p>
            <a:pPr marL="685800">
              <a:lnSpc>
                <a:spcPct val="115000"/>
              </a:lnSpc>
              <a:spcAft>
                <a:spcPts val="1000"/>
              </a:spcAft>
            </a:pPr>
            <a:r>
              <a:rPr lang="ar-IQ" sz="4000" dirty="0">
                <a:ea typeface="Calibri"/>
              </a:rPr>
              <a:t>( </a:t>
            </a:r>
            <a:r>
              <a:rPr lang="ar-IQ" sz="4000" b="1" dirty="0">
                <a:ea typeface="Calibri"/>
              </a:rPr>
              <a:t>نظرية المنظمات المتقدمة </a:t>
            </a:r>
            <a:r>
              <a:rPr lang="ar-IQ" sz="4000" b="1" dirty="0" err="1">
                <a:ea typeface="Calibri"/>
              </a:rPr>
              <a:t>دايفيد</a:t>
            </a:r>
            <a:r>
              <a:rPr lang="ar-IQ" sz="4000" b="1" dirty="0">
                <a:ea typeface="Calibri"/>
              </a:rPr>
              <a:t> </a:t>
            </a:r>
            <a:r>
              <a:rPr lang="ar-IQ" sz="4000" b="1" dirty="0" err="1">
                <a:ea typeface="Calibri"/>
              </a:rPr>
              <a:t>اوزبل</a:t>
            </a:r>
            <a:r>
              <a:rPr lang="ar-IQ" sz="4000" b="1" dirty="0">
                <a:ea typeface="Calibri"/>
              </a:rPr>
              <a:t> </a:t>
            </a:r>
            <a:r>
              <a:rPr lang="ar-IQ" sz="4000" dirty="0" smtClean="0">
                <a:ea typeface="Calibri"/>
              </a:rPr>
              <a:t>)</a:t>
            </a:r>
            <a:endParaRPr lang="ar-IQ" dirty="0">
              <a:solidFill>
                <a:prstClr val="black"/>
              </a:solidFill>
              <a:latin typeface="Arial"/>
              <a:ea typeface="Calibri"/>
            </a:endParaRPr>
          </a:p>
          <a:p>
            <a:pPr lvl="0" algn="ctr"/>
            <a:r>
              <a:rPr lang="ar-IQ" sz="3600" b="1" dirty="0">
                <a:solidFill>
                  <a:prstClr val="black"/>
                </a:solidFill>
                <a:latin typeface="Arial"/>
              </a:rPr>
              <a:t>اعداد </a:t>
            </a:r>
          </a:p>
          <a:p>
            <a:pPr lvl="0" algn="ctr"/>
            <a:r>
              <a:rPr lang="ar-IQ" sz="3600" b="1" dirty="0" smtClean="0">
                <a:solidFill>
                  <a:prstClr val="black"/>
                </a:solidFill>
                <a:latin typeface="Arial"/>
              </a:rPr>
              <a:t>الدكتور </a:t>
            </a:r>
            <a:r>
              <a:rPr lang="ar-IQ" sz="3600" b="1" dirty="0">
                <a:solidFill>
                  <a:prstClr val="black"/>
                </a:solidFill>
                <a:latin typeface="Arial"/>
              </a:rPr>
              <a:t>عطيه الدليمي </a:t>
            </a:r>
            <a:endParaRPr lang="en-US" dirty="0">
              <a:solidFill>
                <a:prstClr val="black"/>
              </a:solidFill>
              <a:latin typeface="Constantia"/>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00"/>
            <a:ext cx="2915816" cy="2555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3732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19871" y="58300"/>
            <a:ext cx="8064896" cy="5570756"/>
          </a:xfrm>
          <a:prstGeom prst="rect">
            <a:avLst/>
          </a:prstGeom>
        </p:spPr>
        <p:txBody>
          <a:bodyPr wrap="square">
            <a:spAutoFit/>
          </a:bodyPr>
          <a:lstStyle/>
          <a:p>
            <a:r>
              <a:rPr lang="ar-IQ" sz="3600" b="1" dirty="0" smtClean="0">
                <a:solidFill>
                  <a:srgbClr val="FF0000"/>
                </a:solidFill>
              </a:rPr>
              <a:t>المفاهيم الاساسية  التي بنيت عليها نظرية </a:t>
            </a:r>
            <a:r>
              <a:rPr lang="ar-IQ" sz="3600" b="1" dirty="0" err="1" smtClean="0">
                <a:solidFill>
                  <a:srgbClr val="FF0000"/>
                </a:solidFill>
              </a:rPr>
              <a:t>اوزوبل</a:t>
            </a:r>
            <a:r>
              <a:rPr lang="ar-IQ" sz="3600" b="1" dirty="0" smtClean="0">
                <a:solidFill>
                  <a:srgbClr val="FF0000"/>
                </a:solidFill>
              </a:rPr>
              <a:t> </a:t>
            </a:r>
          </a:p>
          <a:p>
            <a:r>
              <a:rPr lang="ar-IQ" sz="3200" b="1" dirty="0" smtClean="0">
                <a:solidFill>
                  <a:srgbClr val="00B050"/>
                </a:solidFill>
              </a:rPr>
              <a:t>1- البنية المعرفية : </a:t>
            </a:r>
            <a:r>
              <a:rPr lang="en-US" sz="3200" b="1" dirty="0">
                <a:solidFill>
                  <a:srgbClr val="00B050"/>
                </a:solidFill>
              </a:rPr>
              <a:t>Cognitive structure</a:t>
            </a:r>
            <a:r>
              <a:rPr lang="ar-IQ" sz="3200" dirty="0" smtClean="0"/>
              <a:t> </a:t>
            </a:r>
          </a:p>
          <a:p>
            <a:r>
              <a:rPr lang="ar-IQ" sz="3200" dirty="0" smtClean="0"/>
              <a:t> </a:t>
            </a:r>
            <a:r>
              <a:rPr lang="en-US" sz="3200" dirty="0" smtClean="0"/>
              <a:t> </a:t>
            </a:r>
            <a:endParaRPr lang="ar-IQ" sz="3200" dirty="0" smtClean="0"/>
          </a:p>
          <a:p>
            <a:pPr algn="just"/>
            <a:r>
              <a:rPr lang="ar-IQ" sz="3200" b="1" dirty="0" smtClean="0"/>
              <a:t>هي </a:t>
            </a:r>
            <a:r>
              <a:rPr lang="ar-IQ" sz="3200" b="1" dirty="0"/>
              <a:t>إطار تنظيمي للمعرفة المتوفرة عند الفرد الموقف </a:t>
            </a:r>
            <a:r>
              <a:rPr lang="ar-IQ" sz="3200" b="1" dirty="0" smtClean="0"/>
              <a:t>الحالي </a:t>
            </a:r>
            <a:r>
              <a:rPr lang="ar-IQ" sz="3200" b="1" dirty="0"/>
              <a:t>وهذا </a:t>
            </a:r>
            <a:r>
              <a:rPr lang="ar-IQ" sz="3200" b="1" dirty="0" smtClean="0"/>
              <a:t>الإطار </a:t>
            </a:r>
            <a:r>
              <a:rPr lang="ar-IQ" sz="3200" b="1" dirty="0"/>
              <a:t>يتألف من الحقائق والمفاهيم والمعلومات والتعميمات والنظريـات والقـضايا الـتي تعلمهـا الفـرد ويمكـن اسـتدعائها واسـتخدامها الموقـف التعلـيم المناسـب وهـذا يعـني أن الإطـار التنظيمي الجيد للبنية المعرفية يتميز بالثبات الوضوح واليسر المعالجة والعكس من ذلك يدعو لعدم ثبات المعلومـات وعـدم القـدرة علـى اسـتدعاء ومعالجـة المعلومـات أو الاحتفاظ بها مما يؤدي لإعاقة وتعطيل التعلم </a:t>
            </a:r>
            <a:r>
              <a:rPr lang="ar-IQ" sz="3200" b="1" dirty="0" smtClean="0"/>
              <a:t>.</a:t>
            </a:r>
            <a:endParaRPr lang="en-US" sz="3200" b="1" dirty="0"/>
          </a:p>
        </p:txBody>
      </p:sp>
    </p:spTree>
    <p:extLst>
      <p:ext uri="{BB962C8B-B14F-4D97-AF65-F5344CB8AC3E}">
        <p14:creationId xmlns:p14="http://schemas.microsoft.com/office/powerpoint/2010/main" val="2480684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32656"/>
            <a:ext cx="8568952" cy="6186309"/>
          </a:xfrm>
          <a:prstGeom prst="rect">
            <a:avLst/>
          </a:prstGeom>
        </p:spPr>
        <p:txBody>
          <a:bodyPr wrap="square">
            <a:spAutoFit/>
          </a:bodyPr>
          <a:lstStyle/>
          <a:p>
            <a:r>
              <a:rPr lang="ar-IQ" sz="3200" b="1" dirty="0" smtClean="0">
                <a:solidFill>
                  <a:srgbClr val="00B050"/>
                </a:solidFill>
              </a:rPr>
              <a:t>2- المادة ذات المعنى :</a:t>
            </a:r>
            <a:r>
              <a:rPr lang="en-US" sz="3200" b="1" dirty="0">
                <a:solidFill>
                  <a:srgbClr val="00B050"/>
                </a:solidFill>
              </a:rPr>
              <a:t> </a:t>
            </a:r>
            <a:r>
              <a:rPr lang="en-US" sz="3200" b="1" dirty="0" smtClean="0">
                <a:solidFill>
                  <a:srgbClr val="00B050"/>
                </a:solidFill>
              </a:rPr>
              <a:t>Meaningful </a:t>
            </a:r>
            <a:r>
              <a:rPr lang="ar-IQ" sz="3200" b="1" dirty="0" smtClean="0">
                <a:solidFill>
                  <a:srgbClr val="00B050"/>
                </a:solidFill>
              </a:rPr>
              <a:t> </a:t>
            </a:r>
            <a:r>
              <a:rPr lang="ar-IQ" sz="3200" dirty="0" smtClean="0"/>
              <a:t>: </a:t>
            </a:r>
            <a:r>
              <a:rPr lang="ar-IQ" sz="2800" b="1" dirty="0" smtClean="0"/>
              <a:t>تعد </a:t>
            </a:r>
            <a:r>
              <a:rPr lang="ar-IQ" sz="2800" b="1" dirty="0"/>
              <a:t>المادة التعليمية التي يتعرض لها الفـرد مـادة ذات معنـى إذا ارتبطـت ارتباطـاً جوهرياً وغير </a:t>
            </a:r>
            <a:r>
              <a:rPr lang="ar-IQ" sz="2800" b="1" dirty="0" smtClean="0"/>
              <a:t>عشوائيا </a:t>
            </a:r>
            <a:r>
              <a:rPr lang="ar-IQ" sz="2800" b="1" dirty="0"/>
              <a:t>ببنية الفـرد المعرفيـة هـذه العلاقـة الارتباطيـة تـؤدي طبقـاً لنظريـة </a:t>
            </a:r>
            <a:r>
              <a:rPr lang="ar-IQ" sz="2800" b="1" dirty="0" err="1"/>
              <a:t>أوزوبـل</a:t>
            </a:r>
            <a:r>
              <a:rPr lang="ar-IQ" sz="2800" b="1" dirty="0"/>
              <a:t> إلى (تعلـم ذات معنـى) و المقابـل فـإن ارتبـاط المـادة التعليميـة ببنيـة الفـرد المعرفية على نحو غير جوهري وعشوائي يـؤدي إلى (تعلـم صـم) والقـائم علـى الحفـظ. لـذا نجـد أن ارتبـاط المـادة التعليميـة بـالمحتوى الفكـر المعـر للمـتعلم بيـسر ظهـور معـاني أو مفـاهيم أو أفكـار جديـدة قـد تـستخدم المواقـف التعليميـة الجديـدة أو حل المشكلات وهذا يحدث ظل التعلم القائم على المعنى. وعلى ذلك فالتعلم ذو المعنى يمتاز </a:t>
            </a:r>
            <a:r>
              <a:rPr lang="ar-IQ" sz="2800" b="1" dirty="0" smtClean="0"/>
              <a:t>بمزايا عدة </a:t>
            </a:r>
            <a:r>
              <a:rPr lang="ar-IQ" sz="2800" b="1" dirty="0"/>
              <a:t>: </a:t>
            </a:r>
            <a:r>
              <a:rPr lang="ar-IQ" sz="2800" b="1" dirty="0">
                <a:solidFill>
                  <a:srgbClr val="C00000"/>
                </a:solidFill>
              </a:rPr>
              <a:t>أ ـ يحتفظ به المخ لفترة طويلة</a:t>
            </a:r>
            <a:r>
              <a:rPr lang="ar-IQ" sz="2800" b="1" dirty="0"/>
              <a:t>. </a:t>
            </a:r>
            <a:r>
              <a:rPr lang="ar-IQ" sz="2800" b="1" dirty="0">
                <a:solidFill>
                  <a:srgbClr val="C00000"/>
                </a:solidFill>
              </a:rPr>
              <a:t>ب ـ يزيد من كفاءة الفرد تعلم المزيد من المعلومات الجديدة المرتبطـة بالمفـاهيم التي تكون البنية المعرفية للفرد</a:t>
            </a:r>
            <a:r>
              <a:rPr lang="ar-IQ" sz="2800" b="1" dirty="0"/>
              <a:t>. </a:t>
            </a:r>
            <a:r>
              <a:rPr lang="ar-IQ" sz="2800" b="1" dirty="0">
                <a:solidFill>
                  <a:srgbClr val="C00000"/>
                </a:solidFill>
              </a:rPr>
              <a:t>ج ـ عند النسيان تفقد المفاهيم الأسـاس بعـض عناصـرها الفرعيـة وتبقـى المفـاهيم محتفظة بالمعاني الجديدة التي اكتسبها وبذلك تـستمر أداء دورهـا الهـام تسهيل دخول معلومات </a:t>
            </a:r>
            <a:r>
              <a:rPr lang="ar-IQ" sz="2800" b="1" dirty="0" smtClean="0">
                <a:solidFill>
                  <a:srgbClr val="C00000"/>
                </a:solidFill>
              </a:rPr>
              <a:t>جديدة.</a:t>
            </a:r>
            <a:endParaRPr lang="en-US" sz="2800" b="1" dirty="0">
              <a:solidFill>
                <a:srgbClr val="C00000"/>
              </a:solidFill>
            </a:endParaRPr>
          </a:p>
        </p:txBody>
      </p:sp>
    </p:spTree>
    <p:extLst>
      <p:ext uri="{BB962C8B-B14F-4D97-AF65-F5344CB8AC3E}">
        <p14:creationId xmlns:p14="http://schemas.microsoft.com/office/powerpoint/2010/main" val="632574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548680"/>
            <a:ext cx="8208912" cy="5016758"/>
          </a:xfrm>
          <a:prstGeom prst="rect">
            <a:avLst/>
          </a:prstGeom>
        </p:spPr>
        <p:txBody>
          <a:bodyPr wrap="square">
            <a:spAutoFit/>
          </a:bodyPr>
          <a:lstStyle/>
          <a:p>
            <a:r>
              <a:rPr lang="ar-IQ" sz="3200" b="1" dirty="0" smtClean="0">
                <a:solidFill>
                  <a:srgbClr val="00B050"/>
                </a:solidFill>
              </a:rPr>
              <a:t>3- التعليم </a:t>
            </a:r>
            <a:r>
              <a:rPr lang="ar-IQ" sz="3200" b="1" dirty="0" err="1" smtClean="0">
                <a:solidFill>
                  <a:srgbClr val="00B050"/>
                </a:solidFill>
              </a:rPr>
              <a:t>بلاستقبال</a:t>
            </a:r>
            <a:r>
              <a:rPr lang="ar-IQ" sz="3200" b="1" dirty="0" smtClean="0">
                <a:solidFill>
                  <a:srgbClr val="00B050"/>
                </a:solidFill>
              </a:rPr>
              <a:t> </a:t>
            </a:r>
            <a:r>
              <a:rPr lang="en-US" sz="3200" b="1" dirty="0">
                <a:solidFill>
                  <a:srgbClr val="00B050"/>
                </a:solidFill>
              </a:rPr>
              <a:t>Reception learning</a:t>
            </a:r>
            <a:r>
              <a:rPr lang="ar-IQ" sz="3200" b="1" dirty="0" smtClean="0">
                <a:solidFill>
                  <a:srgbClr val="00B050"/>
                </a:solidFill>
              </a:rPr>
              <a:t> :</a:t>
            </a:r>
          </a:p>
          <a:p>
            <a:r>
              <a:rPr lang="en-US" sz="3200" b="1" dirty="0" smtClean="0">
                <a:solidFill>
                  <a:srgbClr val="00B050"/>
                </a:solidFill>
              </a:rPr>
              <a:t> </a:t>
            </a:r>
            <a:r>
              <a:rPr lang="ar-IQ" sz="3200" b="1" dirty="0"/>
              <a:t>هو التعلم الذي تكون فيه المادة التعليمية تعرض على المتعلم صورتها النهائية بحيث يكون الدور الرئيس الموقف التعليمي للمعلم فهو يقوم بإعـداد وتنظـيم المـادة ثم يقدمها للمتعلم ويقتصر دور المتعلم على استقبال هذه المادة. </a:t>
            </a:r>
            <a:endParaRPr lang="ar-IQ" sz="3200" b="1" dirty="0" smtClean="0"/>
          </a:p>
          <a:p>
            <a:r>
              <a:rPr lang="ar-IQ" sz="3200" b="1" dirty="0" smtClean="0">
                <a:solidFill>
                  <a:srgbClr val="00B050"/>
                </a:solidFill>
              </a:rPr>
              <a:t>4-التعلم بالاستكشاف</a:t>
            </a:r>
            <a:r>
              <a:rPr lang="en-US" sz="3200" b="1" dirty="0" smtClean="0">
                <a:solidFill>
                  <a:srgbClr val="00B050"/>
                </a:solidFill>
              </a:rPr>
              <a:t>Discovery </a:t>
            </a:r>
            <a:r>
              <a:rPr lang="en-US" sz="3200" b="1" dirty="0">
                <a:solidFill>
                  <a:srgbClr val="00B050"/>
                </a:solidFill>
              </a:rPr>
              <a:t>learning</a:t>
            </a:r>
            <a:r>
              <a:rPr lang="en-US" sz="3200" b="1" dirty="0" smtClean="0">
                <a:solidFill>
                  <a:srgbClr val="00B050"/>
                </a:solidFill>
              </a:rPr>
              <a:t> </a:t>
            </a:r>
            <a:r>
              <a:rPr lang="ar-IQ" sz="3200" b="1" dirty="0" smtClean="0">
                <a:solidFill>
                  <a:srgbClr val="00B050"/>
                </a:solidFill>
              </a:rPr>
              <a:t>:</a:t>
            </a:r>
          </a:p>
          <a:p>
            <a:r>
              <a:rPr lang="ar-IQ" sz="3200" b="1" dirty="0" smtClean="0"/>
              <a:t>المادة </a:t>
            </a:r>
            <a:r>
              <a:rPr lang="ar-IQ" sz="3200" b="1" dirty="0"/>
              <a:t>التعليمية التي تعرض علـى المـتعلم تكـون صـورتها الأوليـة بحيـث يـؤدي المتعلم دوراً رئيساً الموقف التعليمي فهـو يقـوم باكتـشاف المـادة التعليميـة وتنظيمهـا </a:t>
            </a:r>
            <a:r>
              <a:rPr lang="ar-IQ" sz="3200" b="1" dirty="0" smtClean="0"/>
              <a:t>وترتيبها </a:t>
            </a:r>
            <a:r>
              <a:rPr lang="ar-IQ" sz="3200" b="1" dirty="0"/>
              <a:t>وتمثلها ودمجها بنيته المعرفية. </a:t>
            </a:r>
            <a:endParaRPr lang="en-US" sz="3200" b="1" dirty="0"/>
          </a:p>
        </p:txBody>
      </p:sp>
    </p:spTree>
    <p:extLst>
      <p:ext uri="{BB962C8B-B14F-4D97-AF65-F5344CB8AC3E}">
        <p14:creationId xmlns:p14="http://schemas.microsoft.com/office/powerpoint/2010/main" val="535135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332656"/>
            <a:ext cx="8064896" cy="5693866"/>
          </a:xfrm>
          <a:prstGeom prst="rect">
            <a:avLst/>
          </a:prstGeom>
        </p:spPr>
        <p:txBody>
          <a:bodyPr wrap="square">
            <a:spAutoFit/>
          </a:bodyPr>
          <a:lstStyle/>
          <a:p>
            <a:r>
              <a:rPr lang="ar-IQ" sz="2800" b="1" dirty="0" smtClean="0"/>
              <a:t>5</a:t>
            </a:r>
            <a:r>
              <a:rPr lang="ar-IQ" sz="2800" b="1" dirty="0" smtClean="0">
                <a:solidFill>
                  <a:srgbClr val="00B050"/>
                </a:solidFill>
              </a:rPr>
              <a:t>- المنظم المتقدم (أو </a:t>
            </a:r>
            <a:r>
              <a:rPr lang="ar-IQ" sz="2800" b="1" dirty="0" err="1" smtClean="0">
                <a:solidFill>
                  <a:srgbClr val="00B050"/>
                </a:solidFill>
              </a:rPr>
              <a:t>المتنظمات</a:t>
            </a:r>
            <a:r>
              <a:rPr lang="ar-IQ" sz="2800" b="1" dirty="0" smtClean="0">
                <a:solidFill>
                  <a:srgbClr val="00B050"/>
                </a:solidFill>
              </a:rPr>
              <a:t> المتقدمة ):</a:t>
            </a:r>
            <a:r>
              <a:rPr lang="en-US" sz="2800" b="1" dirty="0">
                <a:solidFill>
                  <a:srgbClr val="00B050"/>
                </a:solidFill>
              </a:rPr>
              <a:t> Advanced organizer</a:t>
            </a:r>
            <a:r>
              <a:rPr lang="en-US" sz="2800" b="1" dirty="0" smtClean="0"/>
              <a:t> </a:t>
            </a:r>
            <a:r>
              <a:rPr lang="ar-IQ" sz="2800" b="1" dirty="0"/>
              <a:t>هـو تلـك المفـاهيم أو التعميمـات أو القواعـد الـتي تخـص أي مـادة جديـدة علـى أفكار الطلاب بحيث يزودهم بها المعلم بداية الموقف التعليمي لتساعدهم على ربط المعلومات وتبويبها بنيتهم المعرفية. ويقسم </a:t>
            </a:r>
            <a:r>
              <a:rPr lang="ar-IQ" sz="2800" b="1" dirty="0" err="1"/>
              <a:t>أوزوبل</a:t>
            </a:r>
            <a:r>
              <a:rPr lang="ar-IQ" sz="2800" b="1" dirty="0"/>
              <a:t> المنظمات المتقدمة على نوعين: </a:t>
            </a:r>
            <a:endParaRPr lang="ar-IQ" sz="2800" b="1" dirty="0" smtClean="0"/>
          </a:p>
          <a:p>
            <a:r>
              <a:rPr lang="ar-IQ" sz="2800" b="1" dirty="0" smtClean="0">
                <a:solidFill>
                  <a:srgbClr val="FF0000"/>
                </a:solidFill>
              </a:rPr>
              <a:t>أ</a:t>
            </a:r>
            <a:r>
              <a:rPr lang="ar-IQ" sz="2800" b="1" dirty="0">
                <a:solidFill>
                  <a:srgbClr val="FF0000"/>
                </a:solidFill>
              </a:rPr>
              <a:t>) المنظم الشارح: </a:t>
            </a:r>
            <a:r>
              <a:rPr lang="ar-IQ" sz="2800" b="1" dirty="0"/>
              <a:t>يلجأ إليه المعلم عندما يكون موضوع الدرس جديداً تماماً وليس للتلاميذ فيه أي خبرة سابقة ويشمل على تعريفات المفاهيم والتعميمات</a:t>
            </a:r>
            <a:r>
              <a:rPr lang="ar-IQ" sz="2800" b="1" dirty="0" smtClean="0"/>
              <a:t>.</a:t>
            </a:r>
          </a:p>
          <a:p>
            <a:r>
              <a:rPr lang="ar-IQ" sz="2800" b="1" dirty="0" smtClean="0">
                <a:solidFill>
                  <a:srgbClr val="FF0000"/>
                </a:solidFill>
              </a:rPr>
              <a:t> </a:t>
            </a:r>
            <a:r>
              <a:rPr lang="ar-IQ" sz="2800" b="1" dirty="0">
                <a:solidFill>
                  <a:srgbClr val="FF0000"/>
                </a:solidFill>
              </a:rPr>
              <a:t>ب) المنظم المقارن: </a:t>
            </a:r>
            <a:r>
              <a:rPr lang="ar-IQ" sz="2800" b="1" dirty="0"/>
              <a:t>يلجأ إليه المعلم عندما يكون موضوع الدرس غير جديـد كليـاً أي أن لديهم بعض الخبرات السابقة عن الموضوع أو بعض جوانبـه فيـسهم دمج المعلومات الجديدة وتمييزها عن سابقتها وتثبيتها نسق عقلي مـنظم مـن خلال توضيح أوجه الشبه والاختلاف </a:t>
            </a:r>
            <a:r>
              <a:rPr lang="ar-IQ" sz="2800" b="1" dirty="0" smtClean="0"/>
              <a:t>بينها. </a:t>
            </a:r>
            <a:endParaRPr lang="en-US" sz="2800" b="1" dirty="0"/>
          </a:p>
        </p:txBody>
      </p:sp>
    </p:spTree>
    <p:extLst>
      <p:ext uri="{BB962C8B-B14F-4D97-AF65-F5344CB8AC3E}">
        <p14:creationId xmlns:p14="http://schemas.microsoft.com/office/powerpoint/2010/main" val="176450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92696"/>
            <a:ext cx="8064896" cy="5139869"/>
          </a:xfrm>
          <a:prstGeom prst="rect">
            <a:avLst/>
          </a:prstGeom>
        </p:spPr>
        <p:txBody>
          <a:bodyPr wrap="square">
            <a:spAutoFit/>
          </a:bodyPr>
          <a:lstStyle/>
          <a:p>
            <a:r>
              <a:rPr lang="ar-IQ" dirty="0" smtClean="0">
                <a:solidFill>
                  <a:srgbClr val="FF0000"/>
                </a:solidFill>
              </a:rPr>
              <a:t>- :</a:t>
            </a:r>
            <a:r>
              <a:rPr lang="ar-IQ" sz="4000" b="1" dirty="0" smtClean="0">
                <a:solidFill>
                  <a:srgbClr val="FF0000"/>
                </a:solidFill>
              </a:rPr>
              <a:t>اهم وظائف المنظم المتقدم : </a:t>
            </a:r>
          </a:p>
          <a:p>
            <a:r>
              <a:rPr lang="ar-IQ" sz="3600" b="1" dirty="0" smtClean="0"/>
              <a:t>1 </a:t>
            </a:r>
            <a:r>
              <a:rPr lang="ar-IQ" sz="3600" b="1" dirty="0"/>
              <a:t>. تعمل على زيادة فهم ما يتعلمه الطالب وتقليل عملية الفهم </a:t>
            </a:r>
            <a:r>
              <a:rPr lang="ar-IQ" sz="3600" b="1" dirty="0" smtClean="0"/>
              <a:t>الخاطئ للمفاهيم </a:t>
            </a:r>
            <a:r>
              <a:rPr lang="ar-IQ" sz="3600" b="1" dirty="0"/>
              <a:t>وذلك عن طريق تديم تعميمات وإطارات للمفاهيم الصحيحة</a:t>
            </a:r>
            <a:r>
              <a:rPr lang="ar-IQ" sz="3600" b="1" dirty="0" smtClean="0"/>
              <a:t>.</a:t>
            </a:r>
          </a:p>
          <a:p>
            <a:r>
              <a:rPr lang="ar-IQ" sz="3600" b="1" dirty="0" smtClean="0"/>
              <a:t> </a:t>
            </a:r>
            <a:r>
              <a:rPr lang="ar-IQ" sz="3600" b="1" dirty="0"/>
              <a:t>2 . تعمل على توجيه الانتباه وإثارة الاهتمام عند الطالب</a:t>
            </a:r>
            <a:r>
              <a:rPr lang="ar-IQ" sz="3600" b="1" dirty="0" smtClean="0"/>
              <a:t>.</a:t>
            </a:r>
          </a:p>
          <a:p>
            <a:r>
              <a:rPr lang="ar-IQ" sz="3600" b="1" dirty="0" smtClean="0"/>
              <a:t> </a:t>
            </a:r>
            <a:r>
              <a:rPr lang="ar-IQ" sz="3600" b="1" dirty="0"/>
              <a:t>3 . تعمل على تـذكير المـتعلم بالعلاقـات بـين الأجـزاء المختلفـة للمواضـيع الـتي درسها </a:t>
            </a:r>
            <a:endParaRPr lang="ar-IQ" sz="3600" b="1" dirty="0" smtClean="0"/>
          </a:p>
          <a:p>
            <a:r>
              <a:rPr lang="ar-IQ" sz="3600" b="1" dirty="0" smtClean="0"/>
              <a:t>4 </a:t>
            </a:r>
            <a:r>
              <a:rPr lang="ar-IQ" sz="3600" b="1" dirty="0"/>
              <a:t>. توضح العلاقات بين المفاهيم والمبادئ العلمية. </a:t>
            </a:r>
            <a:endParaRPr lang="en-US" sz="3600" b="1" dirty="0"/>
          </a:p>
        </p:txBody>
      </p:sp>
    </p:spTree>
    <p:extLst>
      <p:ext uri="{BB962C8B-B14F-4D97-AF65-F5344CB8AC3E}">
        <p14:creationId xmlns:p14="http://schemas.microsoft.com/office/powerpoint/2010/main" val="2074616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92696"/>
            <a:ext cx="8496944" cy="4585871"/>
          </a:xfrm>
          <a:prstGeom prst="rect">
            <a:avLst/>
          </a:prstGeom>
        </p:spPr>
        <p:txBody>
          <a:bodyPr wrap="square">
            <a:spAutoFit/>
          </a:bodyPr>
          <a:lstStyle/>
          <a:p>
            <a:r>
              <a:rPr lang="ar-IQ" sz="4000" b="1" dirty="0" smtClean="0">
                <a:solidFill>
                  <a:srgbClr val="00B050"/>
                </a:solidFill>
              </a:rPr>
              <a:t>6-  التنظيم او ( الدمج ) </a:t>
            </a:r>
            <a:r>
              <a:rPr lang="en-US" sz="4000" b="1" dirty="0" err="1" smtClean="0">
                <a:solidFill>
                  <a:srgbClr val="00B050"/>
                </a:solidFill>
              </a:rPr>
              <a:t>Subsumption</a:t>
            </a:r>
            <a:r>
              <a:rPr lang="en-US" sz="4000" b="1" dirty="0" smtClean="0">
                <a:solidFill>
                  <a:srgbClr val="00B050"/>
                </a:solidFill>
              </a:rPr>
              <a:t> </a:t>
            </a:r>
            <a:r>
              <a:rPr lang="ar-IQ" sz="4000" b="1" dirty="0" smtClean="0">
                <a:solidFill>
                  <a:srgbClr val="00B050"/>
                </a:solidFill>
              </a:rPr>
              <a:t>:</a:t>
            </a:r>
          </a:p>
          <a:p>
            <a:r>
              <a:rPr lang="ar-IQ" sz="3600" b="1" dirty="0" smtClean="0"/>
              <a:t>هو </a:t>
            </a:r>
            <a:r>
              <a:rPr lang="ar-IQ" sz="3600" b="1" dirty="0"/>
              <a:t>عملية تهتم بـدمج المعلومـات الجديـدة بمـا هـو موجـود البنيـة المعرفيـة لـدى المتعلم بطريقة يتم بها تعديلـها فينـتج عنـها مفـاهيم وأفكـار جديـدة تهـتم نمـو البنيـة المعرفية السابقة وتطويرهـا. إن عمليـة التـضمين تـؤدي إلى تـسهيل تعلـم المـادة الجديـدة وتثبيتها وجعلها أكثر مقاومة للنسيان كما تزود المتعلم باسـتراتيجيات فاعلـة تمكنـه مـن </a:t>
            </a:r>
            <a:r>
              <a:rPr lang="ar-IQ" sz="3600" b="1" dirty="0" smtClean="0"/>
              <a:t>استدعاء </a:t>
            </a:r>
            <a:r>
              <a:rPr lang="ar-IQ" sz="3600" b="1" dirty="0"/>
              <a:t>هذه المادة المستقبل. </a:t>
            </a:r>
            <a:endParaRPr lang="en-US" sz="3600" b="1" dirty="0"/>
          </a:p>
        </p:txBody>
      </p:sp>
    </p:spTree>
    <p:extLst>
      <p:ext uri="{BB962C8B-B14F-4D97-AF65-F5344CB8AC3E}">
        <p14:creationId xmlns:p14="http://schemas.microsoft.com/office/powerpoint/2010/main" val="3321133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784976" cy="5509200"/>
          </a:xfrm>
          <a:prstGeom prst="rect">
            <a:avLst/>
          </a:prstGeom>
        </p:spPr>
        <p:txBody>
          <a:bodyPr wrap="square">
            <a:spAutoFit/>
          </a:bodyPr>
          <a:lstStyle/>
          <a:p>
            <a:r>
              <a:rPr lang="ar-IQ" sz="3600" dirty="0" smtClean="0"/>
              <a:t>7- </a:t>
            </a:r>
            <a:r>
              <a:rPr lang="ar-IQ" sz="3600" b="1" dirty="0" smtClean="0">
                <a:solidFill>
                  <a:srgbClr val="00B050"/>
                </a:solidFill>
              </a:rPr>
              <a:t>التضمين الماحي </a:t>
            </a:r>
            <a:r>
              <a:rPr lang="en-US" sz="3600" b="1" dirty="0" err="1">
                <a:solidFill>
                  <a:srgbClr val="00B050"/>
                </a:solidFill>
              </a:rPr>
              <a:t>Obliterative</a:t>
            </a:r>
            <a:r>
              <a:rPr lang="en-US" sz="3600" b="1" dirty="0">
                <a:solidFill>
                  <a:srgbClr val="00B050"/>
                </a:solidFill>
              </a:rPr>
              <a:t> </a:t>
            </a:r>
            <a:r>
              <a:rPr lang="en-US" sz="3600" b="1" dirty="0" err="1">
                <a:solidFill>
                  <a:srgbClr val="00B050"/>
                </a:solidFill>
              </a:rPr>
              <a:t>Subsumption</a:t>
            </a:r>
            <a:r>
              <a:rPr lang="en-US" sz="3600" b="1" dirty="0">
                <a:solidFill>
                  <a:srgbClr val="00B050"/>
                </a:solidFill>
              </a:rPr>
              <a:t> </a:t>
            </a:r>
            <a:r>
              <a:rPr lang="ar-IQ" sz="3600" b="1" dirty="0" smtClean="0">
                <a:solidFill>
                  <a:srgbClr val="00B050"/>
                </a:solidFill>
              </a:rPr>
              <a:t>   :</a:t>
            </a:r>
          </a:p>
          <a:p>
            <a:pPr algn="just"/>
            <a:r>
              <a:rPr lang="ar-IQ" sz="3600" dirty="0" smtClean="0"/>
              <a:t> </a:t>
            </a:r>
            <a:r>
              <a:rPr lang="ar-IQ" sz="2800" b="1" dirty="0" smtClean="0"/>
              <a:t>هو مفهوم </a:t>
            </a:r>
            <a:r>
              <a:rPr lang="ar-IQ" sz="2800" b="1" dirty="0"/>
              <a:t>يدل على النسيان الذي يحـدث بعـد الـتعلم ذي المعنـى وذلـك لتمييـزه عن النسيان الناتج عن التعلم الصم. حيث يكون لبعض عناصر المفاهيم التي دخلت ضمن البنية المعرفية للفرد وهـذا النسيان لا ينتج عنه عقبات عند تعلم معلومـات جديـدة فالمفـاهيم المتبقيـة بعـد نـسيان المفاهيم الثانوية أو التفاصيل لا تزال تخدم تسهيل تعلم ذي معنى جديـد علـى عكـس النسيان الناتج عن التعلم الصم. </a:t>
            </a:r>
            <a:r>
              <a:rPr lang="ar-IQ" sz="2800" b="1" dirty="0" smtClean="0"/>
              <a:t>هو </a:t>
            </a:r>
            <a:r>
              <a:rPr lang="ar-IQ" sz="2800" b="1" dirty="0"/>
              <a:t>مفهوم يدل على النسيان الذي يحـدث بعـد الـتعلم ذي المعنـى وذلـك لتمييـزه عن النسيان الناتج عن التعلم الصم. حيث يكون لبعض عناصر المفاهيم التي دخلت ضمن البنية المعرفية للفرد وهـذا النسيان لا ينتج عنه عقبات عند تعلم معلومـات جديـدة فالمفـاهيم المتبقيـة بعـد نـسيان المفاهيم الثانوية أو التفاصيل لا تزال تخدم تسهيل تعلم ذي معنى جديـد علـى عكـس النسيان الناتج عن التعلم الصم.</a:t>
            </a:r>
            <a:endParaRPr lang="en-US" sz="2800" b="1" dirty="0"/>
          </a:p>
        </p:txBody>
      </p:sp>
    </p:spTree>
    <p:extLst>
      <p:ext uri="{BB962C8B-B14F-4D97-AF65-F5344CB8AC3E}">
        <p14:creationId xmlns:p14="http://schemas.microsoft.com/office/powerpoint/2010/main" val="112645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5" y="332656"/>
            <a:ext cx="8928992" cy="5970865"/>
          </a:xfrm>
          <a:prstGeom prst="rect">
            <a:avLst/>
          </a:prstGeom>
        </p:spPr>
        <p:txBody>
          <a:bodyPr wrap="square">
            <a:spAutoFit/>
          </a:bodyPr>
          <a:lstStyle/>
          <a:p>
            <a:r>
              <a:rPr lang="ar-IQ" sz="3600" b="1" dirty="0" smtClean="0">
                <a:solidFill>
                  <a:srgbClr val="00B050"/>
                </a:solidFill>
              </a:rPr>
              <a:t>8- التمايز التقدمي (التدريجي)</a:t>
            </a:r>
            <a:r>
              <a:rPr lang="en-US" sz="3600" b="1" dirty="0" smtClean="0">
                <a:solidFill>
                  <a:srgbClr val="00B050"/>
                </a:solidFill>
              </a:rPr>
              <a:t> </a:t>
            </a:r>
            <a:r>
              <a:rPr lang="en-US" sz="3600" b="1" dirty="0">
                <a:solidFill>
                  <a:srgbClr val="00B050"/>
                </a:solidFill>
              </a:rPr>
              <a:t>Progressive Differentiation:</a:t>
            </a:r>
            <a:r>
              <a:rPr lang="ar-IQ" sz="3600" b="1" dirty="0" smtClean="0">
                <a:solidFill>
                  <a:srgbClr val="00B050"/>
                </a:solidFill>
              </a:rPr>
              <a:t> </a:t>
            </a:r>
            <a:r>
              <a:rPr lang="ar-IQ" sz="3200" b="1" dirty="0" smtClean="0"/>
              <a:t>ويقصد </a:t>
            </a:r>
            <a:r>
              <a:rPr lang="ar-IQ" sz="3200" b="1" dirty="0"/>
              <a:t>بالتمايز التقدمي للمفاهيم أنـه التعـديل والتطـوير المـستمر للمفـاهيم الـتي يملكها الفرد بحيث تصبح أكثر اتساعاً وعمومية وشمولية وكلما استمر الفرد عملية التعلم ذي المعنى فإن المفاهيم الموجودة البنية المعرفية تزداد وضوحاً </a:t>
            </a:r>
            <a:r>
              <a:rPr lang="ar-IQ" sz="3200" b="1" dirty="0" smtClean="0"/>
              <a:t>وثباتاً</a:t>
            </a:r>
          </a:p>
          <a:p>
            <a:r>
              <a:rPr lang="ar-IQ" sz="3600" b="1" dirty="0" smtClean="0">
                <a:solidFill>
                  <a:srgbClr val="00B050"/>
                </a:solidFill>
              </a:rPr>
              <a:t>9- التعليم الفوقي </a:t>
            </a:r>
            <a:r>
              <a:rPr lang="en-US" sz="3600" b="1" dirty="0" smtClean="0">
                <a:solidFill>
                  <a:srgbClr val="00B050"/>
                </a:solidFill>
              </a:rPr>
              <a:t>Super Ordinate Learning</a:t>
            </a:r>
            <a:r>
              <a:rPr lang="ar-IQ" sz="3600" b="1" dirty="0" smtClean="0">
                <a:solidFill>
                  <a:srgbClr val="00B050"/>
                </a:solidFill>
              </a:rPr>
              <a:t>  </a:t>
            </a:r>
            <a:r>
              <a:rPr lang="ar-IQ" sz="3600" b="1" dirty="0" smtClean="0"/>
              <a:t>: </a:t>
            </a:r>
            <a:r>
              <a:rPr lang="ar-IQ" sz="3200" b="1" dirty="0" smtClean="0"/>
              <a:t>يحدث </a:t>
            </a:r>
            <a:r>
              <a:rPr lang="ar-IQ" sz="3200" b="1" dirty="0"/>
              <a:t>التعلم الفوقي عندما يتعلم التلميذ أن الكلـب والقـط والإنـسان كلـهم مـن الثـدييات كمـا ينـتج الـتعلم الفـوقي أيـضاً مـن التمـايز التـدريجي لبنيـة المعرفيـة حيـث تكتسب المفاهيم الفوقية معاني جديدة. </a:t>
            </a:r>
          </a:p>
          <a:p>
            <a:endParaRPr lang="en-US" dirty="0"/>
          </a:p>
        </p:txBody>
      </p:sp>
    </p:spTree>
    <p:extLst>
      <p:ext uri="{BB962C8B-B14F-4D97-AF65-F5344CB8AC3E}">
        <p14:creationId xmlns:p14="http://schemas.microsoft.com/office/powerpoint/2010/main" val="80971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48680"/>
            <a:ext cx="8856984" cy="5509200"/>
          </a:xfrm>
          <a:prstGeom prst="rect">
            <a:avLst/>
          </a:prstGeom>
        </p:spPr>
        <p:txBody>
          <a:bodyPr wrap="square">
            <a:spAutoFit/>
          </a:bodyPr>
          <a:lstStyle/>
          <a:p>
            <a:pPr algn="just"/>
            <a:r>
              <a:rPr lang="ar-IQ" sz="3600" b="1" dirty="0" smtClean="0">
                <a:solidFill>
                  <a:srgbClr val="00B050"/>
                </a:solidFill>
              </a:rPr>
              <a:t>10-التوفيق التكاملي </a:t>
            </a:r>
            <a:r>
              <a:rPr lang="en-US" sz="3600" b="1" dirty="0" smtClean="0">
                <a:solidFill>
                  <a:srgbClr val="00B050"/>
                </a:solidFill>
              </a:rPr>
              <a:t>Integrative </a:t>
            </a:r>
            <a:r>
              <a:rPr lang="en-US" sz="3600" b="1" dirty="0">
                <a:solidFill>
                  <a:srgbClr val="00B050"/>
                </a:solidFill>
              </a:rPr>
              <a:t>Reconciliation</a:t>
            </a:r>
            <a:r>
              <a:rPr lang="ar-IQ" sz="3600" b="1" dirty="0" smtClean="0">
                <a:solidFill>
                  <a:srgbClr val="00B050"/>
                </a:solidFill>
              </a:rPr>
              <a:t> </a:t>
            </a:r>
            <a:r>
              <a:rPr lang="ar-IQ" sz="3600" b="1" dirty="0" smtClean="0"/>
              <a:t>:</a:t>
            </a:r>
            <a:r>
              <a:rPr lang="ar-IQ" sz="2800" b="1" dirty="0" smtClean="0"/>
              <a:t>يقصد </a:t>
            </a:r>
            <a:r>
              <a:rPr lang="ar-IQ" sz="2800" b="1" dirty="0"/>
              <a:t>به أن المفهوم الجديد يضاف إلى المفهوم السابق بعد تحـوره ويحـدث بينـهما عملية ربط وتكامل مما يؤدي إلى تكـوين مفهـوم جديـد فيـه الجديـد والقـديم وأن هـذه العمليـة تحـدث عنـدما يــدرك المـتعلم أنـه أمـام مــصطلحات كـثيرة ومتنوعـة وتــصف جميعها المفهوم نفـسه فـإذا مـا أدرك الطالـب تلـك المـصطلحات المختلفـة الـتي يمكنـها وصف نفس المفهوم يكون قد حصل على التكامل التوافقي</a:t>
            </a:r>
            <a:r>
              <a:rPr lang="ar-IQ" sz="2800" b="1" dirty="0" smtClean="0"/>
              <a:t>.</a:t>
            </a:r>
          </a:p>
          <a:p>
            <a:pPr algn="just"/>
            <a:r>
              <a:rPr lang="ar-IQ" sz="2800" b="1" dirty="0" smtClean="0"/>
              <a:t> </a:t>
            </a:r>
            <a:r>
              <a:rPr lang="ar-IQ" sz="2800" b="1" dirty="0" smtClean="0">
                <a:solidFill>
                  <a:srgbClr val="00B050"/>
                </a:solidFill>
              </a:rPr>
              <a:t>11- التنظيم المتسلسل :</a:t>
            </a:r>
            <a:r>
              <a:rPr lang="ar-IQ" sz="2800" b="1" dirty="0" smtClean="0"/>
              <a:t>التنظيم </a:t>
            </a:r>
            <a:r>
              <a:rPr lang="ar-IQ" sz="2800" b="1" dirty="0"/>
              <a:t>المتسلسل الهرمي يقصد به تنظيم البنية المعرفية ذهن المتعلم كان يبدأ الترتيب من الأعم للأخص... وهكذا. وقد نظمها نوفاك صورة خطوات التعلم ذي المعنى بالاستقبال اللفظي كالتالي: </a:t>
            </a:r>
            <a:r>
              <a:rPr lang="ar-IQ" sz="2800" b="1" dirty="0">
                <a:solidFill>
                  <a:srgbClr val="FF0000"/>
                </a:solidFill>
              </a:rPr>
              <a:t>التعلم بالمعني </a:t>
            </a:r>
            <a:r>
              <a:rPr lang="ar-IQ" sz="2800" b="1" dirty="0"/>
              <a:t>ـ </a:t>
            </a:r>
            <a:r>
              <a:rPr lang="ar-IQ" sz="2800" b="1" dirty="0">
                <a:solidFill>
                  <a:srgbClr val="FF0000"/>
                </a:solidFill>
              </a:rPr>
              <a:t>التضمين</a:t>
            </a:r>
            <a:r>
              <a:rPr lang="ar-IQ" sz="2800" b="1" dirty="0"/>
              <a:t> ـ </a:t>
            </a:r>
            <a:r>
              <a:rPr lang="ar-IQ" sz="2800" b="1" dirty="0">
                <a:solidFill>
                  <a:srgbClr val="FF0000"/>
                </a:solidFill>
              </a:rPr>
              <a:t>التوفيق التكاملي </a:t>
            </a:r>
            <a:r>
              <a:rPr lang="ar-IQ" sz="2800" b="1" dirty="0"/>
              <a:t>ـ </a:t>
            </a:r>
            <a:r>
              <a:rPr lang="ar-IQ" sz="2800" b="1" dirty="0">
                <a:solidFill>
                  <a:srgbClr val="FF0000"/>
                </a:solidFill>
              </a:rPr>
              <a:t>التعلم الفوقي </a:t>
            </a:r>
            <a:r>
              <a:rPr lang="ar-IQ" sz="2800" b="1" dirty="0"/>
              <a:t>ـ </a:t>
            </a:r>
            <a:r>
              <a:rPr lang="ar-IQ" sz="2800" b="1" dirty="0">
                <a:solidFill>
                  <a:srgbClr val="FF0000"/>
                </a:solidFill>
              </a:rPr>
              <a:t>التمايز التدريجي</a:t>
            </a:r>
            <a:r>
              <a:rPr lang="ar-IQ" sz="2800" b="1" dirty="0"/>
              <a:t> ـ </a:t>
            </a:r>
            <a:r>
              <a:rPr lang="ar-IQ" sz="2800" b="1" dirty="0">
                <a:solidFill>
                  <a:srgbClr val="FF0000"/>
                </a:solidFill>
              </a:rPr>
              <a:t>المنظم المتقدم </a:t>
            </a:r>
            <a:r>
              <a:rPr lang="ar-IQ" sz="2800" b="1" dirty="0"/>
              <a:t>ـ </a:t>
            </a:r>
            <a:r>
              <a:rPr lang="ar-IQ" sz="2800" b="1" dirty="0">
                <a:solidFill>
                  <a:srgbClr val="FF0000"/>
                </a:solidFill>
              </a:rPr>
              <a:t>التعلم بالحفظ </a:t>
            </a:r>
            <a:r>
              <a:rPr lang="ar-IQ" sz="2800" b="1" dirty="0" smtClean="0">
                <a:solidFill>
                  <a:srgbClr val="FF0000"/>
                </a:solidFill>
              </a:rPr>
              <a:t>الصم</a:t>
            </a:r>
            <a:r>
              <a:rPr lang="ar-IQ" sz="2800" b="1" dirty="0" smtClean="0"/>
              <a:t>. </a:t>
            </a:r>
            <a:endParaRPr lang="en-US" sz="2800" b="1" dirty="0"/>
          </a:p>
        </p:txBody>
      </p:sp>
    </p:spTree>
    <p:extLst>
      <p:ext uri="{BB962C8B-B14F-4D97-AF65-F5344CB8AC3E}">
        <p14:creationId xmlns:p14="http://schemas.microsoft.com/office/powerpoint/2010/main" val="3224829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8892480" cy="6863417"/>
          </a:xfrm>
          <a:prstGeom prst="rect">
            <a:avLst/>
          </a:prstGeom>
        </p:spPr>
        <p:txBody>
          <a:bodyPr wrap="square">
            <a:spAutoFit/>
          </a:bodyPr>
          <a:lstStyle/>
          <a:p>
            <a:r>
              <a:rPr lang="ar-IQ" sz="3200" b="1" dirty="0" smtClean="0">
                <a:solidFill>
                  <a:srgbClr val="FF0000"/>
                </a:solidFill>
              </a:rPr>
              <a:t>انواع التعلم عند </a:t>
            </a:r>
            <a:r>
              <a:rPr lang="ar-IQ" sz="3200" b="1" dirty="0" err="1" smtClean="0">
                <a:solidFill>
                  <a:srgbClr val="FF0000"/>
                </a:solidFill>
              </a:rPr>
              <a:t>اوزوبل</a:t>
            </a:r>
            <a:r>
              <a:rPr lang="ar-IQ" sz="3200" b="1" dirty="0" smtClean="0">
                <a:solidFill>
                  <a:srgbClr val="FF0000"/>
                </a:solidFill>
              </a:rPr>
              <a:t> : </a:t>
            </a:r>
            <a:r>
              <a:rPr lang="ar-IQ" sz="3200" b="1" dirty="0" smtClean="0"/>
              <a:t>هنـاك </a:t>
            </a:r>
            <a:r>
              <a:rPr lang="ar-IQ" sz="3200" b="1" dirty="0"/>
              <a:t>أربعـة أنـواع مـن التعلـيم عنـد </a:t>
            </a:r>
            <a:r>
              <a:rPr lang="ar-IQ" sz="3200" b="1" dirty="0" err="1"/>
              <a:t>أوزوبـل</a:t>
            </a:r>
            <a:r>
              <a:rPr lang="ar-IQ" sz="3200" b="1" dirty="0"/>
              <a:t> مرتبـة ترتيبـاً هرميـاً مـن الأدنـى إلى الأعلى على النحو الآتي :</a:t>
            </a:r>
            <a:r>
              <a:rPr lang="ar-IQ" sz="3200" b="1" dirty="0" smtClean="0"/>
              <a:t> </a:t>
            </a:r>
          </a:p>
          <a:p>
            <a:r>
              <a:rPr lang="ar-IQ" sz="3200" b="1" dirty="0" smtClean="0">
                <a:solidFill>
                  <a:srgbClr val="00B050"/>
                </a:solidFill>
              </a:rPr>
              <a:t>1- التعلم التمثيلي </a:t>
            </a:r>
            <a:r>
              <a:rPr lang="en-US" sz="3200" b="1" dirty="0" smtClean="0">
                <a:solidFill>
                  <a:srgbClr val="00B050"/>
                </a:solidFill>
              </a:rPr>
              <a:t>Representational </a:t>
            </a:r>
            <a:r>
              <a:rPr lang="ar-IQ" sz="3200" dirty="0" smtClean="0">
                <a:solidFill>
                  <a:prstClr val="black"/>
                </a:solidFill>
              </a:rPr>
              <a:t> </a:t>
            </a:r>
          </a:p>
          <a:p>
            <a:r>
              <a:rPr lang="ar-IQ" sz="2800" b="1" dirty="0" smtClean="0"/>
              <a:t>تظهـر </a:t>
            </a:r>
            <a:r>
              <a:rPr lang="ar-IQ" sz="2800" b="1" dirty="0"/>
              <a:t>تعلـم معنـى الرمـوز المنفـصلة حيـث تتخـذ هـذه الرمـوز أول الأمـر صورة للكلمات التي يتحدث بها الآباء للأطفال ثم تشير إلى الأشياء التي ينتبه إليها الطفل وبعد ذلك تصبح المعاني التي يعطيها الطفل للكلمات. </a:t>
            </a:r>
            <a:endParaRPr lang="ar-IQ" sz="2800" b="1" dirty="0" smtClean="0"/>
          </a:p>
          <a:p>
            <a:r>
              <a:rPr lang="ar-IQ" sz="2800" b="1" dirty="0" smtClean="0">
                <a:solidFill>
                  <a:srgbClr val="00B050"/>
                </a:solidFill>
              </a:rPr>
              <a:t>2- تعلم المفاهيم </a:t>
            </a:r>
            <a:r>
              <a:rPr lang="en-US" sz="2800" b="1" dirty="0">
                <a:solidFill>
                  <a:srgbClr val="00B050"/>
                </a:solidFill>
              </a:rPr>
              <a:t>Concept </a:t>
            </a:r>
            <a:r>
              <a:rPr lang="ar-IQ" sz="2800" b="1" dirty="0" smtClean="0">
                <a:solidFill>
                  <a:srgbClr val="00B050"/>
                </a:solidFill>
              </a:rPr>
              <a:t> </a:t>
            </a:r>
          </a:p>
          <a:p>
            <a:r>
              <a:rPr lang="ar-IQ" sz="2800" b="1" dirty="0" smtClean="0">
                <a:solidFill>
                  <a:srgbClr val="C00000"/>
                </a:solidFill>
              </a:rPr>
              <a:t>المرحلة </a:t>
            </a:r>
            <a:r>
              <a:rPr lang="ar-IQ" sz="2800" b="1" dirty="0">
                <a:solidFill>
                  <a:srgbClr val="C00000"/>
                </a:solidFill>
              </a:rPr>
              <a:t>الأولى</a:t>
            </a:r>
            <a:r>
              <a:rPr lang="ar-IQ" sz="2800" b="1" dirty="0"/>
              <a:t>: هو تكوين المفهوم وهي عملية الاكتشاف الاسـتقرائي للخـصائص المحكية لفئـة المـثيرات حيـث لا يـستطيع الطفـل تـسمية المفهـوم هـذه المرحلـة علـى الرغم من انه قد تعلمه</a:t>
            </a:r>
            <a:r>
              <a:rPr lang="ar-IQ" sz="2800" b="1" dirty="0" smtClean="0"/>
              <a:t>.</a:t>
            </a:r>
          </a:p>
          <a:p>
            <a:r>
              <a:rPr lang="ar-IQ" sz="2800" b="1" dirty="0" smtClean="0"/>
              <a:t> </a:t>
            </a:r>
            <a:r>
              <a:rPr lang="ar-IQ" sz="2800" b="1" dirty="0">
                <a:solidFill>
                  <a:srgbClr val="C00000"/>
                </a:solidFill>
              </a:rPr>
              <a:t>المرحلة الثانية </a:t>
            </a:r>
            <a:r>
              <a:rPr lang="ar-IQ" sz="2800" b="1" dirty="0"/>
              <a:t>: تعريـف اسـم المفهـوم وهـو نـوع مـن الـتعلم التمثيلـي حيـث يـتعلم الطفـل أن لفـظ الكلمـة يمثـل المفهـوم الـذي اكتـسبه المرحلـة الأولى وهنـا تكتـسب الكلمة خاصية المفهوم فيكون لها المعنى الدلالي. </a:t>
            </a:r>
          </a:p>
          <a:p>
            <a:endParaRPr lang="en-US" sz="3200" b="1" dirty="0"/>
          </a:p>
        </p:txBody>
      </p:sp>
    </p:spTree>
    <p:extLst>
      <p:ext uri="{BB962C8B-B14F-4D97-AF65-F5344CB8AC3E}">
        <p14:creationId xmlns:p14="http://schemas.microsoft.com/office/powerpoint/2010/main" val="212732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48464" cy="5816977"/>
          </a:xfrm>
          <a:prstGeom prst="rect">
            <a:avLst/>
          </a:prstGeom>
        </p:spPr>
        <p:txBody>
          <a:bodyPr wrap="square">
            <a:spAutoFit/>
          </a:bodyPr>
          <a:lstStyle/>
          <a:p>
            <a:r>
              <a:rPr lang="ar-IQ" dirty="0" smtClean="0"/>
              <a:t> </a:t>
            </a:r>
            <a:r>
              <a:rPr lang="ar-IQ" sz="2800" dirty="0" smtClean="0"/>
              <a:t>-  </a:t>
            </a:r>
            <a:r>
              <a:rPr lang="ar-IQ" sz="3200" b="1" dirty="0" smtClean="0">
                <a:solidFill>
                  <a:srgbClr val="FF0000"/>
                </a:solidFill>
              </a:rPr>
              <a:t>نظرية  </a:t>
            </a:r>
            <a:r>
              <a:rPr lang="ar-IQ" sz="3200" b="1" dirty="0" err="1" smtClean="0">
                <a:solidFill>
                  <a:srgbClr val="FF0000"/>
                </a:solidFill>
              </a:rPr>
              <a:t>دايفيد</a:t>
            </a:r>
            <a:r>
              <a:rPr lang="ar-IQ" sz="3200" b="1" dirty="0" smtClean="0">
                <a:solidFill>
                  <a:srgbClr val="FF0000"/>
                </a:solidFill>
              </a:rPr>
              <a:t> </a:t>
            </a:r>
            <a:r>
              <a:rPr lang="ar-IQ" sz="3200" b="1" dirty="0" err="1" smtClean="0">
                <a:solidFill>
                  <a:srgbClr val="FF0000"/>
                </a:solidFill>
              </a:rPr>
              <a:t>اوزبل</a:t>
            </a:r>
            <a:r>
              <a:rPr lang="ar-IQ" sz="3200" b="1" dirty="0" smtClean="0">
                <a:solidFill>
                  <a:srgbClr val="FF0000"/>
                </a:solidFill>
              </a:rPr>
              <a:t> </a:t>
            </a:r>
          </a:p>
          <a:p>
            <a:pPr algn="just"/>
            <a:r>
              <a:rPr lang="ar-IQ" sz="2800" dirty="0" smtClean="0"/>
              <a:t> </a:t>
            </a:r>
            <a:r>
              <a:rPr lang="ar-IQ" sz="2400" b="1" dirty="0"/>
              <a:t>طبيــب نفــسي أمريكــي ولــد </a:t>
            </a:r>
            <a:r>
              <a:rPr lang="ar-IQ" sz="2400" b="1" dirty="0" smtClean="0"/>
              <a:t>في نيويــورك </a:t>
            </a:r>
            <a:r>
              <a:rPr lang="ar-IQ" sz="2400" b="1" dirty="0"/>
              <a:t>(1918 - 2008 </a:t>
            </a:r>
            <a:r>
              <a:rPr lang="ar-IQ" sz="2400" b="1" dirty="0" smtClean="0"/>
              <a:t>) مــساهمته </a:t>
            </a:r>
            <a:r>
              <a:rPr lang="ar-IQ" sz="2400" b="1" dirty="0"/>
              <a:t>الأهــم مجالات علم النفس التربوي، والعلـوم المعرفيـة، وتعلـم العلـوم والتعلـيم، وكـان علـى البحث والتطوير على المنظمين مقدما (منذ </a:t>
            </a:r>
            <a:r>
              <a:rPr lang="ar-IQ" sz="2400" b="1" dirty="0" smtClean="0"/>
              <a:t>1960) . </a:t>
            </a:r>
            <a:r>
              <a:rPr lang="ar-IQ" sz="2400" b="1" dirty="0"/>
              <a:t>درس جامعـة </a:t>
            </a:r>
            <a:r>
              <a:rPr lang="ar-IQ" sz="2400" b="1" dirty="0" smtClean="0"/>
              <a:t>في بنـسلفانيا</a:t>
            </a:r>
            <a:r>
              <a:rPr lang="ar-IQ" sz="2400" b="1" dirty="0"/>
              <a:t>، إذ تخـرج مـع مرتبـة الـشرف عـام 1939 ،وحصوله على درجة البكالوريوس تخصص علم النفس. وتخرج مـن كليـة الطـب </a:t>
            </a:r>
            <a:r>
              <a:rPr lang="ar-IQ" sz="2400" b="1" dirty="0" smtClean="0"/>
              <a:t>في وقــت </a:t>
            </a:r>
            <a:r>
              <a:rPr lang="ar-IQ" sz="2400" b="1" dirty="0"/>
              <a:t>لاحـق عــام 1943 جامعـة </a:t>
            </a:r>
            <a:r>
              <a:rPr lang="ar-IQ" sz="2400" b="1" dirty="0" err="1"/>
              <a:t>ميدلــسكس</a:t>
            </a:r>
            <a:r>
              <a:rPr lang="ar-IQ" sz="2400" b="1" dirty="0"/>
              <a:t> حيـث ذهــب لإكمــال التــدريب </a:t>
            </a:r>
            <a:r>
              <a:rPr lang="ar-IQ" sz="2400" b="1" dirty="0" smtClean="0"/>
              <a:t>بمستــشفى </a:t>
            </a:r>
            <a:r>
              <a:rPr lang="en-US" sz="2400" b="1" dirty="0" err="1"/>
              <a:t>Gouveneur</a:t>
            </a:r>
            <a:r>
              <a:rPr lang="en-US" sz="2400" b="1" dirty="0"/>
              <a:t> </a:t>
            </a:r>
            <a:r>
              <a:rPr lang="ar-IQ" sz="2400" b="1" dirty="0"/>
              <a:t>الدوريــة، الــتي تقــع </a:t>
            </a:r>
            <a:r>
              <a:rPr lang="ar-IQ" sz="2400" b="1" dirty="0" smtClean="0"/>
              <a:t>في الجانــب </a:t>
            </a:r>
            <a:r>
              <a:rPr lang="ar-IQ" sz="2400" b="1" dirty="0"/>
              <a:t>الــشرقي مــن مانهـاتن الـسفلى، نيويـورك. بعـد خدمتـه العـسكرية مـع الولايـات المتحـدة الـصحة الخدمـة العامـة، وحـصل علـى درجـة </a:t>
            </a:r>
            <a:r>
              <a:rPr lang="ar-IQ" sz="2400" b="1" dirty="0" err="1"/>
              <a:t>الماجـستيروالدكتوراه</a:t>
            </a:r>
            <a:r>
              <a:rPr lang="ar-IQ" sz="2400" b="1" dirty="0"/>
              <a:t> علـم الـنفس النمـو مـن جامعة كولومبيا عام 1950 .بعد ذلك، ترقى الى الأستاذية و عام 1973 تقاعد </a:t>
            </a:r>
            <a:r>
              <a:rPr lang="ar-IQ" sz="2400" b="1" dirty="0" err="1"/>
              <a:t>اوزبل</a:t>
            </a:r>
            <a:r>
              <a:rPr lang="ar-IQ" sz="2400" b="1" dirty="0"/>
              <a:t> من الحياة الأكاديمية، وكرس نفـسه لممارسـته الطـب النفـسي. وخـلال ممارسـته الطـب النفـسي، نـشر العديـد مـن الكتـب فـضلا عـن المقـالات </a:t>
            </a:r>
            <a:r>
              <a:rPr lang="ar-IQ" sz="2400" b="1" dirty="0" smtClean="0"/>
              <a:t>في المجلات </a:t>
            </a:r>
            <a:r>
              <a:rPr lang="ar-IQ" sz="2400" b="1" dirty="0"/>
              <a:t>النفـسية والطبيـة . عـام 1976 ،حـصل علـى جـائزة </a:t>
            </a:r>
            <a:r>
              <a:rPr lang="ar-IQ" sz="2400" b="1" dirty="0" err="1"/>
              <a:t>ثورنـدايك</a:t>
            </a:r>
            <a:r>
              <a:rPr lang="ar-IQ" sz="2400" b="1" dirty="0"/>
              <a:t> مـن جمعيـة علـم الــنفس الأمريكية "لمشاركاته النفسية المتميز التعلـيم". و سـن ال 75 عـام 1994، تقاعد </a:t>
            </a:r>
            <a:r>
              <a:rPr lang="ar-IQ" sz="2400" b="1" dirty="0" err="1"/>
              <a:t>اوزوبل</a:t>
            </a:r>
            <a:r>
              <a:rPr lang="ar-IQ" sz="2400" b="1" dirty="0"/>
              <a:t> من الحياة المهنية للتفرغ للكتابة، والتي أسفرت أربعة كتب. </a:t>
            </a:r>
            <a:endParaRPr lang="en-US" sz="2400" b="1" dirty="0"/>
          </a:p>
        </p:txBody>
      </p:sp>
    </p:spTree>
    <p:extLst>
      <p:ext uri="{BB962C8B-B14F-4D97-AF65-F5344CB8AC3E}">
        <p14:creationId xmlns:p14="http://schemas.microsoft.com/office/powerpoint/2010/main" val="3902602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208912" cy="4893647"/>
          </a:xfrm>
          <a:prstGeom prst="rect">
            <a:avLst/>
          </a:prstGeom>
        </p:spPr>
        <p:txBody>
          <a:bodyPr wrap="square">
            <a:spAutoFit/>
          </a:bodyPr>
          <a:lstStyle/>
          <a:p>
            <a:r>
              <a:rPr lang="ar-IQ" sz="3200" b="1" dirty="0" smtClean="0">
                <a:solidFill>
                  <a:srgbClr val="00B050"/>
                </a:solidFill>
              </a:rPr>
              <a:t>3- تعلم القضايا </a:t>
            </a:r>
            <a:r>
              <a:rPr lang="en-US" sz="3200" b="1" dirty="0">
                <a:solidFill>
                  <a:srgbClr val="00B050"/>
                </a:solidFill>
              </a:rPr>
              <a:t>Propositions Learning</a:t>
            </a:r>
            <a:r>
              <a:rPr lang="ar-IQ" sz="3200" b="1" dirty="0" smtClean="0">
                <a:solidFill>
                  <a:srgbClr val="00B050"/>
                </a:solidFill>
              </a:rPr>
              <a:t> </a:t>
            </a:r>
            <a:r>
              <a:rPr lang="ar-IQ" sz="2800" b="1" dirty="0" smtClean="0"/>
              <a:t>يقصد </a:t>
            </a:r>
            <a:r>
              <a:rPr lang="ar-IQ" sz="2800" b="1" dirty="0"/>
              <a:t>بالقضية أنها قاعدة أو مبدأ أو قانون ومن أمثلتـها اللغـة الجملـة المفيـدة </a:t>
            </a:r>
            <a:r>
              <a:rPr lang="ar-IQ" sz="2800" b="1" dirty="0" smtClean="0"/>
              <a:t>وقد </a:t>
            </a:r>
            <a:r>
              <a:rPr lang="ar-IQ" sz="2800" b="1" dirty="0"/>
              <a:t>تشتمل على تعاميم </a:t>
            </a:r>
            <a:r>
              <a:rPr lang="ar-IQ" sz="2800" b="1" dirty="0" smtClean="0"/>
              <a:t>فمثلا </a:t>
            </a:r>
            <a:r>
              <a:rPr lang="ar-IQ" sz="2800" b="1" dirty="0"/>
              <a:t>قد تكون القضية (الجملة) تعميما ً كالجمل الآتية: (الأطفال يحبون الكـلاب) وقـد لا تكـون تعميمـاً كالجملـة الآتيـة (عـض الكلـب جارنا الطفل حسام). </a:t>
            </a:r>
            <a:endParaRPr lang="ar-IQ" sz="2800" b="1" dirty="0" smtClean="0"/>
          </a:p>
          <a:p>
            <a:r>
              <a:rPr lang="ar-IQ" sz="2800" b="1" dirty="0" smtClean="0">
                <a:solidFill>
                  <a:srgbClr val="00B050"/>
                </a:solidFill>
              </a:rPr>
              <a:t>4-  التعلم بالاكتشاف  </a:t>
            </a:r>
            <a:r>
              <a:rPr lang="en-US" sz="2800" b="1" dirty="0" smtClean="0">
                <a:solidFill>
                  <a:srgbClr val="00B050"/>
                </a:solidFill>
              </a:rPr>
              <a:t> </a:t>
            </a:r>
            <a:r>
              <a:rPr lang="en-US" sz="2800" b="1" dirty="0">
                <a:solidFill>
                  <a:srgbClr val="00B050"/>
                </a:solidFill>
              </a:rPr>
              <a:t>Discovery Learning</a:t>
            </a:r>
            <a:endParaRPr lang="ar-IQ" sz="2800" b="1" dirty="0">
              <a:solidFill>
                <a:srgbClr val="00B050"/>
              </a:solidFill>
            </a:endParaRPr>
          </a:p>
          <a:p>
            <a:r>
              <a:rPr lang="ar-IQ" sz="2800" b="1" dirty="0" smtClean="0"/>
              <a:t>ويتطلب </a:t>
            </a:r>
            <a:r>
              <a:rPr lang="ar-IQ" sz="2800" b="1" dirty="0"/>
              <a:t>هـذا النـوع أن يمـارس المـتعلم نوعـاً مـن النـشاط العقلـي يتمثـل إعـادة تنظيم وترتيب مادة التعلم ويهدف هذا التعلم إلى حل المشكلة والابتكار. حوافز أو دوافع التحصيل كما يراها </a:t>
            </a:r>
            <a:r>
              <a:rPr lang="ar-IQ" sz="2800" b="1" dirty="0" err="1"/>
              <a:t>أوزوبل</a:t>
            </a:r>
            <a:r>
              <a:rPr lang="ar-IQ" sz="2800" b="1" dirty="0"/>
              <a:t> </a:t>
            </a:r>
            <a:r>
              <a:rPr lang="ar-IQ" sz="2800" b="1" dirty="0" smtClean="0"/>
              <a:t>وكد </a:t>
            </a:r>
            <a:r>
              <a:rPr lang="ar-IQ" sz="2800" b="1" dirty="0"/>
              <a:t>على أن هناك ثلاثـة دوافـع للتحـصيل والـتي تـرتبط فيمـا بينـها بـروابط ويـتم تغييرها بنمو الفرد وتشمل هذه المكونات:</a:t>
            </a:r>
            <a:endParaRPr lang="en-US" sz="2800" b="1" dirty="0"/>
          </a:p>
        </p:txBody>
      </p:sp>
    </p:spTree>
    <p:extLst>
      <p:ext uri="{BB962C8B-B14F-4D97-AF65-F5344CB8AC3E}">
        <p14:creationId xmlns:p14="http://schemas.microsoft.com/office/powerpoint/2010/main" val="1777385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63688" y="260648"/>
            <a:ext cx="5904656" cy="72008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400" b="1" dirty="0" smtClean="0"/>
              <a:t>انواع التعلم عند </a:t>
            </a:r>
            <a:r>
              <a:rPr lang="ar-IQ" sz="2400" b="1" dirty="0" err="1" smtClean="0"/>
              <a:t>اوزوبل</a:t>
            </a:r>
            <a:r>
              <a:rPr lang="ar-IQ" sz="2400" b="1" dirty="0" smtClean="0"/>
              <a:t> </a:t>
            </a:r>
            <a:endParaRPr lang="en-US" sz="2400" b="1" dirty="0"/>
          </a:p>
        </p:txBody>
      </p:sp>
      <p:sp>
        <p:nvSpPr>
          <p:cNvPr id="3" name="سهم إلى اليسار واليمين والأعلى 2"/>
          <p:cNvSpPr/>
          <p:nvPr/>
        </p:nvSpPr>
        <p:spPr>
          <a:xfrm>
            <a:off x="6144853" y="2708920"/>
            <a:ext cx="1224136" cy="2088232"/>
          </a:xfrm>
          <a:prstGeom prst="leftRightUp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4" name="مستطيل 3"/>
          <p:cNvSpPr/>
          <p:nvPr/>
        </p:nvSpPr>
        <p:spPr>
          <a:xfrm>
            <a:off x="7423430" y="4221088"/>
            <a:ext cx="1512168" cy="151216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400" b="1" dirty="0" smtClean="0"/>
              <a:t>التعلم ذم معنى </a:t>
            </a:r>
          </a:p>
          <a:p>
            <a:pPr algn="ctr"/>
            <a:r>
              <a:rPr lang="ar-IQ" sz="2400" b="1" dirty="0" smtClean="0"/>
              <a:t>دمج البنية الموجودة</a:t>
            </a:r>
            <a:r>
              <a:rPr lang="ar-IQ" dirty="0" smtClean="0"/>
              <a:t> </a:t>
            </a:r>
            <a:endParaRPr lang="en-US" dirty="0"/>
          </a:p>
        </p:txBody>
      </p:sp>
      <p:sp>
        <p:nvSpPr>
          <p:cNvPr id="5" name="مستطيل 4"/>
          <p:cNvSpPr/>
          <p:nvPr/>
        </p:nvSpPr>
        <p:spPr>
          <a:xfrm>
            <a:off x="4572000" y="4221088"/>
            <a:ext cx="1512168" cy="158417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400" b="1" dirty="0" smtClean="0"/>
              <a:t>الى حفظ عن ظهر قلب</a:t>
            </a:r>
            <a:endParaRPr lang="en-US" sz="2400" b="1" dirty="0"/>
          </a:p>
        </p:txBody>
      </p:sp>
      <p:sp>
        <p:nvSpPr>
          <p:cNvPr id="6" name="مستطيل 5"/>
          <p:cNvSpPr/>
          <p:nvPr/>
        </p:nvSpPr>
        <p:spPr>
          <a:xfrm>
            <a:off x="5796136" y="1772816"/>
            <a:ext cx="2232248" cy="93610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400" b="1" dirty="0" smtClean="0"/>
              <a:t>استقبالي يعتمد على المعلم </a:t>
            </a:r>
            <a:endParaRPr lang="en-US" sz="2400" b="1" dirty="0"/>
          </a:p>
        </p:txBody>
      </p:sp>
      <p:sp>
        <p:nvSpPr>
          <p:cNvPr id="7" name="مستطيل 6"/>
          <p:cNvSpPr/>
          <p:nvPr/>
        </p:nvSpPr>
        <p:spPr>
          <a:xfrm>
            <a:off x="1547664" y="1772816"/>
            <a:ext cx="2448272" cy="9989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400" b="1" dirty="0" smtClean="0"/>
              <a:t>اكتشافي يعتمد على المتعلم </a:t>
            </a:r>
            <a:endParaRPr lang="en-US" sz="2400" b="1" dirty="0"/>
          </a:p>
        </p:txBody>
      </p:sp>
      <p:sp>
        <p:nvSpPr>
          <p:cNvPr id="9" name="سهم إلى اليسار واليمين والأعلى 8"/>
          <p:cNvSpPr/>
          <p:nvPr/>
        </p:nvSpPr>
        <p:spPr>
          <a:xfrm>
            <a:off x="1786953" y="2779295"/>
            <a:ext cx="1224136" cy="2088232"/>
          </a:xfrm>
          <a:prstGeom prst="leftRightUp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8" name="مستطيل 7"/>
          <p:cNvSpPr/>
          <p:nvPr/>
        </p:nvSpPr>
        <p:spPr>
          <a:xfrm>
            <a:off x="3011088" y="3645024"/>
            <a:ext cx="1200871" cy="23762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400" b="1" dirty="0" smtClean="0"/>
              <a:t>التعلم ذو معنى دمج البنية المعرفية الموجودة</a:t>
            </a:r>
            <a:r>
              <a:rPr lang="ar-IQ" dirty="0" smtClean="0"/>
              <a:t> </a:t>
            </a:r>
            <a:endParaRPr lang="en-US" dirty="0"/>
          </a:p>
        </p:txBody>
      </p:sp>
      <p:sp>
        <p:nvSpPr>
          <p:cNvPr id="11" name="مستطيل 10"/>
          <p:cNvSpPr/>
          <p:nvPr/>
        </p:nvSpPr>
        <p:spPr>
          <a:xfrm>
            <a:off x="395536" y="4185084"/>
            <a:ext cx="1353308" cy="158417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400" b="1" dirty="0" smtClean="0"/>
              <a:t>الى الحفظ عن ظهر قلب </a:t>
            </a:r>
            <a:endParaRPr lang="en-US" sz="2400" b="1" dirty="0"/>
          </a:p>
        </p:txBody>
      </p:sp>
      <p:sp>
        <p:nvSpPr>
          <p:cNvPr id="10" name="سهم للأسفل 9"/>
          <p:cNvSpPr/>
          <p:nvPr/>
        </p:nvSpPr>
        <p:spPr>
          <a:xfrm flipH="1">
            <a:off x="6190572" y="980728"/>
            <a:ext cx="397652" cy="792088"/>
          </a:xfrm>
          <a:prstGeom prst="down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سهم للأسفل 12"/>
          <p:cNvSpPr/>
          <p:nvPr/>
        </p:nvSpPr>
        <p:spPr>
          <a:xfrm flipH="1">
            <a:off x="3131491" y="980728"/>
            <a:ext cx="397652" cy="79208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3998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404664"/>
            <a:ext cx="8712968" cy="6001643"/>
          </a:xfrm>
          <a:prstGeom prst="rect">
            <a:avLst/>
          </a:prstGeom>
        </p:spPr>
        <p:txBody>
          <a:bodyPr wrap="square">
            <a:spAutoFit/>
          </a:bodyPr>
          <a:lstStyle/>
          <a:p>
            <a:r>
              <a:rPr lang="ar-IQ" sz="3200" b="1" dirty="0"/>
              <a:t>  </a:t>
            </a:r>
            <a:r>
              <a:rPr lang="ar-IQ" sz="3200" b="1" dirty="0" smtClean="0">
                <a:solidFill>
                  <a:srgbClr val="FF0000"/>
                </a:solidFill>
              </a:rPr>
              <a:t>1- الدافع المعرفي :</a:t>
            </a:r>
          </a:p>
          <a:p>
            <a:r>
              <a:rPr lang="ar-IQ" sz="3200" b="1" dirty="0" smtClean="0"/>
              <a:t>هذا </a:t>
            </a:r>
            <a:r>
              <a:rPr lang="ar-IQ" sz="3200" b="1" dirty="0"/>
              <a:t>الدافع يعـود لحاجـة المـتعلم ورغبتـه الأكيـدة حـل المـشاكل الـتي تقابلـه حياته اليومية فإذا كان المتعلم يتصف بهذه الصفات فـإن هـذا الـدافع قـد يعمـل علـى زيادة تحصيله التعليمي. </a:t>
            </a:r>
          </a:p>
          <a:p>
            <a:r>
              <a:rPr lang="ar-IQ" sz="3200" b="1" dirty="0" smtClean="0">
                <a:solidFill>
                  <a:srgbClr val="FF0000"/>
                </a:solidFill>
              </a:rPr>
              <a:t>2- تحقيق الذات :</a:t>
            </a:r>
          </a:p>
          <a:p>
            <a:r>
              <a:rPr lang="ar-IQ" sz="3200" b="1" dirty="0" smtClean="0"/>
              <a:t> </a:t>
            </a:r>
            <a:r>
              <a:rPr lang="ar-IQ" sz="3200" b="1" dirty="0"/>
              <a:t>يتضمن الدوافع للحصول على مكانة مرموقة </a:t>
            </a:r>
            <a:r>
              <a:rPr lang="ar-IQ" sz="3200" b="1" dirty="0" smtClean="0"/>
              <a:t>المجتمع </a:t>
            </a:r>
            <a:r>
              <a:rPr lang="ar-IQ" sz="3200" b="1" dirty="0"/>
              <a:t>والنجاح المستمر. </a:t>
            </a:r>
            <a:endParaRPr lang="ar-IQ" sz="3200" b="1" dirty="0" smtClean="0"/>
          </a:p>
          <a:p>
            <a:r>
              <a:rPr lang="ar-IQ" sz="3200" b="1" dirty="0" smtClean="0">
                <a:solidFill>
                  <a:srgbClr val="FF0000"/>
                </a:solidFill>
              </a:rPr>
              <a:t>3- الحاجة الى الانتماء :</a:t>
            </a:r>
          </a:p>
          <a:p>
            <a:r>
              <a:rPr lang="ar-IQ" sz="3200" b="1" dirty="0" smtClean="0"/>
              <a:t> </a:t>
            </a:r>
            <a:r>
              <a:rPr lang="ar-IQ" sz="3200" b="1" dirty="0"/>
              <a:t>كل فرد يحس بحاجـة إلى الانتمـاء إلى </a:t>
            </a:r>
            <a:r>
              <a:rPr lang="ar-IQ" sz="3200" b="1" dirty="0" smtClean="0"/>
              <a:t>الى المجتمع الـذي </a:t>
            </a:r>
            <a:r>
              <a:rPr lang="ar-IQ" sz="3200" b="1" dirty="0"/>
              <a:t>يعـيش فيـه وهـذا قـد يكـون واضـحاً عنـد الأفـراد الفعــالين </a:t>
            </a:r>
            <a:r>
              <a:rPr lang="ar-IQ" sz="3200" b="1" dirty="0" smtClean="0"/>
              <a:t>في المجتمع فالأطفـال </a:t>
            </a:r>
            <a:r>
              <a:rPr lang="ar-IQ" sz="3200" b="1" dirty="0"/>
              <a:t>يحتــاجون إلى الاهتمـام والرعايــة والتشجيع من كبار السن مجتمعهم ليحسوا أنهم جزء من هذا </a:t>
            </a:r>
            <a:r>
              <a:rPr lang="ar-IQ" sz="3200" b="1" dirty="0" smtClean="0"/>
              <a:t>المجتمع .</a:t>
            </a:r>
            <a:endParaRPr lang="en-US" sz="3200" b="1" dirty="0"/>
          </a:p>
        </p:txBody>
      </p:sp>
    </p:spTree>
    <p:extLst>
      <p:ext uri="{BB962C8B-B14F-4D97-AF65-F5344CB8AC3E}">
        <p14:creationId xmlns:p14="http://schemas.microsoft.com/office/powerpoint/2010/main" val="2500687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7095" y="188640"/>
            <a:ext cx="8640960" cy="6494085"/>
          </a:xfrm>
          <a:prstGeom prst="rect">
            <a:avLst/>
          </a:prstGeom>
        </p:spPr>
        <p:txBody>
          <a:bodyPr wrap="square">
            <a:spAutoFit/>
          </a:bodyPr>
          <a:lstStyle/>
          <a:p>
            <a:r>
              <a:rPr lang="ar-IQ" sz="3600" b="1" dirty="0" smtClean="0"/>
              <a:t>التطبيقات التربوية لنظرية </a:t>
            </a:r>
            <a:r>
              <a:rPr lang="ar-IQ" sz="3600" b="1" dirty="0" err="1" smtClean="0"/>
              <a:t>اوزوبل</a:t>
            </a:r>
            <a:r>
              <a:rPr lang="ar-IQ" sz="3600" b="1" dirty="0" smtClean="0"/>
              <a:t> :</a:t>
            </a:r>
          </a:p>
          <a:p>
            <a:pPr algn="just"/>
            <a:r>
              <a:rPr lang="ar-IQ" sz="3200" b="1" dirty="0" smtClean="0"/>
              <a:t>يعتقد </a:t>
            </a:r>
            <a:r>
              <a:rPr lang="ar-IQ" sz="3200" b="1" dirty="0" err="1"/>
              <a:t>أوزوبل</a:t>
            </a:r>
            <a:r>
              <a:rPr lang="ar-IQ" sz="3200" b="1" dirty="0"/>
              <a:t> أن هدف التربيـة هـو تعلـم الطالـب المحتـوى وسـاهمت هـذه النظريـة بشكل كبير التخطيط للدروس وتنفيذها وتقويمها وتطوير طرق التـدريس فهـي تركـز </a:t>
            </a:r>
            <a:r>
              <a:rPr lang="ar-IQ" sz="3200" b="1" dirty="0" err="1" smtClean="0"/>
              <a:t>فهى</a:t>
            </a:r>
            <a:r>
              <a:rPr lang="ar-IQ" sz="3200" b="1" dirty="0" smtClean="0"/>
              <a:t> </a:t>
            </a:r>
            <a:r>
              <a:rPr lang="ar-IQ" sz="3200" b="1" dirty="0"/>
              <a:t>نتاج العلم ولـيس عمليـات العلـم والتركيـز كـان منـصب علـى الحقـائق والمفـاهيم والمبادئ العلمية والعلاقة بينها. تركز على أهمية اهتمام معلم العلوم بالتعرف على المعلومات التي لـدى المـتعلم مسبقاً ثم العمل على ربط المعلومات الجديدة بتلك القديمة. يهتم </a:t>
            </a:r>
            <a:r>
              <a:rPr lang="ar-IQ" sz="3200" b="1" dirty="0" err="1"/>
              <a:t>أوزوبل</a:t>
            </a:r>
            <a:r>
              <a:rPr lang="ar-IQ" sz="3200" b="1" dirty="0"/>
              <a:t> بالمنظمات المتقدمة وأن تكون عامة وشاملة ومـشوقة وعلـى المعلـم أن يخـتم درسـه بمراجعـة سـهلة للمفـاهيم الرئيـسة للتأكـد مـن تحقيـق أهـداف الـدرس وأن عملية التعلم تمت بربط المعلومات الجديدة بما يعرفـه الطالـب مـن قبـل وإعطـاء الطالـب واجبات وأسئلة تطبيقية عملية مهمة لتسهيل عملية التعلم. </a:t>
            </a:r>
            <a:endParaRPr lang="en-US" sz="3200" b="1" dirty="0"/>
          </a:p>
        </p:txBody>
      </p:sp>
    </p:spTree>
    <p:extLst>
      <p:ext uri="{BB962C8B-B14F-4D97-AF65-F5344CB8AC3E}">
        <p14:creationId xmlns:p14="http://schemas.microsoft.com/office/powerpoint/2010/main" val="817997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68079" y="764704"/>
            <a:ext cx="7632848" cy="5078313"/>
          </a:xfrm>
          <a:prstGeom prst="rect">
            <a:avLst/>
          </a:prstGeom>
        </p:spPr>
        <p:txBody>
          <a:bodyPr wrap="square">
            <a:spAutoFit/>
          </a:bodyPr>
          <a:lstStyle/>
          <a:p>
            <a:r>
              <a:rPr lang="ar-IQ" sz="3600" b="1" dirty="0"/>
              <a:t>وقد كان لها دور واضح ظهور استراتيجيات تـدرس حديثـة تـدريس العلـوم وقد كانت مبنية على نظرية </a:t>
            </a:r>
            <a:r>
              <a:rPr lang="ar-IQ" sz="3600" b="1" dirty="0" err="1"/>
              <a:t>أوزوبل</a:t>
            </a:r>
            <a:r>
              <a:rPr lang="ar-IQ" sz="3600" b="1" dirty="0"/>
              <a:t> للتمثيل المعر : وتعرف باستراتيجيات (المعرفة الخارقة) </a:t>
            </a:r>
            <a:r>
              <a:rPr lang="en-US" sz="3600" b="1" dirty="0" smtClean="0"/>
              <a:t>ـ </a:t>
            </a:r>
            <a:endParaRPr lang="ar-IQ" sz="3600" b="1" dirty="0" smtClean="0"/>
          </a:p>
          <a:p>
            <a:r>
              <a:rPr lang="ar-IQ" sz="3600" b="1" dirty="0" smtClean="0">
                <a:solidFill>
                  <a:srgbClr val="FF0000"/>
                </a:solidFill>
              </a:rPr>
              <a:t>1- خرائط </a:t>
            </a:r>
            <a:r>
              <a:rPr lang="ar-IQ" sz="3600" b="1" dirty="0">
                <a:solidFill>
                  <a:srgbClr val="FF0000"/>
                </a:solidFill>
              </a:rPr>
              <a:t>المفاهيم</a:t>
            </a:r>
            <a:r>
              <a:rPr lang="ar-IQ" sz="3600" b="1" dirty="0" smtClean="0">
                <a:solidFill>
                  <a:srgbClr val="FF0000"/>
                </a:solidFill>
              </a:rPr>
              <a:t>.</a:t>
            </a:r>
            <a:r>
              <a:rPr lang="en-US" sz="3600" b="1" dirty="0">
                <a:solidFill>
                  <a:srgbClr val="FF0000"/>
                </a:solidFill>
              </a:rPr>
              <a:t> Strategies Cognitive Meta </a:t>
            </a:r>
            <a:endParaRPr lang="ar-IQ" sz="3600" b="1" dirty="0" smtClean="0">
              <a:solidFill>
                <a:srgbClr val="FF0000"/>
              </a:solidFill>
            </a:endParaRPr>
          </a:p>
          <a:p>
            <a:r>
              <a:rPr lang="ar-IQ" sz="3600" b="1" dirty="0" smtClean="0">
                <a:solidFill>
                  <a:srgbClr val="FF0000"/>
                </a:solidFill>
              </a:rPr>
              <a:t> 2 </a:t>
            </a:r>
            <a:r>
              <a:rPr lang="ar-IQ" sz="3600" b="1" dirty="0">
                <a:solidFill>
                  <a:srgbClr val="FF0000"/>
                </a:solidFill>
              </a:rPr>
              <a:t>ـ شبكات المفاهيم</a:t>
            </a:r>
            <a:r>
              <a:rPr lang="ar-IQ" sz="3600" b="1" dirty="0" smtClean="0">
                <a:solidFill>
                  <a:srgbClr val="FF0000"/>
                </a:solidFill>
              </a:rPr>
              <a:t>.</a:t>
            </a:r>
          </a:p>
          <a:p>
            <a:r>
              <a:rPr lang="ar-IQ" sz="3600" b="1" dirty="0" smtClean="0">
                <a:solidFill>
                  <a:srgbClr val="FF0000"/>
                </a:solidFill>
              </a:rPr>
              <a:t> </a:t>
            </a:r>
            <a:r>
              <a:rPr lang="ar-IQ" sz="3600" b="1" dirty="0">
                <a:solidFill>
                  <a:srgbClr val="FF0000"/>
                </a:solidFill>
              </a:rPr>
              <a:t>3ـ الرسوم التخطيطية ذات الشكل</a:t>
            </a:r>
            <a:r>
              <a:rPr lang="en-US" sz="3600" b="1" dirty="0">
                <a:solidFill>
                  <a:srgbClr val="FF0000"/>
                </a:solidFill>
              </a:rPr>
              <a:t>v </a:t>
            </a:r>
            <a:endParaRPr lang="ar-IQ" sz="3600" b="1" dirty="0" smtClean="0">
              <a:solidFill>
                <a:srgbClr val="FF0000"/>
              </a:solidFill>
            </a:endParaRPr>
          </a:p>
          <a:p>
            <a:r>
              <a:rPr lang="en-US" sz="3600" b="1" dirty="0" smtClean="0">
                <a:solidFill>
                  <a:srgbClr val="FF0000"/>
                </a:solidFill>
              </a:rPr>
              <a:t>4ـ </a:t>
            </a:r>
            <a:r>
              <a:rPr lang="ar-IQ" sz="3600" b="1" dirty="0">
                <a:solidFill>
                  <a:srgbClr val="FF0000"/>
                </a:solidFill>
              </a:rPr>
              <a:t>الرسوم التخطيطية الدائرية للمفهوم. </a:t>
            </a:r>
            <a:endParaRPr lang="en-US" sz="3600" b="1" dirty="0">
              <a:solidFill>
                <a:srgbClr val="FF0000"/>
              </a:solidFill>
            </a:endParaRPr>
          </a:p>
        </p:txBody>
      </p:sp>
    </p:spTree>
    <p:extLst>
      <p:ext uri="{BB962C8B-B14F-4D97-AF65-F5344CB8AC3E}">
        <p14:creationId xmlns:p14="http://schemas.microsoft.com/office/powerpoint/2010/main" val="3535520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548680"/>
            <a:ext cx="8496944" cy="6063198"/>
          </a:xfrm>
          <a:prstGeom prst="rect">
            <a:avLst/>
          </a:prstGeom>
        </p:spPr>
        <p:txBody>
          <a:bodyPr wrap="square">
            <a:spAutoFit/>
          </a:bodyPr>
          <a:lstStyle/>
          <a:p>
            <a:r>
              <a:rPr lang="ar-IQ" sz="3600" b="1" dirty="0" smtClean="0">
                <a:solidFill>
                  <a:srgbClr val="FF0000"/>
                </a:solidFill>
              </a:rPr>
              <a:t>تقييم ونقد نظرية </a:t>
            </a:r>
            <a:r>
              <a:rPr lang="ar-IQ" sz="3600" b="1" dirty="0" err="1" smtClean="0">
                <a:solidFill>
                  <a:srgbClr val="FF0000"/>
                </a:solidFill>
              </a:rPr>
              <a:t>اوزوبل</a:t>
            </a:r>
            <a:r>
              <a:rPr lang="ar-IQ" sz="3600" b="1" dirty="0" smtClean="0">
                <a:solidFill>
                  <a:srgbClr val="FF0000"/>
                </a:solidFill>
              </a:rPr>
              <a:t> :</a:t>
            </a:r>
          </a:p>
          <a:p>
            <a:r>
              <a:rPr lang="ar-IQ" sz="3200" b="1" dirty="0" smtClean="0"/>
              <a:t>1 </a:t>
            </a:r>
            <a:r>
              <a:rPr lang="ar-IQ" sz="3200" b="1" dirty="0"/>
              <a:t>- نجــد أنهــا قــسمت الــتعلم ذي المعنــى إلى نــوعين: </a:t>
            </a:r>
            <a:r>
              <a:rPr lang="ar-IQ" sz="3200" b="1" dirty="0">
                <a:solidFill>
                  <a:srgbClr val="FF0000"/>
                </a:solidFill>
              </a:rPr>
              <a:t>تعلــم بالاســتقبال</a:t>
            </a:r>
            <a:r>
              <a:rPr lang="ar-IQ" sz="3200" b="1" dirty="0"/>
              <a:t> </a:t>
            </a:r>
            <a:r>
              <a:rPr lang="ar-IQ" sz="3200" b="1" dirty="0">
                <a:solidFill>
                  <a:srgbClr val="00B0F0"/>
                </a:solidFill>
              </a:rPr>
              <a:t>وتعلــم بالاكتــشاف </a:t>
            </a:r>
            <a:r>
              <a:rPr lang="ar-IQ" sz="3200" b="1" dirty="0"/>
              <a:t>ولكنــها أعطــت أهميــة كــبرى للــتعلم بالاســتقبال وأغفلــت الــتعلم بالاستكشاف </a:t>
            </a:r>
            <a:endParaRPr lang="ar-IQ" sz="3200" b="1" dirty="0" smtClean="0"/>
          </a:p>
          <a:p>
            <a:r>
              <a:rPr lang="ar-IQ" sz="3200" b="1" dirty="0" smtClean="0"/>
              <a:t>2-كما </a:t>
            </a:r>
            <a:r>
              <a:rPr lang="ar-IQ" sz="3200" b="1" dirty="0"/>
              <a:t>أنها ترفض مبدأ التعزيز على الرغم من أن رضا واستحـسان الوالـدين أو المعلمـين أو الأفـراد يـشير إلى نـوع مـن التعزيـز كمـا أن حـل المـشكلة أو إتمـام العمل التعليمي المطلوب تحقيقه والشعور بالرضـا أو الاقتـدار الـذي يلـي ذلـك هو نوع من التعزيز. </a:t>
            </a:r>
            <a:endParaRPr lang="ar-IQ" sz="3200" b="1" dirty="0" smtClean="0"/>
          </a:p>
          <a:p>
            <a:r>
              <a:rPr lang="ar-IQ" sz="3200" b="1" dirty="0" smtClean="0"/>
              <a:t>3-تركيزها </a:t>
            </a:r>
            <a:r>
              <a:rPr lang="ar-IQ" sz="3200" b="1" dirty="0"/>
              <a:t>على الناحية اللغوية عرض الأفكار يجعلـها تناسـب التعلـيم </a:t>
            </a:r>
            <a:r>
              <a:rPr lang="ar-IQ" sz="3200" b="1" dirty="0" smtClean="0"/>
              <a:t>الثـانوي</a:t>
            </a:r>
            <a:r>
              <a:rPr lang="ar-IQ" sz="3200" dirty="0"/>
              <a:t> </a:t>
            </a:r>
            <a:r>
              <a:rPr lang="ar-IQ" sz="3200" b="1" dirty="0"/>
              <a:t>والجامعي أكثر من تعليم الأطفال لعدم وصولهم لمرحلة التجريد.</a:t>
            </a:r>
            <a:r>
              <a:rPr lang="ar-IQ" sz="3200" dirty="0"/>
              <a:t> </a:t>
            </a:r>
            <a:endParaRPr lang="en-US" sz="3200" b="1" dirty="0"/>
          </a:p>
        </p:txBody>
      </p:sp>
    </p:spTree>
    <p:extLst>
      <p:ext uri="{BB962C8B-B14F-4D97-AF65-F5344CB8AC3E}">
        <p14:creationId xmlns:p14="http://schemas.microsoft.com/office/powerpoint/2010/main" val="552783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6988" y="260648"/>
            <a:ext cx="8496944" cy="6186309"/>
          </a:xfrm>
          <a:prstGeom prst="rect">
            <a:avLst/>
          </a:prstGeom>
        </p:spPr>
        <p:txBody>
          <a:bodyPr wrap="square">
            <a:spAutoFit/>
          </a:bodyPr>
          <a:lstStyle/>
          <a:p>
            <a:r>
              <a:rPr lang="ar-IQ" sz="3600" b="1" dirty="0"/>
              <a:t>4 -تركيزها على المحتوى فالهدف من التربية عند </a:t>
            </a:r>
            <a:r>
              <a:rPr lang="ar-IQ" sz="3600" b="1" dirty="0" err="1"/>
              <a:t>أوزوبل</a:t>
            </a:r>
            <a:r>
              <a:rPr lang="ar-IQ" sz="3600" b="1" dirty="0"/>
              <a:t> كان هو </a:t>
            </a:r>
            <a:r>
              <a:rPr lang="ar-IQ" sz="3600" b="1" dirty="0" smtClean="0"/>
              <a:t>تعليم المحتوى </a:t>
            </a:r>
            <a:r>
              <a:rPr lang="ar-IQ" sz="3600" b="1" dirty="0"/>
              <a:t>بما فيه من حقائق ومفاهيم ومعارف... </a:t>
            </a:r>
            <a:r>
              <a:rPr lang="ar-IQ" sz="3600" b="1" dirty="0" smtClean="0"/>
              <a:t>الخ</a:t>
            </a:r>
          </a:p>
          <a:p>
            <a:r>
              <a:rPr lang="ar-IQ" sz="3600" b="1" dirty="0" smtClean="0"/>
              <a:t> </a:t>
            </a:r>
            <a:r>
              <a:rPr lang="ar-IQ" sz="3600" b="1" dirty="0"/>
              <a:t>5 -نظرية </a:t>
            </a:r>
            <a:r>
              <a:rPr lang="ar-IQ" sz="3600" b="1" dirty="0" err="1" smtClean="0"/>
              <a:t>أوزوبل</a:t>
            </a:r>
            <a:r>
              <a:rPr lang="ar-IQ" sz="3600" b="1" dirty="0" smtClean="0"/>
              <a:t> </a:t>
            </a:r>
            <a:r>
              <a:rPr lang="ar-IQ" sz="3600" b="1" dirty="0"/>
              <a:t>لم تعط </a:t>
            </a:r>
            <a:r>
              <a:rPr lang="ar-IQ" sz="3600" b="1" dirty="0" smtClean="0"/>
              <a:t>أهمية </a:t>
            </a:r>
            <a:r>
              <a:rPr lang="ar-IQ" sz="3600" b="1" dirty="0"/>
              <a:t>لتعلم المهارات </a:t>
            </a:r>
            <a:r>
              <a:rPr lang="ar-IQ" sz="3600" b="1" dirty="0" smtClean="0"/>
              <a:t>الحركية</a:t>
            </a:r>
            <a:r>
              <a:rPr lang="ar-IQ" sz="3600" b="1" dirty="0"/>
              <a:t>؛ وذلـك لأن النظريـة تقـوم على التعلم المعر ، </a:t>
            </a:r>
            <a:r>
              <a:rPr lang="ar-IQ" sz="3600" b="1" dirty="0" smtClean="0"/>
              <a:t>وكون </a:t>
            </a:r>
            <a:r>
              <a:rPr lang="ar-IQ" sz="3600" b="1" dirty="0" err="1" smtClean="0"/>
              <a:t>أوزوبل</a:t>
            </a:r>
            <a:r>
              <a:rPr lang="ar-IQ" sz="3600" b="1" dirty="0" smtClean="0"/>
              <a:t> يعد </a:t>
            </a:r>
            <a:r>
              <a:rPr lang="ar-IQ" sz="3600" b="1" dirty="0"/>
              <a:t>من أصحاب المدرسة </a:t>
            </a:r>
            <a:r>
              <a:rPr lang="ar-IQ" sz="3600" b="1" dirty="0" smtClean="0"/>
              <a:t>المعرفية</a:t>
            </a:r>
            <a:r>
              <a:rPr lang="ar-IQ" sz="3600" b="1" dirty="0"/>
              <a:t>. </a:t>
            </a:r>
            <a:endParaRPr lang="ar-IQ" sz="3600" b="1" dirty="0" smtClean="0"/>
          </a:p>
          <a:p>
            <a:r>
              <a:rPr lang="ar-IQ" sz="3600" b="1" dirty="0" smtClean="0"/>
              <a:t>6 </a:t>
            </a:r>
            <a:r>
              <a:rPr lang="ar-IQ" sz="3600" b="1" dirty="0"/>
              <a:t>-اقتـصرت التـضمينات </a:t>
            </a:r>
            <a:r>
              <a:rPr lang="ar-IQ" sz="3600" b="1" dirty="0" smtClean="0"/>
              <a:t>التربويـة لنظريـة </a:t>
            </a:r>
            <a:r>
              <a:rPr lang="ar-IQ" sz="3600" b="1" dirty="0" err="1" smtClean="0"/>
              <a:t>أوزوبـل</a:t>
            </a:r>
            <a:r>
              <a:rPr lang="ar-IQ" sz="3600" b="1" dirty="0" smtClean="0"/>
              <a:t> </a:t>
            </a:r>
            <a:r>
              <a:rPr lang="ar-IQ" sz="3600" b="1" dirty="0"/>
              <a:t>علـى الـتعلُّم اللغـوي للأطفـال </a:t>
            </a:r>
            <a:r>
              <a:rPr lang="ar-IQ" sz="3600" b="1" dirty="0" smtClean="0"/>
              <a:t>الـصغار </a:t>
            </a:r>
            <a:r>
              <a:rPr lang="ar-IQ" sz="3600" b="1" dirty="0"/>
              <a:t>عــن طريــق الــتعلم التلقـائي؛ وذلــك </a:t>
            </a:r>
            <a:r>
              <a:rPr lang="ar-IQ" sz="3600" b="1" dirty="0" smtClean="0"/>
              <a:t>لأن </a:t>
            </a:r>
            <a:r>
              <a:rPr lang="ar-IQ" sz="3600" b="1" dirty="0"/>
              <a:t>الأطفــال هــذه الــسن لا يعتمدون تعليمهم على الاكتشاف؛ لعدم وجود القدر </a:t>
            </a:r>
            <a:r>
              <a:rPr lang="ar-IQ" sz="3600" b="1" dirty="0" smtClean="0"/>
              <a:t>الكافي </a:t>
            </a:r>
            <a:r>
              <a:rPr lang="ar-IQ" sz="3600" b="1" dirty="0"/>
              <a:t>من المعلومات لديهم.</a:t>
            </a:r>
            <a:endParaRPr lang="en-US" sz="3600" b="1" dirty="0"/>
          </a:p>
        </p:txBody>
      </p:sp>
    </p:spTree>
    <p:extLst>
      <p:ext uri="{BB962C8B-B14F-4D97-AF65-F5344CB8AC3E}">
        <p14:creationId xmlns:p14="http://schemas.microsoft.com/office/powerpoint/2010/main" val="3728068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548680"/>
            <a:ext cx="8568952" cy="5016758"/>
          </a:xfrm>
          <a:prstGeom prst="rect">
            <a:avLst/>
          </a:prstGeom>
        </p:spPr>
        <p:txBody>
          <a:bodyPr wrap="square">
            <a:spAutoFit/>
          </a:bodyPr>
          <a:lstStyle/>
          <a:p>
            <a:r>
              <a:rPr lang="ar-IQ" sz="3200" b="1" dirty="0" smtClean="0"/>
              <a:t>7- اقتـصرت </a:t>
            </a:r>
            <a:r>
              <a:rPr lang="ar-IQ" sz="3200" b="1" dirty="0"/>
              <a:t>التَّـضمينات </a:t>
            </a:r>
            <a:r>
              <a:rPr lang="ar-IQ" sz="3200" b="1" dirty="0" smtClean="0"/>
              <a:t>التربويـة </a:t>
            </a:r>
            <a:r>
              <a:rPr lang="ar-IQ" sz="3200" b="1" dirty="0"/>
              <a:t>للنظريـة علـى الطُّـلاب الَّـذين يـستطيعون القــراءة، والــذين </a:t>
            </a:r>
            <a:r>
              <a:rPr lang="ar-IQ" sz="3200" b="1" dirty="0" smtClean="0"/>
              <a:t>لــديهِم </a:t>
            </a:r>
            <a:r>
              <a:rPr lang="ar-IQ" sz="3200" b="1" dirty="0"/>
              <a:t>قــدر لا بــأس بــه مــن المفــاهيم </a:t>
            </a:r>
            <a:r>
              <a:rPr lang="ar-IQ" sz="3200" b="1" dirty="0" smtClean="0"/>
              <a:t>الأساســية </a:t>
            </a:r>
            <a:r>
              <a:rPr lang="ar-IQ" sz="3200" b="1" dirty="0"/>
              <a:t>مجــال </a:t>
            </a:r>
            <a:r>
              <a:rPr lang="ar-IQ" sz="3200" b="1" dirty="0" smtClean="0"/>
              <a:t>الدراسة</a:t>
            </a:r>
            <a:r>
              <a:rPr lang="ar-IQ" sz="3200" b="1" dirty="0"/>
              <a:t>؛ </a:t>
            </a:r>
            <a:r>
              <a:rPr lang="ar-IQ" sz="3200" b="1" dirty="0" smtClean="0"/>
              <a:t>لأن </a:t>
            </a:r>
            <a:r>
              <a:rPr lang="ar-IQ" sz="3200" b="1" dirty="0"/>
              <a:t>التعلُّم بالاستقبال يعتمد على المعلومات </a:t>
            </a:r>
            <a:r>
              <a:rPr lang="ar-IQ" sz="3200" b="1" dirty="0" smtClean="0"/>
              <a:t>الأولية </a:t>
            </a:r>
            <a:r>
              <a:rPr lang="ar-IQ" sz="3200" b="1" dirty="0"/>
              <a:t>لدى الفرد</a:t>
            </a:r>
            <a:r>
              <a:rPr lang="ar-IQ" sz="3200" b="1" dirty="0" smtClean="0"/>
              <a:t>.</a:t>
            </a:r>
          </a:p>
          <a:p>
            <a:r>
              <a:rPr lang="ar-IQ" sz="3200" b="1" dirty="0" smtClean="0"/>
              <a:t> 8-قــد </a:t>
            </a:r>
            <a:r>
              <a:rPr lang="ar-IQ" sz="3200" b="1" dirty="0"/>
              <a:t>يــتَّهم المــتعلِّم نمــوذج التعلــيم الاســتقبال ذي المعنــى </a:t>
            </a:r>
            <a:r>
              <a:rPr lang="ar-IQ" sz="3200" b="1" dirty="0" smtClean="0"/>
              <a:t>بالــسلبية</a:t>
            </a:r>
            <a:r>
              <a:rPr lang="ar-IQ" sz="3200" b="1" dirty="0"/>
              <a:t>؛ لعــدم </a:t>
            </a:r>
            <a:r>
              <a:rPr lang="ar-IQ" sz="3200" b="1" dirty="0" smtClean="0"/>
              <a:t>مساهمته </a:t>
            </a:r>
            <a:r>
              <a:rPr lang="ar-IQ" sz="3200" b="1" dirty="0"/>
              <a:t>اكتشاف </a:t>
            </a:r>
            <a:r>
              <a:rPr lang="ar-IQ" sz="3200" b="1" dirty="0" smtClean="0"/>
              <a:t>المادة التعليمية</a:t>
            </a:r>
            <a:r>
              <a:rPr lang="ar-IQ" sz="3200" b="1" dirty="0"/>
              <a:t>، واقتصار </a:t>
            </a:r>
            <a:r>
              <a:rPr lang="ar-IQ" sz="3200" b="1" dirty="0" smtClean="0"/>
              <a:t>دورِه </a:t>
            </a:r>
            <a:r>
              <a:rPr lang="ar-IQ" sz="3200" b="1" dirty="0"/>
              <a:t>الاستقبال </a:t>
            </a:r>
            <a:r>
              <a:rPr lang="ar-IQ" sz="3200" b="1" dirty="0" smtClean="0"/>
              <a:t>والـربط </a:t>
            </a:r>
            <a:r>
              <a:rPr lang="ar-IQ" sz="3200" b="1" dirty="0"/>
              <a:t>بـين الأفكار القديمة والحديثة </a:t>
            </a:r>
            <a:endParaRPr lang="ar-IQ" sz="3200" b="1" dirty="0" smtClean="0"/>
          </a:p>
          <a:p>
            <a:r>
              <a:rPr lang="ar-IQ" sz="3200" b="1" dirty="0" smtClean="0"/>
              <a:t>9-أن </a:t>
            </a:r>
            <a:r>
              <a:rPr lang="ar-IQ" sz="3200" b="1" dirty="0"/>
              <a:t>تعليم المتعلمين </a:t>
            </a:r>
            <a:r>
              <a:rPr lang="ar-IQ" sz="3200" b="1" dirty="0" smtClean="0"/>
              <a:t>المجردات </a:t>
            </a:r>
            <a:r>
              <a:rPr lang="ar-IQ" sz="3200" b="1" dirty="0"/>
              <a:t>قبـل المحـسوسات قـد لا </a:t>
            </a:r>
            <a:r>
              <a:rPr lang="ar-IQ" sz="3200" b="1" dirty="0" smtClean="0"/>
              <a:t>يـستوعبها </a:t>
            </a:r>
            <a:r>
              <a:rPr lang="ar-IQ" sz="3200" b="1" dirty="0"/>
              <a:t>عقـل المـتعلم؛ </a:t>
            </a:r>
            <a:r>
              <a:rPr lang="ar-IQ" sz="3200" b="1" dirty="0" smtClean="0"/>
              <a:t>لأن </a:t>
            </a:r>
            <a:r>
              <a:rPr lang="ar-IQ" sz="3200" b="1" dirty="0"/>
              <a:t>تعليم </a:t>
            </a:r>
            <a:r>
              <a:rPr lang="ar-IQ" sz="3200" b="1" dirty="0" smtClean="0"/>
              <a:t>المجردات </a:t>
            </a:r>
            <a:r>
              <a:rPr lang="ar-IQ" sz="3200" b="1" dirty="0"/>
              <a:t>يحتاج لاستعداد من قبل المتعلم، وأن يكـون ذهنـه </a:t>
            </a:r>
            <a:r>
              <a:rPr lang="ar-IQ" sz="3200" b="1" dirty="0" smtClean="0"/>
              <a:t>مـستعدا </a:t>
            </a:r>
            <a:r>
              <a:rPr lang="ar-IQ" sz="3200" b="1" dirty="0"/>
              <a:t>لتعلُّم هذه </a:t>
            </a:r>
            <a:r>
              <a:rPr lang="ar-IQ" sz="3200" b="1" dirty="0" err="1" smtClean="0"/>
              <a:t>المجرردات</a:t>
            </a:r>
            <a:r>
              <a:rPr lang="ar-IQ" sz="3200" b="1" dirty="0" smtClean="0"/>
              <a:t>.</a:t>
            </a:r>
            <a:endParaRPr lang="en-US" sz="3200" b="1" dirty="0"/>
          </a:p>
        </p:txBody>
      </p:sp>
    </p:spTree>
    <p:extLst>
      <p:ext uri="{BB962C8B-B14F-4D97-AF65-F5344CB8AC3E}">
        <p14:creationId xmlns:p14="http://schemas.microsoft.com/office/powerpoint/2010/main" val="26536072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39752" y="476672"/>
            <a:ext cx="4536504" cy="7920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أنموذج </a:t>
            </a:r>
            <a:r>
              <a:rPr lang="ar-IQ" dirty="0" err="1" smtClean="0"/>
              <a:t>اوزبل</a:t>
            </a:r>
            <a:r>
              <a:rPr lang="ar-IQ" dirty="0" smtClean="0"/>
              <a:t> </a:t>
            </a:r>
            <a:endParaRPr lang="en-US" dirty="0"/>
          </a:p>
        </p:txBody>
      </p:sp>
      <p:sp>
        <p:nvSpPr>
          <p:cNvPr id="5" name="شكل بيضاوي 4"/>
          <p:cNvSpPr/>
          <p:nvPr/>
        </p:nvSpPr>
        <p:spPr>
          <a:xfrm>
            <a:off x="4067944" y="1484784"/>
            <a:ext cx="1872208" cy="79208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dirty="0" smtClean="0"/>
              <a:t>تقديم المادة التعليمية الجديدة </a:t>
            </a:r>
            <a:endParaRPr lang="en-US" dirty="0"/>
          </a:p>
        </p:txBody>
      </p:sp>
      <p:sp>
        <p:nvSpPr>
          <p:cNvPr id="6" name="شكل بيضاوي 5"/>
          <p:cNvSpPr/>
          <p:nvPr/>
        </p:nvSpPr>
        <p:spPr>
          <a:xfrm>
            <a:off x="1271092" y="1650864"/>
            <a:ext cx="1800200" cy="79208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dirty="0" smtClean="0"/>
              <a:t>تنظيم معرفي وتقوية البناء </a:t>
            </a:r>
            <a:endParaRPr lang="en-US" dirty="0"/>
          </a:p>
        </p:txBody>
      </p:sp>
      <p:sp>
        <p:nvSpPr>
          <p:cNvPr id="7" name="شكل بيضاوي 6"/>
          <p:cNvSpPr/>
          <p:nvPr/>
        </p:nvSpPr>
        <p:spPr>
          <a:xfrm>
            <a:off x="6732240" y="1268760"/>
            <a:ext cx="1656184" cy="7920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تقديم المنظم </a:t>
            </a:r>
            <a:endParaRPr lang="en-US" dirty="0"/>
          </a:p>
        </p:txBody>
      </p:sp>
      <p:sp>
        <p:nvSpPr>
          <p:cNvPr id="10" name="قوس متوسط أيمن 9"/>
          <p:cNvSpPr/>
          <p:nvPr/>
        </p:nvSpPr>
        <p:spPr>
          <a:xfrm>
            <a:off x="8388424" y="1772816"/>
            <a:ext cx="45719" cy="4536504"/>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مستطيل 10"/>
          <p:cNvSpPr/>
          <p:nvPr/>
        </p:nvSpPr>
        <p:spPr>
          <a:xfrm>
            <a:off x="6300192" y="2602508"/>
            <a:ext cx="1656184"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توضيح الهدف من الدرس </a:t>
            </a:r>
            <a:endParaRPr lang="en-US" dirty="0"/>
          </a:p>
        </p:txBody>
      </p:sp>
      <p:sp>
        <p:nvSpPr>
          <p:cNvPr id="12" name="مستطيل 11"/>
          <p:cNvSpPr/>
          <p:nvPr/>
        </p:nvSpPr>
        <p:spPr>
          <a:xfrm>
            <a:off x="6300192" y="3465004"/>
            <a:ext cx="1656184"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تقديم المنظم </a:t>
            </a:r>
            <a:endParaRPr lang="en-US" dirty="0"/>
          </a:p>
        </p:txBody>
      </p:sp>
      <p:sp>
        <p:nvSpPr>
          <p:cNvPr id="13" name="مستطيل 12"/>
          <p:cNvSpPr/>
          <p:nvPr/>
        </p:nvSpPr>
        <p:spPr>
          <a:xfrm>
            <a:off x="6300192" y="4149080"/>
            <a:ext cx="1656184"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تحديد المصطلحات </a:t>
            </a:r>
            <a:endParaRPr lang="en-US" dirty="0"/>
          </a:p>
        </p:txBody>
      </p:sp>
      <p:sp>
        <p:nvSpPr>
          <p:cNvPr id="14" name="مستطيل 13"/>
          <p:cNvSpPr/>
          <p:nvPr/>
        </p:nvSpPr>
        <p:spPr>
          <a:xfrm>
            <a:off x="6300192" y="4912444"/>
            <a:ext cx="1656184"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اعطاء امثلة </a:t>
            </a:r>
            <a:endParaRPr lang="en-US" dirty="0"/>
          </a:p>
        </p:txBody>
      </p:sp>
      <p:sp>
        <p:nvSpPr>
          <p:cNvPr id="15" name="مستطيل 14"/>
          <p:cNvSpPr/>
          <p:nvPr/>
        </p:nvSpPr>
        <p:spPr>
          <a:xfrm>
            <a:off x="6318944" y="5737324"/>
            <a:ext cx="1656184"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التكرار </a:t>
            </a:r>
            <a:endParaRPr lang="en-US" dirty="0"/>
          </a:p>
        </p:txBody>
      </p:sp>
      <p:sp>
        <p:nvSpPr>
          <p:cNvPr id="16" name="قوس متوسط أيمن 15"/>
          <p:cNvSpPr/>
          <p:nvPr/>
        </p:nvSpPr>
        <p:spPr>
          <a:xfrm>
            <a:off x="5940152" y="2060848"/>
            <a:ext cx="216024" cy="4104456"/>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مستطيل 16"/>
          <p:cNvSpPr/>
          <p:nvPr/>
        </p:nvSpPr>
        <p:spPr>
          <a:xfrm>
            <a:off x="3923928" y="2602508"/>
            <a:ext cx="1728192"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تقديم المادة التعليمية الجديدة </a:t>
            </a:r>
            <a:endParaRPr lang="en-US" dirty="0"/>
          </a:p>
        </p:txBody>
      </p:sp>
      <p:sp>
        <p:nvSpPr>
          <p:cNvPr id="18" name="مستطيل 17"/>
          <p:cNvSpPr/>
          <p:nvPr/>
        </p:nvSpPr>
        <p:spPr>
          <a:xfrm>
            <a:off x="3745756" y="3314824"/>
            <a:ext cx="2050380" cy="7477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اظهار التنظيم الذي يراد ادخال المعلومات </a:t>
            </a:r>
            <a:r>
              <a:rPr lang="ar-IQ" dirty="0" err="1" smtClean="0"/>
              <a:t>فية</a:t>
            </a:r>
            <a:r>
              <a:rPr lang="ar-IQ" dirty="0" smtClean="0"/>
              <a:t> </a:t>
            </a:r>
            <a:endParaRPr lang="en-US" dirty="0"/>
          </a:p>
        </p:txBody>
      </p:sp>
      <p:sp>
        <p:nvSpPr>
          <p:cNvPr id="19" name="مستطيل 18"/>
          <p:cNvSpPr/>
          <p:nvPr/>
        </p:nvSpPr>
        <p:spPr>
          <a:xfrm>
            <a:off x="3950072" y="4140696"/>
            <a:ext cx="1728192"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ان يكون المنظم منطقي </a:t>
            </a:r>
            <a:endParaRPr lang="en-US" dirty="0"/>
          </a:p>
        </p:txBody>
      </p:sp>
      <p:sp>
        <p:nvSpPr>
          <p:cNvPr id="20" name="مستطيل 19"/>
          <p:cNvSpPr/>
          <p:nvPr/>
        </p:nvSpPr>
        <p:spPr>
          <a:xfrm>
            <a:off x="3955008" y="4885804"/>
            <a:ext cx="1728192"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اقدام المعلومات </a:t>
            </a:r>
            <a:endParaRPr lang="en-US" dirty="0"/>
          </a:p>
        </p:txBody>
      </p:sp>
      <p:sp>
        <p:nvSpPr>
          <p:cNvPr id="21" name="مستطيل 20"/>
          <p:cNvSpPr/>
          <p:nvPr/>
        </p:nvSpPr>
        <p:spPr>
          <a:xfrm>
            <a:off x="4067944" y="5737324"/>
            <a:ext cx="1728192"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حافظ على الانتباه </a:t>
            </a:r>
            <a:endParaRPr lang="en-US" dirty="0"/>
          </a:p>
        </p:txBody>
      </p:sp>
      <p:sp>
        <p:nvSpPr>
          <p:cNvPr id="22" name="قوس متوسط أيمن 21"/>
          <p:cNvSpPr/>
          <p:nvPr/>
        </p:nvSpPr>
        <p:spPr>
          <a:xfrm>
            <a:off x="3131840" y="2060848"/>
            <a:ext cx="432048" cy="4525764"/>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مستطيل 22"/>
          <p:cNvSpPr/>
          <p:nvPr/>
        </p:nvSpPr>
        <p:spPr>
          <a:xfrm>
            <a:off x="251520" y="2564904"/>
            <a:ext cx="2592288" cy="7284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استخدام مبادئ التوفيق التكامل </a:t>
            </a:r>
            <a:endParaRPr lang="en-US" dirty="0"/>
          </a:p>
        </p:txBody>
      </p:sp>
      <p:sp>
        <p:nvSpPr>
          <p:cNvPr id="24" name="مستطيل 23"/>
          <p:cNvSpPr/>
          <p:nvPr/>
        </p:nvSpPr>
        <p:spPr>
          <a:xfrm>
            <a:off x="251520" y="4109256"/>
            <a:ext cx="2592288" cy="7284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استعمال التعلم </a:t>
            </a:r>
            <a:r>
              <a:rPr lang="ar-IQ" dirty="0" err="1" smtClean="0"/>
              <a:t>الاستقبالي</a:t>
            </a:r>
            <a:r>
              <a:rPr lang="ar-IQ" dirty="0" smtClean="0"/>
              <a:t> </a:t>
            </a:r>
            <a:endParaRPr lang="en-US" dirty="0"/>
          </a:p>
        </p:txBody>
      </p:sp>
      <p:sp>
        <p:nvSpPr>
          <p:cNvPr id="25" name="مستطيل 24"/>
          <p:cNvSpPr/>
          <p:nvPr/>
        </p:nvSpPr>
        <p:spPr>
          <a:xfrm>
            <a:off x="539552" y="5945088"/>
            <a:ext cx="2592288" cy="7284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استدعاء الاتجاه الناقد لموضوع الدرس </a:t>
            </a:r>
            <a:endParaRPr lang="en-US" dirty="0"/>
          </a:p>
        </p:txBody>
      </p:sp>
      <p:sp>
        <p:nvSpPr>
          <p:cNvPr id="26" name="سهم إلى اليسار 25"/>
          <p:cNvSpPr/>
          <p:nvPr/>
        </p:nvSpPr>
        <p:spPr>
          <a:xfrm>
            <a:off x="7956376" y="2929136"/>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7" name="سهم إلى اليسار 26"/>
          <p:cNvSpPr/>
          <p:nvPr/>
        </p:nvSpPr>
        <p:spPr>
          <a:xfrm>
            <a:off x="7963946" y="4348770"/>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8" name="سهم إلى اليسار 27"/>
          <p:cNvSpPr/>
          <p:nvPr/>
        </p:nvSpPr>
        <p:spPr>
          <a:xfrm>
            <a:off x="8000651" y="5075758"/>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29" name="سهم إلى اليسار 28"/>
          <p:cNvSpPr/>
          <p:nvPr/>
        </p:nvSpPr>
        <p:spPr>
          <a:xfrm>
            <a:off x="7979236" y="6069508"/>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30" name="سهم إلى اليسار 29"/>
          <p:cNvSpPr/>
          <p:nvPr/>
        </p:nvSpPr>
        <p:spPr>
          <a:xfrm>
            <a:off x="7929480" y="3679546"/>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31" name="سهم إلى اليسار 30"/>
          <p:cNvSpPr/>
          <p:nvPr/>
        </p:nvSpPr>
        <p:spPr>
          <a:xfrm>
            <a:off x="5712698" y="5049118"/>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32" name="سهم إلى اليسار 31"/>
          <p:cNvSpPr/>
          <p:nvPr/>
        </p:nvSpPr>
        <p:spPr>
          <a:xfrm>
            <a:off x="5712698" y="4329224"/>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33" name="سهم إلى اليسار 32"/>
          <p:cNvSpPr/>
          <p:nvPr/>
        </p:nvSpPr>
        <p:spPr>
          <a:xfrm>
            <a:off x="5712698" y="3688674"/>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34" name="سهم إلى اليسار 33"/>
          <p:cNvSpPr/>
          <p:nvPr/>
        </p:nvSpPr>
        <p:spPr>
          <a:xfrm>
            <a:off x="5693598" y="2804418"/>
            <a:ext cx="454907"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35" name="سهم إلى اليسار 34"/>
          <p:cNvSpPr/>
          <p:nvPr/>
        </p:nvSpPr>
        <p:spPr>
          <a:xfrm>
            <a:off x="2843809" y="4291484"/>
            <a:ext cx="720080"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36" name="سهم إلى اليسار 35"/>
          <p:cNvSpPr/>
          <p:nvPr/>
        </p:nvSpPr>
        <p:spPr>
          <a:xfrm>
            <a:off x="2843808" y="2881908"/>
            <a:ext cx="742939" cy="249436"/>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2640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736229"/>
            <a:ext cx="8424936" cy="2369880"/>
          </a:xfrm>
          <a:prstGeom prst="rect">
            <a:avLst/>
          </a:prstGeom>
        </p:spPr>
        <p:txBody>
          <a:bodyPr wrap="square">
            <a:spAutoFit/>
          </a:bodyPr>
          <a:lstStyle/>
          <a:p>
            <a:pPr lvl="0"/>
            <a:r>
              <a:rPr lang="ar-IQ"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Gill Sans MT"/>
              </a:rPr>
              <a:t>المصادر : </a:t>
            </a:r>
          </a:p>
          <a:p>
            <a:pPr lvl="0"/>
            <a:r>
              <a:rPr lang="ar-IQ" sz="2800" b="1" dirty="0">
                <a:solidFill>
                  <a:prstClr val="black"/>
                </a:solidFill>
                <a:latin typeface="Gill Sans MT"/>
              </a:rPr>
              <a:t>1- العسكري ، كفاح يحيى صالج ، واخرون ، نظريات التعلم وتطبيقاتها التربوية ، .مطبعة تموز للتوزيع والنشر ، دمشق ، 2012م</a:t>
            </a:r>
            <a:endParaRPr lang="ar-IQ" dirty="0">
              <a:solidFill>
                <a:prstClr val="black"/>
              </a:solidFill>
              <a:latin typeface="Gill Sans MT"/>
            </a:endParaRPr>
          </a:p>
          <a:p>
            <a:pPr lvl="0"/>
            <a:r>
              <a:rPr lang="ar-IQ" sz="2800" b="1" dirty="0">
                <a:solidFill>
                  <a:prstClr val="black"/>
                </a:solidFill>
                <a:cs typeface="Times New Roman"/>
              </a:rPr>
              <a:t>2- زغلول ، عماد عبد الرحيم ، نظريات التعلم ، ط1، دار الشروق ،عمان ،2010م</a:t>
            </a:r>
            <a:endParaRPr lang="ar-IQ" sz="2800" b="1" dirty="0">
              <a:solidFill>
                <a:prstClr val="black"/>
              </a:solidFill>
              <a:cs typeface="Times New Roman"/>
            </a:endParaRPr>
          </a:p>
        </p:txBody>
      </p:sp>
    </p:spTree>
    <p:extLst>
      <p:ext uri="{BB962C8B-B14F-4D97-AF65-F5344CB8AC3E}">
        <p14:creationId xmlns:p14="http://schemas.microsoft.com/office/powerpoint/2010/main" val="122703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612845"/>
            <a:ext cx="8136904" cy="5447645"/>
          </a:xfrm>
          <a:prstGeom prst="rect">
            <a:avLst/>
          </a:prstGeom>
        </p:spPr>
        <p:txBody>
          <a:bodyPr wrap="square">
            <a:spAutoFit/>
          </a:bodyPr>
          <a:lstStyle/>
          <a:p>
            <a:r>
              <a:rPr lang="ar-IQ" sz="3600" b="1" dirty="0" smtClean="0">
                <a:solidFill>
                  <a:srgbClr val="FF0000"/>
                </a:solidFill>
              </a:rPr>
              <a:t>نظرية </a:t>
            </a:r>
            <a:r>
              <a:rPr lang="ar-IQ" sz="3600" b="1" dirty="0" err="1" smtClean="0">
                <a:solidFill>
                  <a:srgbClr val="FF0000"/>
                </a:solidFill>
              </a:rPr>
              <a:t>اوزبل</a:t>
            </a:r>
            <a:r>
              <a:rPr lang="ar-IQ" sz="3600" b="1" dirty="0" smtClean="0">
                <a:solidFill>
                  <a:srgbClr val="FF0000"/>
                </a:solidFill>
              </a:rPr>
              <a:t>  في التعلم اللفظي ذي المعنى:</a:t>
            </a:r>
          </a:p>
          <a:p>
            <a:r>
              <a:rPr lang="ar-IQ" sz="2400" b="1" dirty="0" smtClean="0"/>
              <a:t>وضـع </a:t>
            </a:r>
            <a:r>
              <a:rPr lang="ar-IQ" sz="2400" b="1" dirty="0"/>
              <a:t>ديفيـد </a:t>
            </a:r>
            <a:r>
              <a:rPr lang="ar-IQ" sz="2400" b="1" dirty="0" err="1"/>
              <a:t>أوزوبـل</a:t>
            </a:r>
            <a:r>
              <a:rPr lang="ar-IQ" sz="2400" b="1" dirty="0"/>
              <a:t> نظريتـه الـتي تبحـث التعلـيم اللفظـي ذي المعنـى والـتي شكلت اهتمام الباحثين ميدان المناهج وطرق التدريس على مدار أكثر من عشرين عامًا ولا تزال وكانت الفكرة الرئيسية نظريتـه هـي مفهـوم الـتعلم ذا المعنـى والـذي يتحقـق عنـدما تـرتبط المعلومـات الجديـدة بـوعي وإدراك مـن المـتعلم بالمفـاهيم والمعرفـة الموجودة لديه </a:t>
            </a:r>
            <a:r>
              <a:rPr lang="ar-IQ" sz="2400" b="1" dirty="0" smtClean="0"/>
              <a:t>قبلا </a:t>
            </a:r>
            <a:r>
              <a:rPr lang="ar-IQ" sz="2400" b="1" dirty="0"/>
              <a:t>وذلك بناء على مبدأ </a:t>
            </a:r>
            <a:r>
              <a:rPr lang="ar-IQ" sz="2400" b="1" dirty="0" err="1"/>
              <a:t>أوزوبل</a:t>
            </a:r>
            <a:r>
              <a:rPr lang="ar-IQ" sz="2400" b="1" dirty="0"/>
              <a:t> الموحد للتعليم. وقـد طـور </a:t>
            </a:r>
            <a:r>
              <a:rPr lang="ar-IQ" sz="2400" b="1" dirty="0" err="1"/>
              <a:t>أوزوبـل</a:t>
            </a:r>
            <a:r>
              <a:rPr lang="ar-IQ" sz="2400" b="1" dirty="0"/>
              <a:t> هـذه النظريـة ونـشرها </a:t>
            </a:r>
            <a:r>
              <a:rPr lang="ar-IQ" sz="2400" b="1" dirty="0" smtClean="0"/>
              <a:t>في مجموعـة </a:t>
            </a:r>
            <a:r>
              <a:rPr lang="ar-IQ" sz="2400" b="1" dirty="0"/>
              <a:t>مـن الدراسـات والبحـوث العلمية فنشر عام 1959 كتاباً بعنوان (قراءات التعلم المدرسي) ثم نشر عـام 1963 كتاباً بعنوان (سيكولوجية التعلم اللفظي ذي المعنى) وهو تنظيم جديد لأفكاره كما نشر عام 1968 كتاب بعنوان (علم النفس التربوي وجهة نظر معرفية ) و عام 1969 نـشر </a:t>
            </a:r>
            <a:r>
              <a:rPr lang="ar-IQ" sz="2400" b="1" dirty="0" err="1"/>
              <a:t>أوزوبـل</a:t>
            </a:r>
            <a:r>
              <a:rPr lang="ar-IQ" sz="2400" b="1" dirty="0"/>
              <a:t> بالاشـتراك مـع روبنـسون كتابـاً يوضـح طبيعـة هـذه النظريـة بعنـوان (التعلم المدرسي) وفيه </a:t>
            </a:r>
            <a:r>
              <a:rPr lang="ar-IQ" sz="2400" b="1" dirty="0" smtClean="0"/>
              <a:t>أوضـح  </a:t>
            </a:r>
            <a:r>
              <a:rPr lang="ar-IQ" sz="2400" b="1" dirty="0"/>
              <a:t>نـوعين مـن الـتعلم همـا الـتعلم </a:t>
            </a:r>
            <a:r>
              <a:rPr lang="ar-IQ" sz="2400" b="1" dirty="0" err="1"/>
              <a:t>الاسـتقبالي</a:t>
            </a:r>
            <a:r>
              <a:rPr lang="ar-IQ" sz="2400" b="1" dirty="0"/>
              <a:t> ذي المعنـى والتعلم بالاكتشاف ذي المعنى ومع ذلك فقد شاعت هذه النظرية بين الباحثين ورجال التربية أواخر السبعينات من هذا القرن. </a:t>
            </a:r>
            <a:endParaRPr lang="en-US" sz="2400" b="1" dirty="0"/>
          </a:p>
        </p:txBody>
      </p:sp>
    </p:spTree>
    <p:extLst>
      <p:ext uri="{BB962C8B-B14F-4D97-AF65-F5344CB8AC3E}">
        <p14:creationId xmlns:p14="http://schemas.microsoft.com/office/powerpoint/2010/main" val="428528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476672"/>
            <a:ext cx="8064896" cy="6063198"/>
          </a:xfrm>
          <a:prstGeom prst="rect">
            <a:avLst/>
          </a:prstGeom>
        </p:spPr>
        <p:txBody>
          <a:bodyPr wrap="square">
            <a:spAutoFit/>
          </a:bodyPr>
          <a:lstStyle/>
          <a:p>
            <a:pPr marL="285750" indent="-285750">
              <a:buFontTx/>
              <a:buChar char="-"/>
            </a:pPr>
            <a:r>
              <a:rPr lang="ar-IQ" sz="3600" b="1" dirty="0" smtClean="0">
                <a:solidFill>
                  <a:srgbClr val="FF0000"/>
                </a:solidFill>
              </a:rPr>
              <a:t>مبدأ </a:t>
            </a:r>
            <a:r>
              <a:rPr lang="ar-IQ" sz="3600" b="1" dirty="0" err="1" smtClean="0">
                <a:solidFill>
                  <a:srgbClr val="FF0000"/>
                </a:solidFill>
              </a:rPr>
              <a:t>اوزوبل</a:t>
            </a:r>
            <a:r>
              <a:rPr lang="ar-IQ" sz="3600" b="1" dirty="0" smtClean="0">
                <a:solidFill>
                  <a:srgbClr val="FF0000"/>
                </a:solidFill>
              </a:rPr>
              <a:t> الموحد للتعلم : </a:t>
            </a:r>
          </a:p>
          <a:p>
            <a:pPr algn="just"/>
            <a:r>
              <a:rPr lang="ar-IQ" sz="3200" b="1" dirty="0" smtClean="0"/>
              <a:t>أنني </a:t>
            </a:r>
            <a:r>
              <a:rPr lang="ar-IQ" sz="3200" b="1" dirty="0"/>
              <a:t>إذا أردت أن اختصر كل علم النفس المعر مبدأ واحد فأقول : ((إن أعظـم عامـل مـؤثر الـتعلم هـو مـا يعرفـه المـتعلم بالفعـل فلنتحقـق منـه ولندرس له </a:t>
            </a:r>
            <a:r>
              <a:rPr lang="ar-IQ" sz="3200" b="1" dirty="0" err="1"/>
              <a:t>بناءاً</a:t>
            </a:r>
            <a:r>
              <a:rPr lang="ar-IQ" sz="3200" b="1" dirty="0"/>
              <a:t> على ذلك)) ومـن خـلال مـا سـبق يمكـن أن </a:t>
            </a:r>
            <a:r>
              <a:rPr lang="ar-IQ" sz="3200" b="1" dirty="0" err="1"/>
              <a:t>نقـول:أن</a:t>
            </a:r>
            <a:r>
              <a:rPr lang="ar-IQ" sz="3200" b="1" dirty="0"/>
              <a:t> هـذه النظريـة الـتعلم تعتمـد علـى أن للفرد تركيب عقلي من نوع مـا للخـبرات التعليميـة وعنـدما يمـر خـبرة جديـدة فـإن ذلك يساعد على دخول معلومات جديدة إلى الترتيب سالف الذكر ونتيجة ذلك فـإن هذا التركيب يعاد تشكيله من جديد من خلال دمج المعلومات الجديدة لتصبح جزءاً لا يتجزأ منه وهكذا يكون التعلم سلسلة من إعادة التركيـب العقلـي، يـتغير مـع </a:t>
            </a:r>
            <a:r>
              <a:rPr lang="ar-IQ" sz="3200" b="1" dirty="0" smtClean="0"/>
              <a:t>كـل تعليم جديد</a:t>
            </a:r>
            <a:endParaRPr lang="en-US" sz="3200" b="1" dirty="0"/>
          </a:p>
        </p:txBody>
      </p:sp>
    </p:spTree>
    <p:extLst>
      <p:ext uri="{BB962C8B-B14F-4D97-AF65-F5344CB8AC3E}">
        <p14:creationId xmlns:p14="http://schemas.microsoft.com/office/powerpoint/2010/main" val="361599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نظرية أوزبل (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02655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640960" cy="5632311"/>
          </a:xfrm>
          <a:prstGeom prst="rect">
            <a:avLst/>
          </a:prstGeom>
        </p:spPr>
        <p:txBody>
          <a:bodyPr wrap="square">
            <a:spAutoFit/>
          </a:bodyPr>
          <a:lstStyle/>
          <a:p>
            <a:r>
              <a:rPr lang="ar-IQ" sz="3600" b="1" dirty="0" smtClean="0">
                <a:solidFill>
                  <a:srgbClr val="FF0000"/>
                </a:solidFill>
              </a:rPr>
              <a:t>ملامح النظرية : </a:t>
            </a:r>
          </a:p>
          <a:p>
            <a:pPr marL="457200" indent="-457200">
              <a:buFontTx/>
              <a:buChar char="-"/>
            </a:pPr>
            <a:r>
              <a:rPr lang="ar-IQ" sz="3600" b="1" dirty="0" smtClean="0">
                <a:solidFill>
                  <a:srgbClr val="FF0000"/>
                </a:solidFill>
              </a:rPr>
              <a:t>انواع التعلم عند </a:t>
            </a:r>
            <a:r>
              <a:rPr lang="ar-IQ" sz="3600" b="1" dirty="0" err="1" smtClean="0">
                <a:solidFill>
                  <a:srgbClr val="FF0000"/>
                </a:solidFill>
              </a:rPr>
              <a:t>اوزوبل</a:t>
            </a:r>
            <a:r>
              <a:rPr lang="ar-IQ" sz="3600" b="1" dirty="0" smtClean="0">
                <a:solidFill>
                  <a:srgbClr val="FF0000"/>
                </a:solidFill>
              </a:rPr>
              <a:t> : </a:t>
            </a:r>
          </a:p>
          <a:p>
            <a:r>
              <a:rPr lang="ar-IQ" sz="3600" b="1" dirty="0" smtClean="0"/>
              <a:t> منظومة </a:t>
            </a:r>
            <a:r>
              <a:rPr lang="ar-IQ" sz="3600" b="1" dirty="0"/>
              <a:t>التعلم عند </a:t>
            </a:r>
            <a:r>
              <a:rPr lang="ar-IQ" sz="3600" b="1" dirty="0" err="1"/>
              <a:t>أوزوبل</a:t>
            </a:r>
            <a:r>
              <a:rPr lang="ar-IQ" sz="3600" b="1" dirty="0"/>
              <a:t> تعتمد على مستويين رئيسين هما</a:t>
            </a:r>
            <a:r>
              <a:rPr lang="ar-IQ" sz="3600" b="1" dirty="0" smtClean="0"/>
              <a:t>:</a:t>
            </a:r>
          </a:p>
          <a:p>
            <a:pPr marL="457200" indent="-457200">
              <a:buFontTx/>
              <a:buChar char="-"/>
            </a:pPr>
            <a:r>
              <a:rPr lang="ar-IQ" sz="3600" b="1" dirty="0" smtClean="0"/>
              <a:t> </a:t>
            </a:r>
            <a:r>
              <a:rPr lang="ar-IQ" sz="3600" b="1" dirty="0"/>
              <a:t>المستوى الأول: يرتبط بأساليب تعلم الفرد وبالتحديد الأساليب أو الطرق التي يتم مـن خلالهـا تهيئـة وإعـداد المـادة التعليميـة المـراد تعلمـاه أو عرضـها علـى المـتعلم الموقف التعليمي وتتخذ هذه الأساليب شكلين الأول هو أسلوب (التعلم </a:t>
            </a:r>
            <a:r>
              <a:rPr lang="ar-IQ" sz="3600" b="1" dirty="0" err="1"/>
              <a:t>الاسـتقبالي</a:t>
            </a:r>
            <a:r>
              <a:rPr lang="ar-IQ" sz="3600" b="1" dirty="0"/>
              <a:t>) والشكل الثاني هو (التعلم </a:t>
            </a:r>
            <a:r>
              <a:rPr lang="ar-IQ" sz="3600" b="1" dirty="0" err="1" smtClean="0"/>
              <a:t>الاكتشافي</a:t>
            </a:r>
            <a:r>
              <a:rPr lang="ar-IQ" sz="3600" b="1" dirty="0" smtClean="0"/>
              <a:t>).</a:t>
            </a:r>
            <a:endParaRPr lang="en-US" sz="3600" b="1" dirty="0"/>
          </a:p>
        </p:txBody>
      </p:sp>
    </p:spTree>
    <p:extLst>
      <p:ext uri="{BB962C8B-B14F-4D97-AF65-F5344CB8AC3E}">
        <p14:creationId xmlns:p14="http://schemas.microsoft.com/office/powerpoint/2010/main" val="738753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784976" cy="6494085"/>
          </a:xfrm>
          <a:prstGeom prst="rect">
            <a:avLst/>
          </a:prstGeom>
        </p:spPr>
        <p:txBody>
          <a:bodyPr wrap="square">
            <a:spAutoFit/>
          </a:bodyPr>
          <a:lstStyle/>
          <a:p>
            <a:pPr algn="just"/>
            <a:r>
              <a:rPr lang="ar-IQ" sz="3200" b="1" dirty="0"/>
              <a:t>والمستوى الثاني: </a:t>
            </a:r>
            <a:r>
              <a:rPr lang="ar-IQ" sz="3600" b="1" dirty="0">
                <a:solidFill>
                  <a:prstClr val="black"/>
                </a:solidFill>
              </a:rPr>
              <a:t>(التعلم </a:t>
            </a:r>
            <a:r>
              <a:rPr lang="ar-IQ" sz="3600" b="1" dirty="0" err="1">
                <a:solidFill>
                  <a:prstClr val="black"/>
                </a:solidFill>
              </a:rPr>
              <a:t>الاكتشافي</a:t>
            </a:r>
            <a:r>
              <a:rPr lang="ar-IQ" sz="3600" b="1" dirty="0">
                <a:solidFill>
                  <a:prstClr val="black"/>
                </a:solidFill>
              </a:rPr>
              <a:t>). </a:t>
            </a:r>
            <a:r>
              <a:rPr lang="ar-IQ" sz="3200" b="1" dirty="0" smtClean="0"/>
              <a:t>يرتبط </a:t>
            </a:r>
            <a:r>
              <a:rPr lang="ar-IQ" sz="3200" b="1" dirty="0"/>
              <a:t>بكيفية تناول المتعلم ومعالجتـه للمـادة التعليميـة المعروضـة عليه حتى تصبح مهيأة ومعدة للاسـتخدام أو الاسـتدعاء الموقـف التعليمـي التـالي فإذا قام المتعلم بالاحتفاظ بالمعلومات الجديدة للمادة التعليمية بواسطة دمجها أو ربطها ببنيته المعرفية </a:t>
            </a:r>
            <a:r>
              <a:rPr lang="ar-IQ" sz="3200" b="1" dirty="0">
                <a:solidFill>
                  <a:srgbClr val="FF0000"/>
                </a:solidFill>
              </a:rPr>
              <a:t>وهي مجموعة من الحقائق والمعلومات والمعارف المنظمة الـتي تم تعلمهـا مواقـف تعليميـة سـابقة كمـا يعـني انـدماج وتكامـل المعلومـات الجديـدة مـع البيئـة المعرفية للمتعلم وتكوين بنية معرفية جديدة </a:t>
            </a:r>
            <a:r>
              <a:rPr lang="ar-IQ" sz="3200" b="1" dirty="0"/>
              <a:t>فـإن الـتعلم هـذه الحالـة يعـرف بـالتعلم ذي المعنى أما إذا قام المتعلم باستظهار المادة التعليمية وتكرارهـا بـدون فهـم حتـى يـتم حفظها دون الاهتمام بإيجاد رابطة بينها وبـين بنيتـه المعرفيـة فـإن الـتعلم هـذه الحالـة يعـرف بـالتعلم الـصم وهنـا لا يحـدث أي تغـيير البنيـة المعرفيـة للمـتعلم</a:t>
            </a:r>
            <a:endParaRPr lang="en-US" sz="3200" b="1" dirty="0"/>
          </a:p>
        </p:txBody>
      </p:sp>
    </p:spTree>
    <p:extLst>
      <p:ext uri="{BB962C8B-B14F-4D97-AF65-F5344CB8AC3E}">
        <p14:creationId xmlns:p14="http://schemas.microsoft.com/office/powerpoint/2010/main" val="2208026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568952" cy="6555641"/>
          </a:xfrm>
          <a:prstGeom prst="rect">
            <a:avLst/>
          </a:prstGeom>
        </p:spPr>
        <p:txBody>
          <a:bodyPr wrap="square">
            <a:spAutoFit/>
          </a:bodyPr>
          <a:lstStyle/>
          <a:p>
            <a:pPr algn="just"/>
            <a:r>
              <a:rPr lang="ar-IQ" sz="2800" b="1" dirty="0"/>
              <a:t>وتشير هذه المنظومة إلى أن الـتعلم قـد يكـون </a:t>
            </a:r>
            <a:r>
              <a:rPr lang="ar-IQ" sz="2800" b="1" dirty="0" err="1"/>
              <a:t>اسـتقبالياً</a:t>
            </a:r>
            <a:r>
              <a:rPr lang="ar-IQ" sz="2800" b="1" dirty="0"/>
              <a:t> أو </a:t>
            </a:r>
            <a:r>
              <a:rPr lang="ar-IQ" sz="2800" b="1" dirty="0" err="1"/>
              <a:t>اكتـشافياً</a:t>
            </a:r>
            <a:r>
              <a:rPr lang="ar-IQ" sz="2800" b="1" dirty="0"/>
              <a:t> وهـذا يعتمـد على أسلوب تقديم أو عرض المعلومات على المتعلم كما يمكـن أن يكـون صـماً أو ذا معنى حسب طريقة معالجة المعلومات من قبل المتعلم وبذلك يتفاعل المستويان ليقدما أربعة أنماط من التعلم</a:t>
            </a:r>
            <a:r>
              <a:rPr lang="ar-IQ" sz="2800" b="1" dirty="0" smtClean="0"/>
              <a:t>:</a:t>
            </a:r>
          </a:p>
          <a:p>
            <a:pPr algn="just"/>
            <a:r>
              <a:rPr lang="ar-IQ" sz="2800" b="1" dirty="0" smtClean="0"/>
              <a:t>1-  </a:t>
            </a:r>
            <a:r>
              <a:rPr lang="ar-IQ" sz="2800" b="1" dirty="0" smtClean="0">
                <a:solidFill>
                  <a:srgbClr val="FF0000"/>
                </a:solidFill>
              </a:rPr>
              <a:t>التعلم </a:t>
            </a:r>
            <a:r>
              <a:rPr lang="ar-IQ" sz="2800" b="1" dirty="0" err="1" smtClean="0">
                <a:solidFill>
                  <a:srgbClr val="FF0000"/>
                </a:solidFill>
              </a:rPr>
              <a:t>الاستقبالي</a:t>
            </a:r>
            <a:r>
              <a:rPr lang="ar-IQ" sz="2800" b="1" dirty="0" smtClean="0">
                <a:solidFill>
                  <a:srgbClr val="FF0000"/>
                </a:solidFill>
              </a:rPr>
              <a:t> ذي المعنى: </a:t>
            </a:r>
            <a:r>
              <a:rPr lang="en-US" sz="2800" b="1" dirty="0"/>
              <a:t>Meaningful reception </a:t>
            </a:r>
            <a:r>
              <a:rPr lang="en-US" sz="2800" b="1" dirty="0" smtClean="0"/>
              <a:t>learning</a:t>
            </a:r>
            <a:r>
              <a:rPr lang="ar-IQ" sz="2800" b="1" dirty="0" smtClean="0"/>
              <a:t> يحدث </a:t>
            </a:r>
            <a:r>
              <a:rPr lang="ar-IQ" sz="2800" b="1" dirty="0"/>
              <a:t>عندما يعرض المعلـم المـادة العلميـة صـورتها النهائيـة بعـد إعـدادها وترتيبـها منطقياً فيقوم المتعلم بتحـصيل معـاني هـذه المـادة وربطهـا أو دمجهـا بخبراتـه الراهنـة وبنيتـه المعرفية . </a:t>
            </a:r>
            <a:endParaRPr lang="ar-IQ" sz="2800" b="1" dirty="0" smtClean="0"/>
          </a:p>
          <a:p>
            <a:pPr algn="just"/>
            <a:r>
              <a:rPr lang="ar-IQ" sz="2800" b="1" dirty="0" smtClean="0"/>
              <a:t>2- </a:t>
            </a:r>
            <a:r>
              <a:rPr lang="ar-IQ" sz="2800" b="1" dirty="0" smtClean="0">
                <a:solidFill>
                  <a:srgbClr val="FF0000"/>
                </a:solidFill>
              </a:rPr>
              <a:t>التعلم </a:t>
            </a:r>
            <a:r>
              <a:rPr lang="ar-IQ" sz="2800" b="1" dirty="0" err="1" smtClean="0">
                <a:solidFill>
                  <a:srgbClr val="FF0000"/>
                </a:solidFill>
              </a:rPr>
              <a:t>الاستقبالي</a:t>
            </a:r>
            <a:r>
              <a:rPr lang="ar-IQ" sz="2800" b="1" dirty="0" smtClean="0">
                <a:solidFill>
                  <a:srgbClr val="FF0000"/>
                </a:solidFill>
              </a:rPr>
              <a:t> الصم </a:t>
            </a:r>
            <a:r>
              <a:rPr lang="ar-IQ" sz="2800" b="1" dirty="0" smtClean="0"/>
              <a:t>:</a:t>
            </a:r>
            <a:r>
              <a:rPr lang="en-US" sz="2800" b="1" dirty="0">
                <a:solidFill>
                  <a:prstClr val="black"/>
                </a:solidFill>
              </a:rPr>
              <a:t> Rote reception learning</a:t>
            </a:r>
            <a:r>
              <a:rPr lang="ar-IQ" sz="2800" b="1" dirty="0" smtClean="0"/>
              <a:t> </a:t>
            </a:r>
          </a:p>
          <a:p>
            <a:pPr algn="just"/>
            <a:r>
              <a:rPr lang="ar-IQ" sz="2800" b="1" dirty="0" smtClean="0"/>
              <a:t>يتم </a:t>
            </a:r>
            <a:r>
              <a:rPr lang="ar-IQ" sz="2800" b="1" dirty="0"/>
              <a:t>هـذا النـوع مـن الـتعلم عنـدما يعـرض المعلـم علـى المـتعلم المـادة التعليميـة أو المعلومات صورتها النهائية فيقوم المـتعلم باسـتظهارها أو حفظهـا كمـا هـي نمـن دو محاولة ربطها بما لديه من خبرات أو دمجها ببنيته المعرفية</a:t>
            </a:r>
            <a:endParaRPr lang="ar-IQ" sz="2800" b="1" dirty="0" smtClean="0"/>
          </a:p>
          <a:p>
            <a:endParaRPr lang="ar-IQ" sz="2800" b="1" dirty="0"/>
          </a:p>
          <a:p>
            <a:endParaRPr lang="en-US" sz="2800" b="1" dirty="0"/>
          </a:p>
        </p:txBody>
      </p:sp>
    </p:spTree>
    <p:extLst>
      <p:ext uri="{BB962C8B-B14F-4D97-AF65-F5344CB8AC3E}">
        <p14:creationId xmlns:p14="http://schemas.microsoft.com/office/powerpoint/2010/main" val="3403804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2440" y="404664"/>
            <a:ext cx="8928992" cy="5509200"/>
          </a:xfrm>
          <a:prstGeom prst="rect">
            <a:avLst/>
          </a:prstGeom>
        </p:spPr>
        <p:txBody>
          <a:bodyPr wrap="square">
            <a:spAutoFit/>
          </a:bodyPr>
          <a:lstStyle/>
          <a:p>
            <a:pPr algn="just"/>
            <a:r>
              <a:rPr lang="ar-IQ" b="1" dirty="0" smtClean="0"/>
              <a:t>3</a:t>
            </a:r>
            <a:r>
              <a:rPr lang="ar-IQ" sz="3200" b="1" dirty="0" smtClean="0"/>
              <a:t>- </a:t>
            </a:r>
            <a:r>
              <a:rPr lang="ar-IQ" sz="3200" b="1" dirty="0" smtClean="0">
                <a:solidFill>
                  <a:srgbClr val="FF0000"/>
                </a:solidFill>
              </a:rPr>
              <a:t>التعلم الاستكشافي ذي المعنى : </a:t>
            </a:r>
            <a:r>
              <a:rPr lang="en-US" sz="3200" b="1" dirty="0">
                <a:solidFill>
                  <a:srgbClr val="FF0000"/>
                </a:solidFill>
              </a:rPr>
              <a:t>Meaningful discovery learning</a:t>
            </a:r>
            <a:r>
              <a:rPr lang="ar-IQ" sz="3200" b="1" dirty="0" smtClean="0">
                <a:solidFill>
                  <a:srgbClr val="FF0000"/>
                </a:solidFill>
              </a:rPr>
              <a:t>  </a:t>
            </a:r>
            <a:r>
              <a:rPr lang="ar-IQ" sz="3200" b="1" dirty="0" smtClean="0"/>
              <a:t>يحدث </a:t>
            </a:r>
            <a:r>
              <a:rPr lang="ar-IQ" sz="3200" b="1" dirty="0"/>
              <a:t>هذا النوع من التعلم عندما يقوم المتعلم </a:t>
            </a:r>
            <a:r>
              <a:rPr lang="ar-IQ" sz="3200" b="1" dirty="0" smtClean="0"/>
              <a:t>باكتـشاف </a:t>
            </a:r>
            <a:r>
              <a:rPr lang="ar-IQ" sz="3200" b="1" dirty="0"/>
              <a:t>المـادة التعليميـة المقدمـة له وفحص المعلومات المتعلقة بها ثم ربط خبراته الجديدة المستخلصة من هـذه الأفكـار والمعلومات بخبراته السابقة ودمجها بنيته </a:t>
            </a:r>
            <a:r>
              <a:rPr lang="ar-IQ" sz="3200" b="1" dirty="0" smtClean="0"/>
              <a:t>المعرفية. – </a:t>
            </a:r>
          </a:p>
          <a:p>
            <a:pPr algn="just"/>
            <a:r>
              <a:rPr lang="ar-IQ" sz="3200" b="1" dirty="0" smtClean="0">
                <a:solidFill>
                  <a:srgbClr val="FF0000"/>
                </a:solidFill>
              </a:rPr>
              <a:t>  4- التعلم الاستكشافي الصم </a:t>
            </a:r>
            <a:r>
              <a:rPr lang="en-US" sz="3200" b="1" dirty="0">
                <a:solidFill>
                  <a:srgbClr val="FF0000"/>
                </a:solidFill>
              </a:rPr>
              <a:t>Rote discovery learning</a:t>
            </a:r>
            <a:r>
              <a:rPr lang="en-US" sz="3200" b="1" dirty="0">
                <a:solidFill>
                  <a:prstClr val="black"/>
                </a:solidFill>
              </a:rPr>
              <a:t> </a:t>
            </a:r>
            <a:r>
              <a:rPr lang="ar-IQ" sz="3200" b="1" dirty="0" smtClean="0"/>
              <a:t>ويحدث </a:t>
            </a:r>
            <a:r>
              <a:rPr lang="ar-IQ" sz="3200" b="1" dirty="0"/>
              <a:t>هذا النوع مـن الـتعلم عنـدما يقـوم المـتعلم باكتـشاف المعلومـات المعروضـة عليه ( المادة التعليمية) ومعالجتها بنفسه فيصل إلى حل للمشكلة أو فهم للمبدأ أو القاعدة أو تعميم للفكرة ثم يقوم بحفـظ هـذا الحـل واسـتظهاره دون أن يربطـه بالأفكـار والخبرات المتوفرة بنيته </a:t>
            </a:r>
            <a:r>
              <a:rPr lang="ar-IQ" sz="3200" b="1"/>
              <a:t>المعرفية </a:t>
            </a:r>
            <a:r>
              <a:rPr lang="ar-IQ" sz="3200" b="1" smtClean="0"/>
              <a:t>.</a:t>
            </a:r>
            <a:endParaRPr lang="en-US" sz="3200" b="1" dirty="0"/>
          </a:p>
        </p:txBody>
      </p:sp>
    </p:spTree>
    <p:extLst>
      <p:ext uri="{BB962C8B-B14F-4D97-AF65-F5344CB8AC3E}">
        <p14:creationId xmlns:p14="http://schemas.microsoft.com/office/powerpoint/2010/main" val="793223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216</TotalTime>
  <Words>2653</Words>
  <Application>Microsoft Office PowerPoint</Application>
  <PresentationFormat>عرض على الشاشة (3:4)‏</PresentationFormat>
  <Paragraphs>108</Paragraphs>
  <Slides>29</Slides>
  <Notes>0</Notes>
  <HiddenSlides>0</HiddenSlides>
  <MMClips>0</MMClips>
  <ScaleCrop>false</ScaleCrop>
  <HeadingPairs>
    <vt:vector size="4" baseType="variant">
      <vt:variant>
        <vt:lpstr>نسق</vt:lpstr>
      </vt:variant>
      <vt:variant>
        <vt:i4>1</vt:i4>
      </vt:variant>
      <vt:variant>
        <vt:lpstr>عناوين الشرائح</vt:lpstr>
      </vt:variant>
      <vt:variant>
        <vt:i4>29</vt:i4>
      </vt:variant>
    </vt:vector>
  </HeadingPairs>
  <TitlesOfParts>
    <vt:vector size="30"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23</cp:revision>
  <dcterms:created xsi:type="dcterms:W3CDTF">2021-11-19T16:49:29Z</dcterms:created>
  <dcterms:modified xsi:type="dcterms:W3CDTF">2021-11-22T18:12:46Z</dcterms:modified>
</cp:coreProperties>
</file>